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135.xml" ContentType="application/vnd.openxmlformats-officedocument.presentationml.slide+xml"/>
  <Override PartName="/ppt/notesSlides/notesSlide31.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slides/slide180.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174.xml" ContentType="application/vnd.openxmlformats-officedocument.presentationml.slide+xml"/>
  <Override PartName="/ppt/slides/slide47.xml" ContentType="application/vnd.openxmlformats-officedocument.presentationml.slide+xml"/>
  <Override PartName="/ppt/slides/slide118.xml" ContentType="application/vnd.openxmlformats-officedocument.presentationml.slide+xml"/>
  <Override PartName="/ppt/slides/slide188.xml" ContentType="application/vnd.openxmlformats-officedocument.presentationml.slide+xml"/>
  <Override PartName="/ppt/slideLayouts/slideLayout3.xml" ContentType="application/vnd.openxmlformats-officedocument.presentationml.slideLayout+xml"/>
  <Override PartName="/ppt/slides/slide141.xml" ContentType="application/vnd.openxmlformats-officedocument.presentationml.slide+xml"/>
  <Override PartName="/ppt/slides/slide153.xml" ContentType="application/vnd.openxmlformats-officedocument.presentationml.slide+xml"/>
  <Override PartName="/ppt/slides/slide1.xml" ContentType="application/vnd.openxmlformats-officedocument.presentationml.slide+xml"/>
  <Override PartName="/ppt/slides/slide97.xml" ContentType="application/vnd.openxmlformats-officedocument.presentationml.slide+xml"/>
  <Override PartName="/ppt/slides/slide161.xml" ContentType="application/vnd.openxmlformats-officedocument.presentationml.slide+xml"/>
  <Override PartName="/ppt/tableStyles.xml" ContentType="application/vnd.openxmlformats-officedocument.presentationml.tableStyles+xml"/>
  <Default Extension="wmf" ContentType="image/x-wmf"/>
  <Override PartName="/ppt/notesSlides/notesSlide15.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slides/slide124.xml" ContentType="application/vnd.openxmlformats-officedocument.presentationml.slide+xml"/>
  <Override PartName="/ppt/slides/slide167.xml" ContentType="application/vnd.openxmlformats-officedocument.presentationml.slide+xml"/>
  <Override PartName="/ppt/notesSlides/notesSlide23.xml" ContentType="application/vnd.openxmlformats-officedocument.presentationml.notesSlide+xml"/>
  <Override PartName="/ppt/slides/slide182.xml" ContentType="application/vnd.openxmlformats-officedocument.presentationml.slide+xml"/>
  <Default Extension="pict" ContentType="image/pict"/>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s/slide115.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slides/slide133.xml" ContentType="application/vnd.openxmlformats-officedocument.presentationml.slide+xml"/>
  <Override PartName="/ppt/slides/slide33.xml" ContentType="application/vnd.openxmlformats-officedocument.presentationml.slide+xml"/>
  <Override PartName="/ppt/slides/slide148.xml" ContentType="application/vnd.openxmlformats-officedocument.presentationml.slide+xml"/>
  <Default Extension="vml" ContentType="application/vnd.openxmlformats-officedocument.vmlDrawing"/>
  <Default Extension="png" ContentType="image/png"/>
  <Override PartName="/ppt/slides/slide83.xml" ContentType="application/vnd.openxmlformats-officedocument.presentationml.slide+xml"/>
  <Override PartName="/ppt/slides/slide172.xml" ContentType="application/vnd.openxmlformats-officedocument.presentationml.slide+xml"/>
  <Override PartName="/docProps/core.xml" ContentType="application/vnd.openxmlformats-package.core-properties+xml"/>
  <Override PartName="/ppt/slides/slide142.xml" ContentType="application/vnd.openxmlformats-officedocument.presentationml.slide+xml"/>
  <Override PartName="/ppt/slides/slide56.xml" ContentType="application/vnd.openxmlformats-officedocument.presentationml.slide+xml"/>
  <Override PartName="/ppt/slides/slide31.xml" ContentType="application/vnd.openxmlformats-officedocument.presentationml.slide+xml"/>
  <Override PartName="/ppt/slides/slide154.xml" ContentType="application/vnd.openxmlformats-officedocument.presentationml.slide+xml"/>
  <Default Extension="bin" ContentType="application/vnd.openxmlformats-officedocument.presentationml.printerSettings"/>
  <Override PartName="/ppt/slides/slide175.xml" ContentType="application/vnd.openxmlformats-officedocument.presentationml.slide+xml"/>
  <Override PartName="/ppt/slides/slide53.xml" ContentType="application/vnd.openxmlformats-officedocument.presentationml.slide+xml"/>
  <Override PartName="/ppt/slides/slide76.xml" ContentType="application/vnd.openxmlformats-officedocument.presentationml.slide+xml"/>
  <Override PartName="/ppt/slides/slide163.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132.xml" ContentType="application/vnd.openxmlformats-officedocument.presentationml.slide+xml"/>
  <Override PartName="/ppt/notesSlides/notesSlide2.xml" ContentType="application/vnd.openxmlformats-officedocument.presentationml.notesSlide+xml"/>
  <Override PartName="/ppt/slides/slide166.xml" ContentType="application/vnd.openxmlformats-officedocument.presentationml.slide+xml"/>
  <Override PartName="/ppt/slides/slide155.xml" ContentType="application/vnd.openxmlformats-officedocument.presentationml.slide+xml"/>
  <Override PartName="/ppt/notesSlides/notesSlide14.xml" ContentType="application/vnd.openxmlformats-officedocument.presentationml.notesSlide+xml"/>
  <Override PartName="/ppt/slides/slide152.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slides/slide177.xml" ContentType="application/vnd.openxmlformats-officedocument.presentationml.slide+xml"/>
  <Override PartName="/ppt/slides/slide128.xml" ContentType="application/vnd.openxmlformats-officedocument.presentationml.slide+xml"/>
  <Override PartName="/ppt/slides/slide45.xml" ContentType="application/vnd.openxmlformats-officedocument.presentationml.slide+xml"/>
  <Override PartName="/ppt/slides/slide101.xml" ContentType="application/vnd.openxmlformats-officedocument.presentationml.slide+xml"/>
  <Override PartName="/ppt/slides/slide137.xml" ContentType="application/vnd.openxmlformats-officedocument.presentationml.slide+xml"/>
  <Override PartName="/ppt/slides/slide147.xml" ContentType="application/vnd.openxmlformats-officedocument.presentationml.slide+xml"/>
  <Override PartName="/ppt/slides/slide165.xml" ContentType="application/vnd.openxmlformats-officedocument.presentationml.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embeddings/oleObject1.bin" ContentType="application/vnd.openxmlformats-officedocument.oleObject"/>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slides/slide103.xml" ContentType="application/vnd.openxmlformats-officedocument.presentationml.slide+xml"/>
  <Override PartName="/ppt/slides/slide49.xml" ContentType="application/vnd.openxmlformats-officedocument.presentationml.slide+xml"/>
  <Override PartName="/ppt/slides/slide187.xml" ContentType="application/vnd.openxmlformats-officedocument.presentationml.slide+xml"/>
  <Override PartName="/ppt/slides/slide70.xml" ContentType="application/vnd.openxmlformats-officedocument.presentationml.slide+xml"/>
  <Override PartName="/ppt/slides/slide129.xml" ContentType="application/vnd.openxmlformats-officedocument.presentationml.slide+xml"/>
  <Override PartName="/ppt/slides/slide48.xml" ContentType="application/vnd.openxmlformats-officedocument.presentationml.slide+xml"/>
  <Override PartName="/ppt/slides/slide120.xml" ContentType="application/vnd.openxmlformats-officedocument.presentationml.slide+xml"/>
  <Override PartName="/ppt/slides/slide125.xml" ContentType="application/vnd.openxmlformats-officedocument.presentationml.slide+xml"/>
  <Override PartName="/ppt/presentation.xml" ContentType="application/vnd.openxmlformats-officedocument.presentationml.presentation.main+xml"/>
  <Override PartName="/ppt/slides/slide122.xml" ContentType="application/vnd.openxmlformats-officedocument.presentationml.slide+xml"/>
  <Override PartName="/ppt/slides/slide77.xml" ContentType="application/vnd.openxmlformats-officedocument.presentationml.slide+xml"/>
  <Override PartName="/ppt/slides/slide173.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Override PartName="/ppt/slides/slide159.xml" ContentType="application/vnd.openxmlformats-officedocument.presentationml.slide+xml"/>
  <Default Extension="jpeg" ContentType="image/jpeg"/>
  <Override PartName="/ppt/slides/slide3.xml" ContentType="application/vnd.openxmlformats-officedocument.presentationml.slide+xml"/>
  <Override PartName="/ppt/slides/slide144.xml" ContentType="application/vnd.openxmlformats-officedocument.presentationml.slide+xml"/>
  <Default Extension="tiff" ContentType="image/tiff"/>
  <Override PartName="/ppt/slides/slide181.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15.xml" ContentType="application/vnd.openxmlformats-officedocument.presentationml.slide+xml"/>
  <Override PartName="/ppt/slides/slide140.xml" ContentType="application/vnd.openxmlformats-officedocument.presentationml.slide+xml"/>
  <Override PartName="/ppt/slides/slide14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32.xml" ContentType="application/vnd.openxmlformats-officedocument.presentationml.slide+xml"/>
  <Override PartName="/ppt/slides/slide185.xml" ContentType="application/vnd.openxmlformats-officedocument.presentationml.slide+xml"/>
  <Override PartName="/ppt/slides/slide117.xml" ContentType="application/vnd.openxmlformats-officedocument.presentationml.slide+xml"/>
  <Override PartName="/ppt/slides/slide16.xml" ContentType="application/vnd.openxmlformats-officedocument.presentationml.slide+xml"/>
  <Override PartName="/ppt/slides/slide178.xml" ContentType="application/vnd.openxmlformats-officedocument.presentationml.slide+xml"/>
  <Override PartName="/ppt/slides/slide38.xml" ContentType="application/vnd.openxmlformats-officedocument.presentationml.slide+xml"/>
  <Override PartName="/ppt/slides/slide108.xml" ContentType="application/vnd.openxmlformats-officedocument.presentationml.slide+xml"/>
  <Override PartName="/ppt/slides/slide111.xml" ContentType="application/vnd.openxmlformats-officedocument.presentationml.slide+xml"/>
  <Override PartName="/ppt/slides/slide113.xml" ContentType="application/vnd.openxmlformats-officedocument.presentationml.slide+xml"/>
  <Override PartName="/ppt/slides/slide29.xml" ContentType="application/vnd.openxmlformats-officedocument.presentationml.slide+xml"/>
  <Override PartName="/ppt/slides/slide126.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12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slides/slide13.xml" ContentType="application/vnd.openxmlformats-officedocument.presentationml.slide+xml"/>
  <Override PartName="/ppt/slides/slide121.xml" ContentType="application/vnd.openxmlformats-officedocument.presentationml.slide+xml"/>
  <Override PartName="/ppt/notesSlides/notesSlide17.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s/slide184.xml" ContentType="application/vnd.openxmlformats-officedocument.presentationml.slide+xml"/>
  <Override PartName="/ppt/slideLayouts/slideLayout6.xml" ContentType="application/vnd.openxmlformats-officedocument.presentationml.slideLayout+xml"/>
  <Override PartName="/ppt/slides/slide131.xml" ContentType="application/vnd.openxmlformats-officedocument.presentationml.slide+xml"/>
  <Override PartName="/ppt/slideLayouts/slideLayout14.xml" ContentType="application/vnd.openxmlformats-officedocument.presentationml.slideLayout+xml"/>
  <Override PartName="/ppt/slides/slide169.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Override PartName="/ppt/slides/slide127.xml" ContentType="application/vnd.openxmlformats-officedocument.presentationml.slide+xml"/>
  <Override PartName="/ppt/slides/slide27.xml" ContentType="application/vnd.openxmlformats-officedocument.presentationml.slide+xml"/>
  <Override PartName="/ppt/slides/slide138.xml" ContentType="application/vnd.openxmlformats-officedocument.presentationml.slide+xml"/>
  <Override PartName="/ppt/slides/slide192.xml" ContentType="application/vnd.openxmlformats-officedocument.presentationml.slide+xml"/>
  <Override PartName="/ppt/slides/slide170.xml" ContentType="application/vnd.openxmlformats-officedocument.presentationml.slide+xml"/>
  <Override PartName="/ppt/slides/slide168.xml" ContentType="application/vnd.openxmlformats-officedocument.presentationml.slide+xml"/>
  <Override PartName="/ppt/notesSlides/notesSlide10.xml" ContentType="application/vnd.openxmlformats-officedocument.presentationml.notesSlide+xml"/>
  <Override PartName="/ppt/slides/slide150.xml" ContentType="application/vnd.openxmlformats-officedocument.presentationml.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slides/slide191.xml" ContentType="application/vnd.openxmlformats-officedocument.presentationml.slide+xml"/>
  <Override PartName="/ppt/slides/slide190.xml" ContentType="application/vnd.openxmlformats-officedocument.presentationml.slide+xml"/>
  <Default Extension="xls" ContentType="application/vnd.ms-exce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130.xml" ContentType="application/vnd.openxmlformats-officedocument.presentationml.slide+xml"/>
  <Override PartName="/ppt/slides/slide134.xml" ContentType="application/vnd.openxmlformats-officedocument.presentationml.slide+xml"/>
  <Override PartName="/ppt/slides/slide145.xml" ContentType="application/vnd.openxmlformats-officedocument.presentationml.slide+xml"/>
  <Override PartName="/ppt/notesSlides/notesSlide34.xml" ContentType="application/vnd.openxmlformats-officedocument.presentationml.notesSlide+xml"/>
  <Override PartName="/ppt/slides/slide186.xml" ContentType="application/vnd.openxmlformats-officedocument.presentationml.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slides/slide183.xml" ContentType="application/vnd.openxmlformats-officedocument.presentationml.slide+xml"/>
  <Override PartName="/ppt/notesSlides/notesSlide29.xml" ContentType="application/vnd.openxmlformats-officedocument.presentationml.notesSlide+xml"/>
  <Override PartName="/ppt/slides/slide116.xml" ContentType="application/vnd.openxmlformats-officedocument.presentationml.slide+xml"/>
  <Override PartName="/ppt/slides/slide119.xml" ContentType="application/vnd.openxmlformats-officedocument.presentationml.slide+xml"/>
  <Override PartName="/ppt/notesSlides/notesSlide7.xml" ContentType="application/vnd.openxmlformats-officedocument.presentationml.notesSlide+xml"/>
  <Override PartName="/ppt/slides/slide136.xml" ContentType="application/vnd.openxmlformats-officedocument.presentationml.slide+xml"/>
  <Override PartName="/ppt/slides/slide171.xml" ContentType="application/vnd.openxmlformats-officedocument.presentationml.slide+xml"/>
  <Override PartName="/ppt/slides/slide63.xml" ContentType="application/vnd.openxmlformats-officedocument.presentationml.slide+xml"/>
  <Override PartName="/ppt/slides/slide139.xml" ContentType="application/vnd.openxmlformats-officedocument.presentationml.slide+xml"/>
  <Default Extension="doc" ContentType="application/msword"/>
  <Override PartName="/ppt/slides/slide82.xml" ContentType="application/vnd.openxmlformats-officedocument.presentationml.slide+xml"/>
  <Override PartName="/ppt/slides/slide34.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notesSlides/notesSlide12.xml" ContentType="application/vnd.openxmlformats-officedocument.presentationml.notesSlide+xml"/>
  <Override PartName="/ppt/slides/slide179.xml" ContentType="application/vnd.openxmlformats-officedocument.presentationml.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slides/slide156.xml" ContentType="application/vnd.openxmlformats-officedocument.presentationml.slide+xml"/>
  <Override PartName="/ppt/slides/slide99.xml" ContentType="application/vnd.openxmlformats-officedocument.presentationml.slide+xml"/>
  <Override PartName="/ppt/slides/slide189.xml" ContentType="application/vnd.openxmlformats-officedocument.presentationml.slide+xml"/>
  <Override PartName="/ppt/slides/slide109.xml" ContentType="application/vnd.openxmlformats-officedocument.presentationml.slide+xml"/>
  <Override PartName="/ppt/theme/theme1.xml" ContentType="application/vnd.openxmlformats-officedocument.theme+xml"/>
  <Override PartName="/ppt/slides/slide5.xml" ContentType="application/vnd.openxmlformats-officedocument.presentationml.slide+xml"/>
  <Override PartName="/ppt/slides/slide160.xml" ContentType="application/vnd.openxmlformats-officedocument.presentationml.slide+xml"/>
  <Override PartName="/ppt/slides/slide59.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s/slide64.xml" ContentType="application/vnd.openxmlformats-officedocument.presentationml.slide+xml"/>
  <Override PartName="/ppt/notesSlides/notesSlide33.xml" ContentType="application/vnd.openxmlformats-officedocument.presentationml.notesSlide+xml"/>
  <Override PartName="/ppt/slides/slide110.xml" ContentType="application/vnd.openxmlformats-officedocument.presentationml.slide+xml"/>
  <Override PartName="/ppt/slides/slide4.xml" ContentType="application/vnd.openxmlformats-officedocument.presentationml.slide+xml"/>
  <Override PartName="/ppt/slides/slide157.xml" ContentType="application/vnd.openxmlformats-officedocument.presentationml.slide+xml"/>
  <Override PartName="/ppt/slides/slide149.xml" ContentType="application/vnd.openxmlformats-officedocument.presentationml.slide+xml"/>
  <Override PartName="/ppt/slides/slide72.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102.xml" ContentType="application/vnd.openxmlformats-officedocument.presentationml.slide+xml"/>
  <Override PartName="/ppt/slides/slide146.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162.xml" ContentType="application/vnd.openxmlformats-officedocument.presentationml.slide+xml"/>
  <Override PartName="/ppt/slides/slide16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194"/>
  </p:notesMasterIdLst>
  <p:sldIdLst>
    <p:sldId id="257" r:id="rId2"/>
    <p:sldId id="532" r:id="rId3"/>
    <p:sldId id="368" r:id="rId4"/>
    <p:sldId id="400" r:id="rId5"/>
    <p:sldId id="533" r:id="rId6"/>
    <p:sldId id="529" r:id="rId7"/>
    <p:sldId id="530" r:id="rId8"/>
    <p:sldId id="531" r:id="rId9"/>
    <p:sldId id="341" r:id="rId10"/>
    <p:sldId id="517" r:id="rId11"/>
    <p:sldId id="527" r:id="rId12"/>
    <p:sldId id="524" r:id="rId13"/>
    <p:sldId id="449" r:id="rId14"/>
    <p:sldId id="258" r:id="rId15"/>
    <p:sldId id="259" r:id="rId16"/>
    <p:sldId id="260" r:id="rId17"/>
    <p:sldId id="261" r:id="rId18"/>
    <p:sldId id="262" r:id="rId19"/>
    <p:sldId id="263" r:id="rId20"/>
    <p:sldId id="264"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535" r:id="rId37"/>
    <p:sldId id="558" r:id="rId38"/>
    <p:sldId id="559" r:id="rId39"/>
    <p:sldId id="562" r:id="rId40"/>
    <p:sldId id="567" r:id="rId41"/>
    <p:sldId id="566" r:id="rId42"/>
    <p:sldId id="579" r:id="rId43"/>
    <p:sldId id="564" r:id="rId44"/>
    <p:sldId id="576" r:id="rId45"/>
    <p:sldId id="577" r:id="rId46"/>
    <p:sldId id="586" r:id="rId47"/>
    <p:sldId id="587" r:id="rId48"/>
    <p:sldId id="588" r:id="rId49"/>
    <p:sldId id="589" r:id="rId50"/>
    <p:sldId id="578" r:id="rId51"/>
    <p:sldId id="591" r:id="rId52"/>
    <p:sldId id="592" r:id="rId53"/>
    <p:sldId id="565" r:id="rId54"/>
    <p:sldId id="580" r:id="rId55"/>
    <p:sldId id="581" r:id="rId56"/>
    <p:sldId id="582" r:id="rId57"/>
    <p:sldId id="583" r:id="rId58"/>
    <p:sldId id="593" r:id="rId59"/>
    <p:sldId id="594" r:id="rId60"/>
    <p:sldId id="595" r:id="rId61"/>
    <p:sldId id="596" r:id="rId62"/>
    <p:sldId id="597" r:id="rId63"/>
    <p:sldId id="598" r:id="rId64"/>
    <p:sldId id="599" r:id="rId65"/>
    <p:sldId id="600" r:id="rId66"/>
    <p:sldId id="601" r:id="rId67"/>
    <p:sldId id="602" r:id="rId68"/>
    <p:sldId id="603" r:id="rId69"/>
    <p:sldId id="604" r:id="rId70"/>
    <p:sldId id="605" r:id="rId71"/>
    <p:sldId id="606" r:id="rId72"/>
    <p:sldId id="607" r:id="rId73"/>
    <p:sldId id="608" r:id="rId74"/>
    <p:sldId id="609" r:id="rId75"/>
    <p:sldId id="610" r:id="rId76"/>
    <p:sldId id="649" r:id="rId77"/>
    <p:sldId id="777" r:id="rId78"/>
    <p:sldId id="778" r:id="rId79"/>
    <p:sldId id="779" r:id="rId80"/>
    <p:sldId id="780" r:id="rId81"/>
    <p:sldId id="781" r:id="rId82"/>
    <p:sldId id="782" r:id="rId83"/>
    <p:sldId id="783" r:id="rId84"/>
    <p:sldId id="784" r:id="rId85"/>
    <p:sldId id="785" r:id="rId86"/>
    <p:sldId id="786" r:id="rId87"/>
    <p:sldId id="787" r:id="rId88"/>
    <p:sldId id="788" r:id="rId89"/>
    <p:sldId id="789" r:id="rId90"/>
    <p:sldId id="790" r:id="rId91"/>
    <p:sldId id="791" r:id="rId92"/>
    <p:sldId id="792" r:id="rId93"/>
    <p:sldId id="704" r:id="rId94"/>
    <p:sldId id="775" r:id="rId95"/>
    <p:sldId id="669" r:id="rId96"/>
    <p:sldId id="700" r:id="rId97"/>
    <p:sldId id="671" r:id="rId98"/>
    <p:sldId id="727" r:id="rId99"/>
    <p:sldId id="653" r:id="rId100"/>
    <p:sldId id="654" r:id="rId101"/>
    <p:sldId id="655" r:id="rId102"/>
    <p:sldId id="656" r:id="rId103"/>
    <p:sldId id="664" r:id="rId104"/>
    <p:sldId id="665" r:id="rId105"/>
    <p:sldId id="668" r:id="rId106"/>
    <p:sldId id="675" r:id="rId107"/>
    <p:sldId id="678" r:id="rId108"/>
    <p:sldId id="721" r:id="rId109"/>
    <p:sldId id="728" r:id="rId110"/>
    <p:sldId id="693" r:id="rId111"/>
    <p:sldId id="687" r:id="rId112"/>
    <p:sldId id="764" r:id="rId113"/>
    <p:sldId id="771" r:id="rId114"/>
    <p:sldId id="772" r:id="rId115"/>
    <p:sldId id="773" r:id="rId116"/>
    <p:sldId id="766" r:id="rId117"/>
    <p:sldId id="767" r:id="rId118"/>
    <p:sldId id="768" r:id="rId119"/>
    <p:sldId id="681" r:id="rId120"/>
    <p:sldId id="682" r:id="rId121"/>
    <p:sldId id="765" r:id="rId122"/>
    <p:sldId id="793" r:id="rId123"/>
    <p:sldId id="799" r:id="rId124"/>
    <p:sldId id="794" r:id="rId125"/>
    <p:sldId id="795" r:id="rId126"/>
    <p:sldId id="796" r:id="rId127"/>
    <p:sldId id="797" r:id="rId128"/>
    <p:sldId id="798" r:id="rId129"/>
    <p:sldId id="800" r:id="rId130"/>
    <p:sldId id="823" r:id="rId131"/>
    <p:sldId id="824" r:id="rId132"/>
    <p:sldId id="825" r:id="rId133"/>
    <p:sldId id="803" r:id="rId134"/>
    <p:sldId id="813" r:id="rId135"/>
    <p:sldId id="816" r:id="rId136"/>
    <p:sldId id="818" r:id="rId137"/>
    <p:sldId id="819" r:id="rId138"/>
    <p:sldId id="821" r:id="rId139"/>
    <p:sldId id="822" r:id="rId140"/>
    <p:sldId id="826" r:id="rId141"/>
    <p:sldId id="827" r:id="rId142"/>
    <p:sldId id="832" r:id="rId143"/>
    <p:sldId id="833" r:id="rId144"/>
    <p:sldId id="828" r:id="rId145"/>
    <p:sldId id="831" r:id="rId146"/>
    <p:sldId id="829" r:id="rId147"/>
    <p:sldId id="830" r:id="rId148"/>
    <p:sldId id="611" r:id="rId149"/>
    <p:sldId id="848" r:id="rId150"/>
    <p:sldId id="643" r:id="rId151"/>
    <p:sldId id="835" r:id="rId152"/>
    <p:sldId id="836" r:id="rId153"/>
    <p:sldId id="837" r:id="rId154"/>
    <p:sldId id="838" r:id="rId155"/>
    <p:sldId id="842" r:id="rId156"/>
    <p:sldId id="843" r:id="rId157"/>
    <p:sldId id="844" r:id="rId158"/>
    <p:sldId id="847" r:id="rId159"/>
    <p:sldId id="834" r:id="rId160"/>
    <p:sldId id="647" r:id="rId161"/>
    <p:sldId id="850" r:id="rId162"/>
    <p:sldId id="644" r:id="rId163"/>
    <p:sldId id="849" r:id="rId164"/>
    <p:sldId id="851" r:id="rId165"/>
    <p:sldId id="645" r:id="rId166"/>
    <p:sldId id="646" r:id="rId167"/>
    <p:sldId id="852" r:id="rId168"/>
    <p:sldId id="853" r:id="rId169"/>
    <p:sldId id="854" r:id="rId170"/>
    <p:sldId id="855" r:id="rId171"/>
    <p:sldId id="729" r:id="rId172"/>
    <p:sldId id="730" r:id="rId173"/>
    <p:sldId id="731" r:id="rId174"/>
    <p:sldId id="732" r:id="rId175"/>
    <p:sldId id="733" r:id="rId176"/>
    <p:sldId id="734" r:id="rId177"/>
    <p:sldId id="735" r:id="rId178"/>
    <p:sldId id="736" r:id="rId179"/>
    <p:sldId id="737" r:id="rId180"/>
    <p:sldId id="738" r:id="rId181"/>
    <p:sldId id="739" r:id="rId182"/>
    <p:sldId id="740" r:id="rId183"/>
    <p:sldId id="741" r:id="rId184"/>
    <p:sldId id="742" r:id="rId185"/>
    <p:sldId id="743" r:id="rId186"/>
    <p:sldId id="744" r:id="rId187"/>
    <p:sldId id="745" r:id="rId188"/>
    <p:sldId id="762" r:id="rId189"/>
    <p:sldId id="763" r:id="rId190"/>
    <p:sldId id="770" r:id="rId191"/>
    <p:sldId id="774" r:id="rId192"/>
    <p:sldId id="776" r:id="rId19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Rg st="140" end="188"/>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5620"/>
    <p:restoredTop sz="94660"/>
  </p:normalViewPr>
  <p:slideViewPr>
    <p:cSldViewPr snapToObjects="1">
      <p:cViewPr varScale="1">
        <p:scale>
          <a:sx n="76" d="100"/>
          <a:sy n="76" d="100"/>
        </p:scale>
        <p:origin x="-120" y="-144"/>
      </p:cViewPr>
      <p:guideLst>
        <p:guide orient="horz" pos="2160"/>
        <p:guide pos="2880"/>
      </p:guideLst>
    </p:cSldViewPr>
  </p:slideViewPr>
  <p:outlineViewPr>
    <p:cViewPr>
      <p:scale>
        <a:sx n="33" d="100"/>
        <a:sy n="33" d="100"/>
      </p:scale>
      <p:origin x="0" y="10064"/>
    </p:cViewPr>
    <p:sldLst>
      <p:sld r:id="rId1" collapse="1"/>
      <p:sld r:id="rId2" collapse="1"/>
    </p:sldLst>
  </p:outlineViewPr>
  <p:notesTextViewPr>
    <p:cViewPr>
      <p:scale>
        <a:sx n="100" d="100"/>
        <a:sy n="100" d="100"/>
      </p:scale>
      <p:origin x="0" y="0"/>
    </p:cViewPr>
  </p:notesTextViewPr>
  <p:sorterViewPr>
    <p:cViewPr>
      <p:scale>
        <a:sx n="66" d="100"/>
        <a:sy n="66" d="100"/>
      </p:scale>
      <p:origin x="0" y="83248"/>
    </p:cViewPr>
  </p:sorterViewPr>
  <p:gridSpacing cx="78028800" cy="78028800"/>
</p:viewPr>
</file>

<file path=ppt/_rels/presentation.xml.rels><?xml version="1.0" encoding="UTF-8" standalone="yes"?>
<Relationships xmlns="http://schemas.openxmlformats.org/package/2006/relationships"><Relationship Id="rId133" Type="http://schemas.openxmlformats.org/officeDocument/2006/relationships/slide" Target="slides/slide132.xml"/><Relationship Id="rId121" Type="http://schemas.openxmlformats.org/officeDocument/2006/relationships/slide" Target="slides/slide120.xml"/><Relationship Id="rId178" Type="http://schemas.openxmlformats.org/officeDocument/2006/relationships/slide" Target="slides/slide177.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169" Type="http://schemas.openxmlformats.org/officeDocument/2006/relationships/slide" Target="slides/slide168.xml"/><Relationship Id="rId106" Type="http://schemas.openxmlformats.org/officeDocument/2006/relationships/slide" Target="slides/slide105.xml"/><Relationship Id="rId119" Type="http://schemas.openxmlformats.org/officeDocument/2006/relationships/slide" Target="slides/slide118.xml"/><Relationship Id="rId138" Type="http://schemas.openxmlformats.org/officeDocument/2006/relationships/slide" Target="slides/slide137.xml"/><Relationship Id="rId181" Type="http://schemas.openxmlformats.org/officeDocument/2006/relationships/slide" Target="slides/slide180.xml"/><Relationship Id="rId128" Type="http://schemas.openxmlformats.org/officeDocument/2006/relationships/slide" Target="slides/slide12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142" Type="http://schemas.openxmlformats.org/officeDocument/2006/relationships/slide" Target="slides/slide141.xml"/><Relationship Id="rId4" Type="http://schemas.openxmlformats.org/officeDocument/2006/relationships/slide" Target="slides/slide3.xml"/><Relationship Id="rId89" Type="http://schemas.openxmlformats.org/officeDocument/2006/relationships/slide" Target="slides/slide88.xml"/><Relationship Id="rId114" Type="http://schemas.openxmlformats.org/officeDocument/2006/relationships/slide" Target="slides/slide113.xml"/><Relationship Id="rId185" Type="http://schemas.openxmlformats.org/officeDocument/2006/relationships/slide" Target="slides/slide184.xml"/><Relationship Id="rId195" Type="http://schemas.openxmlformats.org/officeDocument/2006/relationships/printerSettings" Target="printerSettings/printerSettings1.bin"/><Relationship Id="rId88" Type="http://schemas.openxmlformats.org/officeDocument/2006/relationships/slide" Target="slides/slide87.xml"/><Relationship Id="rId38" Type="http://schemas.openxmlformats.org/officeDocument/2006/relationships/slide" Target="slides/slide37.xml"/><Relationship Id="rId176" Type="http://schemas.openxmlformats.org/officeDocument/2006/relationships/slide" Target="slides/slide175.xml"/><Relationship Id="rId2" Type="http://schemas.openxmlformats.org/officeDocument/2006/relationships/slide" Target="slides/slide1.xml"/><Relationship Id="rId144" Type="http://schemas.openxmlformats.org/officeDocument/2006/relationships/slide" Target="slides/slide143.xml"/><Relationship Id="rId75" Type="http://schemas.openxmlformats.org/officeDocument/2006/relationships/slide" Target="slides/slide74.xml"/><Relationship Id="rId97" Type="http://schemas.openxmlformats.org/officeDocument/2006/relationships/slide" Target="slides/slide96.xml"/><Relationship Id="rId111" Type="http://schemas.openxmlformats.org/officeDocument/2006/relationships/slide" Target="slides/slide110.xml"/><Relationship Id="rId194" Type="http://schemas.openxmlformats.org/officeDocument/2006/relationships/notesMaster" Target="notesMasters/notesMaster1.xml"/><Relationship Id="rId79" Type="http://schemas.openxmlformats.org/officeDocument/2006/relationships/slide" Target="slides/slide78.xml"/><Relationship Id="rId152" Type="http://schemas.openxmlformats.org/officeDocument/2006/relationships/slide" Target="slides/slide151.xml"/><Relationship Id="rId98" Type="http://schemas.openxmlformats.org/officeDocument/2006/relationships/slide" Target="slides/slide97.xml"/><Relationship Id="rId157" Type="http://schemas.openxmlformats.org/officeDocument/2006/relationships/slide" Target="slides/slide156.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177" Type="http://schemas.openxmlformats.org/officeDocument/2006/relationships/slide" Target="slides/slide176.xml"/><Relationship Id="rId48" Type="http://schemas.openxmlformats.org/officeDocument/2006/relationships/slide" Target="slides/slide47.xml"/><Relationship Id="rId52" Type="http://schemas.openxmlformats.org/officeDocument/2006/relationships/slide" Target="slides/slide51.xml"/><Relationship Id="rId170" Type="http://schemas.openxmlformats.org/officeDocument/2006/relationships/slide" Target="slides/slide169.xml"/><Relationship Id="rId190" Type="http://schemas.openxmlformats.org/officeDocument/2006/relationships/slide" Target="slides/slide189.xml"/><Relationship Id="rId192" Type="http://schemas.openxmlformats.org/officeDocument/2006/relationships/slide" Target="slides/slide191.xml"/><Relationship Id="rId163" Type="http://schemas.openxmlformats.org/officeDocument/2006/relationships/slide" Target="slides/slide162.xml"/><Relationship Id="rId23" Type="http://schemas.openxmlformats.org/officeDocument/2006/relationships/slide" Target="slides/slide22.xml"/><Relationship Id="rId136" Type="http://schemas.openxmlformats.org/officeDocument/2006/relationships/slide" Target="slides/slide135.xml"/><Relationship Id="rId61" Type="http://schemas.openxmlformats.org/officeDocument/2006/relationships/slide" Target="slides/slide60.xml"/><Relationship Id="rId146" Type="http://schemas.openxmlformats.org/officeDocument/2006/relationships/slide" Target="slides/slide145.xml"/><Relationship Id="rId30" Type="http://schemas.openxmlformats.org/officeDocument/2006/relationships/slide" Target="slides/slide29.xml"/><Relationship Id="rId29" Type="http://schemas.openxmlformats.org/officeDocument/2006/relationships/slide" Target="slides/slide28.xml"/><Relationship Id="rId184" Type="http://schemas.openxmlformats.org/officeDocument/2006/relationships/slide" Target="slides/slide183.xml"/><Relationship Id="rId171" Type="http://schemas.openxmlformats.org/officeDocument/2006/relationships/slide" Target="slides/slide170.xml"/><Relationship Id="rId41" Type="http://schemas.openxmlformats.org/officeDocument/2006/relationships/slide" Target="slides/slide40.xml"/><Relationship Id="rId5" Type="http://schemas.openxmlformats.org/officeDocument/2006/relationships/slide" Target="slides/slide4.xml"/><Relationship Id="rId172" Type="http://schemas.openxmlformats.org/officeDocument/2006/relationships/slide" Target="slides/slide171.xml"/><Relationship Id="rId130" Type="http://schemas.openxmlformats.org/officeDocument/2006/relationships/slide" Target="slides/slide129.xml"/><Relationship Id="rId156" Type="http://schemas.openxmlformats.org/officeDocument/2006/relationships/slide" Target="slides/slide155.xml"/><Relationship Id="rId199" Type="http://schemas.openxmlformats.org/officeDocument/2006/relationships/tableStyles" Target="tableStyles.xml"/><Relationship Id="rId153" Type="http://schemas.openxmlformats.org/officeDocument/2006/relationships/slide" Target="slides/slide152.xml"/><Relationship Id="rId77" Type="http://schemas.openxmlformats.org/officeDocument/2006/relationships/slide" Target="slides/slide76.xml"/><Relationship Id="rId63" Type="http://schemas.openxmlformats.org/officeDocument/2006/relationships/slide" Target="slides/slide62.xml"/><Relationship Id="rId105" Type="http://schemas.openxmlformats.org/officeDocument/2006/relationships/slide" Target="slides/slide104.xml"/><Relationship Id="rId127" Type="http://schemas.openxmlformats.org/officeDocument/2006/relationships/slide" Target="slides/slide126.xml"/><Relationship Id="rId158" Type="http://schemas.openxmlformats.org/officeDocument/2006/relationships/slide" Target="slides/slide157.xml"/><Relationship Id="rId42" Type="http://schemas.openxmlformats.org/officeDocument/2006/relationships/slide" Target="slides/slide41.xml"/><Relationship Id="rId161" Type="http://schemas.openxmlformats.org/officeDocument/2006/relationships/slide" Target="slides/slide160.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34" Type="http://schemas.openxmlformats.org/officeDocument/2006/relationships/slide" Target="slides/slide133.xml"/><Relationship Id="rId182" Type="http://schemas.openxmlformats.org/officeDocument/2006/relationships/slide" Target="slides/slide181.xml"/><Relationship Id="rId112" Type="http://schemas.openxmlformats.org/officeDocument/2006/relationships/slide" Target="slides/slide111.xml"/><Relationship Id="rId197" Type="http://schemas.openxmlformats.org/officeDocument/2006/relationships/viewProps" Target="viewProps.xml"/><Relationship Id="rId57" Type="http://schemas.openxmlformats.org/officeDocument/2006/relationships/slide" Target="slides/slide56.xml"/><Relationship Id="rId55" Type="http://schemas.openxmlformats.org/officeDocument/2006/relationships/slide" Target="slides/slide54.xml"/><Relationship Id="rId36" Type="http://schemas.openxmlformats.org/officeDocument/2006/relationships/slide" Target="slides/slide35.xml"/><Relationship Id="rId125" Type="http://schemas.openxmlformats.org/officeDocument/2006/relationships/slide" Target="slides/slide124.xml"/><Relationship Id="rId76" Type="http://schemas.openxmlformats.org/officeDocument/2006/relationships/slide" Target="slides/slide75.xml"/><Relationship Id="rId193" Type="http://schemas.openxmlformats.org/officeDocument/2006/relationships/slide" Target="slides/slide192.xml"/><Relationship Id="rId8" Type="http://schemas.openxmlformats.org/officeDocument/2006/relationships/slide" Target="slides/slide7.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slide" Target="slides/slide112.xml"/><Relationship Id="rId108" Type="http://schemas.openxmlformats.org/officeDocument/2006/relationships/slide" Target="slides/slide107.xml"/><Relationship Id="rId151" Type="http://schemas.openxmlformats.org/officeDocument/2006/relationships/slide" Target="slides/slide150.xml"/><Relationship Id="rId26" Type="http://schemas.openxmlformats.org/officeDocument/2006/relationships/slide" Target="slides/slide25.xml"/><Relationship Id="rId143" Type="http://schemas.openxmlformats.org/officeDocument/2006/relationships/slide" Target="slides/slide142.xml"/><Relationship Id="rId68" Type="http://schemas.openxmlformats.org/officeDocument/2006/relationships/slide" Target="slides/slide67.xml"/><Relationship Id="rId198" Type="http://schemas.openxmlformats.org/officeDocument/2006/relationships/theme" Target="theme/theme1.xml"/><Relationship Id="rId93" Type="http://schemas.openxmlformats.org/officeDocument/2006/relationships/slide" Target="slides/slide92.xml"/><Relationship Id="rId162" Type="http://schemas.openxmlformats.org/officeDocument/2006/relationships/slide" Target="slides/slide161.xml"/><Relationship Id="rId78" Type="http://schemas.openxmlformats.org/officeDocument/2006/relationships/slide" Target="slides/slide77.xml"/><Relationship Id="rId154" Type="http://schemas.openxmlformats.org/officeDocument/2006/relationships/slide" Target="slides/slide153.xml"/><Relationship Id="rId168" Type="http://schemas.openxmlformats.org/officeDocument/2006/relationships/slide" Target="slides/slide167.xml"/><Relationship Id="rId175" Type="http://schemas.openxmlformats.org/officeDocument/2006/relationships/slide" Target="slides/slide174.xml"/><Relationship Id="rId21" Type="http://schemas.openxmlformats.org/officeDocument/2006/relationships/slide" Target="slides/slide20.xml"/><Relationship Id="rId64" Type="http://schemas.openxmlformats.org/officeDocument/2006/relationships/slide" Target="slides/slide63.xml"/><Relationship Id="rId60" Type="http://schemas.openxmlformats.org/officeDocument/2006/relationships/slide" Target="slides/slide59.xml"/><Relationship Id="rId188" Type="http://schemas.openxmlformats.org/officeDocument/2006/relationships/slide" Target="slides/slide187.xml"/><Relationship Id="rId25" Type="http://schemas.openxmlformats.org/officeDocument/2006/relationships/slide" Target="slides/slide24.xml"/><Relationship Id="rId122" Type="http://schemas.openxmlformats.org/officeDocument/2006/relationships/slide" Target="slides/slide121.xml"/><Relationship Id="rId116" Type="http://schemas.openxmlformats.org/officeDocument/2006/relationships/slide" Target="slides/slide115.xml"/><Relationship Id="rId183" Type="http://schemas.openxmlformats.org/officeDocument/2006/relationships/slide" Target="slides/slide182.xml"/><Relationship Id="rId96" Type="http://schemas.openxmlformats.org/officeDocument/2006/relationships/slide" Target="slides/slide95.xml"/><Relationship Id="rId189" Type="http://schemas.openxmlformats.org/officeDocument/2006/relationships/slide" Target="slides/slide188.xml"/><Relationship Id="rId10" Type="http://schemas.openxmlformats.org/officeDocument/2006/relationships/slide" Target="slides/slide9.xml"/><Relationship Id="rId50" Type="http://schemas.openxmlformats.org/officeDocument/2006/relationships/slide" Target="slides/slide49.xml"/><Relationship Id="rId118" Type="http://schemas.openxmlformats.org/officeDocument/2006/relationships/slide" Target="slides/slide117.xml"/><Relationship Id="rId180" Type="http://schemas.openxmlformats.org/officeDocument/2006/relationships/slide" Target="slides/slide179.xml"/><Relationship Id="rId160" Type="http://schemas.openxmlformats.org/officeDocument/2006/relationships/slide" Target="slides/slide159.xml"/><Relationship Id="rId28" Type="http://schemas.openxmlformats.org/officeDocument/2006/relationships/slide" Target="slides/slide27.xml"/><Relationship Id="rId82" Type="http://schemas.openxmlformats.org/officeDocument/2006/relationships/slide" Target="slides/slide81.xml"/><Relationship Id="rId124" Type="http://schemas.openxmlformats.org/officeDocument/2006/relationships/slide" Target="slides/slide123.xml"/><Relationship Id="rId69" Type="http://schemas.openxmlformats.org/officeDocument/2006/relationships/slide" Target="slides/slide68.xml"/><Relationship Id="rId148" Type="http://schemas.openxmlformats.org/officeDocument/2006/relationships/slide" Target="slides/slide147.xml"/><Relationship Id="rId147" Type="http://schemas.openxmlformats.org/officeDocument/2006/relationships/slide" Target="slides/slide146.xml"/><Relationship Id="rId159" Type="http://schemas.openxmlformats.org/officeDocument/2006/relationships/slide" Target="slides/slide158.xml"/><Relationship Id="rId20" Type="http://schemas.openxmlformats.org/officeDocument/2006/relationships/slide" Target="slides/slide19.xml"/><Relationship Id="rId140" Type="http://schemas.openxmlformats.org/officeDocument/2006/relationships/slide" Target="slides/slide139.xml"/><Relationship Id="rId72" Type="http://schemas.openxmlformats.org/officeDocument/2006/relationships/slide" Target="slides/slide71.xml"/><Relationship Id="rId35" Type="http://schemas.openxmlformats.org/officeDocument/2006/relationships/slide" Target="slides/slide3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56" Type="http://schemas.openxmlformats.org/officeDocument/2006/relationships/slide" Target="slides/slide55.xml"/><Relationship Id="rId132" Type="http://schemas.openxmlformats.org/officeDocument/2006/relationships/slide" Target="slides/slide131.xml"/><Relationship Id="rId32" Type="http://schemas.openxmlformats.org/officeDocument/2006/relationships/slide" Target="slides/slide31.xml"/><Relationship Id="rId13" Type="http://schemas.openxmlformats.org/officeDocument/2006/relationships/slide" Target="slides/slide12.xml"/><Relationship Id="rId191" Type="http://schemas.openxmlformats.org/officeDocument/2006/relationships/slide" Target="slides/slide190.xml"/><Relationship Id="rId54" Type="http://schemas.openxmlformats.org/officeDocument/2006/relationships/slide" Target="slides/slide53.xml"/><Relationship Id="rId101" Type="http://schemas.openxmlformats.org/officeDocument/2006/relationships/slide" Target="slides/slide100.xml"/><Relationship Id="rId155" Type="http://schemas.openxmlformats.org/officeDocument/2006/relationships/slide" Target="slides/slide154.xml"/><Relationship Id="rId166" Type="http://schemas.openxmlformats.org/officeDocument/2006/relationships/slide" Target="slides/slide165.xml"/><Relationship Id="rId53" Type="http://schemas.openxmlformats.org/officeDocument/2006/relationships/slide" Target="slides/slide52.xml"/><Relationship Id="rId84" Type="http://schemas.openxmlformats.org/officeDocument/2006/relationships/slide" Target="slides/slide83.xml"/><Relationship Id="rId186" Type="http://schemas.openxmlformats.org/officeDocument/2006/relationships/slide" Target="slides/slide185.xml"/><Relationship Id="rId83" Type="http://schemas.openxmlformats.org/officeDocument/2006/relationships/slide" Target="slides/slide82.xml"/><Relationship Id="rId173" Type="http://schemas.openxmlformats.org/officeDocument/2006/relationships/slide" Target="slides/slide172.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79" Type="http://schemas.openxmlformats.org/officeDocument/2006/relationships/slide" Target="slides/slide178.xml"/><Relationship Id="rId104" Type="http://schemas.openxmlformats.org/officeDocument/2006/relationships/slide" Target="slides/slide103.xml"/><Relationship Id="rId165" Type="http://schemas.openxmlformats.org/officeDocument/2006/relationships/slide" Target="slides/slide164.xml"/><Relationship Id="rId187" Type="http://schemas.openxmlformats.org/officeDocument/2006/relationships/slide" Target="slides/slide186.xml"/><Relationship Id="rId90" Type="http://schemas.openxmlformats.org/officeDocument/2006/relationships/slide" Target="slides/slide89.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73" Type="http://schemas.openxmlformats.org/officeDocument/2006/relationships/slide" Target="slides/slide72.xml"/><Relationship Id="rId150" Type="http://schemas.openxmlformats.org/officeDocument/2006/relationships/slide" Target="slides/slide149.xml"/><Relationship Id="rId145" Type="http://schemas.openxmlformats.org/officeDocument/2006/relationships/slide" Target="slides/slide144.xml"/><Relationship Id="rId149" Type="http://schemas.openxmlformats.org/officeDocument/2006/relationships/slide" Target="slides/slide148.xml"/><Relationship Id="rId129" Type="http://schemas.openxmlformats.org/officeDocument/2006/relationships/slide" Target="slides/slide128.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slide" Target="slides/slide125.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81" Type="http://schemas.openxmlformats.org/officeDocument/2006/relationships/slide" Target="slides/slide80.xml"/><Relationship Id="rId34" Type="http://schemas.openxmlformats.org/officeDocument/2006/relationships/slide" Target="slides/slide33.xml"/><Relationship Id="rId135" Type="http://schemas.openxmlformats.org/officeDocument/2006/relationships/slide" Target="slides/slide134.xml"/><Relationship Id="rId40" Type="http://schemas.openxmlformats.org/officeDocument/2006/relationships/slide" Target="slides/slide39.xml"/><Relationship Id="rId139" Type="http://schemas.openxmlformats.org/officeDocument/2006/relationships/slide" Target="slides/slide138.xml"/><Relationship Id="rId65" Type="http://schemas.openxmlformats.org/officeDocument/2006/relationships/slide" Target="slides/slide64.xml"/><Relationship Id="rId141" Type="http://schemas.openxmlformats.org/officeDocument/2006/relationships/slide" Target="slides/slide140.xml"/><Relationship Id="rId174" Type="http://schemas.openxmlformats.org/officeDocument/2006/relationships/slide" Target="slides/slide173.xml"/><Relationship Id="rId12" Type="http://schemas.openxmlformats.org/officeDocument/2006/relationships/slide" Target="slides/slide11.xml"/><Relationship Id="rId164" Type="http://schemas.openxmlformats.org/officeDocument/2006/relationships/slide" Target="slides/slide163.xml"/><Relationship Id="rId137" Type="http://schemas.openxmlformats.org/officeDocument/2006/relationships/slide" Target="slides/slide136.xml"/><Relationship Id="rId3" Type="http://schemas.openxmlformats.org/officeDocument/2006/relationships/slide" Target="slides/slide2.xml"/><Relationship Id="rId196" Type="http://schemas.openxmlformats.org/officeDocument/2006/relationships/presProps" Target="presProps.xml"/><Relationship Id="rId123" Type="http://schemas.openxmlformats.org/officeDocument/2006/relationships/slide" Target="slides/slide122.xml"/><Relationship Id="rId100" Type="http://schemas.openxmlformats.org/officeDocument/2006/relationships/slide" Target="slides/slide99.xml"/><Relationship Id="rId11" Type="http://schemas.openxmlformats.org/officeDocument/2006/relationships/slide" Target="slides/slide10.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131" Type="http://schemas.openxmlformats.org/officeDocument/2006/relationships/slide" Target="slides/slide130.xml"/><Relationship Id="rId167" Type="http://schemas.openxmlformats.org/officeDocument/2006/relationships/slide" Target="slides/slide166.xml"/><Relationship Id="rId15" Type="http://schemas.openxmlformats.org/officeDocument/2006/relationships/slide" Target="slides/slide14.xml"/></Relationships>
</file>

<file path=ppt/_rels/viewProps.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slide" Target="slides/slide10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F80EE59-E435-9F4C-8C8D-BF9E63DB42E2}" type="datetime1">
              <a:rPr lang="en-US"/>
              <a:pPr>
                <a:defRPr/>
              </a:pPr>
              <a:t>5/15/08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72C90CB7-CF62-F74C-9AC2-512ED7C9C42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59B2CF-7D7B-F04D-A7F9-65A24CB7B940}" type="slidenum">
              <a:rPr lang="en-US">
                <a:latin typeface="Arial" charset="0"/>
                <a:ea typeface="ＭＳ Ｐゴシック" charset="-128"/>
                <a:cs typeface="ＭＳ Ｐゴシック" charset="-128"/>
              </a:rPr>
              <a:pPr fontAlgn="base">
                <a:spcBef>
                  <a:spcPct val="0"/>
                </a:spcBef>
                <a:spcAft>
                  <a:spcPct val="0"/>
                </a:spcAft>
              </a:pPr>
              <a:t>1</a:t>
            </a:fld>
            <a:endParaRPr lang="en-US" dirty="0">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99384A-764F-364F-BDE4-90055C4BB5A5}" type="slidenum">
              <a:rPr lang="en-US">
                <a:latin typeface="Arial" charset="0"/>
                <a:ea typeface="ＭＳ Ｐゴシック" charset="-128"/>
                <a:cs typeface="ＭＳ Ｐゴシック" charset="-128"/>
              </a:rPr>
              <a:pPr fontAlgn="base">
                <a:spcBef>
                  <a:spcPct val="0"/>
                </a:spcBef>
                <a:spcAft>
                  <a:spcPct val="0"/>
                </a:spcAft>
              </a:pPr>
              <a:t>22</a:t>
            </a:fld>
            <a:endParaRPr lang="en-US" dirty="0">
              <a:latin typeface="Arial" charset="0"/>
              <a:ea typeface="ＭＳ Ｐゴシック" charset="-128"/>
              <a:cs typeface="ＭＳ Ｐゴシック" charset="-128"/>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2A22AB-4556-294F-B33F-050EED7EFF8E}" type="slidenum">
              <a:rPr lang="en-US">
                <a:latin typeface="Arial" charset="0"/>
                <a:ea typeface="ＭＳ Ｐゴシック" charset="-128"/>
                <a:cs typeface="ＭＳ Ｐゴシック" charset="-128"/>
              </a:rPr>
              <a:pPr fontAlgn="base">
                <a:spcBef>
                  <a:spcPct val="0"/>
                </a:spcBef>
                <a:spcAft>
                  <a:spcPct val="0"/>
                </a:spcAft>
              </a:pPr>
              <a:t>23</a:t>
            </a:fld>
            <a:endParaRPr lang="en-US" dirty="0">
              <a:latin typeface="Arial" charset="0"/>
              <a:ea typeface="ＭＳ Ｐゴシック" charset="-128"/>
              <a:cs typeface="ＭＳ Ｐゴシック"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2751A3-DF10-1D4A-9268-2F71732C512C}" type="slidenum">
              <a:rPr lang="en-US">
                <a:latin typeface="Arial" charset="0"/>
                <a:ea typeface="ＭＳ Ｐゴシック" charset="-128"/>
                <a:cs typeface="ＭＳ Ｐゴシック" charset="-128"/>
              </a:rPr>
              <a:pPr fontAlgn="base">
                <a:spcBef>
                  <a:spcPct val="0"/>
                </a:spcBef>
                <a:spcAft>
                  <a:spcPct val="0"/>
                </a:spcAft>
              </a:pPr>
              <a:t>24</a:t>
            </a:fld>
            <a:endParaRPr lang="en-US" dirty="0">
              <a:latin typeface="Arial" charset="0"/>
              <a:ea typeface="ＭＳ Ｐゴシック" charset="-128"/>
              <a:cs typeface="ＭＳ Ｐゴシック" charset="-128"/>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3D7CA-6D2E-F44B-BCC6-050A3A934ADC}" type="slidenum">
              <a:rPr lang="en-US">
                <a:latin typeface="Arial" charset="0"/>
                <a:ea typeface="ＭＳ Ｐゴシック" charset="-128"/>
                <a:cs typeface="ＭＳ Ｐゴシック" charset="-128"/>
              </a:rPr>
              <a:pPr fontAlgn="base">
                <a:spcBef>
                  <a:spcPct val="0"/>
                </a:spcBef>
                <a:spcAft>
                  <a:spcPct val="0"/>
                </a:spcAft>
              </a:pPr>
              <a:t>25</a:t>
            </a:fld>
            <a:endParaRPr lang="en-US" dirty="0">
              <a:latin typeface="Arial" charset="0"/>
              <a:ea typeface="ＭＳ Ｐゴシック" charset="-128"/>
              <a:cs typeface="ＭＳ Ｐゴシック" charset="-128"/>
            </a:endParaRPr>
          </a:p>
        </p:txBody>
      </p:sp>
      <p:sp>
        <p:nvSpPr>
          <p:cNvPr id="54275" name="Rectangle 2"/>
          <p:cNvSpPr>
            <a:spLocks noGrp="1" noRot="1" noChangeAspect="1" noChangeArrowheads="1" noTextEdit="1"/>
          </p:cNvSpPr>
          <p:nvPr>
            <p:ph type="sldImg"/>
          </p:nvPr>
        </p:nvSpPr>
        <p:spPr bwMode="auto">
          <a:xfrm>
            <a:off x="1147763" y="687388"/>
            <a:ext cx="4560887" cy="3421062"/>
          </a:xfrm>
          <a:noFill/>
          <a:ln cap="flat">
            <a:solidFill>
              <a:schemeClr val="tx1"/>
            </a:solidFill>
            <a:miter lim="800000"/>
            <a:headEnd/>
            <a:tailEnd/>
          </a:ln>
        </p:spPr>
      </p:sp>
      <p:sp>
        <p:nvSpPr>
          <p:cNvPr id="54276" name="Rectangle 3"/>
          <p:cNvSpPr>
            <a:spLocks noGrp="1" noChangeArrowheads="1"/>
          </p:cNvSpPr>
          <p:nvPr>
            <p:ph type="body" idx="1"/>
          </p:nvPr>
        </p:nvSpPr>
        <p:spPr bwMode="auto">
          <a:xfrm>
            <a:off x="909638" y="4343400"/>
            <a:ext cx="5037137" cy="4121150"/>
          </a:xfrm>
          <a:noFill/>
        </p:spPr>
        <p:txBody>
          <a:bodyPr wrap="square" lIns="92177" tIns="45307" rIns="92177" bIns="45307"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79C610-8935-D943-8E1F-2E5D8AF4D2BC}" type="slidenum">
              <a:rPr lang="en-US">
                <a:latin typeface="Arial" charset="0"/>
                <a:ea typeface="ＭＳ Ｐゴシック" charset="-128"/>
                <a:cs typeface="ＭＳ Ｐゴシック" charset="-128"/>
              </a:rPr>
              <a:pPr fontAlgn="base">
                <a:spcBef>
                  <a:spcPct val="0"/>
                </a:spcBef>
                <a:spcAft>
                  <a:spcPct val="0"/>
                </a:spcAft>
              </a:pPr>
              <a:t>26</a:t>
            </a:fld>
            <a:endParaRPr lang="en-US" dirty="0">
              <a:latin typeface="Arial" charset="0"/>
              <a:ea typeface="ＭＳ Ｐゴシック" charset="-128"/>
              <a:cs typeface="ＭＳ Ｐゴシック" charset="-128"/>
            </a:endParaRPr>
          </a:p>
        </p:txBody>
      </p:sp>
      <p:sp>
        <p:nvSpPr>
          <p:cNvPr id="56323" name="Rectangle 2"/>
          <p:cNvSpPr>
            <a:spLocks noGrp="1" noRot="1" noChangeAspect="1" noChangeArrowheads="1" noTextEdit="1"/>
          </p:cNvSpPr>
          <p:nvPr>
            <p:ph type="sldImg"/>
          </p:nvPr>
        </p:nvSpPr>
        <p:spPr bwMode="auto">
          <a:xfrm>
            <a:off x="1147763" y="687388"/>
            <a:ext cx="4560887" cy="3421062"/>
          </a:xfrm>
          <a:noFill/>
          <a:ln cap="flat">
            <a:solidFill>
              <a:schemeClr val="tx1"/>
            </a:solidFill>
            <a:miter lim="800000"/>
            <a:headEnd/>
            <a:tailEnd/>
          </a:ln>
        </p:spPr>
      </p:sp>
      <p:sp>
        <p:nvSpPr>
          <p:cNvPr id="56324" name="Rectangle 3"/>
          <p:cNvSpPr>
            <a:spLocks noGrp="1" noChangeArrowheads="1"/>
          </p:cNvSpPr>
          <p:nvPr>
            <p:ph type="body" idx="1"/>
          </p:nvPr>
        </p:nvSpPr>
        <p:spPr bwMode="auto">
          <a:xfrm>
            <a:off x="909638" y="4343400"/>
            <a:ext cx="5037137" cy="4121150"/>
          </a:xfrm>
          <a:noFill/>
        </p:spPr>
        <p:txBody>
          <a:bodyPr wrap="square" lIns="92177" tIns="45307" rIns="92177" bIns="45307"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A55BBD-B0FD-0D47-8EDB-BBACE12F44DE}" type="slidenum">
              <a:rPr lang="en-US">
                <a:latin typeface="Arial" charset="0"/>
                <a:ea typeface="ＭＳ Ｐゴシック" charset="-128"/>
                <a:cs typeface="ＭＳ Ｐゴシック" charset="-128"/>
              </a:rPr>
              <a:pPr fontAlgn="base">
                <a:spcBef>
                  <a:spcPct val="0"/>
                </a:spcBef>
                <a:spcAft>
                  <a:spcPct val="0"/>
                </a:spcAft>
              </a:pPr>
              <a:t>27</a:t>
            </a:fld>
            <a:endParaRPr lang="en-US" dirty="0">
              <a:latin typeface="Arial" charset="0"/>
              <a:ea typeface="ＭＳ Ｐゴシック" charset="-128"/>
              <a:cs typeface="ＭＳ Ｐゴシック" charset="-128"/>
            </a:endParaRPr>
          </a:p>
        </p:txBody>
      </p:sp>
      <p:sp>
        <p:nvSpPr>
          <p:cNvPr id="5837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8372" name="Rectangle 3"/>
          <p:cNvSpPr>
            <a:spLocks noGrp="1" noChangeArrowheads="1"/>
          </p:cNvSpPr>
          <p:nvPr>
            <p:ph type="body" idx="1"/>
          </p:nvPr>
        </p:nvSpPr>
        <p:spPr bwMode="auto">
          <a:xfrm>
            <a:off x="915988" y="4343400"/>
            <a:ext cx="5026025" cy="4114800"/>
          </a:xfrm>
          <a:solidFill>
            <a:srgbClr val="FFFFFF"/>
          </a:solidFill>
          <a:ln>
            <a:solidFill>
              <a:srgbClr val="000000"/>
            </a:solidFill>
            <a:miter lim="800000"/>
            <a:headEnd/>
            <a:tailEnd/>
          </a:ln>
        </p:spPr>
        <p:txBody>
          <a:bodyPr wrap="square" lIns="90498" tIns="45249" rIns="90498" bIns="45249" numCol="1" anchor="t" anchorCtr="0" compatLnSpc="1">
            <a:prstTxWarp prst="textNoShape">
              <a:avLst/>
            </a:prstTxWarp>
          </a:bodyPr>
          <a:lstStyle/>
          <a:p>
            <a:pPr eaLnBrk="1" hangingPunct="1">
              <a:spcBef>
                <a:spcPct val="0"/>
              </a:spcBef>
            </a:pPr>
            <a:r>
              <a:rPr lang="en-US" dirty="0">
                <a:latin typeface="Arial" charset="0"/>
              </a:rPr>
              <a:t>Olmsted Park Master Plan.jpg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EC19D7-D3FD-2749-B14A-C6577B9FEAC3}" type="slidenum">
              <a:rPr lang="en-US">
                <a:latin typeface="Arial" charset="0"/>
                <a:ea typeface="ＭＳ Ｐゴシック" charset="-128"/>
                <a:cs typeface="ＭＳ Ｐゴシック" charset="-128"/>
              </a:rPr>
              <a:pPr fontAlgn="base">
                <a:spcBef>
                  <a:spcPct val="0"/>
                </a:spcBef>
                <a:spcAft>
                  <a:spcPct val="0"/>
                </a:spcAft>
              </a:pPr>
              <a:t>28</a:t>
            </a:fld>
            <a:endParaRPr lang="en-US" dirty="0">
              <a:latin typeface="Arial" charset="0"/>
              <a:ea typeface="ＭＳ Ｐゴシック" charset="-128"/>
              <a:cs typeface="ＭＳ Ｐゴシック"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xfrm>
            <a:off x="915988" y="4343400"/>
            <a:ext cx="5026025" cy="4114800"/>
          </a:xfrm>
          <a:solidFill>
            <a:srgbClr val="FFFFFF"/>
          </a:solidFill>
          <a:ln>
            <a:solidFill>
              <a:srgbClr val="000000"/>
            </a:solidFill>
            <a:miter lim="800000"/>
            <a:headEnd/>
            <a:tailEnd/>
          </a:ln>
        </p:spPr>
        <p:txBody>
          <a:bodyPr wrap="square" lIns="90498" tIns="45249" rIns="90498" bIns="45249" numCol="1" anchor="t" anchorCtr="0" compatLnSpc="1">
            <a:prstTxWarp prst="textNoShape">
              <a:avLst/>
            </a:prstTxWarp>
          </a:bodyPr>
          <a:lstStyle/>
          <a:p>
            <a:pPr eaLnBrk="1" hangingPunct="1">
              <a:spcBef>
                <a:spcPct val="0"/>
              </a:spcBef>
            </a:pPr>
            <a:r>
              <a:rPr lang="en-US" dirty="0">
                <a:latin typeface="Arial" charset="0"/>
              </a:rPr>
              <a:t>CRAG Map @ M Houck.jpg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F298CC-7FF8-5840-AD6D-CD34E0182267}" type="slidenum">
              <a:rPr lang="en-US">
                <a:latin typeface="Arial" charset="0"/>
                <a:ea typeface="ＭＳ Ｐゴシック" charset="-128"/>
                <a:cs typeface="ＭＳ Ｐゴシック" charset="-128"/>
              </a:rPr>
              <a:pPr fontAlgn="base">
                <a:spcBef>
                  <a:spcPct val="0"/>
                </a:spcBef>
                <a:spcAft>
                  <a:spcPct val="0"/>
                </a:spcAft>
              </a:pPr>
              <a:t>29</a:t>
            </a:fld>
            <a:endParaRPr lang="en-US" dirty="0">
              <a:latin typeface="Arial" charset="0"/>
              <a:ea typeface="ＭＳ Ｐゴシック" charset="-128"/>
              <a:cs typeface="ＭＳ Ｐゴシック" charset="-128"/>
            </a:endParaRPr>
          </a:p>
        </p:txBody>
      </p:sp>
      <p:sp>
        <p:nvSpPr>
          <p:cNvPr id="624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0498" tIns="45249" rIns="90498" bIns="45249" numCol="1" anchor="t" anchorCtr="0" compatLnSpc="1">
            <a:prstTxWarp prst="textNoShape">
              <a:avLst/>
            </a:prstTxWarp>
          </a:bodyPr>
          <a:lstStyle/>
          <a:p>
            <a:pPr eaLnBrk="1" hangingPunct="1">
              <a:spcBef>
                <a:spcPct val="0"/>
              </a:spcBef>
            </a:pPr>
            <a:r>
              <a:rPr lang="en-US" dirty="0">
                <a:latin typeface="Arial" charset="0"/>
              </a:rPr>
              <a:t>40-Mile Loop @ 40-Mile Loop Land Trust.jpg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C9D10C-7B5F-6142-81F2-2EE0660B7DCE}" type="slidenum">
              <a:rPr lang="en-US">
                <a:latin typeface="Arial" charset="0"/>
                <a:ea typeface="ＭＳ Ｐゴシック" charset="-128"/>
                <a:cs typeface="ＭＳ Ｐゴシック" charset="-128"/>
              </a:rPr>
              <a:pPr fontAlgn="base">
                <a:spcBef>
                  <a:spcPct val="0"/>
                </a:spcBef>
                <a:spcAft>
                  <a:spcPct val="0"/>
                </a:spcAft>
              </a:pPr>
              <a:t>30</a:t>
            </a:fld>
            <a:endParaRPr lang="en-US" dirty="0">
              <a:latin typeface="Arial" charset="0"/>
              <a:ea typeface="ＭＳ Ｐゴシック" charset="-128"/>
              <a:cs typeface="ＭＳ Ｐゴシック" charset="-128"/>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128589-4F16-E941-A65E-170CAAA6B4B5}" type="slidenum">
              <a:rPr lang="en-US">
                <a:latin typeface="Arial" charset="0"/>
                <a:ea typeface="ＭＳ Ｐゴシック" charset="-128"/>
                <a:cs typeface="ＭＳ Ｐゴシック" charset="-128"/>
              </a:rPr>
              <a:pPr fontAlgn="base">
                <a:spcBef>
                  <a:spcPct val="0"/>
                </a:spcBef>
                <a:spcAft>
                  <a:spcPct val="0"/>
                </a:spcAft>
              </a:pPr>
              <a:t>31</a:t>
            </a:fld>
            <a:endParaRPr lang="en-US" dirty="0">
              <a:latin typeface="Arial" charset="0"/>
              <a:ea typeface="ＭＳ Ｐゴシック" charset="-128"/>
              <a:cs typeface="ＭＳ Ｐゴシック" charset="-128"/>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FA43FF-CAB5-0248-9FBF-48E6073C626D}" type="slidenum">
              <a:rPr lang="en-US">
                <a:latin typeface="Arial" charset="0"/>
                <a:ea typeface="ＭＳ Ｐゴシック" charset="-128"/>
                <a:cs typeface="ＭＳ Ｐゴシック" charset="-128"/>
              </a:rPr>
              <a:pPr fontAlgn="base">
                <a:spcBef>
                  <a:spcPct val="0"/>
                </a:spcBef>
                <a:spcAft>
                  <a:spcPct val="0"/>
                </a:spcAft>
              </a:pPr>
              <a:t>14</a:t>
            </a:fld>
            <a:endParaRPr lang="en-US" dirty="0">
              <a:latin typeface="Arial" charset="0"/>
              <a:ea typeface="ＭＳ Ｐゴシック" charset="-128"/>
              <a:cs typeface="ＭＳ Ｐゴシック" charset="-128"/>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778E54-4496-284E-9887-7F1C7D3C4109}" type="slidenum">
              <a:rPr lang="en-US">
                <a:latin typeface="Arial" charset="0"/>
                <a:ea typeface="ＭＳ Ｐゴシック" charset="-128"/>
                <a:cs typeface="ＭＳ Ｐゴシック" charset="-128"/>
              </a:rPr>
              <a:pPr fontAlgn="base">
                <a:spcBef>
                  <a:spcPct val="0"/>
                </a:spcBef>
                <a:spcAft>
                  <a:spcPct val="0"/>
                </a:spcAft>
              </a:pPr>
              <a:t>32</a:t>
            </a:fld>
            <a:endParaRPr lang="en-US" dirty="0">
              <a:latin typeface="Arial" charset="0"/>
              <a:ea typeface="ＭＳ Ｐゴシック" charset="-128"/>
              <a:cs typeface="ＭＳ Ｐゴシック" charset="-128"/>
            </a:endParaRPr>
          </a:p>
        </p:txBody>
      </p:sp>
      <p:sp>
        <p:nvSpPr>
          <p:cNvPr id="68611" name="Rectangle 2"/>
          <p:cNvSpPr>
            <a:spLocks noGrp="1" noRot="1" noChangeAspect="1" noChangeArrowheads="1" noTextEdit="1"/>
          </p:cNvSpPr>
          <p:nvPr>
            <p:ph type="sldImg"/>
          </p:nvPr>
        </p:nvSpPr>
        <p:spPr bwMode="auto">
          <a:xfrm>
            <a:off x="1143000" y="687388"/>
            <a:ext cx="4572000" cy="3429000"/>
          </a:xfrm>
          <a:solidFill>
            <a:srgbClr val="FFFFFF"/>
          </a:solid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3213"/>
          </a:xfrm>
          <a:solidFill>
            <a:srgbClr val="FFFFFF"/>
          </a:solidFill>
          <a:ln>
            <a:solidFill>
              <a:srgbClr val="000000"/>
            </a:solidFill>
            <a:miter lim="800000"/>
            <a:headEnd/>
            <a:tailEnd/>
          </a:ln>
        </p:spPr>
        <p:txBody>
          <a:bodyPr wrap="square" lIns="90498" tIns="45249" rIns="90498" bIns="45249" numCol="1" anchor="t" anchorCtr="0" compatLnSpc="1">
            <a:prstTxWarp prst="textNoShape">
              <a:avLst/>
            </a:prstTxWarp>
          </a:bodyPr>
          <a:lstStyle/>
          <a:p>
            <a:pPr eaLnBrk="1" hangingPunct="1">
              <a:spcBef>
                <a:spcPct val="0"/>
              </a:spcBef>
            </a:pPr>
            <a:r>
              <a:rPr lang="en-US" dirty="0">
                <a:latin typeface="Arial" charset="0"/>
              </a:rPr>
              <a:t>Taking a lesson from the lack of public involvement in CRAG’s The Urban Outdoors program, greenspace advocates founded a new loose-knit citizen, grassroots activist group, FAUNA (Friends and Advocates of Urban Natural Areas).  Steve Johnson and Linda Robinson worked out of Portland State University to produce the first-ever directory of parks and greenspace advocates in the Portland-Vancouver metropolitan region.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644AB1-F6A3-E949-8B9F-025E43A73D71}" type="slidenum">
              <a:rPr lang="en-US">
                <a:latin typeface="Arial" charset="0"/>
                <a:ea typeface="ＭＳ Ｐゴシック" charset="-128"/>
                <a:cs typeface="ＭＳ Ｐゴシック" charset="-128"/>
              </a:rPr>
              <a:pPr fontAlgn="base">
                <a:spcBef>
                  <a:spcPct val="0"/>
                </a:spcBef>
                <a:spcAft>
                  <a:spcPct val="0"/>
                </a:spcAft>
              </a:pPr>
              <a:t>33</a:t>
            </a:fld>
            <a:endParaRPr lang="en-US" dirty="0">
              <a:latin typeface="Arial" charset="0"/>
              <a:ea typeface="ＭＳ Ｐゴシック" charset="-128"/>
              <a:cs typeface="ＭＳ Ｐゴシック" charset="-128"/>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6C34B8-9B6C-2349-A645-77CCFCEA1419}" type="slidenum">
              <a:rPr lang="en-US">
                <a:latin typeface="Arial" charset="0"/>
                <a:ea typeface="ＭＳ Ｐゴシック" charset="-128"/>
                <a:cs typeface="ＭＳ Ｐゴシック" charset="-128"/>
              </a:rPr>
              <a:pPr fontAlgn="base">
                <a:spcBef>
                  <a:spcPct val="0"/>
                </a:spcBef>
                <a:spcAft>
                  <a:spcPct val="0"/>
                </a:spcAft>
              </a:pPr>
              <a:t>34</a:t>
            </a:fld>
            <a:endParaRPr lang="en-US" dirty="0">
              <a:latin typeface="Arial" charset="0"/>
              <a:ea typeface="ＭＳ Ｐゴシック" charset="-128"/>
              <a:cs typeface="ＭＳ Ｐゴシック" charset="-128"/>
            </a:endParaRPr>
          </a:p>
        </p:txBody>
      </p:sp>
      <p:sp>
        <p:nvSpPr>
          <p:cNvPr id="727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27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0498" tIns="45249" rIns="90498" bIns="45249" numCol="1" anchor="t" anchorCtr="0" compatLnSpc="1">
            <a:prstTxWarp prst="textNoShape">
              <a:avLst/>
            </a:prstTxWarp>
          </a:bodyPr>
          <a:lstStyle/>
          <a:p>
            <a:pPr eaLnBrk="1" hangingPunct="1">
              <a:spcBef>
                <a:spcPct val="0"/>
              </a:spcBef>
            </a:pPr>
            <a:r>
              <a:rPr lang="en-US" sz="1400" dirty="0">
                <a:latin typeface="Arial" charset="0"/>
              </a:rPr>
              <a:t>The result of the review work is now this draft concept map depicting a regional system of parks and natural areas, interconnected by a network of trails and greenways now provides a basis for updating the Metropolitan Greenspaces Master Plan</a:t>
            </a:r>
          </a:p>
          <a:p>
            <a:pPr eaLnBrk="1" hangingPunct="1">
              <a:spcBef>
                <a:spcPct val="0"/>
              </a:spcBef>
            </a:pPr>
            <a:endParaRPr lang="en-US" sz="1400" dirty="0">
              <a:latin typeface="Arial" charset="0"/>
            </a:endParaRPr>
          </a:p>
          <a:p>
            <a:pPr eaLnBrk="1" hangingPunct="1">
              <a:spcBef>
                <a:spcPct val="0"/>
              </a:spcBef>
            </a:pPr>
            <a:r>
              <a:rPr lang="en-US" sz="1400" dirty="0">
                <a:latin typeface="Arial" charset="0"/>
              </a:rPr>
              <a:t>The Regional Parks and Greenspaces System totals about 245,000 acres of natural area including selected public parks (e.g. Forest Park, Tualatin Hills Nature Park, Tryon Creek State Park, Oxbow Regional Park), Metro’s open spaces acquisitions (about 8,000 acres), the regional trail system and select privately-owned natural areas.  </a:t>
            </a:r>
          </a:p>
          <a:p>
            <a:pPr eaLnBrk="1" hangingPunct="1">
              <a:spcBef>
                <a:spcPct val="0"/>
              </a:spcBef>
            </a:pPr>
            <a:endParaRPr lang="en-US" sz="1400" dirty="0">
              <a:latin typeface="Arial" charset="0"/>
            </a:endParaRPr>
          </a:p>
          <a:p>
            <a:pPr eaLnBrk="1" hangingPunct="1">
              <a:spcBef>
                <a:spcPct val="0"/>
              </a:spcBef>
            </a:pPr>
            <a:r>
              <a:rPr lang="en-US" sz="1400" dirty="0">
                <a:latin typeface="Arial" charset="0"/>
              </a:rPr>
              <a:t>Public land in the system = 32,665 acres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31EDDF-7F82-704F-8EAC-42F8711A25D2}" type="slidenum">
              <a:rPr lang="en-US">
                <a:latin typeface="Arial" charset="0"/>
                <a:ea typeface="ＭＳ Ｐゴシック" charset="-128"/>
                <a:cs typeface="ＭＳ Ｐゴシック" charset="-128"/>
              </a:rPr>
              <a:pPr fontAlgn="base">
                <a:spcBef>
                  <a:spcPct val="0"/>
                </a:spcBef>
                <a:spcAft>
                  <a:spcPct val="0"/>
                </a:spcAft>
              </a:pPr>
              <a:t>35</a:t>
            </a:fld>
            <a:endParaRPr lang="en-US" dirty="0">
              <a:latin typeface="Arial" charset="0"/>
              <a:ea typeface="ＭＳ Ｐゴシック" charset="-128"/>
              <a:cs typeface="ＭＳ Ｐゴシック" charset="-128"/>
            </a:endParaRPr>
          </a:p>
        </p:txBody>
      </p:sp>
      <p:sp>
        <p:nvSpPr>
          <p:cNvPr id="74755" name="Rectangle 2"/>
          <p:cNvSpPr>
            <a:spLocks noGrp="1" noRot="1" noChangeAspect="1" noChangeArrowheads="1" noTextEdit="1"/>
          </p:cNvSpPr>
          <p:nvPr>
            <p:ph type="sldImg"/>
          </p:nvPr>
        </p:nvSpPr>
        <p:spPr bwMode="auto">
          <a:xfrm>
            <a:off x="1146175" y="685800"/>
            <a:ext cx="4570413" cy="3427413"/>
          </a:xfrm>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914400" y="4495800"/>
            <a:ext cx="5334000" cy="3962400"/>
          </a:xfrm>
          <a:solidFill>
            <a:srgbClr val="FFFFFF"/>
          </a:solidFill>
          <a:ln>
            <a:solidFill>
              <a:srgbClr val="000000"/>
            </a:solidFill>
            <a:miter lim="800000"/>
            <a:headEnd/>
            <a:tailEnd/>
          </a:ln>
        </p:spPr>
        <p:txBody>
          <a:bodyPr wrap="square" lIns="90498" tIns="45249" rIns="90498" bIns="45249" numCol="1" anchor="t" anchorCtr="0" compatLnSpc="1">
            <a:prstTxWarp prst="textNoShape">
              <a:avLst/>
            </a:prstTxWarp>
          </a:bodyPr>
          <a:lstStyle/>
          <a:p>
            <a:pPr eaLnBrk="1" hangingPunct="1">
              <a:spcBef>
                <a:spcPct val="0"/>
              </a:spcBef>
            </a:pPr>
            <a:r>
              <a:rPr lang="en-US" dirty="0">
                <a:latin typeface="Arial" charset="0"/>
              </a:rPr>
              <a:t>Here are the proposed target areas for regional acquisition as recommended by the Blue Ribbon Committee</a:t>
            </a:r>
          </a:p>
          <a:p>
            <a:pPr eaLnBrk="1" hangingPunct="1">
              <a:spcBef>
                <a:spcPct val="0"/>
              </a:spcBef>
            </a:pPr>
            <a:r>
              <a:rPr lang="en-US" dirty="0">
                <a:latin typeface="Arial" charset="0"/>
              </a:rPr>
              <a:t>They include many of the target areas from the </a:t>
            </a:r>
            <a:r>
              <a:rPr lang="en-US" b="1" dirty="0">
                <a:latin typeface="Arial" charset="0"/>
              </a:rPr>
              <a:t>1995 bond measure</a:t>
            </a:r>
            <a:r>
              <a:rPr lang="en-US" dirty="0">
                <a:latin typeface="Arial" charset="0"/>
              </a:rPr>
              <a:t> where further acquisition would be most valuable.</a:t>
            </a:r>
          </a:p>
          <a:p>
            <a:pPr eaLnBrk="1" hangingPunct="1">
              <a:spcBef>
                <a:spcPct val="0"/>
              </a:spcBef>
            </a:pPr>
            <a:r>
              <a:rPr lang="en-US" dirty="0">
                <a:latin typeface="Arial" charset="0"/>
              </a:rPr>
              <a:t>They also include 11 new target areas that emphasize high quality natural areas around</a:t>
            </a:r>
            <a:r>
              <a:rPr lang="en-US" b="1" dirty="0">
                <a:latin typeface="Arial" charset="0"/>
              </a:rPr>
              <a:t> headwaters</a:t>
            </a:r>
            <a:r>
              <a:rPr lang="en-US" dirty="0">
                <a:latin typeface="Arial" charset="0"/>
              </a:rPr>
              <a:t> and along </a:t>
            </a:r>
            <a:r>
              <a:rPr lang="en-US" b="1" dirty="0">
                <a:latin typeface="Arial" charset="0"/>
              </a:rPr>
              <a:t>rivers and streams</a:t>
            </a:r>
            <a:r>
              <a:rPr lang="en-US" dirty="0">
                <a:latin typeface="Arial" charset="0"/>
              </a:rPr>
              <a:t> as well as large </a:t>
            </a:r>
            <a:r>
              <a:rPr lang="en-US" b="1" dirty="0">
                <a:latin typeface="Arial" charset="0"/>
              </a:rPr>
              <a:t>floodplain areas</a:t>
            </a:r>
            <a:r>
              <a:rPr lang="en-US" dirty="0">
                <a:latin typeface="Arial" charset="0"/>
              </a:rPr>
              <a:t> and remaining </a:t>
            </a:r>
            <a:r>
              <a:rPr lang="en-US" b="1" dirty="0">
                <a:latin typeface="Arial" charset="0"/>
              </a:rPr>
              <a:t>butte tops</a:t>
            </a:r>
            <a:r>
              <a:rPr lang="en-US" dirty="0">
                <a:latin typeface="Arial" charset="0"/>
              </a:rPr>
              <a:t>.</a:t>
            </a:r>
          </a:p>
          <a:p>
            <a:pPr eaLnBrk="1" hangingPunct="1">
              <a:spcBef>
                <a:spcPct val="0"/>
              </a:spcBef>
            </a:pPr>
            <a:r>
              <a:rPr lang="en-US" dirty="0">
                <a:latin typeface="Arial" charset="0"/>
              </a:rPr>
              <a:t>You’ll see also that there is a </a:t>
            </a:r>
            <a:r>
              <a:rPr lang="en-US" b="1" dirty="0">
                <a:latin typeface="Arial" charset="0"/>
              </a:rPr>
              <a:t>balance</a:t>
            </a:r>
            <a:r>
              <a:rPr lang="en-US" dirty="0">
                <a:latin typeface="Arial" charset="0"/>
              </a:rPr>
              <a:t> of target areas </a:t>
            </a:r>
            <a:r>
              <a:rPr lang="en-US" b="1" dirty="0">
                <a:latin typeface="Arial" charset="0"/>
              </a:rPr>
              <a:t>close in</a:t>
            </a:r>
            <a:r>
              <a:rPr lang="en-US" dirty="0">
                <a:latin typeface="Arial" charset="0"/>
              </a:rPr>
              <a:t> to the most urban parts of the region and </a:t>
            </a:r>
            <a:r>
              <a:rPr lang="en-US" b="1" dirty="0">
                <a:latin typeface="Arial" charset="0"/>
              </a:rPr>
              <a:t>further out</a:t>
            </a:r>
            <a:r>
              <a:rPr lang="en-US" dirty="0">
                <a:latin typeface="Arial" charset="0"/>
              </a:rPr>
              <a:t> in places where </a:t>
            </a:r>
            <a:r>
              <a:rPr lang="en-US" b="1" dirty="0">
                <a:latin typeface="Arial" charset="0"/>
              </a:rPr>
              <a:t>growth is anticipated</a:t>
            </a:r>
            <a:r>
              <a:rPr lang="en-US" dirty="0">
                <a:latin typeface="Arial" charset="0"/>
              </a:rPr>
              <a:t> in the future and where </a:t>
            </a:r>
            <a:r>
              <a:rPr lang="en-US" b="1" dirty="0">
                <a:latin typeface="Arial" charset="0"/>
              </a:rPr>
              <a:t>large tracts</a:t>
            </a:r>
            <a:r>
              <a:rPr lang="en-US" dirty="0">
                <a:latin typeface="Arial" charset="0"/>
              </a:rPr>
              <a:t> of high water quality and habitat value can still be protected. </a:t>
            </a:r>
          </a:p>
          <a:p>
            <a:pPr eaLnBrk="1" hangingPunct="1">
              <a:spcBef>
                <a:spcPct val="0"/>
              </a:spcBef>
            </a:pPr>
            <a:r>
              <a:rPr lang="en-US" b="1" dirty="0">
                <a:latin typeface="Arial" charset="0"/>
              </a:rPr>
              <a:t>Jim Morgan</a:t>
            </a:r>
            <a:r>
              <a:rPr lang="en-US" dirty="0">
                <a:latin typeface="Arial" charset="0"/>
              </a:rPr>
              <a:t>, Metro’s science and stewardship manager, will talk in more detail about the target areas.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51AD2-EFC1-7D45-9D12-72F7C5299684}" type="slidenum">
              <a:rPr lang="en-US">
                <a:ea typeface="ＭＳ Ｐゴシック" charset="-128"/>
                <a:cs typeface="ＭＳ Ｐゴシック" charset="-128"/>
              </a:rPr>
              <a:pPr fontAlgn="base">
                <a:spcBef>
                  <a:spcPct val="0"/>
                </a:spcBef>
                <a:spcAft>
                  <a:spcPct val="0"/>
                </a:spcAft>
                <a:defRPr/>
              </a:pPr>
              <a:t>59</a:t>
            </a:fld>
            <a:endParaRPr lang="en-US" dirty="0">
              <a:ea typeface="ＭＳ Ｐゴシック" charset="-128"/>
              <a:cs typeface="ＭＳ Ｐゴシック" charset="-128"/>
            </a:endParaRPr>
          </a:p>
        </p:txBody>
      </p:sp>
      <p:sp>
        <p:nvSpPr>
          <p:cNvPr id="12185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729C48-6344-6843-A136-D3830C3B71D9}" type="slidenum">
              <a:rPr lang="en-US">
                <a:ea typeface="ＭＳ Ｐゴシック" charset="-128"/>
                <a:cs typeface="ＭＳ Ｐゴシック" charset="-128"/>
              </a:rPr>
              <a:pPr fontAlgn="base">
                <a:spcBef>
                  <a:spcPct val="0"/>
                </a:spcBef>
                <a:spcAft>
                  <a:spcPct val="0"/>
                </a:spcAft>
                <a:defRPr/>
              </a:pPr>
              <a:t>60</a:t>
            </a:fld>
            <a:endParaRPr lang="en-US" dirty="0">
              <a:ea typeface="ＭＳ Ｐゴシック" charset="-128"/>
              <a:cs typeface="ＭＳ Ｐゴシック" charset="-128"/>
            </a:endParaRPr>
          </a:p>
        </p:txBody>
      </p:sp>
      <p:sp>
        <p:nvSpPr>
          <p:cNvPr id="12390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9B210A-CF66-A74C-AD8E-DA36593FA39F}" type="slidenum">
              <a:rPr lang="en-US">
                <a:ea typeface="ＭＳ Ｐゴシック" charset="-128"/>
                <a:cs typeface="ＭＳ Ｐゴシック" charset="-128"/>
              </a:rPr>
              <a:pPr fontAlgn="base">
                <a:spcBef>
                  <a:spcPct val="0"/>
                </a:spcBef>
                <a:spcAft>
                  <a:spcPct val="0"/>
                </a:spcAft>
                <a:defRPr/>
              </a:pPr>
              <a:t>61</a:t>
            </a:fld>
            <a:endParaRPr lang="en-US" dirty="0">
              <a:ea typeface="ＭＳ Ｐゴシック" charset="-128"/>
              <a:cs typeface="ＭＳ Ｐゴシック" charset="-128"/>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D99979-F6C3-5342-891F-A234F11C39F8}" type="slidenum">
              <a:rPr lang="en-US">
                <a:ea typeface="ＭＳ Ｐゴシック" charset="-128"/>
                <a:cs typeface="ＭＳ Ｐゴシック" charset="-128"/>
              </a:rPr>
              <a:pPr fontAlgn="base">
                <a:spcBef>
                  <a:spcPct val="0"/>
                </a:spcBef>
                <a:spcAft>
                  <a:spcPct val="0"/>
                </a:spcAft>
                <a:defRPr/>
              </a:pPr>
              <a:t>62</a:t>
            </a:fld>
            <a:endParaRPr lang="en-US" dirty="0">
              <a:ea typeface="ＭＳ Ｐゴシック" charset="-128"/>
              <a:cs typeface="ＭＳ Ｐゴシック" charset="-128"/>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389FDF-647C-D744-BA69-67880DD52192}" type="slidenum">
              <a:rPr lang="en-US">
                <a:ea typeface="ＭＳ Ｐゴシック" charset="-128"/>
                <a:cs typeface="ＭＳ Ｐゴシック" charset="-128"/>
              </a:rPr>
              <a:pPr fontAlgn="base">
                <a:spcBef>
                  <a:spcPct val="0"/>
                </a:spcBef>
                <a:spcAft>
                  <a:spcPct val="0"/>
                </a:spcAft>
                <a:defRPr/>
              </a:pPr>
              <a:t>64</a:t>
            </a:fld>
            <a:endParaRPr lang="en-US" dirty="0">
              <a:ea typeface="ＭＳ Ｐゴシック" charset="-128"/>
              <a:cs typeface="ＭＳ Ｐゴシック" charset="-128"/>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5B2D45-C91B-3246-A218-C371870DD563}" type="slidenum">
              <a:rPr lang="en-US">
                <a:ea typeface="ＭＳ Ｐゴシック" charset="-128"/>
                <a:cs typeface="ＭＳ Ｐゴシック" charset="-128"/>
              </a:rPr>
              <a:pPr fontAlgn="base">
                <a:spcBef>
                  <a:spcPct val="0"/>
                </a:spcBef>
                <a:spcAft>
                  <a:spcPct val="0"/>
                </a:spcAft>
                <a:defRPr/>
              </a:pPr>
              <a:t>65</a:t>
            </a:fld>
            <a:endParaRPr lang="en-US" dirty="0">
              <a:ea typeface="ＭＳ Ｐゴシック" charset="-128"/>
              <a:cs typeface="ＭＳ Ｐゴシック" charset="-128"/>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6A930C-AE21-B04F-A5A6-6393B42EB995}" type="slidenum">
              <a:rPr lang="en-US">
                <a:latin typeface="Arial" charset="0"/>
                <a:ea typeface="ＭＳ Ｐゴシック" charset="-128"/>
                <a:cs typeface="ＭＳ Ｐゴシック" charset="-128"/>
              </a:rPr>
              <a:pPr fontAlgn="base">
                <a:spcBef>
                  <a:spcPct val="0"/>
                </a:spcBef>
                <a:spcAft>
                  <a:spcPct val="0"/>
                </a:spcAft>
              </a:pPr>
              <a:t>15</a:t>
            </a:fld>
            <a:endParaRPr lang="en-US" dirty="0">
              <a:latin typeface="Arial" charset="0"/>
              <a:ea typeface="ＭＳ Ｐゴシック" charset="-128"/>
              <a:cs typeface="ＭＳ Ｐゴシック" charset="-128"/>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AA7B5A9-098F-4A40-BB42-B1448A21EC88}" type="slidenum">
              <a:rPr lang="en-US">
                <a:latin typeface="Arial" charset="0"/>
              </a:rPr>
              <a:pPr/>
              <a:t>91</a:t>
            </a:fld>
            <a:endParaRPr lang="en-US" dirty="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20E9E3-3871-E447-8379-DA3F959D533A}" type="slidenum">
              <a:rPr lang="en-US"/>
              <a:pPr/>
              <a:t>103</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ltLang="ko-KR">
                <a:ea typeface="굴림" charset="-127"/>
                <a:cs typeface="굴림" charset="-127"/>
              </a:rPr>
              <a:t>How do we classify stream channels?</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A3E8B4-46AC-2C44-8BB0-0B5C9B6DDA01}" type="slidenum">
              <a:rPr lang="en-US"/>
              <a:pPr/>
              <a:t>104</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3805" y="4343704"/>
            <a:ext cx="5030391" cy="4113892"/>
          </a:xfrm>
        </p:spPr>
        <p:txBody>
          <a:bodyPr/>
          <a:lstStyle/>
          <a:p>
            <a:r>
              <a:rPr lang="en-US"/>
              <a:t>How stream environmental context.</a:t>
            </a:r>
          </a:p>
          <a:p>
            <a:endParaRPr lang="en-US"/>
          </a:p>
          <a:p>
            <a:r>
              <a:rPr lang="en-US"/>
              <a:t>Def:  Floodplain</a:t>
            </a:r>
          </a:p>
          <a:p>
            <a:r>
              <a:rPr lang="en-US"/>
              <a:t>Def:  Terrace (old flood</a:t>
            </a:r>
          </a:p>
          <a:p>
            <a:endParaRPr lang="en-US"/>
          </a:p>
          <a:p>
            <a:r>
              <a:rPr lang="en-US"/>
              <a:t>Bankfull Channel</a:t>
            </a:r>
          </a:p>
          <a:p>
            <a:r>
              <a:rPr lang="en-US"/>
              <a:t>Marks the level that a stream rises to on average everu 1.5 years and is a defining shape of stream.</a:t>
            </a:r>
          </a:p>
          <a:p>
            <a:endParaRPr lang="en-US"/>
          </a:p>
          <a:p>
            <a:r>
              <a:rPr lang="en-US"/>
              <a:t>“This bankfull channel and the bankfull measurements of width and depth are the basic features on which any stream restoration design should be based”(123).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4761F-282A-0B46-8B96-17FC65081688}" type="slidenum">
              <a:rPr lang="en-US"/>
              <a:pPr/>
              <a:t>105</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xfrm>
            <a:off x="913805" y="4343704"/>
            <a:ext cx="5030391" cy="4113892"/>
          </a:xfrm>
        </p:spPr>
        <p:txBody>
          <a:bodyPr/>
          <a:lstStyle/>
          <a:p>
            <a:r>
              <a:rPr lang="en-US"/>
              <a:t>How stream environmental context.</a:t>
            </a:r>
          </a:p>
          <a:p>
            <a:endParaRPr lang="en-US"/>
          </a:p>
          <a:p>
            <a:r>
              <a:rPr lang="en-US"/>
              <a:t>Def:  Floodplain</a:t>
            </a:r>
          </a:p>
          <a:p>
            <a:r>
              <a:rPr lang="en-US"/>
              <a:t>Def:  Terrace (old flood</a:t>
            </a:r>
          </a:p>
          <a:p>
            <a:endParaRPr lang="en-US"/>
          </a:p>
          <a:p>
            <a:r>
              <a:rPr lang="en-US"/>
              <a:t>Bankfull Channel</a:t>
            </a:r>
          </a:p>
          <a:p>
            <a:r>
              <a:rPr lang="en-US"/>
              <a:t>Marks the level that a stream rises to on average everu 1.5 years and is a defining shape of stream.</a:t>
            </a:r>
          </a:p>
          <a:p>
            <a:endParaRPr lang="en-US"/>
          </a:p>
          <a:p>
            <a:r>
              <a:rPr lang="en-US"/>
              <a:t>“This bankfull channel and the bankfull measurements of width and depth are the basic features on which any stream restoration design should be based”(123).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913BA4-0FFF-074F-85FF-5887DA3C2B76}" type="slidenum">
              <a:rPr lang="en-US"/>
              <a:pPr/>
              <a:t>107</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13805" y="4343704"/>
            <a:ext cx="5030391" cy="4113892"/>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670399-8CFC-B842-9C70-66EB7A0AB833}" type="slidenum">
              <a:rPr lang="en-US"/>
              <a:pPr/>
              <a:t>110</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3805" y="4343704"/>
            <a:ext cx="5030391" cy="4113892"/>
          </a:xfrm>
        </p:spPr>
        <p:txBody>
          <a:bodyPr/>
          <a:lstStyle/>
          <a:p>
            <a:r>
              <a:rPr lang="en-US"/>
              <a:t>Land use impacts hydrologic conditions</a:t>
            </a:r>
          </a:p>
          <a:p>
            <a:pPr>
              <a:buFontTx/>
              <a:buChar char="•"/>
            </a:pPr>
            <a:r>
              <a:rPr lang="en-US"/>
              <a:t>Listed on pp 130-131, for example relationship between storm precipitation and surface run-off timing.</a:t>
            </a:r>
          </a:p>
          <a:p>
            <a:endParaRPr lang="en-US"/>
          </a:p>
          <a:p>
            <a:endParaRPr lang="en-US"/>
          </a:p>
          <a:p>
            <a:endParaRPr lang="en-US"/>
          </a:p>
          <a:p>
            <a:pPr>
              <a:buFontTx/>
              <a:buChar char="•"/>
            </a:pPr>
            <a:endParaRPr lang="en-US"/>
          </a:p>
          <a:p>
            <a:r>
              <a:rPr lang="en-US"/>
              <a:t>Stream channel adjustments to urbanization</a:t>
            </a:r>
          </a:p>
          <a:p>
            <a:endParaRPr lang="en-US"/>
          </a:p>
          <a:p>
            <a:endParaRPr lang="en-US"/>
          </a:p>
          <a:p>
            <a:endParaRPr lang="en-US"/>
          </a:p>
          <a:p>
            <a:endParaRPr lang="en-US"/>
          </a:p>
          <a:p>
            <a:r>
              <a:rPr lang="en-US"/>
              <a:t>Flood control channel flows</a:t>
            </a:r>
          </a:p>
          <a:p>
            <a:pPr>
              <a:buFontTx/>
              <a:buChar char="•"/>
            </a:pPr>
            <a:endParaRPr lang="en-US"/>
          </a:p>
          <a:p>
            <a:endParaRPr lang="en-US"/>
          </a:p>
          <a:p>
            <a:endParaRPr lang="en-US"/>
          </a:p>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2C90CB7-CF62-F74C-9AC2-512ED7C9C421}" type="slidenum">
              <a:rPr lang="en-US" smtClean="0"/>
              <a:pPr>
                <a:defRPr/>
              </a:pPr>
              <a:t>111</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8DABA-1965-234B-84F2-643B6A75ED14}" type="slidenum">
              <a:rPr lang="en-US"/>
              <a:pPr/>
              <a:t>120</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xfrm>
            <a:off x="913805" y="4343704"/>
            <a:ext cx="5030391" cy="4113892"/>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C37AD3-8B00-9843-B397-2D506EC28589}" type="slidenum">
              <a:rPr lang="en-US">
                <a:latin typeface="Arial" charset="0"/>
                <a:ea typeface="ＭＳ Ｐゴシック" charset="-128"/>
                <a:cs typeface="ＭＳ Ｐゴシック" charset="-128"/>
              </a:rPr>
              <a:pPr fontAlgn="base">
                <a:spcBef>
                  <a:spcPct val="0"/>
                </a:spcBef>
                <a:spcAft>
                  <a:spcPct val="0"/>
                </a:spcAft>
              </a:pPr>
              <a:t>16</a:t>
            </a:fld>
            <a:endParaRPr lang="en-US" dirty="0">
              <a:latin typeface="Arial" charset="0"/>
              <a:ea typeface="ＭＳ Ｐゴシック" charset="-128"/>
              <a:cs typeface="ＭＳ Ｐゴシック"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07C545-C27D-7444-B654-E9DDEACD22E2}" type="slidenum">
              <a:rPr lang="en-US">
                <a:latin typeface="Arial" charset="0"/>
                <a:ea typeface="ＭＳ Ｐゴシック" charset="-128"/>
                <a:cs typeface="ＭＳ Ｐゴシック" charset="-128"/>
              </a:rPr>
              <a:pPr fontAlgn="base">
                <a:spcBef>
                  <a:spcPct val="0"/>
                </a:spcBef>
                <a:spcAft>
                  <a:spcPct val="0"/>
                </a:spcAft>
              </a:pPr>
              <a:t>17</a:t>
            </a:fld>
            <a:endParaRPr lang="en-US" dirty="0">
              <a:latin typeface="Arial"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6CA647-62B4-7D45-8579-793A774CBF6E}" type="slidenum">
              <a:rPr lang="en-US">
                <a:latin typeface="Arial" charset="0"/>
                <a:ea typeface="ＭＳ Ｐゴシック" charset="-128"/>
                <a:cs typeface="ＭＳ Ｐゴシック" charset="-128"/>
              </a:rPr>
              <a:pPr fontAlgn="base">
                <a:spcBef>
                  <a:spcPct val="0"/>
                </a:spcBef>
                <a:spcAft>
                  <a:spcPct val="0"/>
                </a:spcAft>
              </a:pPr>
              <a:t>18</a:t>
            </a:fld>
            <a:endParaRPr lang="en-US" dirty="0">
              <a:latin typeface="Arial" charset="0"/>
              <a:ea typeface="ＭＳ Ｐゴシック" charset="-128"/>
              <a:cs typeface="ＭＳ Ｐゴシック" charset="-128"/>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07DDC5-E295-0D4E-8FEF-8ACA1B40ADC8}" type="slidenum">
              <a:rPr lang="en-US">
                <a:latin typeface="Arial" charset="0"/>
                <a:ea typeface="ＭＳ Ｐゴシック" charset="-128"/>
                <a:cs typeface="ＭＳ Ｐゴシック" charset="-128"/>
              </a:rPr>
              <a:pPr fontAlgn="base">
                <a:spcBef>
                  <a:spcPct val="0"/>
                </a:spcBef>
                <a:spcAft>
                  <a:spcPct val="0"/>
                </a:spcAft>
              </a:pPr>
              <a:t>19</a:t>
            </a:fld>
            <a:endParaRPr lang="en-US" dirty="0">
              <a:latin typeface="Arial" charset="0"/>
              <a:ea typeface="ＭＳ Ｐゴシック" charset="-128"/>
              <a:cs typeface="ＭＳ Ｐゴシック" charset="-128"/>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D1C59-9BC6-954E-8F4C-0E57F8C4239A}" type="slidenum">
              <a:rPr lang="en-US">
                <a:latin typeface="Arial" charset="0"/>
                <a:ea typeface="ＭＳ Ｐゴシック" charset="-128"/>
                <a:cs typeface="ＭＳ Ｐゴシック" charset="-128"/>
              </a:rPr>
              <a:pPr fontAlgn="base">
                <a:spcBef>
                  <a:spcPct val="0"/>
                </a:spcBef>
                <a:spcAft>
                  <a:spcPct val="0"/>
                </a:spcAft>
              </a:pPr>
              <a:t>20</a:t>
            </a:fld>
            <a:endParaRPr lang="en-US" dirty="0">
              <a:latin typeface="Arial" charset="0"/>
              <a:ea typeface="ＭＳ Ｐゴシック" charset="-128"/>
              <a:cs typeface="ＭＳ Ｐゴシック"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71DA35-3965-D349-BF3D-7B660B230B00}" type="slidenum">
              <a:rPr lang="en-US">
                <a:latin typeface="Arial" charset="0"/>
                <a:ea typeface="ＭＳ Ｐゴシック" charset="-128"/>
                <a:cs typeface="ＭＳ Ｐゴシック" charset="-128"/>
              </a:rPr>
              <a:pPr fontAlgn="base">
                <a:spcBef>
                  <a:spcPct val="0"/>
                </a:spcBef>
                <a:spcAft>
                  <a:spcPct val="0"/>
                </a:spcAft>
              </a:pPr>
              <a:t>21</a:t>
            </a:fld>
            <a:endParaRPr lang="en-US" dirty="0">
              <a:latin typeface="Arial" charset="0"/>
              <a:ea typeface="ＭＳ Ｐゴシック" charset="-128"/>
              <a:cs typeface="ＭＳ Ｐゴシック" charset="-128"/>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19D285-788B-4B45-828F-47D65B8EA0BC}" type="datetime1">
              <a:rPr lang="en-US"/>
              <a:pPr>
                <a:defRPr/>
              </a:pPr>
              <a:t>5/15/08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E1B177E-B738-0A40-87FB-DAC2742266F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A1F01A-2A6D-354D-889C-822FCC844E8F}" type="datetime1">
              <a:rPr lang="en-US"/>
              <a:pPr>
                <a:defRPr/>
              </a:pPr>
              <a:t>5/15/08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C9D8506-4386-EE46-9F82-5DDEADC039B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58526-4BDC-3A40-942B-CFC5E8BB7637}" type="datetime1">
              <a:rPr lang="en-US"/>
              <a:pPr>
                <a:defRPr/>
              </a:pPr>
              <a:t>5/15/08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EF3ACDD-1C06-BB46-9756-E0620AEBDBD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rtlCol="0">
            <a:normAutofit/>
          </a:bodyPr>
          <a:lstStyle/>
          <a:p>
            <a:pPr lvl="0"/>
            <a:endParaRPr lang="en-US" noProof="0" dirty="0" smtClean="0"/>
          </a:p>
        </p:txBody>
      </p:sp>
      <p:sp>
        <p:nvSpPr>
          <p:cNvPr id="5" name="Rectangle 11"/>
          <p:cNvSpPr>
            <a:spLocks noGrp="1" noChangeArrowheads="1"/>
          </p:cNvSpPr>
          <p:nvPr>
            <p:ph type="dt" sz="half" idx="10"/>
          </p:nvPr>
        </p:nvSpPr>
        <p:spPr/>
        <p:txBody>
          <a:bodyPr/>
          <a:lstStyle>
            <a:lvl1pPr>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a:lvl1pPr>
          </a:lstStyle>
          <a:p>
            <a:pPr>
              <a:defRPr/>
            </a:pPr>
            <a:fld id="{23E93DC5-A1F7-E240-87F3-8DD90C1EDC84}"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rtlCol="0">
            <a:normAutofit/>
          </a:bodyPr>
          <a:lstStyle/>
          <a:p>
            <a:pPr lvl="0"/>
            <a:endParaRPr lang="en-US" noProof="0" dirty="0" smtClean="0"/>
          </a:p>
        </p:txBody>
      </p:sp>
      <p:sp>
        <p:nvSpPr>
          <p:cNvPr id="4" name="Rectangle 11"/>
          <p:cNvSpPr>
            <a:spLocks noGrp="1" noChangeArrowheads="1"/>
          </p:cNvSpPr>
          <p:nvPr>
            <p:ph type="dt" sz="half" idx="10"/>
          </p:nvPr>
        </p:nvSpPr>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a:lvl1pPr>
          </a:lstStyle>
          <a:p>
            <a:pPr>
              <a:defRPr/>
            </a:pPr>
            <a:fld id="{E0BE56BF-D643-CB45-8669-204E690A5F2A}"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49B642A5-4DD6-1148-BB36-E252AD3A83AF}"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000F4489-0360-D14E-923D-25FF3CBD50D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8897F5-511F-B345-9366-0460D1E72AF8}" type="datetime1">
              <a:rPr lang="en-US"/>
              <a:pPr>
                <a:defRPr/>
              </a:pPr>
              <a:t>5/15/08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B6CF018-6692-6848-8281-17E70B0BAE2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166D1E-F28D-8A42-BEAD-10C49ADCB817}" type="datetime1">
              <a:rPr lang="en-US"/>
              <a:pPr>
                <a:defRPr/>
              </a:pPr>
              <a:t>5/15/08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79AF6DC-2B6D-4A4B-AC49-2F05ECA2E86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55687D0-8BE8-4D47-B59B-449DB4A6F88D}" type="datetime1">
              <a:rPr lang="en-US"/>
              <a:pPr>
                <a:defRPr/>
              </a:pPr>
              <a:t>5/15/08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6B0AC7-7C5E-FB49-9739-E35E5750BF7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848CD23-CD95-8342-BC7D-521238E3592E}" type="datetime1">
              <a:rPr lang="en-US"/>
              <a:pPr>
                <a:defRPr/>
              </a:pPr>
              <a:t>5/15/08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ED99CD2-36FB-0045-8F5C-7E061CD48F9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BE9333-2C01-1348-8730-4A5798C4D63E}" type="datetime1">
              <a:rPr lang="en-US"/>
              <a:pPr>
                <a:defRPr/>
              </a:pPr>
              <a:t>5/15/08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2A67796-B96F-E947-B45F-D4369E74545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9F556C-A0DF-CD49-888D-BAEF160EE919}" type="datetime1">
              <a:rPr lang="en-US"/>
              <a:pPr>
                <a:defRPr/>
              </a:pPr>
              <a:t>5/15/08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406A5DE-2BD9-6741-8DD8-382180B0112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2C813B-BC01-A64D-8F69-BA0AD2413CE6}" type="datetime1">
              <a:rPr lang="en-US"/>
              <a:pPr>
                <a:defRPr/>
              </a:pPr>
              <a:t>5/15/08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A018044-A1EF-D343-8DBF-18B33B47E99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2A83E2E-2105-6241-BED3-4F1533D86F90}" type="datetime1">
              <a:rPr lang="en-US"/>
              <a:pPr>
                <a:defRPr/>
              </a:pPr>
              <a:t>5/15/08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85091E3-94E4-014F-8F42-212BE3A6694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theme" Target="../theme/theme1.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233C928D-08EB-E347-9A8D-338590D34ECC}" type="datetime1">
              <a:rPr lang="en-US"/>
              <a:pPr>
                <a:defRPr/>
              </a:pPr>
              <a:t>5/15/08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E590FAF9-5EAE-D94C-9FC7-08E97E748B4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52.jpeg"/><Relationship Id="rId3" Type="http://schemas.openxmlformats.org/officeDocument/2006/relationships/image" Target="../media/image53.jpe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6" Type="http://schemas.openxmlformats.org/officeDocument/2006/relationships/image" Target="../media/image58.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5.jpeg"/><Relationship Id="rId5" Type="http://schemas.openxmlformats.org/officeDocument/2006/relationships/image" Target="../media/image57.jpeg"/></Relationships>
</file>

<file path=ppt/slides/_rels/slide105.xml.rels><?xml version="1.0" encoding="UTF-8" standalone="yes"?>
<Relationships xmlns="http://schemas.openxmlformats.org/package/2006/relationships"><Relationship Id="rId4"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9.jpeg"/><Relationship Id="rId5" Type="http://schemas.openxmlformats.org/officeDocument/2006/relationships/image" Target="../media/image6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6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63.w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4" Type="http://schemas.openxmlformats.org/officeDocument/2006/relationships/image" Target="NULL"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6.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7.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8.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2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oaspub.epa.gov/waters/national_rept.control"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www.urbanfauna.org/files/Lents_Project_Final_Submittal_June.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oleObject1.bin"/><Relationship Id="rId1" Type="http://schemas.openxmlformats.org/officeDocument/2006/relationships/vmlDrawing" Target="../drawings/vmlDrawing1.v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embeddings/Microsoft_Word_97_-_2004_Document1.doc"/><Relationship Id="rId1" Type="http://schemas.openxmlformats.org/officeDocument/2006/relationships/vmlDrawing" Target="../drawings/vmlDrawing2.v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embeddings/Microsoft_Excel_97_-_2004_Worksheet2.xls"/><Relationship Id="rId1" Type="http://schemas.openxmlformats.org/officeDocument/2006/relationships/vmlDrawing" Target="../drawings/vmlDrawing3.v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embeddings/Microsoft_Excel_97_-_2004_Worksheet3.xls"/><Relationship Id="rId1" Type="http://schemas.openxmlformats.org/officeDocument/2006/relationships/vmlDrawing" Target="../drawings/vmlDrawing4.v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The%20Portland%20Mercury-%20Feature%20(10-11-01).webarchive"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5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pPr eaLnBrk="1" hangingPunct="1"/>
            <a:r>
              <a:rPr lang="en-US" dirty="0" smtClean="0"/>
              <a:t>Urban Watersheds</a:t>
            </a:r>
          </a:p>
        </p:txBody>
      </p:sp>
      <p:sp>
        <p:nvSpPr>
          <p:cNvPr id="20483" name="Rectangle 3"/>
          <p:cNvSpPr>
            <a:spLocks noGrp="1" noChangeArrowheads="1"/>
          </p:cNvSpPr>
          <p:nvPr>
            <p:ph type="subTitle" idx="1"/>
          </p:nvPr>
        </p:nvSpPr>
        <p:spPr/>
        <p:txBody>
          <a:bodyPr rtlCol="0">
            <a:normAutofit/>
          </a:bodyPr>
          <a:lstStyle/>
          <a:p>
            <a:pPr eaLnBrk="1" fontAlgn="auto" hangingPunct="1">
              <a:spcAft>
                <a:spcPts val="0"/>
              </a:spcAft>
              <a:buFont typeface="Wingdings" pitchFamily="-106" charset="2"/>
              <a:buNone/>
              <a:defRPr/>
            </a:pPr>
            <a:r>
              <a:rPr lang="en-US" dirty="0">
                <a:ea typeface="ＭＳ Ｐゴシック" pitchFamily="-106" charset="-128"/>
                <a:cs typeface="ＭＳ Ｐゴシック" pitchFamily="-106" charset="-128"/>
              </a:rPr>
              <a:t>Steve Johnson</a:t>
            </a:r>
            <a:endParaRPr lang="en-US" dirty="0" smtClean="0">
              <a:ea typeface="ＭＳ Ｐゴシック" pitchFamily="-106" charset="-128"/>
              <a:cs typeface="ＭＳ Ｐゴシック" pitchFamily="-106" charset="-128"/>
            </a:endParaRPr>
          </a:p>
          <a:p>
            <a:pPr eaLnBrk="1" fontAlgn="auto" hangingPunct="1">
              <a:spcAft>
                <a:spcPts val="0"/>
              </a:spcAft>
              <a:buFont typeface="Wingdings" pitchFamily="-106" charset="2"/>
              <a:buNone/>
              <a:defRPr/>
            </a:pPr>
            <a:r>
              <a:rPr lang="en-US" dirty="0" smtClean="0">
                <a:ea typeface="ＭＳ Ｐゴシック" pitchFamily="-106" charset="-128"/>
                <a:cs typeface="ＭＳ Ｐゴシック" pitchFamily="-106" charset="-128"/>
              </a:rPr>
              <a:t>Geography Department</a:t>
            </a:r>
          </a:p>
          <a:p>
            <a:pPr eaLnBrk="1" fontAlgn="auto" hangingPunct="1">
              <a:spcAft>
                <a:spcPts val="0"/>
              </a:spcAft>
              <a:buFont typeface="Wingdings" pitchFamily="-106" charset="2"/>
              <a:buNone/>
              <a:defRPr/>
            </a:pPr>
            <a:r>
              <a:rPr lang="en-US" dirty="0" smtClean="0">
                <a:ea typeface="ＭＳ Ｐゴシック" pitchFamily="-106" charset="-128"/>
                <a:cs typeface="ＭＳ Ｐゴシック" pitchFamily="-106" charset="-128"/>
              </a:rPr>
              <a:t>Spring, 2008</a:t>
            </a:r>
            <a:endParaRPr lang="en-US" dirty="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dirty="0" smtClean="0"/>
              <a:t>Bioregion</a:t>
            </a:r>
          </a:p>
        </p:txBody>
      </p:sp>
      <p:sp>
        <p:nvSpPr>
          <p:cNvPr id="25603" name="Content Placeholder 2"/>
          <p:cNvSpPr>
            <a:spLocks noGrp="1"/>
          </p:cNvSpPr>
          <p:nvPr>
            <p:ph idx="1"/>
          </p:nvPr>
        </p:nvSpPr>
        <p:spPr/>
        <p:txBody>
          <a:bodyPr/>
          <a:lstStyle/>
          <a:p>
            <a:pPr eaLnBrk="1" hangingPunct="1"/>
            <a:r>
              <a:rPr lang="en-US" dirty="0" smtClean="0">
                <a:latin typeface="New Century Schoolbook" charset="0"/>
              </a:rPr>
              <a:t>A distinct area where the conditions that influence life are similar and these in turn influence human occupancy.  The extent of a bioregion can be determined by using climatology, geography </a:t>
            </a:r>
            <a:r>
              <a:rPr lang="en-US" sz="1400" dirty="0" smtClean="0">
                <a:latin typeface="New Century Schoolbook" charset="0"/>
              </a:rPr>
              <a:t>(sic)</a:t>
            </a:r>
            <a:r>
              <a:rPr lang="en-US" dirty="0" smtClean="0">
                <a:latin typeface="New Century Schoolbook" charset="0"/>
              </a:rPr>
              <a:t>, animal history and other descriptive sciences.  The idea of a bioregion, however, is cultural.  It defines both a place and adaptive ideas about living in that place  				(Peter Berg)</a:t>
            </a:r>
          </a:p>
          <a:p>
            <a:pPr eaLnBrk="1" hangingPunct="1"/>
            <a:endParaRPr lang="en-US" dirty="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Siltation</a:t>
            </a:r>
          </a:p>
        </p:txBody>
      </p:sp>
      <p:pic>
        <p:nvPicPr>
          <p:cNvPr id="37892" name="Picture 4" descr="EPA_ch2_riparian"/>
          <p:cNvPicPr>
            <a:picLocks noGrp="1" noChangeAspect="1" noChangeArrowheads="1"/>
          </p:cNvPicPr>
          <p:nvPr>
            <p:ph sz="half" idx="2"/>
          </p:nvPr>
        </p:nvPicPr>
        <p:blipFill>
          <a:blip r:embed="rId2"/>
          <a:srcRect/>
          <a:stretch>
            <a:fillRect/>
          </a:stretch>
        </p:blipFill>
        <p:spPr>
          <a:xfrm>
            <a:off x="1397000" y="1600200"/>
            <a:ext cx="5994400" cy="4870450"/>
          </a:xfrm>
          <a:noFill/>
          <a:ln/>
        </p:spPr>
      </p:pic>
    </p:spTree>
  </p:cSld>
  <p:clrMapOvr>
    <a:masterClrMapping/>
  </p:clrMapOvr>
  <p:transition>
    <p:wipe di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lstStyle/>
          <a:p>
            <a:r>
              <a:rPr lang="en-US" dirty="0"/>
              <a:t>Bank erosion</a:t>
            </a:r>
          </a:p>
        </p:txBody>
      </p:sp>
      <p:sp>
        <p:nvSpPr>
          <p:cNvPr id="57347" name="Rectangle 3"/>
          <p:cNvSpPr>
            <a:spLocks noGrp="1" noChangeArrowheads="1"/>
          </p:cNvSpPr>
          <p:nvPr>
            <p:ph type="body" sz="half" idx="1"/>
          </p:nvPr>
        </p:nvSpPr>
        <p:spPr>
          <a:xfrm>
            <a:off x="457200" y="1219200"/>
            <a:ext cx="4648200" cy="5486400"/>
          </a:xfrm>
          <a:noFill/>
          <a:ln/>
        </p:spPr>
        <p:txBody>
          <a:bodyPr/>
          <a:lstStyle/>
          <a:p>
            <a:pPr>
              <a:lnSpc>
                <a:spcPct val="80000"/>
              </a:lnSpc>
            </a:pPr>
            <a:r>
              <a:rPr lang="en-US" sz="1800" dirty="0"/>
              <a:t>Mississippi erodes by about 40m/yr.</a:t>
            </a:r>
            <a:r>
              <a:rPr lang="en-US" sz="2400" dirty="0"/>
              <a:t> </a:t>
            </a:r>
            <a:endParaRPr lang="en-US" sz="1600" dirty="0"/>
          </a:p>
          <a:p>
            <a:pPr>
              <a:lnSpc>
                <a:spcPct val="80000"/>
              </a:lnSpc>
            </a:pPr>
            <a:endParaRPr lang="en-US" sz="1600" dirty="0"/>
          </a:p>
          <a:p>
            <a:pPr>
              <a:lnSpc>
                <a:spcPct val="80000"/>
              </a:lnSpc>
            </a:pPr>
            <a:r>
              <a:rPr lang="en-US" sz="1600" dirty="0"/>
              <a:t>Erosion depends on bank compositions</a:t>
            </a:r>
          </a:p>
          <a:p>
            <a:pPr>
              <a:lnSpc>
                <a:spcPct val="80000"/>
              </a:lnSpc>
              <a:buFontTx/>
              <a:buNone/>
            </a:pPr>
            <a:r>
              <a:rPr lang="en-US" sz="1600" dirty="0"/>
              <a:t>     - Cohesive banks (silt &amp; clay)</a:t>
            </a:r>
          </a:p>
          <a:p>
            <a:pPr>
              <a:lnSpc>
                <a:spcPct val="80000"/>
              </a:lnSpc>
              <a:buFontTx/>
              <a:buNone/>
            </a:pPr>
            <a:r>
              <a:rPr lang="en-US" sz="1600" dirty="0"/>
              <a:t>     - Non cohesive banks (sands &amp; gravels)</a:t>
            </a:r>
          </a:p>
          <a:p>
            <a:pPr>
              <a:lnSpc>
                <a:spcPct val="80000"/>
              </a:lnSpc>
              <a:buFontTx/>
              <a:buNone/>
            </a:pPr>
            <a:r>
              <a:rPr lang="en-US" sz="1600" dirty="0"/>
              <a:t>     - Composite banks</a:t>
            </a:r>
          </a:p>
          <a:p>
            <a:pPr>
              <a:lnSpc>
                <a:spcPct val="80000"/>
              </a:lnSpc>
            </a:pPr>
            <a:endParaRPr lang="en-US" sz="1600" dirty="0"/>
          </a:p>
          <a:p>
            <a:pPr>
              <a:lnSpc>
                <a:spcPct val="80000"/>
              </a:lnSpc>
            </a:pPr>
            <a:r>
              <a:rPr lang="en-US" sz="1600" dirty="0"/>
              <a:t>Processes of bank erosion</a:t>
            </a:r>
          </a:p>
          <a:p>
            <a:pPr>
              <a:lnSpc>
                <a:spcPct val="80000"/>
              </a:lnSpc>
              <a:buFontTx/>
              <a:buNone/>
            </a:pPr>
            <a:r>
              <a:rPr lang="en-US" sz="1600" dirty="0"/>
              <a:t>     1. Hydraulic action</a:t>
            </a:r>
          </a:p>
          <a:p>
            <a:pPr>
              <a:lnSpc>
                <a:spcPct val="80000"/>
              </a:lnSpc>
              <a:buFontTx/>
              <a:buNone/>
            </a:pPr>
            <a:r>
              <a:rPr lang="en-US" sz="1400" dirty="0"/>
              <a:t>          - Often most important process. </a:t>
            </a:r>
          </a:p>
          <a:p>
            <a:pPr>
              <a:lnSpc>
                <a:spcPct val="80000"/>
              </a:lnSpc>
              <a:buFontTx/>
              <a:buNone/>
            </a:pPr>
            <a:r>
              <a:rPr lang="en-US" sz="1400" dirty="0"/>
              <a:t>          - Most effective at high flows and at the base of the river bank</a:t>
            </a:r>
            <a:endParaRPr lang="en-US" sz="1600" dirty="0"/>
          </a:p>
          <a:p>
            <a:pPr>
              <a:lnSpc>
                <a:spcPct val="80000"/>
              </a:lnSpc>
              <a:buFontTx/>
              <a:buNone/>
            </a:pPr>
            <a:endParaRPr lang="en-US" sz="1600" dirty="0"/>
          </a:p>
          <a:p>
            <a:pPr>
              <a:lnSpc>
                <a:spcPct val="80000"/>
              </a:lnSpc>
              <a:buFontTx/>
              <a:buNone/>
            </a:pPr>
            <a:r>
              <a:rPr lang="en-US" sz="1600" dirty="0"/>
              <a:t>     2. Mass failure</a:t>
            </a:r>
          </a:p>
          <a:p>
            <a:pPr>
              <a:lnSpc>
                <a:spcPct val="80000"/>
              </a:lnSpc>
              <a:buFontTx/>
              <a:buNone/>
            </a:pPr>
            <a:r>
              <a:rPr lang="en-US" sz="1600" dirty="0"/>
              <a:t>        - D</a:t>
            </a:r>
            <a:r>
              <a:rPr lang="en-US" sz="1400" dirty="0"/>
              <a:t>epends on the shape and size, structure and material of the bank </a:t>
            </a:r>
            <a:endParaRPr lang="en-US" sz="1600" dirty="0"/>
          </a:p>
          <a:p>
            <a:pPr>
              <a:lnSpc>
                <a:spcPct val="80000"/>
              </a:lnSpc>
              <a:buFontTx/>
              <a:buNone/>
            </a:pPr>
            <a:r>
              <a:rPr lang="en-US" sz="1200" dirty="0"/>
              <a:t>           - </a:t>
            </a:r>
            <a:r>
              <a:rPr lang="en-US" sz="1400" dirty="0"/>
              <a:t>Weakening of the bank is caused by: </a:t>
            </a:r>
            <a:endParaRPr lang="en-US" sz="1200" dirty="0"/>
          </a:p>
          <a:p>
            <a:pPr>
              <a:lnSpc>
                <a:spcPct val="80000"/>
              </a:lnSpc>
              <a:buFontTx/>
              <a:buNone/>
            </a:pPr>
            <a:r>
              <a:rPr lang="en-US" sz="1400" dirty="0"/>
              <a:t>              a. Wetting-drying cycles (e.g., clay)</a:t>
            </a:r>
          </a:p>
          <a:p>
            <a:pPr>
              <a:lnSpc>
                <a:spcPct val="80000"/>
              </a:lnSpc>
              <a:buFontTx/>
              <a:buNone/>
            </a:pPr>
            <a:r>
              <a:rPr lang="en-US" sz="1400" dirty="0"/>
              <a:t>              </a:t>
            </a:r>
            <a:r>
              <a:rPr lang="en-US" sz="1400" dirty="0" err="1"/>
              <a:t>b</a:t>
            </a:r>
            <a:r>
              <a:rPr lang="en-US" sz="1400" dirty="0"/>
              <a:t>. freeze-thaw cycles</a:t>
            </a:r>
          </a:p>
          <a:p>
            <a:pPr>
              <a:lnSpc>
                <a:spcPct val="80000"/>
              </a:lnSpc>
              <a:buFontTx/>
              <a:buNone/>
            </a:pPr>
            <a:r>
              <a:rPr lang="en-US" sz="1400" dirty="0"/>
              <a:t>              </a:t>
            </a:r>
            <a:r>
              <a:rPr lang="en-US" sz="1400" dirty="0" err="1"/>
              <a:t>c</a:t>
            </a:r>
            <a:r>
              <a:rPr lang="en-US" sz="1400" dirty="0"/>
              <a:t>. saturation</a:t>
            </a:r>
          </a:p>
          <a:p>
            <a:pPr>
              <a:lnSpc>
                <a:spcPct val="80000"/>
              </a:lnSpc>
            </a:pPr>
            <a:r>
              <a:rPr lang="en-US" sz="1200" dirty="0"/>
              <a:t>       </a:t>
            </a:r>
          </a:p>
          <a:p>
            <a:pPr>
              <a:lnSpc>
                <a:spcPct val="80000"/>
              </a:lnSpc>
            </a:pPr>
            <a:endParaRPr lang="en-US" sz="1200" dirty="0"/>
          </a:p>
          <a:p>
            <a:pPr>
              <a:lnSpc>
                <a:spcPct val="80000"/>
              </a:lnSpc>
            </a:pPr>
            <a:endParaRPr lang="en-US" sz="1200" dirty="0"/>
          </a:p>
          <a:p>
            <a:pPr>
              <a:lnSpc>
                <a:spcPct val="80000"/>
              </a:lnSpc>
              <a:buFontTx/>
              <a:buNone/>
            </a:pPr>
            <a:r>
              <a:rPr lang="en-US" sz="1200" dirty="0"/>
              <a:t>Picture source: http://users.aber.ac.uk/jae0/bankerosion.htm</a:t>
            </a:r>
          </a:p>
        </p:txBody>
      </p:sp>
      <p:pic>
        <p:nvPicPr>
          <p:cNvPr id="57351" name="Picture 7" descr="wye_erosion"/>
          <p:cNvPicPr>
            <a:picLocks noGrp="1" noChangeAspect="1" noChangeArrowheads="1"/>
          </p:cNvPicPr>
          <p:nvPr>
            <p:ph sz="quarter" idx="2"/>
          </p:nvPr>
        </p:nvPicPr>
        <p:blipFill>
          <a:blip r:embed="rId2"/>
          <a:srcRect/>
          <a:stretch>
            <a:fillRect/>
          </a:stretch>
        </p:blipFill>
        <p:spPr>
          <a:xfrm>
            <a:off x="5033963" y="1600200"/>
            <a:ext cx="3267075" cy="2185988"/>
          </a:xfrm>
          <a:noFill/>
          <a:ln/>
        </p:spPr>
      </p:pic>
      <p:pic>
        <p:nvPicPr>
          <p:cNvPr id="57353" name="Picture 9" descr="bank_erosion"/>
          <p:cNvPicPr>
            <a:picLocks noGrp="1" noChangeAspect="1" noChangeArrowheads="1"/>
          </p:cNvPicPr>
          <p:nvPr>
            <p:ph sz="quarter" idx="3"/>
          </p:nvPr>
        </p:nvPicPr>
        <p:blipFill>
          <a:blip r:embed="rId3"/>
          <a:srcRect/>
          <a:stretch>
            <a:fillRect/>
          </a:stretch>
        </p:blipFill>
        <p:spPr>
          <a:xfrm>
            <a:off x="5014913" y="3938588"/>
            <a:ext cx="3303587" cy="2187575"/>
          </a:xfrm>
          <a:noFill/>
          <a:ln/>
        </p:spPr>
      </p:pic>
    </p:spTree>
  </p:cSld>
  <p:clrMapOvr>
    <a:masterClrMapping/>
  </p:clrMapOvr>
  <p:transition>
    <p:wipe di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8" name="Picture 4" descr="kiss_left"/>
          <p:cNvPicPr>
            <a:picLocks noGrp="1" noChangeAspect="1" noChangeArrowheads="1"/>
          </p:cNvPicPr>
          <p:nvPr>
            <p:ph sz="half" idx="2"/>
          </p:nvPr>
        </p:nvPicPr>
        <p:blipFill>
          <a:blip r:embed="rId2"/>
          <a:srcRect/>
          <a:stretch>
            <a:fillRect/>
          </a:stretch>
        </p:blipFill>
        <p:spPr>
          <a:xfrm>
            <a:off x="6078538" y="1600200"/>
            <a:ext cx="2760662" cy="3581400"/>
          </a:xfrm>
          <a:noFill/>
          <a:ln/>
        </p:spPr>
      </p:pic>
      <p:sp>
        <p:nvSpPr>
          <p:cNvPr id="41987" name="Rectangle 3"/>
          <p:cNvSpPr>
            <a:spLocks noGrp="1" noChangeArrowheads="1"/>
          </p:cNvSpPr>
          <p:nvPr>
            <p:ph type="body" idx="1"/>
          </p:nvPr>
        </p:nvSpPr>
        <p:spPr>
          <a:xfrm>
            <a:off x="457200" y="1600200"/>
            <a:ext cx="5638800" cy="4525963"/>
          </a:xfrm>
          <a:noFill/>
          <a:ln/>
        </p:spPr>
        <p:txBody>
          <a:bodyPr/>
          <a:lstStyle/>
          <a:p>
            <a:pPr>
              <a:lnSpc>
                <a:spcPct val="80000"/>
              </a:lnSpc>
            </a:pPr>
            <a:r>
              <a:rPr lang="en-US" sz="2000" dirty="0"/>
              <a:t>Channel instability (erosion, deposition)</a:t>
            </a:r>
          </a:p>
          <a:p>
            <a:pPr>
              <a:lnSpc>
                <a:spcPct val="80000"/>
              </a:lnSpc>
            </a:pPr>
            <a:endParaRPr lang="en-US" sz="2000" dirty="0"/>
          </a:p>
          <a:p>
            <a:pPr>
              <a:lnSpc>
                <a:spcPct val="80000"/>
              </a:lnSpc>
            </a:pPr>
            <a:r>
              <a:rPr lang="en-US" sz="2000" dirty="0"/>
              <a:t>Changes in hydrologic conditions</a:t>
            </a:r>
            <a:r>
              <a:rPr lang="en-US" sz="2000" dirty="0" smtClean="0"/>
              <a:t> (</a:t>
            </a:r>
            <a:r>
              <a:rPr lang="en-US" sz="2000" dirty="0"/>
              <a:t>water table, drainage, discharge, flow)</a:t>
            </a:r>
          </a:p>
          <a:p>
            <a:pPr>
              <a:lnSpc>
                <a:spcPct val="80000"/>
              </a:lnSpc>
            </a:pPr>
            <a:endParaRPr lang="en-US" sz="2000" dirty="0"/>
          </a:p>
          <a:p>
            <a:pPr>
              <a:lnSpc>
                <a:spcPct val="80000"/>
              </a:lnSpc>
            </a:pPr>
            <a:r>
              <a:rPr lang="en-US" sz="2000" dirty="0"/>
              <a:t>Reduction of water quality</a:t>
            </a:r>
          </a:p>
          <a:p>
            <a:pPr>
              <a:lnSpc>
                <a:spcPct val="80000"/>
              </a:lnSpc>
            </a:pPr>
            <a:endParaRPr lang="en-US" sz="2000" dirty="0"/>
          </a:p>
          <a:p>
            <a:pPr>
              <a:lnSpc>
                <a:spcPct val="80000"/>
              </a:lnSpc>
            </a:pPr>
            <a:r>
              <a:rPr lang="en-US" sz="2000" dirty="0"/>
              <a:t>Loss of aquatic habitat (loss of pool-riffle morphology)</a:t>
            </a:r>
          </a:p>
          <a:p>
            <a:pPr>
              <a:lnSpc>
                <a:spcPct val="80000"/>
              </a:lnSpc>
            </a:pPr>
            <a:endParaRPr lang="en-US" sz="2000" dirty="0"/>
          </a:p>
          <a:p>
            <a:pPr>
              <a:lnSpc>
                <a:spcPct val="80000"/>
              </a:lnSpc>
            </a:pPr>
            <a:r>
              <a:rPr lang="en-US" sz="2000" dirty="0"/>
              <a:t>Loss of terrestrial and wetland habitat</a:t>
            </a:r>
          </a:p>
          <a:p>
            <a:pPr>
              <a:lnSpc>
                <a:spcPct val="80000"/>
              </a:lnSpc>
            </a:pPr>
            <a:endParaRPr lang="en-US" sz="2000" dirty="0"/>
          </a:p>
          <a:p>
            <a:pPr>
              <a:lnSpc>
                <a:spcPct val="80000"/>
              </a:lnSpc>
            </a:pPr>
            <a:endParaRPr lang="en-US" sz="2000" dirty="0"/>
          </a:p>
          <a:p>
            <a:pPr>
              <a:lnSpc>
                <a:spcPct val="80000"/>
              </a:lnSpc>
              <a:buFontTx/>
              <a:buNone/>
            </a:pPr>
            <a:r>
              <a:rPr lang="en-US" sz="1200" dirty="0"/>
              <a:t>Picture source: http://</a:t>
            </a:r>
            <a:r>
              <a:rPr lang="en-US" sz="1200" dirty="0" err="1"/>
              <a:t>www.sfwmd.gov/org/wrp/intro_kiss.html</a:t>
            </a:r>
            <a:endParaRPr lang="en-US" sz="1200" dirty="0"/>
          </a:p>
        </p:txBody>
      </p:sp>
      <p:sp>
        <p:nvSpPr>
          <p:cNvPr id="41986" name="Rectangle 2"/>
          <p:cNvSpPr>
            <a:spLocks noGrp="1" noChangeArrowheads="1"/>
          </p:cNvSpPr>
          <p:nvPr>
            <p:ph type="title"/>
          </p:nvPr>
        </p:nvSpPr>
        <p:spPr/>
        <p:txBody>
          <a:bodyPr/>
          <a:lstStyle/>
          <a:p>
            <a:r>
              <a:rPr lang="en-US" dirty="0"/>
              <a:t>Impacts of channelization</a:t>
            </a:r>
          </a:p>
        </p:txBody>
      </p:sp>
      <p:sp>
        <p:nvSpPr>
          <p:cNvPr id="41990" name="Text Box 6"/>
          <p:cNvSpPr txBox="1">
            <a:spLocks noChangeArrowheads="1"/>
          </p:cNvSpPr>
          <p:nvPr/>
        </p:nvSpPr>
        <p:spPr bwMode="auto">
          <a:xfrm>
            <a:off x="6096000" y="5410200"/>
            <a:ext cx="2743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Kissimmee River</a:t>
            </a:r>
          </a:p>
        </p:txBody>
      </p:sp>
    </p:spTree>
  </p:cSld>
  <p:clrMapOvr>
    <a:masterClrMapping/>
  </p:clrMapOvr>
  <p:transition>
    <p:wipe di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0" y="609600"/>
            <a:ext cx="7772400" cy="838200"/>
          </a:xfrm>
        </p:spPr>
        <p:txBody>
          <a:bodyPr/>
          <a:lstStyle/>
          <a:p>
            <a:r>
              <a:rPr lang="en-US">
                <a:solidFill>
                  <a:srgbClr val="000000"/>
                </a:solidFill>
                <a:latin typeface="Comic Sans MS" charset="0"/>
              </a:rPr>
              <a:t>Types of Stream Channels</a:t>
            </a:r>
          </a:p>
        </p:txBody>
      </p:sp>
      <p:sp>
        <p:nvSpPr>
          <p:cNvPr id="57347" name="Rectangle 3"/>
          <p:cNvSpPr>
            <a:spLocks noGrp="1" noChangeArrowheads="1"/>
          </p:cNvSpPr>
          <p:nvPr>
            <p:ph type="body" idx="4294967295"/>
          </p:nvPr>
        </p:nvSpPr>
        <p:spPr>
          <a:xfrm>
            <a:off x="0" y="1600200"/>
            <a:ext cx="7772400" cy="4572000"/>
          </a:xfrm>
        </p:spPr>
        <p:txBody>
          <a:bodyPr/>
          <a:lstStyle/>
          <a:p>
            <a:r>
              <a:rPr lang="en-US" dirty="0">
                <a:solidFill>
                  <a:srgbClr val="000000"/>
                </a:solidFill>
              </a:rPr>
              <a:t>Streambed material (geology, soils)</a:t>
            </a:r>
          </a:p>
          <a:p>
            <a:pPr lvl="2"/>
            <a:r>
              <a:rPr lang="en-US" dirty="0">
                <a:solidFill>
                  <a:srgbClr val="000000"/>
                </a:solidFill>
              </a:rPr>
              <a:t>Alluvial meandering</a:t>
            </a:r>
          </a:p>
          <a:p>
            <a:pPr lvl="2"/>
            <a:r>
              <a:rPr lang="en-US" dirty="0">
                <a:solidFill>
                  <a:srgbClr val="000000"/>
                </a:solidFill>
              </a:rPr>
              <a:t>Straight Bedrock</a:t>
            </a:r>
          </a:p>
          <a:p>
            <a:pPr lvl="2"/>
            <a:r>
              <a:rPr lang="en-US" dirty="0">
                <a:solidFill>
                  <a:srgbClr val="000000"/>
                </a:solidFill>
              </a:rPr>
              <a:t>Braided</a:t>
            </a:r>
          </a:p>
          <a:p>
            <a:pPr lvl="2"/>
            <a:r>
              <a:rPr lang="en-US" dirty="0">
                <a:solidFill>
                  <a:srgbClr val="000000"/>
                </a:solidFill>
              </a:rPr>
              <a:t>Armored with rocks and cobbles</a:t>
            </a:r>
          </a:p>
          <a:p>
            <a:endParaRPr lang="en-US" dirty="0">
              <a:solidFill>
                <a:srgbClr val="000000"/>
              </a:solidFill>
            </a:endParaRPr>
          </a:p>
          <a:p>
            <a:r>
              <a:rPr lang="en-US" dirty="0">
                <a:solidFill>
                  <a:srgbClr val="000000"/>
                </a:solidFill>
              </a:rPr>
              <a:t>Channel pattern (sinuosity)</a:t>
            </a:r>
          </a:p>
          <a:p>
            <a:pPr lvl="2"/>
            <a:r>
              <a:rPr lang="en-US" dirty="0">
                <a:solidFill>
                  <a:srgbClr val="000000"/>
                </a:solidFill>
              </a:rPr>
              <a:t>Straight</a:t>
            </a:r>
          </a:p>
          <a:p>
            <a:pPr lvl="2"/>
            <a:r>
              <a:rPr lang="en-US" dirty="0">
                <a:solidFill>
                  <a:srgbClr val="000000"/>
                </a:solidFill>
              </a:rPr>
              <a:t>Meandering </a:t>
            </a:r>
          </a:p>
          <a:p>
            <a:pPr lvl="2"/>
            <a:r>
              <a:rPr lang="en-US" dirty="0">
                <a:solidFill>
                  <a:srgbClr val="000000"/>
                </a:solidFill>
              </a:rPr>
              <a:t>Braided</a:t>
            </a:r>
          </a:p>
          <a:p>
            <a:endParaRPr lang="en-US" dirty="0">
              <a:solidFill>
                <a:srgbClr val="000000"/>
              </a:solidFill>
            </a:endParaRPr>
          </a:p>
          <a:p>
            <a:pPr lvl="1"/>
            <a:endParaRPr lang="en-US" dirty="0">
              <a:solidFill>
                <a:srgbClr val="00000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9" name="Rectangle 3"/>
          <p:cNvSpPr>
            <a:spLocks noGrp="1" noChangeArrowheads="1"/>
          </p:cNvSpPr>
          <p:nvPr>
            <p:ph type="body" idx="4294967295"/>
          </p:nvPr>
        </p:nvSpPr>
        <p:spPr>
          <a:xfrm>
            <a:off x="0" y="1524000"/>
            <a:ext cx="7772400" cy="4876800"/>
          </a:xfrm>
        </p:spPr>
        <p:txBody>
          <a:bodyPr/>
          <a:lstStyle/>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p:txBody>
      </p:sp>
      <p:pic>
        <p:nvPicPr>
          <p:cNvPr id="75784" name="Picture 8" descr="meandering stream"/>
          <p:cNvPicPr>
            <a:picLocks noChangeAspect="1" noChangeArrowheads="1"/>
          </p:cNvPicPr>
          <p:nvPr/>
        </p:nvPicPr>
        <p:blipFill>
          <a:blip r:embed="rId3"/>
          <a:srcRect b="17241"/>
          <a:stretch>
            <a:fillRect/>
          </a:stretch>
        </p:blipFill>
        <p:spPr bwMode="auto">
          <a:xfrm>
            <a:off x="457200" y="152400"/>
            <a:ext cx="3810000" cy="2992438"/>
          </a:xfrm>
          <a:prstGeom prst="rect">
            <a:avLst/>
          </a:prstGeom>
          <a:noFill/>
        </p:spPr>
      </p:pic>
      <p:pic>
        <p:nvPicPr>
          <p:cNvPr id="75786" name="Picture 10" descr="braided_stream_small"/>
          <p:cNvPicPr>
            <a:picLocks noChangeAspect="1" noChangeArrowheads="1"/>
          </p:cNvPicPr>
          <p:nvPr/>
        </p:nvPicPr>
        <p:blipFill>
          <a:blip r:embed="rId4"/>
          <a:srcRect/>
          <a:stretch>
            <a:fillRect/>
          </a:stretch>
        </p:blipFill>
        <p:spPr bwMode="auto">
          <a:xfrm>
            <a:off x="4572000" y="3505200"/>
            <a:ext cx="4438650" cy="2941638"/>
          </a:xfrm>
          <a:prstGeom prst="rect">
            <a:avLst/>
          </a:prstGeom>
          <a:noFill/>
        </p:spPr>
      </p:pic>
      <p:pic>
        <p:nvPicPr>
          <p:cNvPr id="75787" name="Picture 11" descr="armored"/>
          <p:cNvPicPr>
            <a:picLocks noChangeAspect="1" noChangeArrowheads="1"/>
          </p:cNvPicPr>
          <p:nvPr/>
        </p:nvPicPr>
        <p:blipFill>
          <a:blip r:embed="rId5"/>
          <a:srcRect/>
          <a:stretch>
            <a:fillRect/>
          </a:stretch>
        </p:blipFill>
        <p:spPr bwMode="auto">
          <a:xfrm>
            <a:off x="152400" y="3352800"/>
            <a:ext cx="4267200" cy="3200400"/>
          </a:xfrm>
          <a:prstGeom prst="rect">
            <a:avLst/>
          </a:prstGeom>
          <a:noFill/>
        </p:spPr>
      </p:pic>
      <p:pic>
        <p:nvPicPr>
          <p:cNvPr id="75788" name="Picture 12" descr="armored2"/>
          <p:cNvPicPr>
            <a:picLocks noChangeAspect="1" noChangeArrowheads="1"/>
          </p:cNvPicPr>
          <p:nvPr/>
        </p:nvPicPr>
        <p:blipFill>
          <a:blip r:embed="rId6"/>
          <a:srcRect/>
          <a:stretch>
            <a:fillRect/>
          </a:stretch>
        </p:blipFill>
        <p:spPr bwMode="auto">
          <a:xfrm>
            <a:off x="4572000" y="304800"/>
            <a:ext cx="4114800" cy="3086100"/>
          </a:xfrm>
          <a:prstGeom prst="rect">
            <a:avLst/>
          </a:prstGeom>
          <a:noFill/>
        </p:spPr>
      </p:pic>
      <p:sp>
        <p:nvSpPr>
          <p:cNvPr id="75789" name="Text Box 13"/>
          <p:cNvSpPr txBox="1">
            <a:spLocks noChangeArrowheads="1"/>
          </p:cNvSpPr>
          <p:nvPr/>
        </p:nvSpPr>
        <p:spPr bwMode="auto">
          <a:xfrm>
            <a:off x="838200" y="304800"/>
            <a:ext cx="29718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ltLang="ko-KR" sz="2400" b="1" i="1">
                <a:ea typeface="굴림" charset="-127"/>
                <a:cs typeface="굴림" charset="-127"/>
              </a:rPr>
              <a:t>Meandering</a:t>
            </a:r>
            <a:endParaRPr lang="en-US" sz="2400" b="1" i="1"/>
          </a:p>
        </p:txBody>
      </p:sp>
      <p:sp>
        <p:nvSpPr>
          <p:cNvPr id="75790" name="Text Box 14"/>
          <p:cNvSpPr txBox="1">
            <a:spLocks noChangeArrowheads="1"/>
          </p:cNvSpPr>
          <p:nvPr/>
        </p:nvSpPr>
        <p:spPr bwMode="auto">
          <a:xfrm>
            <a:off x="5029200" y="457200"/>
            <a:ext cx="29718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ltLang="ko-KR" sz="2400" b="1" i="1">
                <a:solidFill>
                  <a:schemeClr val="bg1"/>
                </a:solidFill>
                <a:ea typeface="굴림" charset="-127"/>
                <a:cs typeface="굴림" charset="-127"/>
              </a:rPr>
              <a:t>Bedrock</a:t>
            </a:r>
            <a:endParaRPr lang="en-US" sz="2400" b="1" i="1">
              <a:solidFill>
                <a:schemeClr val="bg1"/>
              </a:solidFill>
            </a:endParaRPr>
          </a:p>
        </p:txBody>
      </p:sp>
      <p:sp>
        <p:nvSpPr>
          <p:cNvPr id="75791" name="Text Box 15"/>
          <p:cNvSpPr txBox="1">
            <a:spLocks noChangeArrowheads="1"/>
          </p:cNvSpPr>
          <p:nvPr/>
        </p:nvSpPr>
        <p:spPr bwMode="auto">
          <a:xfrm>
            <a:off x="762000" y="3581400"/>
            <a:ext cx="29718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ltLang="ko-KR" sz="2400" b="1" i="1">
                <a:solidFill>
                  <a:schemeClr val="bg1"/>
                </a:solidFill>
                <a:ea typeface="굴림" charset="-127"/>
                <a:cs typeface="굴림" charset="-127"/>
              </a:rPr>
              <a:t>Armored</a:t>
            </a:r>
            <a:endParaRPr lang="en-US" sz="2400" b="1" i="1">
              <a:solidFill>
                <a:schemeClr val="bg1"/>
              </a:solidFill>
            </a:endParaRPr>
          </a:p>
        </p:txBody>
      </p:sp>
      <p:sp>
        <p:nvSpPr>
          <p:cNvPr id="75792" name="Text Box 16"/>
          <p:cNvSpPr txBox="1">
            <a:spLocks noChangeArrowheads="1"/>
          </p:cNvSpPr>
          <p:nvPr/>
        </p:nvSpPr>
        <p:spPr bwMode="auto">
          <a:xfrm>
            <a:off x="5105400" y="3581400"/>
            <a:ext cx="29718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ltLang="ko-KR" sz="2400" b="1" i="1">
                <a:ea typeface="굴림" charset="-127"/>
                <a:cs typeface="굴림" charset="-127"/>
              </a:rPr>
              <a:t>Braided</a:t>
            </a:r>
            <a:endParaRPr lang="en-US" sz="2400" b="1" i="1"/>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0" y="609600"/>
            <a:ext cx="8915400" cy="838200"/>
          </a:xfrm>
        </p:spPr>
        <p:txBody>
          <a:bodyPr/>
          <a:lstStyle/>
          <a:p>
            <a:r>
              <a:rPr lang="en-US" sz="4000" dirty="0">
                <a:latin typeface="Comic Sans MS" charset="0"/>
              </a:rPr>
              <a:t>Johnson Creek: past and now</a:t>
            </a:r>
          </a:p>
        </p:txBody>
      </p:sp>
      <p:sp>
        <p:nvSpPr>
          <p:cNvPr id="73731" name="Rectangle 3"/>
          <p:cNvSpPr>
            <a:spLocks noGrp="1" noChangeArrowheads="1"/>
          </p:cNvSpPr>
          <p:nvPr>
            <p:ph type="body" idx="4294967295"/>
          </p:nvPr>
        </p:nvSpPr>
        <p:spPr>
          <a:xfrm>
            <a:off x="0" y="1524000"/>
            <a:ext cx="7772400" cy="4876800"/>
          </a:xfrm>
        </p:spPr>
        <p:txBody>
          <a:bodyPr/>
          <a:lstStyle/>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a:p>
            <a:pPr>
              <a:buFont typeface="Wingdings" charset="2"/>
              <a:buNone/>
            </a:pPr>
            <a:endParaRPr lang="en-US" sz="1200"/>
          </a:p>
        </p:txBody>
      </p:sp>
      <p:pic>
        <p:nvPicPr>
          <p:cNvPr id="73733" name="Picture 5" descr="Johnson"/>
          <p:cNvPicPr>
            <a:picLocks noChangeAspect="1" noChangeArrowheads="1"/>
          </p:cNvPicPr>
          <p:nvPr/>
        </p:nvPicPr>
        <p:blipFill>
          <a:blip r:embed="rId3"/>
          <a:srcRect/>
          <a:stretch>
            <a:fillRect/>
          </a:stretch>
        </p:blipFill>
        <p:spPr bwMode="auto">
          <a:xfrm>
            <a:off x="609600" y="1905000"/>
            <a:ext cx="3429000" cy="2298700"/>
          </a:xfrm>
          <a:prstGeom prst="rect">
            <a:avLst/>
          </a:prstGeom>
          <a:noFill/>
        </p:spPr>
      </p:pic>
      <p:pic>
        <p:nvPicPr>
          <p:cNvPr id="73734" name="Picture 6" descr="Johnson_tri"/>
          <p:cNvPicPr>
            <a:picLocks noChangeAspect="1" noChangeArrowheads="1"/>
          </p:cNvPicPr>
          <p:nvPr/>
        </p:nvPicPr>
        <p:blipFill>
          <a:blip r:embed="rId4"/>
          <a:srcRect/>
          <a:stretch>
            <a:fillRect/>
          </a:stretch>
        </p:blipFill>
        <p:spPr bwMode="auto">
          <a:xfrm>
            <a:off x="1676400" y="4572000"/>
            <a:ext cx="2571750" cy="2171700"/>
          </a:xfrm>
          <a:prstGeom prst="rect">
            <a:avLst/>
          </a:prstGeom>
          <a:noFill/>
        </p:spPr>
      </p:pic>
      <p:pic>
        <p:nvPicPr>
          <p:cNvPr id="73735" name="Picture 7" descr="middle johnson"/>
          <p:cNvPicPr>
            <a:picLocks noChangeAspect="1" noChangeArrowheads="1"/>
          </p:cNvPicPr>
          <p:nvPr/>
        </p:nvPicPr>
        <p:blipFill>
          <a:blip r:embed="rId5"/>
          <a:srcRect/>
          <a:stretch>
            <a:fillRect/>
          </a:stretch>
        </p:blipFill>
        <p:spPr bwMode="auto">
          <a:xfrm>
            <a:off x="4572000" y="2590800"/>
            <a:ext cx="4257675" cy="2930525"/>
          </a:xfrm>
          <a:prstGeom prst="rect">
            <a:avLst/>
          </a:prstGeom>
          <a:noFill/>
          <a:ln w="9525">
            <a:noFill/>
            <a:miter lim="800000"/>
            <a:headEnd/>
            <a:tailEnd/>
          </a:ln>
        </p:spPr>
      </p:pic>
      <p:sp>
        <p:nvSpPr>
          <p:cNvPr id="73736" name="Rectangle 8"/>
          <p:cNvSpPr>
            <a:spLocks noChangeArrowheads="1"/>
          </p:cNvSpPr>
          <p:nvPr/>
        </p:nvSpPr>
        <p:spPr bwMode="auto">
          <a:xfrm>
            <a:off x="4267200" y="6272213"/>
            <a:ext cx="4749800" cy="336550"/>
          </a:xfrm>
          <a:prstGeom prst="rect">
            <a:avLst/>
          </a:prstGeom>
          <a:noFill/>
          <a:ln w="9525">
            <a:noFill/>
            <a:miter lim="800000"/>
            <a:headEnd/>
            <a:tailEnd/>
          </a:ln>
          <a:effectLst/>
        </p:spPr>
        <p:txBody>
          <a:bodyPr wrap="none">
            <a:prstTxWarp prst="textNoShape">
              <a:avLst/>
            </a:prstTxWarp>
            <a:spAutoFit/>
          </a:bodyPr>
          <a:lstStyle/>
          <a:p>
            <a:r>
              <a:rPr lang="en-US" sz="1600"/>
              <a:t>Source: http://www.forester.net/ec_0004_land.html</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0" y="609600"/>
            <a:ext cx="7772400" cy="1143000"/>
          </a:xfrm>
        </p:spPr>
        <p:txBody>
          <a:bodyPr/>
          <a:lstStyle/>
          <a:p>
            <a:r>
              <a:rPr lang="en-US" sz="3800" dirty="0">
                <a:solidFill>
                  <a:srgbClr val="000000"/>
                </a:solidFill>
                <a:latin typeface="Comic Sans MS" charset="0"/>
              </a:rPr>
              <a:t>Floodplain, Terraces, and </a:t>
            </a:r>
            <a:r>
              <a:rPr lang="en-US" sz="3800" dirty="0" err="1">
                <a:solidFill>
                  <a:srgbClr val="000000"/>
                </a:solidFill>
                <a:latin typeface="Comic Sans MS" charset="0"/>
              </a:rPr>
              <a:t>bankfull</a:t>
            </a:r>
            <a:r>
              <a:rPr lang="en-US" sz="3800" dirty="0">
                <a:solidFill>
                  <a:srgbClr val="000000"/>
                </a:solidFill>
                <a:latin typeface="Comic Sans MS" charset="0"/>
              </a:rPr>
              <a:t> channels</a:t>
            </a:r>
          </a:p>
        </p:txBody>
      </p:sp>
      <p:sp>
        <p:nvSpPr>
          <p:cNvPr id="90115" name="Rectangle 3"/>
          <p:cNvSpPr>
            <a:spLocks noGrp="1" noChangeArrowheads="1"/>
          </p:cNvSpPr>
          <p:nvPr>
            <p:ph type="body" idx="4294967295"/>
          </p:nvPr>
        </p:nvSpPr>
        <p:spPr>
          <a:xfrm>
            <a:off x="0" y="1981200"/>
            <a:ext cx="7772400" cy="4114800"/>
          </a:xfrm>
        </p:spPr>
        <p:txBody>
          <a:bodyPr/>
          <a:lstStyle/>
          <a:p>
            <a:pPr>
              <a:lnSpc>
                <a:spcPct val="120000"/>
              </a:lnSpc>
            </a:pPr>
            <a:r>
              <a:rPr lang="en-US" sz="1800" b="1" dirty="0">
                <a:solidFill>
                  <a:srgbClr val="000000"/>
                </a:solidFill>
                <a:latin typeface="Palatino"/>
                <a:cs typeface="Palatino"/>
              </a:rPr>
              <a:t>Floodplain: a river valley periodically overflowed by water  and covered with materials deposited by floods (not found in headwaters)</a:t>
            </a:r>
          </a:p>
          <a:p>
            <a:pPr>
              <a:lnSpc>
                <a:spcPct val="120000"/>
              </a:lnSpc>
            </a:pPr>
            <a:endParaRPr lang="en-US" sz="1800" b="1" dirty="0">
              <a:solidFill>
                <a:srgbClr val="000000"/>
              </a:solidFill>
              <a:latin typeface="Palatino"/>
              <a:cs typeface="Palatino"/>
            </a:endParaRPr>
          </a:p>
          <a:p>
            <a:pPr>
              <a:lnSpc>
                <a:spcPct val="120000"/>
              </a:lnSpc>
            </a:pPr>
            <a:r>
              <a:rPr lang="en-US" sz="1800" b="1" dirty="0">
                <a:solidFill>
                  <a:srgbClr val="000000"/>
                </a:solidFill>
                <a:latin typeface="Palatino"/>
                <a:cs typeface="Palatino"/>
              </a:rPr>
              <a:t>Terrace: an abandoned floodplain formed by stream channel degradation and </a:t>
            </a:r>
            <a:r>
              <a:rPr lang="en-US" sz="1800" b="1" dirty="0" err="1">
                <a:solidFill>
                  <a:srgbClr val="000000"/>
                </a:solidFill>
                <a:latin typeface="Palatino"/>
                <a:cs typeface="Palatino"/>
              </a:rPr>
              <a:t>aggradation</a:t>
            </a:r>
            <a:endParaRPr lang="en-US" sz="1800" b="1" dirty="0">
              <a:solidFill>
                <a:srgbClr val="000000"/>
              </a:solidFill>
              <a:latin typeface="Palatino"/>
              <a:cs typeface="Palatino"/>
            </a:endParaRPr>
          </a:p>
          <a:p>
            <a:pPr>
              <a:lnSpc>
                <a:spcPct val="120000"/>
              </a:lnSpc>
            </a:pPr>
            <a:endParaRPr lang="en-US" sz="1800" b="1" dirty="0">
              <a:solidFill>
                <a:srgbClr val="000000"/>
              </a:solidFill>
              <a:latin typeface="Palatino"/>
              <a:cs typeface="Palatino"/>
            </a:endParaRPr>
          </a:p>
          <a:p>
            <a:pPr>
              <a:lnSpc>
                <a:spcPct val="120000"/>
              </a:lnSpc>
            </a:pPr>
            <a:r>
              <a:rPr lang="en-US" sz="1800" b="1" dirty="0" err="1">
                <a:solidFill>
                  <a:srgbClr val="000000"/>
                </a:solidFill>
                <a:latin typeface="Palatino"/>
                <a:cs typeface="Palatino"/>
              </a:rPr>
              <a:t>Bankfull</a:t>
            </a:r>
            <a:r>
              <a:rPr lang="en-US" sz="1800" b="1" dirty="0">
                <a:solidFill>
                  <a:srgbClr val="000000"/>
                </a:solidFill>
                <a:latin typeface="Palatino"/>
                <a:cs typeface="Palatino"/>
              </a:rPr>
              <a:t> discharge: the flow of water that fills the chan</a:t>
            </a:r>
            <a:r>
              <a:rPr lang="en-US" altLang="ko-KR" sz="1800" b="1" dirty="0">
                <a:solidFill>
                  <a:srgbClr val="000000"/>
                </a:solidFill>
                <a:latin typeface="Palatino"/>
                <a:ea typeface="굴림" charset="-127"/>
                <a:cs typeface="Palatino"/>
              </a:rPr>
              <a:t>n</a:t>
            </a:r>
            <a:r>
              <a:rPr lang="en-US" sz="1800" b="1" dirty="0">
                <a:solidFill>
                  <a:srgbClr val="000000"/>
                </a:solidFill>
                <a:latin typeface="Palatino"/>
                <a:cs typeface="Palatino"/>
              </a:rPr>
              <a:t>el and begins to overtop the </a:t>
            </a:r>
            <a:r>
              <a:rPr lang="en-US" sz="1800" b="1" dirty="0" err="1">
                <a:solidFill>
                  <a:srgbClr val="000000"/>
                </a:solidFill>
                <a:latin typeface="Palatino"/>
                <a:cs typeface="Palatino"/>
              </a:rPr>
              <a:t>streambank</a:t>
            </a:r>
            <a:r>
              <a:rPr lang="en-US" sz="1800" b="1" dirty="0">
                <a:solidFill>
                  <a:srgbClr val="000000"/>
                </a:solidFill>
                <a:latin typeface="Palatino"/>
                <a:cs typeface="Palatino"/>
              </a:rPr>
              <a:t> into the floodplain; forms the channel shape; typically occurs every 1.5 year</a:t>
            </a:r>
          </a:p>
          <a:p>
            <a:pPr>
              <a:lnSpc>
                <a:spcPct val="120000"/>
              </a:lnSpc>
            </a:pPr>
            <a:endParaRPr lang="en-US" sz="1800" b="1" dirty="0">
              <a:solidFill>
                <a:srgbClr val="000000"/>
              </a:solidFill>
              <a:latin typeface="Palatino"/>
              <a:cs typeface="Palatino"/>
            </a:endParaRPr>
          </a:p>
          <a:p>
            <a:pPr>
              <a:lnSpc>
                <a:spcPct val="120000"/>
              </a:lnSpc>
            </a:pPr>
            <a:r>
              <a:rPr lang="en-US" sz="1800" b="1" dirty="0" err="1">
                <a:solidFill>
                  <a:srgbClr val="000000"/>
                </a:solidFill>
                <a:latin typeface="Palatino"/>
                <a:cs typeface="Palatino"/>
              </a:rPr>
              <a:t>Bankfull</a:t>
            </a:r>
            <a:r>
              <a:rPr lang="en-US" sz="1800" b="1" dirty="0">
                <a:solidFill>
                  <a:srgbClr val="000000"/>
                </a:solidFill>
                <a:latin typeface="Palatino"/>
                <a:cs typeface="Palatino"/>
              </a:rPr>
              <a:t> channel: Carries the most frequent flows from the commonly recurring smaller storms</a:t>
            </a:r>
          </a:p>
          <a:p>
            <a:pPr>
              <a:lnSpc>
                <a:spcPct val="120000"/>
              </a:lnSpc>
            </a:pPr>
            <a:endParaRPr lang="en-US" sz="1800" b="1" dirty="0">
              <a:solidFill>
                <a:srgbClr val="000000"/>
              </a:solidFill>
              <a:latin typeface="Palatino"/>
              <a:cs typeface="Palatino"/>
            </a:endParaRPr>
          </a:p>
          <a:p>
            <a:pPr>
              <a:lnSpc>
                <a:spcPct val="120000"/>
              </a:lnSpc>
              <a:buFont typeface="Wingdings" charset="2"/>
              <a:buNone/>
            </a:pPr>
            <a:endParaRPr lang="en-US" sz="1800" b="1" dirty="0">
              <a:solidFill>
                <a:srgbClr val="000000"/>
              </a:solidFill>
              <a:latin typeface="Palatino"/>
              <a:cs typeface="Palatino"/>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838200" y="152400"/>
            <a:ext cx="7772400" cy="1143000"/>
          </a:xfrm>
        </p:spPr>
        <p:txBody>
          <a:bodyPr/>
          <a:lstStyle/>
          <a:p>
            <a:r>
              <a:rPr lang="en-US" sz="2800">
                <a:latin typeface="Comic Sans MS" charset="0"/>
                <a:ea typeface="Times New Roman" charset="0"/>
                <a:cs typeface="Times New Roman" charset="0"/>
              </a:rPr>
              <a:t>Bankfull discharge recurrence intervals and regional hydraulic geometry relationships: Patterns in the pacific northwest, USA.</a:t>
            </a:r>
            <a:r>
              <a:rPr lang="en-US" sz="2800">
                <a:latin typeface="Comic Sans MS" charset="0"/>
              </a:rPr>
              <a:t> </a:t>
            </a:r>
          </a:p>
        </p:txBody>
      </p:sp>
      <p:sp>
        <p:nvSpPr>
          <p:cNvPr id="93187" name="Rectangle 3"/>
          <p:cNvSpPr>
            <a:spLocks noGrp="1" noChangeArrowheads="1"/>
          </p:cNvSpPr>
          <p:nvPr>
            <p:ph type="body" idx="1"/>
          </p:nvPr>
        </p:nvSpPr>
        <p:spPr>
          <a:xfrm>
            <a:off x="860425" y="1600200"/>
            <a:ext cx="7772400" cy="4114800"/>
          </a:xfrm>
        </p:spPr>
        <p:txBody>
          <a:bodyPr/>
          <a:lstStyle/>
          <a:p>
            <a:pPr algn="ctr"/>
            <a:r>
              <a:rPr lang="en-US"/>
              <a:t>Example of bankfull measurements</a:t>
            </a:r>
          </a:p>
          <a:p>
            <a:endParaRPr lang="en-US"/>
          </a:p>
        </p:txBody>
      </p:sp>
      <p:pic>
        <p:nvPicPr>
          <p:cNvPr id="93188" name="Picture 4" descr="bankfull drawing2"/>
          <p:cNvPicPr>
            <a:picLocks noChangeAspect="1" noChangeArrowheads="1"/>
          </p:cNvPicPr>
          <p:nvPr/>
        </p:nvPicPr>
        <p:blipFill>
          <a:blip r:embed="rId3"/>
          <a:srcRect/>
          <a:stretch>
            <a:fillRect/>
          </a:stretch>
        </p:blipFill>
        <p:spPr bwMode="auto">
          <a:xfrm>
            <a:off x="917575" y="2303463"/>
            <a:ext cx="7550150" cy="4313237"/>
          </a:xfrm>
          <a:prstGeom prst="rect">
            <a:avLst/>
          </a:prstGeom>
          <a:noFill/>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Stream transport</a:t>
            </a:r>
          </a:p>
        </p:txBody>
      </p:sp>
      <p:sp>
        <p:nvSpPr>
          <p:cNvPr id="100355" name="Rectangle 3"/>
          <p:cNvSpPr>
            <a:spLocks noGrp="1" noChangeArrowheads="1"/>
          </p:cNvSpPr>
          <p:nvPr>
            <p:ph type="body" idx="1"/>
          </p:nvPr>
        </p:nvSpPr>
        <p:spPr>
          <a:xfrm>
            <a:off x="685800" y="2147888"/>
            <a:ext cx="8153400" cy="4114800"/>
          </a:xfrm>
        </p:spPr>
        <p:txBody>
          <a:bodyPr/>
          <a:lstStyle/>
          <a:p>
            <a:pPr>
              <a:lnSpc>
                <a:spcPct val="90000"/>
              </a:lnSpc>
            </a:pPr>
            <a:r>
              <a:rPr lang="en-US" b="1" dirty="0"/>
              <a:t>Competence: </a:t>
            </a:r>
            <a:r>
              <a:rPr lang="en-US" dirty="0"/>
              <a:t>a stream’s ability to move particles of specific size. Function of stream velocity </a:t>
            </a:r>
          </a:p>
          <a:p>
            <a:pPr>
              <a:lnSpc>
                <a:spcPct val="90000"/>
              </a:lnSpc>
            </a:pPr>
            <a:r>
              <a:rPr lang="en-US" b="1" dirty="0"/>
              <a:t>Capacity</a:t>
            </a:r>
            <a:r>
              <a:rPr lang="en-US" dirty="0"/>
              <a:t>: total possible load that a stream can </a:t>
            </a:r>
            <a:r>
              <a:rPr lang="en-US" dirty="0" smtClean="0"/>
              <a:t>transport</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rPr>
              <a:t>Urban Stream Management and Restoration</a:t>
            </a:r>
            <a:endParaRPr lang="en-US" sz="3600"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Bioregion: Living in Place</a:t>
            </a:r>
          </a:p>
        </p:txBody>
      </p:sp>
      <p:sp>
        <p:nvSpPr>
          <p:cNvPr id="26627" name="Rectangle 3"/>
          <p:cNvSpPr>
            <a:spLocks noGrp="1" noChangeArrowheads="1"/>
          </p:cNvSpPr>
          <p:nvPr>
            <p:ph type="body" idx="1"/>
          </p:nvPr>
        </p:nvSpPr>
        <p:spPr/>
        <p:txBody>
          <a:bodyPr/>
          <a:lstStyle/>
          <a:p>
            <a:pPr eaLnBrk="1" hangingPunct="1">
              <a:lnSpc>
                <a:spcPct val="90000"/>
              </a:lnSpc>
            </a:pPr>
            <a:r>
              <a:rPr lang="en-US" dirty="0" smtClean="0"/>
              <a:t>Since each region has unique geological and biological features, its inhabitants will develop a unique way of life to ensure an ecologically sustainable community.  These natural features will determine the way basic human needs--food, clothing, shelter, and energy--are met, which will in turn lead to a unique culture and economy.</a:t>
            </a:r>
            <a:endParaRPr lang="en-US" dirty="0" smtClean="0">
              <a:latin typeface="ArialMS"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0" y="609600"/>
            <a:ext cx="7772400" cy="1143000"/>
          </a:xfrm>
        </p:spPr>
        <p:txBody>
          <a:bodyPr/>
          <a:lstStyle/>
          <a:p>
            <a:r>
              <a:rPr lang="en-US" sz="3200" dirty="0" smtClean="0">
                <a:solidFill>
                  <a:srgbClr val="000000"/>
                </a:solidFill>
                <a:latin typeface="Comic Sans MS" charset="0"/>
              </a:rPr>
              <a:t>Stages of Urban Watersheds</a:t>
            </a:r>
            <a:endParaRPr lang="en-US" sz="3200" dirty="0">
              <a:solidFill>
                <a:srgbClr val="000000"/>
              </a:solidFill>
              <a:latin typeface="Comic Sans MS" charset="0"/>
            </a:endParaRPr>
          </a:p>
        </p:txBody>
      </p:sp>
      <p:sp>
        <p:nvSpPr>
          <p:cNvPr id="140291" name="Rectangle 3"/>
          <p:cNvSpPr>
            <a:spLocks noGrp="1" noChangeArrowheads="1"/>
          </p:cNvSpPr>
          <p:nvPr>
            <p:ph type="body" idx="4294967295"/>
          </p:nvPr>
        </p:nvSpPr>
        <p:spPr>
          <a:xfrm>
            <a:off x="0" y="1981200"/>
            <a:ext cx="7772400" cy="4114800"/>
          </a:xfrm>
        </p:spPr>
        <p:txBody>
          <a:bodyPr/>
          <a:lstStyle/>
          <a:p>
            <a:pPr>
              <a:lnSpc>
                <a:spcPct val="170000"/>
              </a:lnSpc>
            </a:pPr>
            <a:r>
              <a:rPr lang="en-US" sz="2400" dirty="0">
                <a:solidFill>
                  <a:srgbClr val="000000"/>
                </a:solidFill>
              </a:rPr>
              <a:t>Early stage of urban development: more sediment </a:t>
            </a:r>
            <a:r>
              <a:rPr lang="en-US" sz="2400" dirty="0" err="1">
                <a:solidFill>
                  <a:srgbClr val="000000"/>
                </a:solidFill>
                <a:sym typeface="Wingdings" charset="2"/>
              </a:rPr>
              <a:t></a:t>
            </a:r>
            <a:r>
              <a:rPr lang="en-US" sz="2400" dirty="0">
                <a:solidFill>
                  <a:srgbClr val="000000"/>
                </a:solidFill>
                <a:sym typeface="Wingdings" charset="2"/>
              </a:rPr>
              <a:t> deep and narrow </a:t>
            </a:r>
            <a:r>
              <a:rPr lang="en-US" sz="2400" dirty="0" smtClean="0">
                <a:solidFill>
                  <a:srgbClr val="000000"/>
                </a:solidFill>
                <a:sym typeface="Wingdings" charset="2"/>
              </a:rPr>
              <a:t>channel</a:t>
            </a:r>
            <a:endParaRPr lang="en-US" sz="2400" dirty="0" smtClean="0">
              <a:solidFill>
                <a:srgbClr val="000000"/>
              </a:solidFill>
            </a:endParaRPr>
          </a:p>
          <a:p>
            <a:pPr>
              <a:lnSpc>
                <a:spcPct val="170000"/>
              </a:lnSpc>
            </a:pPr>
            <a:r>
              <a:rPr lang="en-US" sz="2400" dirty="0">
                <a:solidFill>
                  <a:srgbClr val="000000"/>
                </a:solidFill>
              </a:rPr>
              <a:t>Advanced stage: less sediment </a:t>
            </a:r>
            <a:r>
              <a:rPr lang="en-US" sz="2400" dirty="0" err="1">
                <a:solidFill>
                  <a:srgbClr val="000000"/>
                </a:solidFill>
                <a:sym typeface="Wingdings" charset="2"/>
              </a:rPr>
              <a:t></a:t>
            </a:r>
            <a:r>
              <a:rPr lang="en-US" sz="2400" dirty="0">
                <a:solidFill>
                  <a:srgbClr val="000000"/>
                </a:solidFill>
                <a:sym typeface="Wingdings" charset="2"/>
              </a:rPr>
              <a:t> increase width and depth (bank erosion</a:t>
            </a:r>
            <a:r>
              <a:rPr lang="en-US" sz="2400" dirty="0" smtClean="0">
                <a:solidFill>
                  <a:srgbClr val="000000"/>
                </a:solidFill>
                <a:sym typeface="Wingdings" charset="2"/>
              </a:rPr>
              <a:t>) (because of impervious surface)</a:t>
            </a:r>
          </a:p>
          <a:p>
            <a:pPr>
              <a:lnSpc>
                <a:spcPct val="170000"/>
              </a:lnSpc>
            </a:pPr>
            <a:r>
              <a:rPr lang="en-US" sz="2400" dirty="0" smtClean="0">
                <a:solidFill>
                  <a:srgbClr val="000000"/>
                </a:solidFill>
                <a:sym typeface="Wingdings" charset="2"/>
              </a:rPr>
              <a:t>So important to determine what stage urban stream is in</a:t>
            </a:r>
            <a:endParaRPr lang="en-US" sz="2400" dirty="0" smtClean="0">
              <a:solidFill>
                <a:srgbClr val="000000"/>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6629400" y="6248400"/>
            <a:ext cx="2322571" cy="461665"/>
          </a:xfrm>
          <a:prstGeom prst="rect">
            <a:avLst/>
          </a:prstGeom>
          <a:noFill/>
        </p:spPr>
        <p:txBody>
          <a:bodyPr wrap="none" rtlCol="0">
            <a:spAutoFit/>
          </a:bodyPr>
          <a:lstStyle/>
          <a:p>
            <a:r>
              <a:rPr lang="en-US" sz="2400" dirty="0" smtClean="0">
                <a:solidFill>
                  <a:srgbClr val="FF0000"/>
                </a:solidFill>
              </a:rPr>
              <a:t>Flashy Streams</a:t>
            </a:r>
            <a:endParaRPr lang="en-US" sz="2400" dirty="0">
              <a:solidFill>
                <a:srgbClr val="FF0000"/>
              </a:solidFill>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Urban Streams for most part Alluvial</a:t>
            </a:r>
            <a:endParaRPr lang="en-US" sz="3600" dirty="0"/>
          </a:p>
        </p:txBody>
      </p:sp>
      <p:sp>
        <p:nvSpPr>
          <p:cNvPr id="3" name="Content Placeholder 2"/>
          <p:cNvSpPr>
            <a:spLocks noGrp="1"/>
          </p:cNvSpPr>
          <p:nvPr>
            <p:ph idx="1"/>
          </p:nvPr>
        </p:nvSpPr>
        <p:spPr/>
        <p:txBody>
          <a:bodyPr/>
          <a:lstStyle/>
          <a:p>
            <a:r>
              <a:rPr lang="en-US" dirty="0" smtClean="0"/>
              <a:t>Goal in terms of sediment is to create a competent stream that is not too full or starved (hungry as it would be if a dam contains sediment)</a:t>
            </a:r>
          </a:p>
          <a:p>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504D"/>
                </a:solidFill>
              </a:rPr>
              <a:t>Land Use Patterns</a:t>
            </a:r>
            <a:endParaRPr lang="en-US" dirty="0">
              <a:solidFill>
                <a:srgbClr val="C0504D"/>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2"/>
          <p:cNvSpPr>
            <a:spLocks noGrp="1" noChangeArrowheads="1"/>
          </p:cNvSpPr>
          <p:nvPr>
            <p:ph type="body" idx="4294967295"/>
          </p:nvPr>
        </p:nvSpPr>
        <p:spPr>
          <a:xfrm>
            <a:off x="990600" y="2057400"/>
            <a:ext cx="8153400" cy="4114800"/>
          </a:xfrm>
        </p:spPr>
        <p:txBody>
          <a:bodyPr/>
          <a:lstStyle/>
          <a:p>
            <a:pPr>
              <a:lnSpc>
                <a:spcPct val="120000"/>
              </a:lnSpc>
              <a:buFont typeface="Wingdings" charset="2"/>
              <a:buChar char="l"/>
            </a:pPr>
            <a:endParaRPr lang="en-US" sz="2400">
              <a:effectLst>
                <a:outerShdw blurRad="38100" dist="38100" dir="2700000" algn="tl">
                  <a:srgbClr val="DDDDDD"/>
                </a:outerShdw>
              </a:effectLst>
            </a:endParaRPr>
          </a:p>
          <a:p>
            <a:pPr marL="962025" lvl="1" indent="-501650">
              <a:buFont typeface="Symbol" charset="2"/>
              <a:buChar char="¾"/>
            </a:pPr>
            <a:endParaRPr lang="en-US" sz="2200">
              <a:effectLst>
                <a:outerShdw blurRad="38100" dist="38100" dir="2700000" algn="tl">
                  <a:srgbClr val="DDDDDD"/>
                </a:outerShdw>
              </a:effectLst>
            </a:endParaRPr>
          </a:p>
        </p:txBody>
      </p:sp>
      <p:pic>
        <p:nvPicPr>
          <p:cNvPr id="158723" name="Picture 3" descr="upper_johnson_1948"/>
          <p:cNvPicPr>
            <a:picLocks noChangeAspect="1" noChangeArrowheads="1"/>
          </p:cNvPicPr>
          <p:nvPr/>
        </p:nvPicPr>
        <p:blipFill>
          <a:blip r:embed="rId2"/>
          <a:srcRect/>
          <a:stretch>
            <a:fillRect/>
          </a:stretch>
        </p:blipFill>
        <p:spPr bwMode="auto">
          <a:xfrm>
            <a:off x="76200" y="0"/>
            <a:ext cx="8915400" cy="6888163"/>
          </a:xfrm>
          <a:prstGeom prst="rect">
            <a:avLst/>
          </a:prstGeom>
          <a:noFill/>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2"/>
          <p:cNvSpPr>
            <a:spLocks noGrp="1" noChangeArrowheads="1"/>
          </p:cNvSpPr>
          <p:nvPr>
            <p:ph type="body" idx="4294967295"/>
          </p:nvPr>
        </p:nvSpPr>
        <p:spPr>
          <a:xfrm>
            <a:off x="990600" y="2057400"/>
            <a:ext cx="8153400" cy="4114800"/>
          </a:xfrm>
        </p:spPr>
        <p:txBody>
          <a:bodyPr/>
          <a:lstStyle/>
          <a:p>
            <a:pPr>
              <a:lnSpc>
                <a:spcPct val="120000"/>
              </a:lnSpc>
              <a:buFont typeface="Wingdings" charset="2"/>
              <a:buChar char="l"/>
            </a:pPr>
            <a:endParaRPr lang="en-US" sz="2400">
              <a:effectLst>
                <a:outerShdw blurRad="38100" dist="38100" dir="2700000" algn="tl">
                  <a:srgbClr val="DDDDDD"/>
                </a:outerShdw>
              </a:effectLst>
            </a:endParaRPr>
          </a:p>
          <a:p>
            <a:pPr marL="962025" lvl="1" indent="-501650">
              <a:buFont typeface="Symbol" charset="2"/>
              <a:buChar char="¾"/>
            </a:pPr>
            <a:endParaRPr lang="en-US" sz="2200">
              <a:effectLst>
                <a:outerShdw blurRad="38100" dist="38100" dir="2700000" algn="tl">
                  <a:srgbClr val="DDDDDD"/>
                </a:outerShdw>
              </a:effectLst>
            </a:endParaRPr>
          </a:p>
        </p:txBody>
      </p:sp>
      <p:pic>
        <p:nvPicPr>
          <p:cNvPr id="159747" name="Picture 3" descr="upper_johnson_2000"/>
          <p:cNvPicPr>
            <a:picLocks noChangeAspect="1" noChangeArrowheads="1"/>
          </p:cNvPicPr>
          <p:nvPr/>
        </p:nvPicPr>
        <p:blipFill>
          <a:blip r:embed="rId2"/>
          <a:srcRect/>
          <a:stretch>
            <a:fillRect/>
          </a:stretch>
        </p:blipFill>
        <p:spPr bwMode="auto">
          <a:xfrm>
            <a:off x="152400" y="0"/>
            <a:ext cx="8915400" cy="6889750"/>
          </a:xfrm>
          <a:prstGeom prst="rect">
            <a:avLst/>
          </a:prstGeom>
          <a:noFill/>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Frequent Floods and Protecting against the BIG one</a:t>
            </a:r>
            <a:endParaRPr lang="en-US" sz="3600" dirty="0"/>
          </a:p>
        </p:txBody>
      </p:sp>
      <p:sp>
        <p:nvSpPr>
          <p:cNvPr id="3" name="Content Placeholder 2"/>
          <p:cNvSpPr>
            <a:spLocks noGrp="1"/>
          </p:cNvSpPr>
          <p:nvPr>
            <p:ph idx="1"/>
          </p:nvPr>
        </p:nvSpPr>
        <p:spPr/>
        <p:txBody>
          <a:bodyPr/>
          <a:lstStyle/>
          <a:p>
            <a:r>
              <a:rPr lang="en-US" dirty="0" smtClean="0"/>
              <a:t>One study shows that smaller frequent floods increase by up to ten times after 20 percent urbanization watershed, while extreme events were barely increased at all. (133)</a:t>
            </a:r>
          </a:p>
          <a:p>
            <a:r>
              <a:rPr lang="en-US" dirty="0" smtClean="0"/>
              <a:t>Best practices in flood plain are to use land use zoning, relocation of structures and flood proofing and elevation of structures in flood hazard areas to reduce damage.</a:t>
            </a:r>
          </a:p>
          <a:p>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Bets</a:t>
            </a:r>
            <a:endParaRPr lang="en-US" dirty="0"/>
          </a:p>
        </p:txBody>
      </p:sp>
      <p:sp>
        <p:nvSpPr>
          <p:cNvPr id="3" name="Content Placeholder 2"/>
          <p:cNvSpPr>
            <a:spLocks noGrp="1"/>
          </p:cNvSpPr>
          <p:nvPr>
            <p:ph idx="1"/>
          </p:nvPr>
        </p:nvSpPr>
        <p:spPr/>
        <p:txBody>
          <a:bodyPr/>
          <a:lstStyle/>
          <a:p>
            <a:r>
              <a:rPr lang="en-US" sz="2800" dirty="0" smtClean="0"/>
              <a:t>Important:  “Those situations may require us to make judgments without all the information we would like.  It is particularly important to keep records of our actions and learn from our mistakes.”</a:t>
            </a:r>
          </a:p>
          <a:p>
            <a:r>
              <a:rPr lang="en-US" sz="2800" dirty="0" smtClean="0"/>
              <a:t>Channel </a:t>
            </a:r>
            <a:r>
              <a:rPr lang="en-US" sz="2800" dirty="0" err="1" smtClean="0"/>
              <a:t>revegetation</a:t>
            </a:r>
            <a:r>
              <a:rPr lang="en-US" sz="2800" dirty="0" smtClean="0"/>
              <a:t> helps moderate most of the problems associated with channel readjustments that occur because of urbanization. Except for where stream flow capacity is of greater concern</a:t>
            </a:r>
          </a:p>
          <a:p>
            <a:r>
              <a:rPr lang="en-US" sz="2800" dirty="0" smtClean="0"/>
              <a:t>Including temperature which is maybe most critical element in urban stream biodiversity</a:t>
            </a:r>
            <a:endParaRPr lang="en-US" sz="28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Over-arching Principle</a:t>
            </a:r>
            <a:endParaRPr lang="en-US" dirty="0"/>
          </a:p>
        </p:txBody>
      </p:sp>
      <p:sp>
        <p:nvSpPr>
          <p:cNvPr id="3" name="Content Placeholder 2"/>
          <p:cNvSpPr>
            <a:spLocks noGrp="1"/>
          </p:cNvSpPr>
          <p:nvPr>
            <p:ph idx="1"/>
          </p:nvPr>
        </p:nvSpPr>
        <p:spPr/>
        <p:txBody>
          <a:bodyPr/>
          <a:lstStyle/>
          <a:p>
            <a:r>
              <a:rPr lang="en-US" dirty="0" smtClean="0"/>
              <a:t>So urban stream restoration goal is “quasi equilibrium.” or “stable” state of dynamic equilibrium.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609600"/>
            <a:ext cx="7772400" cy="1143000"/>
          </a:xfrm>
        </p:spPr>
        <p:txBody>
          <a:bodyPr/>
          <a:lstStyle/>
          <a:p>
            <a:r>
              <a:rPr lang="en-US" dirty="0">
                <a:solidFill>
                  <a:srgbClr val="000000"/>
                </a:solidFill>
                <a:latin typeface="Comic Sans MS" charset="0"/>
              </a:rPr>
              <a:t>Concept of Equilibrium</a:t>
            </a:r>
          </a:p>
        </p:txBody>
      </p:sp>
      <p:sp>
        <p:nvSpPr>
          <p:cNvPr id="61443" name="Rectangle 3"/>
          <p:cNvSpPr>
            <a:spLocks noGrp="1" noChangeArrowheads="1"/>
          </p:cNvSpPr>
          <p:nvPr>
            <p:ph type="body" idx="4294967295"/>
          </p:nvPr>
        </p:nvSpPr>
        <p:spPr>
          <a:xfrm>
            <a:off x="0" y="1981200"/>
            <a:ext cx="7772400" cy="4114800"/>
          </a:xfrm>
        </p:spPr>
        <p:txBody>
          <a:bodyPr/>
          <a:lstStyle/>
          <a:p>
            <a:pPr>
              <a:lnSpc>
                <a:spcPct val="120000"/>
              </a:lnSpc>
            </a:pPr>
            <a:r>
              <a:rPr lang="en-US" dirty="0">
                <a:solidFill>
                  <a:srgbClr val="000000"/>
                </a:solidFill>
              </a:rPr>
              <a:t>Balance among variables within an </a:t>
            </a:r>
            <a:r>
              <a:rPr lang="en-US" dirty="0" smtClean="0">
                <a:solidFill>
                  <a:srgbClr val="000000"/>
                </a:solidFill>
              </a:rPr>
              <a:t>ecosystem</a:t>
            </a:r>
          </a:p>
          <a:p>
            <a:pPr>
              <a:lnSpc>
                <a:spcPct val="150000"/>
              </a:lnSpc>
            </a:pPr>
            <a:r>
              <a:rPr lang="en-US" dirty="0">
                <a:solidFill>
                  <a:srgbClr val="000000"/>
                </a:solidFill>
              </a:rPr>
              <a:t>Dynamic, not steady-state</a:t>
            </a:r>
          </a:p>
          <a:p>
            <a:pPr>
              <a:lnSpc>
                <a:spcPct val="150000"/>
              </a:lnSpc>
            </a:pPr>
            <a:r>
              <a:rPr lang="en-US" dirty="0">
                <a:solidFill>
                  <a:srgbClr val="000000"/>
                </a:solidFill>
              </a:rPr>
              <a:t>Stream without excessive erosion or excessive deposition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dirty="0" smtClean="0">
                <a:solidFill>
                  <a:srgbClr val="FF0000"/>
                </a:solidFill>
              </a:rPr>
              <a:t>Maps</a:t>
            </a:r>
          </a:p>
        </p:txBody>
      </p:sp>
      <p:sp>
        <p:nvSpPr>
          <p:cNvPr id="27651" name="Content Placeholder 2"/>
          <p:cNvSpPr>
            <a:spLocks noGrp="1"/>
          </p:cNvSpPr>
          <p:nvPr>
            <p:ph idx="1"/>
          </p:nvPr>
        </p:nvSpPr>
        <p:spPr/>
        <p:txBody>
          <a:bodyPr/>
          <a:lstStyle/>
          <a:p>
            <a:pPr eaLnBrk="1" hangingPunct="1"/>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a:xfrm>
            <a:off x="381000" y="1676400"/>
            <a:ext cx="3276600" cy="6651625"/>
          </a:xfrm>
          <a:solidFill>
            <a:schemeClr val="bg1"/>
          </a:solidFill>
        </p:spPr>
        <p:txBody>
          <a:bodyPr/>
          <a:lstStyle/>
          <a:p>
            <a:r>
              <a:rPr lang="en-US" sz="2000"/>
              <a:t>Lane’s Balance: Visual model of a channel reach.</a:t>
            </a:r>
          </a:p>
          <a:p>
            <a:r>
              <a:rPr lang="en-US" sz="2000"/>
              <a:t>If in balance – stream channel is stable</a:t>
            </a:r>
          </a:p>
          <a:p>
            <a:r>
              <a:rPr lang="en-US" sz="2000"/>
              <a:t>If not in balance – stream unstable </a:t>
            </a:r>
          </a:p>
          <a:p>
            <a:r>
              <a:rPr lang="en-US" sz="2000"/>
              <a:t>Degradation (downcutting, incising)</a:t>
            </a:r>
          </a:p>
          <a:p>
            <a:r>
              <a:rPr lang="en-US" sz="2000"/>
              <a:t>Aggradation (raising bed, accumulating sediment)</a:t>
            </a:r>
          </a:p>
        </p:txBody>
      </p:sp>
      <p:sp>
        <p:nvSpPr>
          <p:cNvPr id="153604" name="Rectangle 4"/>
          <p:cNvSpPr>
            <a:spLocks noChangeArrowheads="1"/>
          </p:cNvSpPr>
          <p:nvPr/>
        </p:nvSpPr>
        <p:spPr bwMode="auto">
          <a:xfrm>
            <a:off x="1709738" y="1233488"/>
            <a:ext cx="9144000" cy="0"/>
          </a:xfrm>
          <a:prstGeom prst="rect">
            <a:avLst/>
          </a:prstGeom>
          <a:noFill/>
          <a:ln w="9525">
            <a:noFill/>
            <a:miter lim="800000"/>
            <a:headEnd/>
            <a:tailEnd/>
          </a:ln>
          <a:effectLst/>
        </p:spPr>
        <p:txBody>
          <a:bodyPr>
            <a:prstTxWarp prst="textNoShape">
              <a:avLst/>
            </a:prstTxWarp>
            <a:spAutoFit/>
          </a:bodyPr>
          <a:lstStyle/>
          <a:p>
            <a:endParaRPr lang="en-US"/>
          </a:p>
        </p:txBody>
      </p:sp>
      <p:pic>
        <p:nvPicPr>
          <p:cNvPr id="153605" name="Picture 5" descr="http://www.ihe.nl/he/rivers/Images/Lane%20Balance.gif"/>
          <p:cNvPicPr>
            <a:picLocks noChangeAspect="1" noChangeArrowheads="1"/>
          </p:cNvPicPr>
          <p:nvPr/>
        </p:nvPicPr>
        <p:blipFill>
          <a:blip r:embed="rId3" r:link="rId4"/>
          <a:srcRect/>
          <a:stretch>
            <a:fillRect/>
          </a:stretch>
        </p:blipFill>
        <p:spPr bwMode="auto">
          <a:xfrm>
            <a:off x="3962400" y="2286000"/>
            <a:ext cx="4778375" cy="3502025"/>
          </a:xfrm>
          <a:prstGeom prst="rect">
            <a:avLst/>
          </a:prstGeom>
          <a:noFill/>
        </p:spPr>
      </p:pic>
      <p:sp>
        <p:nvSpPr>
          <p:cNvPr id="153606" name="Rectangle 6"/>
          <p:cNvSpPr>
            <a:spLocks noGrp="1" noChangeArrowheads="1"/>
          </p:cNvSpPr>
          <p:nvPr>
            <p:ph type="title"/>
          </p:nvPr>
        </p:nvSpPr>
        <p:spPr/>
        <p:txBody>
          <a:bodyPr/>
          <a:lstStyle/>
          <a:p>
            <a:r>
              <a:rPr lang="en-US" sz="3600" b="1">
                <a:solidFill>
                  <a:schemeClr val="tx1"/>
                </a:solidFill>
                <a:latin typeface="Comic Sans MS" charset="0"/>
              </a:rPr>
              <a:t>What is meant by stability?</a:t>
            </a:r>
            <a:br>
              <a:rPr lang="en-US" sz="3600" b="1">
                <a:solidFill>
                  <a:schemeClr val="tx1"/>
                </a:solidFill>
                <a:latin typeface="Comic Sans MS" charset="0"/>
              </a:rPr>
            </a:br>
            <a:endParaRPr lang="en-US" sz="3600" b="1">
              <a:solidFill>
                <a:schemeClr val="tx1"/>
              </a:solidFill>
              <a:latin typeface="Comic Sans MS" charset="0"/>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Freaks</a:t>
            </a:r>
            <a:endParaRPr lang="en-US" dirty="0"/>
          </a:p>
        </p:txBody>
      </p:sp>
      <p:sp>
        <p:nvSpPr>
          <p:cNvPr id="3" name="Content Placeholder 2"/>
          <p:cNvSpPr>
            <a:spLocks noGrp="1"/>
          </p:cNvSpPr>
          <p:nvPr>
            <p:ph idx="1"/>
          </p:nvPr>
        </p:nvSpPr>
        <p:spPr/>
        <p:txBody>
          <a:bodyPr/>
          <a:lstStyle/>
          <a:p>
            <a:r>
              <a:rPr lang="en-US" dirty="0" smtClean="0"/>
              <a:t>It is easier in many respects to design a stable channel with rigid beds and banks and straight land forms than to design a restoration project with the objective of attaining dynamic equilibrium. </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 1, 2008</a:t>
            </a:r>
            <a:endParaRPr lang="en-US" dirty="0"/>
          </a:p>
        </p:txBody>
      </p:sp>
      <p:sp>
        <p:nvSpPr>
          <p:cNvPr id="3" name="Content Placeholder 2"/>
          <p:cNvSpPr>
            <a:spLocks noGrp="1"/>
          </p:cNvSpPr>
          <p:nvPr>
            <p:ph idx="1"/>
          </p:nvPr>
        </p:nvSpPr>
        <p:spPr/>
        <p:txBody>
          <a:bodyPr/>
          <a:lstStyle/>
          <a:p>
            <a:r>
              <a:rPr lang="en-US" sz="2400" dirty="0" smtClean="0">
                <a:latin typeface="Helvetica"/>
                <a:cs typeface="Helvetica"/>
              </a:rPr>
              <a:t>Thinking about Place</a:t>
            </a:r>
          </a:p>
          <a:p>
            <a:pPr lvl="1"/>
            <a:r>
              <a:rPr lang="en-US" sz="2400" dirty="0" smtClean="0">
                <a:latin typeface="Helvetica"/>
                <a:cs typeface="Helvetica"/>
              </a:rPr>
              <a:t>Readings</a:t>
            </a:r>
          </a:p>
          <a:p>
            <a:r>
              <a:rPr lang="en-US" sz="2400" dirty="0" smtClean="0">
                <a:latin typeface="Helvetica"/>
                <a:cs typeface="Helvetica"/>
              </a:rPr>
              <a:t>Hydraulic Engineering chapter</a:t>
            </a:r>
          </a:p>
          <a:p>
            <a:r>
              <a:rPr lang="en-US" sz="2400" dirty="0" smtClean="0">
                <a:latin typeface="Helvetica"/>
                <a:cs typeface="Helvetica"/>
              </a:rPr>
              <a:t>Impervious surfaces</a:t>
            </a:r>
          </a:p>
          <a:p>
            <a:r>
              <a:rPr lang="en-US" sz="2400" dirty="0" smtClean="0">
                <a:latin typeface="Helvetica"/>
                <a:cs typeface="Helvetica"/>
              </a:rPr>
              <a:t>Thinking about </a:t>
            </a:r>
            <a:r>
              <a:rPr lang="en-US" sz="2400" dirty="0" err="1" smtClean="0">
                <a:latin typeface="Helvetica"/>
                <a:cs typeface="Helvetica"/>
              </a:rPr>
              <a:t>Invasives</a:t>
            </a:r>
            <a:endParaRPr lang="en-US" sz="2400" dirty="0" smtClean="0">
              <a:latin typeface="Helvetica"/>
              <a:cs typeface="Helvetica"/>
            </a:endParaRPr>
          </a:p>
          <a:p>
            <a:r>
              <a:rPr lang="en-US" sz="2400" dirty="0" smtClean="0">
                <a:latin typeface="Helvetica"/>
                <a:cs typeface="Helvetica"/>
              </a:rPr>
              <a:t>Student article </a:t>
            </a:r>
            <a:r>
              <a:rPr lang="en-US" sz="2400" dirty="0" err="1" smtClean="0">
                <a:latin typeface="Helvetica"/>
                <a:cs typeface="Helvetica"/>
              </a:rPr>
              <a:t>review(s</a:t>
            </a:r>
            <a:r>
              <a:rPr lang="en-US" sz="2400" dirty="0" smtClean="0">
                <a:latin typeface="Helvetica"/>
                <a:cs typeface="Helvetica"/>
              </a:rPr>
              <a:t>)</a:t>
            </a:r>
          </a:p>
          <a:p>
            <a:r>
              <a:rPr lang="en-US" sz="2400" dirty="0" smtClean="0">
                <a:latin typeface="Helvetica"/>
                <a:cs typeface="Helvetica"/>
              </a:rPr>
              <a:t>Other field day-May 18</a:t>
            </a:r>
          </a:p>
          <a:p>
            <a:r>
              <a:rPr lang="en-US" sz="2400" dirty="0" smtClean="0">
                <a:latin typeface="Helvetica"/>
                <a:cs typeface="Helvetica"/>
              </a:rPr>
              <a:t>Turn in weekly journal</a:t>
            </a:r>
          </a:p>
          <a:p>
            <a:r>
              <a:rPr lang="en-US" sz="2400" dirty="0" smtClean="0">
                <a:latin typeface="Helvetica"/>
                <a:cs typeface="Helvetica"/>
              </a:rPr>
              <a:t>New Interactive</a:t>
            </a: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Hydraulic Engineering: Most critical elements of chapter: Questions to Ask</a:t>
            </a:r>
            <a:endParaRPr lang="en-US" sz="3200"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609600"/>
            <a:ext cx="7772400" cy="914400"/>
          </a:xfrm>
        </p:spPr>
        <p:txBody>
          <a:bodyPr/>
          <a:lstStyle/>
          <a:p>
            <a:r>
              <a:rPr lang="en-US" dirty="0">
                <a:latin typeface="Comic Sans MS" charset="0"/>
              </a:rPr>
              <a:t>Chapter Outline</a:t>
            </a:r>
          </a:p>
        </p:txBody>
      </p:sp>
      <p:sp>
        <p:nvSpPr>
          <p:cNvPr id="54275" name="Rectangle 3"/>
          <p:cNvSpPr>
            <a:spLocks noGrp="1" noChangeArrowheads="1"/>
          </p:cNvSpPr>
          <p:nvPr>
            <p:ph type="body" idx="4294967295"/>
          </p:nvPr>
        </p:nvSpPr>
        <p:spPr>
          <a:xfrm>
            <a:off x="0" y="1676400"/>
            <a:ext cx="7772400" cy="4419600"/>
          </a:xfrm>
        </p:spPr>
        <p:txBody>
          <a:bodyPr/>
          <a:lstStyle/>
          <a:p>
            <a:r>
              <a:rPr lang="en-US" dirty="0"/>
              <a:t>Conventional Flood-Control Engineering</a:t>
            </a:r>
          </a:p>
          <a:p>
            <a:endParaRPr lang="en-US" dirty="0"/>
          </a:p>
          <a:p>
            <a:r>
              <a:rPr lang="en-US" dirty="0"/>
              <a:t>Conventional Bank Stabilization Methods</a:t>
            </a:r>
          </a:p>
          <a:p>
            <a:endParaRPr lang="en-US" dirty="0"/>
          </a:p>
          <a:p>
            <a:r>
              <a:rPr lang="en-US" dirty="0"/>
              <a:t>Recent Trends in Flood-Damage and Erosion Reduction Projects Design</a:t>
            </a: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609600"/>
            <a:ext cx="7772400" cy="838200"/>
          </a:xfrm>
        </p:spPr>
        <p:txBody>
          <a:bodyPr/>
          <a:lstStyle/>
          <a:p>
            <a:r>
              <a:rPr lang="en-US" sz="3200" dirty="0">
                <a:solidFill>
                  <a:srgbClr val="000000"/>
                </a:solidFill>
                <a:latin typeface="Comic Sans MS" charset="0"/>
              </a:rPr>
              <a:t>Conventional Flood Control Engineering</a:t>
            </a:r>
          </a:p>
        </p:txBody>
      </p:sp>
      <p:sp>
        <p:nvSpPr>
          <p:cNvPr id="198659" name="Rectangle 3"/>
          <p:cNvSpPr>
            <a:spLocks noGrp="1" noChangeArrowheads="1"/>
          </p:cNvSpPr>
          <p:nvPr>
            <p:ph type="body" idx="4294967295"/>
          </p:nvPr>
        </p:nvSpPr>
        <p:spPr>
          <a:xfrm>
            <a:off x="0" y="1600200"/>
            <a:ext cx="7772400" cy="4572000"/>
          </a:xfrm>
        </p:spPr>
        <p:txBody>
          <a:bodyPr/>
          <a:lstStyle/>
          <a:p>
            <a:r>
              <a:rPr lang="en-US" dirty="0">
                <a:solidFill>
                  <a:srgbClr val="000000"/>
                </a:solidFill>
              </a:rPr>
              <a:t>Factors that an engineer consider in flood- control design  </a:t>
            </a:r>
          </a:p>
          <a:p>
            <a:pPr lvl="2"/>
            <a:r>
              <a:rPr lang="en-US" dirty="0">
                <a:solidFill>
                  <a:srgbClr val="000000"/>
                </a:solidFill>
              </a:rPr>
              <a:t>The magnitude of water and sediment flow</a:t>
            </a:r>
          </a:p>
          <a:p>
            <a:pPr lvl="2"/>
            <a:r>
              <a:rPr lang="en-US" dirty="0">
                <a:solidFill>
                  <a:srgbClr val="000000"/>
                </a:solidFill>
              </a:rPr>
              <a:t>Steepness of the slope</a:t>
            </a:r>
          </a:p>
          <a:p>
            <a:pPr lvl="2"/>
            <a:r>
              <a:rPr lang="en-US" dirty="0">
                <a:solidFill>
                  <a:srgbClr val="000000"/>
                </a:solidFill>
              </a:rPr>
              <a:t>Surface and ground characteristics</a:t>
            </a:r>
          </a:p>
          <a:p>
            <a:pPr>
              <a:buFont typeface="Wingdings" charset="2"/>
              <a:buNone/>
            </a:pPr>
            <a:r>
              <a:rPr lang="en-US" sz="2000" dirty="0">
                <a:solidFill>
                  <a:srgbClr val="000000"/>
                </a:solidFill>
              </a:rPr>
              <a:t>                 (channel resistance “roughness”)</a:t>
            </a:r>
          </a:p>
          <a:p>
            <a:pPr>
              <a:buFont typeface="Wingdings" charset="2"/>
              <a:buNone/>
            </a:pPr>
            <a:r>
              <a:rPr lang="en-US" sz="2000" dirty="0">
                <a:solidFill>
                  <a:srgbClr val="000000"/>
                </a:solidFill>
              </a:rPr>
              <a:t>  </a:t>
            </a:r>
          </a:p>
          <a:p>
            <a:r>
              <a:rPr lang="en-US" dirty="0">
                <a:solidFill>
                  <a:srgbClr val="000000"/>
                </a:solidFill>
              </a:rPr>
              <a:t>What does the flood-control channel design?</a:t>
            </a:r>
            <a:endParaRPr lang="en-US" sz="2000" dirty="0">
              <a:solidFill>
                <a:srgbClr val="000000"/>
              </a:solidFill>
            </a:endParaRPr>
          </a:p>
          <a:p>
            <a:endParaRPr lang="en-US" dirty="0">
              <a:solidFill>
                <a:srgbClr val="000000"/>
              </a:solidFill>
            </a:endParaRPr>
          </a:p>
          <a:p>
            <a:pPr lvl="1"/>
            <a:endParaRPr lang="en-US" dirty="0">
              <a:solidFill>
                <a:srgbClr val="00000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0" y="381000"/>
            <a:ext cx="8991600" cy="838200"/>
          </a:xfrm>
        </p:spPr>
        <p:txBody>
          <a:bodyPr/>
          <a:lstStyle/>
          <a:p>
            <a:r>
              <a:rPr lang="en-US" sz="3600" dirty="0">
                <a:solidFill>
                  <a:srgbClr val="000000"/>
                </a:solidFill>
                <a:latin typeface="Comic Sans MS" charset="0"/>
              </a:rPr>
              <a:t>Conventional bank stabilization methods</a:t>
            </a:r>
          </a:p>
        </p:txBody>
      </p:sp>
      <p:sp>
        <p:nvSpPr>
          <p:cNvPr id="179203" name="Rectangle 3"/>
          <p:cNvSpPr>
            <a:spLocks noGrp="1" noChangeArrowheads="1"/>
          </p:cNvSpPr>
          <p:nvPr>
            <p:ph type="body" idx="4294967295"/>
          </p:nvPr>
        </p:nvSpPr>
        <p:spPr>
          <a:xfrm>
            <a:off x="228600" y="1219200"/>
            <a:ext cx="7848600" cy="2286000"/>
          </a:xfrm>
        </p:spPr>
        <p:txBody>
          <a:bodyPr/>
          <a:lstStyle/>
          <a:p>
            <a:pPr>
              <a:lnSpc>
                <a:spcPct val="80000"/>
              </a:lnSpc>
            </a:pPr>
            <a:r>
              <a:rPr lang="en-US" sz="2000" dirty="0">
                <a:solidFill>
                  <a:srgbClr val="000000"/>
                </a:solidFill>
              </a:rPr>
              <a:t>Environmental impacts of bank stabilization</a:t>
            </a:r>
          </a:p>
          <a:p>
            <a:pPr>
              <a:lnSpc>
                <a:spcPct val="80000"/>
              </a:lnSpc>
            </a:pPr>
            <a:endParaRPr lang="en-US" sz="2000" dirty="0">
              <a:solidFill>
                <a:srgbClr val="000000"/>
              </a:solidFill>
            </a:endParaRPr>
          </a:p>
          <a:p>
            <a:pPr>
              <a:lnSpc>
                <a:spcPct val="80000"/>
              </a:lnSpc>
              <a:buFont typeface="Wingdings" charset="2"/>
              <a:buNone/>
            </a:pPr>
            <a:r>
              <a:rPr lang="en-US" sz="2000" dirty="0">
                <a:solidFill>
                  <a:srgbClr val="000000"/>
                </a:solidFill>
              </a:rPr>
              <a:t>       Vegetation removal </a:t>
            </a:r>
            <a:r>
              <a:rPr lang="en-US" sz="2000" dirty="0" err="1">
                <a:solidFill>
                  <a:srgbClr val="000000"/>
                </a:solidFill>
                <a:sym typeface="Wingdings" charset="2"/>
              </a:rPr>
              <a:t></a:t>
            </a:r>
            <a:r>
              <a:rPr lang="en-US" sz="2000" dirty="0">
                <a:solidFill>
                  <a:srgbClr val="000000"/>
                </a:solidFill>
                <a:sym typeface="Wingdings" charset="2"/>
              </a:rPr>
              <a:t> loss of wildlife habitat </a:t>
            </a:r>
          </a:p>
          <a:p>
            <a:pPr>
              <a:lnSpc>
                <a:spcPct val="80000"/>
              </a:lnSpc>
              <a:buFont typeface="Wingdings" charset="2"/>
              <a:buNone/>
            </a:pPr>
            <a:r>
              <a:rPr lang="en-US" sz="2000" dirty="0">
                <a:solidFill>
                  <a:srgbClr val="000000"/>
                </a:solidFill>
                <a:sym typeface="Wingdings" charset="2"/>
              </a:rPr>
              <a:t>              </a:t>
            </a:r>
          </a:p>
          <a:p>
            <a:pPr>
              <a:lnSpc>
                <a:spcPct val="80000"/>
              </a:lnSpc>
              <a:buFont typeface="Wingdings" charset="2"/>
              <a:buNone/>
            </a:pPr>
            <a:r>
              <a:rPr lang="en-US" sz="2000" dirty="0">
                <a:solidFill>
                  <a:srgbClr val="000000"/>
                </a:solidFill>
                <a:sym typeface="Wingdings" charset="2"/>
              </a:rPr>
              <a:t>       Water quality degradation </a:t>
            </a:r>
            <a:r>
              <a:rPr lang="en-US" sz="2000" dirty="0" err="1">
                <a:solidFill>
                  <a:srgbClr val="000000"/>
                </a:solidFill>
                <a:sym typeface="Wingdings" charset="2"/>
              </a:rPr>
              <a:t></a:t>
            </a:r>
            <a:r>
              <a:rPr lang="en-US" sz="2000" dirty="0">
                <a:solidFill>
                  <a:srgbClr val="000000"/>
                </a:solidFill>
                <a:sym typeface="Wingdings" charset="2"/>
              </a:rPr>
              <a:t> loss of </a:t>
            </a:r>
            <a:r>
              <a:rPr lang="en-US" sz="2000" dirty="0" err="1">
                <a:solidFill>
                  <a:srgbClr val="000000"/>
                </a:solidFill>
                <a:sym typeface="Wingdings" charset="2"/>
              </a:rPr>
              <a:t>instream</a:t>
            </a:r>
            <a:r>
              <a:rPr lang="en-US" sz="2000" dirty="0">
                <a:solidFill>
                  <a:srgbClr val="000000"/>
                </a:solidFill>
                <a:sym typeface="Wingdings" charset="2"/>
              </a:rPr>
              <a:t> life</a:t>
            </a:r>
            <a:r>
              <a:rPr lang="en-US" sz="2000" dirty="0">
                <a:solidFill>
                  <a:srgbClr val="000000"/>
                </a:solidFill>
              </a:rPr>
              <a:t> </a:t>
            </a:r>
          </a:p>
          <a:p>
            <a:pPr>
              <a:lnSpc>
                <a:spcPct val="80000"/>
              </a:lnSpc>
              <a:buFont typeface="Wingdings" charset="2"/>
              <a:buNone/>
            </a:pPr>
            <a:r>
              <a:rPr lang="en-US" sz="2000" dirty="0">
                <a:solidFill>
                  <a:srgbClr val="000000"/>
                </a:solidFill>
              </a:rPr>
              <a:t>        </a:t>
            </a:r>
          </a:p>
          <a:p>
            <a:pPr>
              <a:lnSpc>
                <a:spcPct val="80000"/>
              </a:lnSpc>
              <a:buFont typeface="Wingdings" charset="2"/>
              <a:buNone/>
            </a:pPr>
            <a:r>
              <a:rPr lang="en-US" sz="2000" dirty="0">
                <a:solidFill>
                  <a:srgbClr val="000000"/>
                </a:solidFill>
              </a:rPr>
              <a:t>       Less erosion in upstream, but more erosion in downstream</a:t>
            </a:r>
          </a:p>
          <a:p>
            <a:pPr>
              <a:lnSpc>
                <a:spcPct val="80000"/>
              </a:lnSpc>
            </a:pPr>
            <a:endParaRPr lang="en-US" sz="2000" dirty="0">
              <a:solidFill>
                <a:srgbClr val="000000"/>
              </a:solidFill>
            </a:endParaRPr>
          </a:p>
          <a:p>
            <a:pPr>
              <a:lnSpc>
                <a:spcPct val="80000"/>
              </a:lnSpc>
              <a:buFont typeface="Wingdings" charset="2"/>
              <a:buNone/>
            </a:pPr>
            <a:endParaRPr lang="en-US" sz="1600" dirty="0">
              <a:solidFill>
                <a:srgbClr val="000000"/>
              </a:solidFill>
            </a:endParaRPr>
          </a:p>
          <a:p>
            <a:pPr lvl="1">
              <a:lnSpc>
                <a:spcPct val="80000"/>
              </a:lnSpc>
            </a:pPr>
            <a:endParaRPr lang="en-US" sz="2200" dirty="0">
              <a:solidFill>
                <a:srgbClr val="000000"/>
              </a:solidFill>
            </a:endParaRPr>
          </a:p>
        </p:txBody>
      </p:sp>
      <p:sp>
        <p:nvSpPr>
          <p:cNvPr id="179204" name="Line 4"/>
          <p:cNvSpPr>
            <a:spLocks noChangeShapeType="1"/>
          </p:cNvSpPr>
          <p:nvPr/>
        </p:nvSpPr>
        <p:spPr bwMode="auto">
          <a:xfrm>
            <a:off x="2057400" y="2133600"/>
            <a:ext cx="0" cy="30480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pic>
        <p:nvPicPr>
          <p:cNvPr id="179205" name="Picture 5" descr="middle johnson"/>
          <p:cNvPicPr>
            <a:picLocks noChangeAspect="1" noChangeArrowheads="1"/>
          </p:cNvPicPr>
          <p:nvPr/>
        </p:nvPicPr>
        <p:blipFill>
          <a:blip r:embed="rId2"/>
          <a:srcRect/>
          <a:stretch>
            <a:fillRect/>
          </a:stretch>
        </p:blipFill>
        <p:spPr bwMode="auto">
          <a:xfrm>
            <a:off x="2362200" y="3581400"/>
            <a:ext cx="4257675" cy="2930525"/>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a:xfrm>
            <a:off x="0" y="609600"/>
            <a:ext cx="7772400" cy="914400"/>
          </a:xfrm>
        </p:spPr>
        <p:txBody>
          <a:bodyPr/>
          <a:lstStyle/>
          <a:p>
            <a:r>
              <a:rPr lang="en-US" sz="3800" dirty="0">
                <a:solidFill>
                  <a:srgbClr val="000000"/>
                </a:solidFill>
                <a:latin typeface="Comic Sans MS" charset="0"/>
              </a:rPr>
              <a:t>Some problems with conventional flood-control channel design</a:t>
            </a:r>
          </a:p>
        </p:txBody>
      </p:sp>
      <p:sp>
        <p:nvSpPr>
          <p:cNvPr id="189443" name="Rectangle 3"/>
          <p:cNvSpPr>
            <a:spLocks noGrp="1" noChangeArrowheads="1"/>
          </p:cNvSpPr>
          <p:nvPr>
            <p:ph type="body" idx="4294967295"/>
          </p:nvPr>
        </p:nvSpPr>
        <p:spPr>
          <a:xfrm>
            <a:off x="0" y="1676400"/>
            <a:ext cx="7772400" cy="4419600"/>
          </a:xfrm>
        </p:spPr>
        <p:txBody>
          <a:bodyPr/>
          <a:lstStyle/>
          <a:p>
            <a:pPr>
              <a:lnSpc>
                <a:spcPct val="80000"/>
              </a:lnSpc>
            </a:pPr>
            <a:r>
              <a:rPr lang="en-US" sz="2400">
                <a:solidFill>
                  <a:srgbClr val="000000"/>
                </a:solidFill>
              </a:rPr>
              <a:t>Equilibrium lost</a:t>
            </a:r>
          </a:p>
          <a:p>
            <a:pPr>
              <a:lnSpc>
                <a:spcPct val="80000"/>
              </a:lnSpc>
            </a:pPr>
            <a:endParaRPr lang="en-US" sz="2400">
              <a:solidFill>
                <a:srgbClr val="000000"/>
              </a:solidFill>
            </a:endParaRPr>
          </a:p>
          <a:p>
            <a:pPr>
              <a:lnSpc>
                <a:spcPct val="80000"/>
              </a:lnSpc>
            </a:pPr>
            <a:r>
              <a:rPr lang="en-US" sz="2400">
                <a:solidFill>
                  <a:srgbClr val="000000"/>
                </a:solidFill>
              </a:rPr>
              <a:t>Steep slope </a:t>
            </a:r>
            <a:r>
              <a:rPr lang="en-US" sz="2400">
                <a:solidFill>
                  <a:srgbClr val="000000"/>
                </a:solidFill>
                <a:sym typeface="Wingdings" charset="2"/>
              </a:rPr>
              <a:t> higher water velocity  more erosion  increase sediment concentration</a:t>
            </a:r>
          </a:p>
          <a:p>
            <a:pPr>
              <a:lnSpc>
                <a:spcPct val="80000"/>
              </a:lnSpc>
            </a:pPr>
            <a:endParaRPr lang="en-US" sz="2400">
              <a:solidFill>
                <a:srgbClr val="000000"/>
              </a:solidFill>
            </a:endParaRPr>
          </a:p>
          <a:p>
            <a:pPr>
              <a:lnSpc>
                <a:spcPct val="80000"/>
              </a:lnSpc>
            </a:pPr>
            <a:r>
              <a:rPr lang="en-US" sz="2400">
                <a:solidFill>
                  <a:srgbClr val="000000"/>
                </a:solidFill>
              </a:rPr>
              <a:t>Complex relationships among erosion, deposition, and bed materials</a:t>
            </a:r>
          </a:p>
          <a:p>
            <a:pPr>
              <a:lnSpc>
                <a:spcPct val="80000"/>
              </a:lnSpc>
            </a:pPr>
            <a:endParaRPr lang="en-US" sz="2400">
              <a:solidFill>
                <a:srgbClr val="000000"/>
              </a:solidFill>
            </a:endParaRPr>
          </a:p>
          <a:p>
            <a:pPr>
              <a:lnSpc>
                <a:spcPct val="80000"/>
              </a:lnSpc>
            </a:pPr>
            <a:r>
              <a:rPr lang="en-US" sz="2400">
                <a:solidFill>
                  <a:srgbClr val="000000"/>
                </a:solidFill>
              </a:rPr>
              <a:t>Downstream effects of channelization</a:t>
            </a:r>
          </a:p>
          <a:p>
            <a:pPr>
              <a:lnSpc>
                <a:spcPct val="80000"/>
              </a:lnSpc>
              <a:buFont typeface="Wingdings" charset="2"/>
              <a:buNone/>
            </a:pPr>
            <a:r>
              <a:rPr lang="en-US" sz="2400">
                <a:solidFill>
                  <a:srgbClr val="000000"/>
                </a:solidFill>
              </a:rPr>
              <a:t>     - sediment deposition, lower water velocity, aggradation, loss of channel capacity, increases in flood stages</a:t>
            </a:r>
          </a:p>
          <a:p>
            <a:pPr>
              <a:lnSpc>
                <a:spcPct val="80000"/>
              </a:lnSpc>
            </a:pPr>
            <a:endParaRPr lang="en-US" sz="2400">
              <a:solidFill>
                <a:srgbClr val="0000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0" y="381000"/>
            <a:ext cx="8839200" cy="914400"/>
          </a:xfrm>
        </p:spPr>
        <p:txBody>
          <a:bodyPr/>
          <a:lstStyle/>
          <a:p>
            <a:r>
              <a:rPr lang="en-US" sz="3800">
                <a:latin typeface="Comic Sans MS" charset="0"/>
              </a:rPr>
              <a:t>Recent Trends in Flood-Damage and Erosion Reduction Projects Design</a:t>
            </a:r>
          </a:p>
        </p:txBody>
      </p:sp>
      <p:sp>
        <p:nvSpPr>
          <p:cNvPr id="183299" name="Rectangle 3"/>
          <p:cNvSpPr>
            <a:spLocks noGrp="1" noChangeArrowheads="1"/>
          </p:cNvSpPr>
          <p:nvPr>
            <p:ph type="body" idx="4294967295"/>
          </p:nvPr>
        </p:nvSpPr>
        <p:spPr>
          <a:xfrm>
            <a:off x="0" y="1676400"/>
            <a:ext cx="7772400" cy="4419600"/>
          </a:xfrm>
        </p:spPr>
        <p:txBody>
          <a:bodyPr/>
          <a:lstStyle/>
          <a:p>
            <a:pPr>
              <a:lnSpc>
                <a:spcPct val="90000"/>
              </a:lnSpc>
            </a:pPr>
            <a:r>
              <a:rPr lang="en-US" sz="2400" dirty="0"/>
              <a:t>Changes in missions of top-level federal agency mangers (e.g., Army Corps “dynamic equilibrium”)</a:t>
            </a:r>
          </a:p>
          <a:p>
            <a:pPr>
              <a:lnSpc>
                <a:spcPct val="90000"/>
              </a:lnSpc>
            </a:pPr>
            <a:endParaRPr lang="en-US" sz="2400" dirty="0"/>
          </a:p>
          <a:p>
            <a:pPr>
              <a:lnSpc>
                <a:spcPct val="90000"/>
              </a:lnSpc>
            </a:pPr>
            <a:r>
              <a:rPr lang="en-US" sz="2400" dirty="0"/>
              <a:t>Post-evaluation of the projects (field data collection)</a:t>
            </a:r>
          </a:p>
          <a:p>
            <a:pPr>
              <a:lnSpc>
                <a:spcPct val="90000"/>
              </a:lnSpc>
            </a:pPr>
            <a:endParaRPr lang="en-US" sz="2400" dirty="0"/>
          </a:p>
          <a:p>
            <a:pPr>
              <a:lnSpc>
                <a:spcPct val="90000"/>
              </a:lnSpc>
            </a:pPr>
            <a:r>
              <a:rPr lang="en-US" sz="2400" dirty="0"/>
              <a:t>Creation of multistage channel (no distinctions between flood-control channels and river restoration projects)</a:t>
            </a:r>
          </a:p>
          <a:p>
            <a:pPr>
              <a:lnSpc>
                <a:spcPct val="90000"/>
              </a:lnSpc>
            </a:pPr>
            <a:endParaRPr lang="en-US" sz="2400" dirty="0"/>
          </a:p>
          <a:p>
            <a:pPr>
              <a:lnSpc>
                <a:spcPct val="90000"/>
              </a:lnSpc>
            </a:pPr>
            <a:r>
              <a:rPr lang="en-US" sz="2400" dirty="0"/>
              <a:t>Remove structures from the river than removing the river from our environment</a:t>
            </a: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Thursday, May 8, 2008</a:t>
            </a:r>
            <a:endParaRPr lang="en-US" dirty="0">
              <a:solidFill>
                <a:srgbClr val="FF0000"/>
              </a:solidFill>
            </a:endParaRPr>
          </a:p>
        </p:txBody>
      </p:sp>
      <p:sp>
        <p:nvSpPr>
          <p:cNvPr id="3" name="Content Placeholder 2"/>
          <p:cNvSpPr>
            <a:spLocks noGrp="1"/>
          </p:cNvSpPr>
          <p:nvPr>
            <p:ph idx="1"/>
          </p:nvPr>
        </p:nvSpPr>
        <p:spPr/>
        <p:txBody>
          <a:bodyPr/>
          <a:lstStyle/>
          <a:p>
            <a:r>
              <a:rPr lang="en-US" sz="2800" dirty="0" smtClean="0"/>
              <a:t>Just plain weird</a:t>
            </a:r>
          </a:p>
          <a:p>
            <a:r>
              <a:rPr lang="en-US" sz="2800" dirty="0" smtClean="0"/>
              <a:t>Invasive Species</a:t>
            </a:r>
          </a:p>
          <a:p>
            <a:r>
              <a:rPr lang="en-US" sz="2800" dirty="0" smtClean="0"/>
              <a:t>Illinois flood story</a:t>
            </a:r>
          </a:p>
          <a:p>
            <a:r>
              <a:rPr lang="en-US" sz="2800" dirty="0" smtClean="0"/>
              <a:t>Riley’s “bias”</a:t>
            </a:r>
          </a:p>
          <a:p>
            <a:r>
              <a:rPr lang="en-US" sz="2800" dirty="0" smtClean="0"/>
              <a:t>Roots of modern restoration work</a:t>
            </a:r>
          </a:p>
          <a:p>
            <a:r>
              <a:rPr lang="en-US" sz="2800" dirty="0" smtClean="0"/>
              <a:t>Willing seller program</a:t>
            </a:r>
          </a:p>
          <a:p>
            <a:r>
              <a:rPr lang="en-US" sz="2800" dirty="0" smtClean="0"/>
              <a:t>Flood plain management</a:t>
            </a:r>
          </a:p>
          <a:p>
            <a:r>
              <a:rPr lang="en-US" sz="2800" dirty="0" smtClean="0"/>
              <a:t>Lent’s story</a:t>
            </a:r>
          </a:p>
          <a:p>
            <a:r>
              <a:rPr lang="en-US" sz="2800" dirty="0" smtClean="0"/>
              <a:t>Stakeholders, professions and vocabulary</a:t>
            </a:r>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solidFill>
                  <a:srgbClr val="FF0000"/>
                </a:solidFill>
              </a:rPr>
              <a:t>The Urban Environment</a:t>
            </a:r>
          </a:p>
        </p:txBody>
      </p:sp>
      <p:sp>
        <p:nvSpPr>
          <p:cNvPr id="29699" name="Content Placeholder 2"/>
          <p:cNvSpPr>
            <a:spLocks noGrp="1"/>
          </p:cNvSpPr>
          <p:nvPr>
            <p:ph idx="1"/>
          </p:nvPr>
        </p:nvSpPr>
        <p:spPr/>
        <p:txBody>
          <a:bodyPr/>
          <a:lstStyle/>
          <a:p>
            <a:pPr eaLnBrk="1" hangingPunct="1"/>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Invasive Species</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of Invasives</a:t>
            </a:r>
            <a:endParaRPr lang="en-US" dirty="0"/>
          </a:p>
        </p:txBody>
      </p:sp>
      <p:sp>
        <p:nvSpPr>
          <p:cNvPr id="3" name="Content Placeholder 2"/>
          <p:cNvSpPr>
            <a:spLocks noGrp="1"/>
          </p:cNvSpPr>
          <p:nvPr>
            <p:ph idx="1"/>
          </p:nvPr>
        </p:nvSpPr>
        <p:spPr/>
        <p:txBody>
          <a:bodyPr/>
          <a:lstStyle/>
          <a:p>
            <a:r>
              <a:rPr lang="en-US" sz="2800" dirty="0" smtClean="0"/>
              <a:t>Invasive species do not provide good root structure (erosion)</a:t>
            </a:r>
          </a:p>
          <a:p>
            <a:r>
              <a:rPr lang="en-US" sz="2800" dirty="0" smtClean="0"/>
              <a:t>Depletes biodiversity, creates monocultures</a:t>
            </a:r>
          </a:p>
          <a:p>
            <a:r>
              <a:rPr lang="en-US" sz="2800" dirty="0" smtClean="0"/>
              <a:t>Depletes, simplifies food sources</a:t>
            </a:r>
          </a:p>
          <a:p>
            <a:r>
              <a:rPr lang="en-US" sz="2800" dirty="0" smtClean="0"/>
              <a:t>Tree cover, some plants can kill trees and other cover</a:t>
            </a:r>
          </a:p>
          <a:p>
            <a:r>
              <a:rPr lang="en-US" sz="2800" dirty="0" smtClean="0"/>
              <a:t>Plants like ivy create fuel for fires</a:t>
            </a:r>
          </a:p>
          <a:p>
            <a:r>
              <a:rPr lang="en-US" sz="2800" dirty="0" smtClean="0"/>
              <a:t>Costs: annual in US $120 billion, 21 </a:t>
            </a:r>
            <a:r>
              <a:rPr lang="en-US" sz="2800" dirty="0" err="1" smtClean="0"/>
              <a:t>invasives</a:t>
            </a:r>
            <a:r>
              <a:rPr lang="en-US" sz="2800" dirty="0" smtClean="0"/>
              <a:t> in Oregon reduce personal income by $83 million</a:t>
            </a:r>
            <a:endParaRPr lang="en-US" sz="2800" dirty="0"/>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Portland Plant List: Native, Nuisance and Prohibited</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3600" dirty="0" smtClean="0"/>
              <a:t>Roots of Modern Restoration</a:t>
            </a:r>
            <a:endParaRPr lang="en-US" sz="3600" dirty="0"/>
          </a:p>
        </p:txBody>
      </p:sp>
      <p:sp>
        <p:nvSpPr>
          <p:cNvPr id="4099" name="Rectangle 3"/>
          <p:cNvSpPr>
            <a:spLocks noGrp="1" noChangeArrowheads="1"/>
          </p:cNvSpPr>
          <p:nvPr>
            <p:ph type="body" idx="1"/>
          </p:nvPr>
        </p:nvSpPr>
        <p:spPr/>
        <p:txBody>
          <a:bodyPr/>
          <a:lstStyle/>
          <a:p>
            <a:pPr>
              <a:lnSpc>
                <a:spcPct val="80000"/>
              </a:lnSpc>
              <a:buFont typeface="Wingdings" charset="2"/>
              <a:buNone/>
            </a:pPr>
            <a:endParaRPr lang="en-US" dirty="0"/>
          </a:p>
          <a:p>
            <a:pPr>
              <a:lnSpc>
                <a:spcPct val="80000"/>
              </a:lnSpc>
              <a:buFont typeface="Wingdings" charset="2"/>
              <a:buChar char="Ø"/>
            </a:pPr>
            <a:r>
              <a:rPr lang="en-US" sz="2000" b="1" dirty="0"/>
              <a:t>Modern-day restoration practices are inherited from recent history. </a:t>
            </a:r>
          </a:p>
          <a:p>
            <a:pPr>
              <a:lnSpc>
                <a:spcPct val="80000"/>
              </a:lnSpc>
              <a:buFont typeface="Wingdings" charset="2"/>
              <a:buNone/>
            </a:pPr>
            <a:r>
              <a:rPr lang="en-US" sz="2000" b="1" dirty="0"/>
              <a:t>     - The current mission of many restoration programs is found in outdated government policies and programs. </a:t>
            </a:r>
          </a:p>
          <a:p>
            <a:pPr>
              <a:lnSpc>
                <a:spcPct val="80000"/>
              </a:lnSpc>
              <a:buFont typeface="Wingdings" charset="2"/>
              <a:buNone/>
            </a:pPr>
            <a:endParaRPr lang="en-US" sz="2000" b="1" dirty="0"/>
          </a:p>
          <a:p>
            <a:pPr>
              <a:lnSpc>
                <a:spcPct val="80000"/>
              </a:lnSpc>
              <a:buFont typeface="Wingdings" charset="2"/>
              <a:buChar char="Ø"/>
            </a:pPr>
            <a:r>
              <a:rPr lang="en-US" sz="2000" b="1" dirty="0"/>
              <a:t>Restoration is not new and has an ancient heritage.</a:t>
            </a:r>
          </a:p>
          <a:p>
            <a:pPr>
              <a:lnSpc>
                <a:spcPct val="80000"/>
              </a:lnSpc>
              <a:buFont typeface="Wingdings" charset="2"/>
              <a:buNone/>
            </a:pPr>
            <a:r>
              <a:rPr lang="en-US" sz="2000" b="1" dirty="0"/>
              <a:t>    -</a:t>
            </a:r>
            <a:r>
              <a:rPr lang="en-US" sz="2000" b="1" dirty="0" smtClean="0"/>
              <a:t> bioengineering </a:t>
            </a:r>
            <a:r>
              <a:rPr lang="en-US" sz="2000" b="1" dirty="0"/>
              <a:t>(1930s)</a:t>
            </a:r>
          </a:p>
          <a:p>
            <a:pPr>
              <a:lnSpc>
                <a:spcPct val="80000"/>
              </a:lnSpc>
              <a:buFont typeface="Wingdings" charset="2"/>
              <a:buNone/>
            </a:pPr>
            <a:r>
              <a:rPr lang="en-US" sz="2000" b="1" dirty="0"/>
              <a:t>    - Cultures with balance of nature  </a:t>
            </a:r>
            <a:r>
              <a:rPr lang="en-US" sz="2000" b="1" dirty="0" err="1">
                <a:sym typeface="Wingdings" charset="2"/>
              </a:rPr>
              <a:t></a:t>
            </a:r>
            <a:r>
              <a:rPr lang="en-US" sz="2000" b="1" dirty="0">
                <a:sym typeface="Wingdings" charset="2"/>
              </a:rPr>
              <a:t> model for environ. management</a:t>
            </a:r>
            <a:endParaRPr lang="en-US" sz="2000" b="1" dirty="0"/>
          </a:p>
          <a:p>
            <a:pPr>
              <a:lnSpc>
                <a:spcPct val="80000"/>
              </a:lnSpc>
              <a:buFont typeface="Wingdings" charset="2"/>
              <a:buNone/>
            </a:pPr>
            <a:endParaRPr lang="en-US" sz="2000" b="1" dirty="0"/>
          </a:p>
          <a:p>
            <a:pPr>
              <a:lnSpc>
                <a:spcPct val="80000"/>
              </a:lnSpc>
              <a:buFont typeface="Wingdings" charset="2"/>
              <a:buChar char="Ø"/>
            </a:pPr>
            <a:r>
              <a:rPr lang="en-US" sz="2000" b="1" dirty="0"/>
              <a:t>Why do we need to understand history? </a:t>
            </a:r>
          </a:p>
          <a:p>
            <a:pPr>
              <a:lnSpc>
                <a:spcPct val="80000"/>
              </a:lnSpc>
              <a:buFont typeface="Wingdings" charset="2"/>
              <a:buNone/>
            </a:pPr>
            <a:r>
              <a:rPr lang="en-US" sz="2000" b="1" dirty="0">
                <a:sym typeface="Wingdings" charset="2"/>
              </a:rPr>
              <a:t>     </a:t>
            </a:r>
            <a:r>
              <a:rPr lang="en-US" sz="2000" b="1" dirty="0" err="1">
                <a:sym typeface="Wingdings" charset="2"/>
              </a:rPr>
              <a:t></a:t>
            </a:r>
            <a:r>
              <a:rPr lang="en-US" sz="2000" b="1" dirty="0">
                <a:sym typeface="Wingdings" charset="2"/>
              </a:rPr>
              <a:t> know the roots of restoration (</a:t>
            </a:r>
            <a:r>
              <a:rPr lang="en-US" sz="2000" b="1" dirty="0" err="1">
                <a:sym typeface="Wingdings" charset="2"/>
              </a:rPr>
              <a:t>env</a:t>
            </a:r>
            <a:r>
              <a:rPr lang="en-US" sz="2000" b="1" dirty="0">
                <a:sym typeface="Wingdings" charset="2"/>
              </a:rPr>
              <a:t>. eng, biology, landscape architecture, etc) so that they complement rather than conflict with the practice of restoration.</a:t>
            </a: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a:t>The Post-Civil War Conservation Movement</a:t>
            </a:r>
          </a:p>
        </p:txBody>
      </p:sp>
      <p:sp>
        <p:nvSpPr>
          <p:cNvPr id="6147" name="Rectangle 3"/>
          <p:cNvSpPr>
            <a:spLocks noGrp="1" noChangeArrowheads="1"/>
          </p:cNvSpPr>
          <p:nvPr>
            <p:ph type="body" idx="1"/>
          </p:nvPr>
        </p:nvSpPr>
        <p:spPr/>
        <p:txBody>
          <a:bodyPr/>
          <a:lstStyle/>
          <a:p>
            <a:pPr>
              <a:lnSpc>
                <a:spcPct val="80000"/>
              </a:lnSpc>
            </a:pPr>
            <a:r>
              <a:rPr lang="en-US" sz="2400"/>
              <a:t>Local conservation and flood control districts and federal agencies</a:t>
            </a:r>
          </a:p>
          <a:p>
            <a:pPr>
              <a:lnSpc>
                <a:spcPct val="80000"/>
              </a:lnSpc>
              <a:buFontTx/>
              <a:buNone/>
            </a:pPr>
            <a:r>
              <a:rPr lang="en-US" sz="2400"/>
              <a:t>    </a:t>
            </a:r>
            <a:r>
              <a:rPr lang="en-US" sz="1800"/>
              <a:t>- The Soil Conservation Service</a:t>
            </a:r>
          </a:p>
          <a:p>
            <a:pPr>
              <a:lnSpc>
                <a:spcPct val="80000"/>
              </a:lnSpc>
              <a:buFontTx/>
              <a:buNone/>
            </a:pPr>
            <a:r>
              <a:rPr lang="en-US" sz="1800"/>
              <a:t>      - The Army Corps of Engineers</a:t>
            </a:r>
          </a:p>
          <a:p>
            <a:pPr>
              <a:lnSpc>
                <a:spcPct val="80000"/>
              </a:lnSpc>
              <a:buFontTx/>
              <a:buNone/>
            </a:pPr>
            <a:r>
              <a:rPr lang="en-US" sz="1800"/>
              <a:t>      - The Bureau of Reclamation</a:t>
            </a:r>
          </a:p>
          <a:p>
            <a:pPr>
              <a:lnSpc>
                <a:spcPct val="80000"/>
              </a:lnSpc>
              <a:buFontTx/>
              <a:buNone/>
            </a:pPr>
            <a:r>
              <a:rPr lang="en-US" sz="1800"/>
              <a:t>      - The US Geological Survey </a:t>
            </a:r>
          </a:p>
          <a:p>
            <a:pPr>
              <a:lnSpc>
                <a:spcPct val="80000"/>
              </a:lnSpc>
              <a:buFontTx/>
              <a:buNone/>
            </a:pPr>
            <a:r>
              <a:rPr lang="en-US" sz="1800"/>
              <a:t>      - They all are a product of the events and philosophies of the mid-1800s through the 1930s.</a:t>
            </a:r>
          </a:p>
          <a:p>
            <a:pPr>
              <a:lnSpc>
                <a:spcPct val="80000"/>
              </a:lnSpc>
              <a:buFontTx/>
              <a:buNone/>
            </a:pPr>
            <a:endParaRPr lang="en-US" sz="1800"/>
          </a:p>
          <a:p>
            <a:pPr>
              <a:lnSpc>
                <a:spcPct val="80000"/>
              </a:lnSpc>
            </a:pPr>
            <a:r>
              <a:rPr lang="en-US" sz="2400"/>
              <a:t>Teddy Roosevelt &amp; Gifford Pinchot</a:t>
            </a:r>
          </a:p>
          <a:p>
            <a:pPr>
              <a:lnSpc>
                <a:spcPct val="80000"/>
              </a:lnSpc>
              <a:buFontTx/>
              <a:buNone/>
            </a:pPr>
            <a:r>
              <a:rPr lang="en-US" sz="2400"/>
              <a:t>    “Rational planning to promote efficient development and use of natural resources”</a:t>
            </a:r>
          </a:p>
          <a:p>
            <a:pPr>
              <a:lnSpc>
                <a:spcPct val="80000"/>
              </a:lnSpc>
              <a:buFontTx/>
              <a:buNone/>
            </a:pPr>
            <a:r>
              <a:rPr lang="en-US" sz="2400"/>
              <a:t>     - centralized decision-making; conservation was to foster the efficient use of resources for the many</a:t>
            </a:r>
          </a:p>
          <a:p>
            <a:pPr>
              <a:lnSpc>
                <a:spcPct val="80000"/>
              </a:lnSpc>
            </a:pPr>
            <a:endParaRPr lang="en-US" sz="2400"/>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4000"/>
              <a:t>Intellectual and Scientific</a:t>
            </a:r>
          </a:p>
        </p:txBody>
      </p:sp>
      <p:sp>
        <p:nvSpPr>
          <p:cNvPr id="30723" name="Rectangle 3"/>
          <p:cNvSpPr>
            <a:spLocks noGrp="1" noChangeArrowheads="1"/>
          </p:cNvSpPr>
          <p:nvPr>
            <p:ph type="body" idx="1"/>
          </p:nvPr>
        </p:nvSpPr>
        <p:spPr/>
        <p:txBody>
          <a:bodyPr/>
          <a:lstStyle/>
          <a:p>
            <a:r>
              <a:rPr lang="en-US" sz="2800"/>
              <a:t>John Muir</a:t>
            </a:r>
          </a:p>
          <a:p>
            <a:pPr>
              <a:buFontTx/>
              <a:buNone/>
            </a:pPr>
            <a:r>
              <a:rPr lang="en-US" sz="2000"/>
              <a:t>    - beyond economic efficiency (include nonmonetary values)</a:t>
            </a:r>
          </a:p>
          <a:p>
            <a:pPr>
              <a:buFontTx/>
              <a:buNone/>
            </a:pPr>
            <a:endParaRPr lang="en-US" sz="2000"/>
          </a:p>
          <a:p>
            <a:r>
              <a:rPr lang="en-US" sz="2800"/>
              <a:t>George Marsh “Man and Nature”</a:t>
            </a:r>
          </a:p>
          <a:p>
            <a:pPr>
              <a:buFontTx/>
              <a:buNone/>
            </a:pPr>
            <a:r>
              <a:rPr lang="en-US" sz="2800"/>
              <a:t>   </a:t>
            </a:r>
            <a:r>
              <a:rPr lang="en-US" sz="2000"/>
              <a:t>- Human impacts on the environment (balance with nature)</a:t>
            </a:r>
          </a:p>
          <a:p>
            <a:pPr>
              <a:buFontTx/>
              <a:buNone/>
            </a:pPr>
            <a:endParaRPr lang="en-US" sz="2000"/>
          </a:p>
          <a:p>
            <a:r>
              <a:rPr lang="en-US" sz="2800"/>
              <a:t>Aldo Leopold “Game Management”</a:t>
            </a:r>
          </a:p>
          <a:p>
            <a:pPr>
              <a:buFontTx/>
              <a:buNone/>
            </a:pPr>
            <a:r>
              <a:rPr lang="en-US" sz="2800"/>
              <a:t>   </a:t>
            </a:r>
            <a:r>
              <a:rPr lang="en-US" sz="2000"/>
              <a:t>- Multipurpose (use) </a:t>
            </a:r>
            <a:r>
              <a:rPr lang="en-US" sz="2000">
                <a:sym typeface="Wingdings" charset="2"/>
              </a:rPr>
              <a:t> multi-objective (management)</a:t>
            </a:r>
            <a:endParaRPr lang="en-US" sz="2000"/>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4000"/>
              <a:t>American Roots of Urban Stream Restoration</a:t>
            </a:r>
            <a:br>
              <a:rPr lang="en-US" sz="4000"/>
            </a:br>
            <a:endParaRPr lang="en-US" sz="4000"/>
          </a:p>
        </p:txBody>
      </p:sp>
      <p:sp>
        <p:nvSpPr>
          <p:cNvPr id="38915" name="Rectangle 3"/>
          <p:cNvSpPr>
            <a:spLocks noGrp="1" noChangeArrowheads="1"/>
          </p:cNvSpPr>
          <p:nvPr>
            <p:ph type="body" idx="1"/>
          </p:nvPr>
        </p:nvSpPr>
        <p:spPr/>
        <p:txBody>
          <a:bodyPr/>
          <a:lstStyle/>
          <a:p>
            <a:pPr>
              <a:lnSpc>
                <a:spcPct val="80000"/>
              </a:lnSpc>
            </a:pPr>
            <a:r>
              <a:rPr lang="en-US" sz="1800"/>
              <a:t>The village improvement Societies</a:t>
            </a:r>
          </a:p>
          <a:p>
            <a:pPr>
              <a:lnSpc>
                <a:spcPct val="80000"/>
              </a:lnSpc>
              <a:buFontTx/>
              <a:buNone/>
            </a:pPr>
            <a:r>
              <a:rPr lang="en-US" sz="1800"/>
              <a:t> - Organized communities to beautify inner cities in the 1970s and 1980s. (QOL)</a:t>
            </a:r>
          </a:p>
          <a:p>
            <a:pPr>
              <a:lnSpc>
                <a:spcPct val="80000"/>
              </a:lnSpc>
              <a:buFontTx/>
              <a:buNone/>
            </a:pPr>
            <a:r>
              <a:rPr lang="en-US" sz="1800"/>
              <a:t> - Urban streams movement borrowed from the urban forestry movement</a:t>
            </a:r>
          </a:p>
          <a:p>
            <a:pPr>
              <a:lnSpc>
                <a:spcPct val="80000"/>
              </a:lnSpc>
              <a:buFontTx/>
              <a:buNone/>
            </a:pPr>
            <a:r>
              <a:rPr lang="en-US" sz="1800"/>
              <a:t> - Neighborhood activities originated in the 1860s and 1870s.</a:t>
            </a:r>
          </a:p>
          <a:p>
            <a:pPr>
              <a:lnSpc>
                <a:spcPct val="80000"/>
              </a:lnSpc>
              <a:buFontTx/>
              <a:buNone/>
            </a:pPr>
            <a:r>
              <a:rPr lang="en-US" sz="1800"/>
              <a:t> - The role of women in environmental quality movement.</a:t>
            </a:r>
          </a:p>
          <a:p>
            <a:pPr>
              <a:lnSpc>
                <a:spcPct val="80000"/>
              </a:lnSpc>
              <a:buFontTx/>
              <a:buNone/>
            </a:pPr>
            <a:endParaRPr lang="en-US" sz="1800"/>
          </a:p>
          <a:p>
            <a:pPr>
              <a:lnSpc>
                <a:spcPct val="80000"/>
              </a:lnSpc>
            </a:pPr>
            <a:r>
              <a:rPr lang="en-US" sz="1800"/>
              <a:t>The Sport Fishing Associations</a:t>
            </a:r>
          </a:p>
          <a:p>
            <a:pPr>
              <a:lnSpc>
                <a:spcPct val="80000"/>
              </a:lnSpc>
              <a:buFontTx/>
              <a:buNone/>
            </a:pPr>
            <a:r>
              <a:rPr lang="en-US" sz="1600"/>
              <a:t>-     Probably the most direct lineage to contemporary stream restoration efforts.</a:t>
            </a:r>
          </a:p>
          <a:p>
            <a:pPr>
              <a:lnSpc>
                <a:spcPct val="80000"/>
              </a:lnSpc>
              <a:buFontTx/>
              <a:buChar char="-"/>
            </a:pPr>
            <a:r>
              <a:rPr lang="en-US" sz="1600"/>
              <a:t>They were formed as early as the 1800s in response to declining fish populations.</a:t>
            </a:r>
          </a:p>
          <a:p>
            <a:pPr>
              <a:lnSpc>
                <a:spcPct val="80000"/>
              </a:lnSpc>
              <a:buFontTx/>
              <a:buChar char="-"/>
            </a:pPr>
            <a:r>
              <a:rPr lang="en-US" sz="1600"/>
              <a:t>Institute of Fisheries Research at U. of Michigan: stream habitat improvement</a:t>
            </a:r>
          </a:p>
          <a:p>
            <a:pPr>
              <a:lnSpc>
                <a:spcPct val="80000"/>
              </a:lnSpc>
              <a:buFontTx/>
              <a:buChar char="-"/>
            </a:pPr>
            <a:r>
              <a:rPr lang="en-US" sz="1600"/>
              <a:t>Izaak Walton’s “</a:t>
            </a:r>
            <a:r>
              <a:rPr lang="en-US" sz="1600" i="1"/>
              <a:t>The Compleat Angler” </a:t>
            </a:r>
            <a:r>
              <a:rPr lang="en-US" sz="1600"/>
              <a:t>(behavior and habitat of fish)</a:t>
            </a:r>
          </a:p>
          <a:p>
            <a:pPr>
              <a:lnSpc>
                <a:spcPct val="80000"/>
              </a:lnSpc>
              <a:buFontTx/>
              <a:buNone/>
            </a:pPr>
            <a:r>
              <a:rPr lang="en-US" sz="1600"/>
              <a:t>     </a:t>
            </a:r>
            <a:r>
              <a:rPr lang="en-US" sz="1600">
                <a:sym typeface="Wingdings" charset="2"/>
              </a:rPr>
              <a:t> influence on U.S. fisherman </a:t>
            </a:r>
            <a:r>
              <a:rPr lang="en-US" sz="1600" i="1">
                <a:sym typeface="Wingdings" charset="2"/>
              </a:rPr>
              <a:t>“Outdoor America”</a:t>
            </a:r>
          </a:p>
          <a:p>
            <a:pPr>
              <a:lnSpc>
                <a:spcPct val="80000"/>
              </a:lnSpc>
              <a:buFontTx/>
              <a:buChar char="-"/>
            </a:pPr>
            <a:r>
              <a:rPr lang="en-US" sz="1600"/>
              <a:t>Sport Fishing Institute: support research</a:t>
            </a:r>
          </a:p>
          <a:p>
            <a:pPr>
              <a:lnSpc>
                <a:spcPct val="80000"/>
              </a:lnSpc>
              <a:buFontTx/>
              <a:buNone/>
            </a:pPr>
            <a:r>
              <a:rPr lang="en-US" sz="1600"/>
              <a:t>-    The Dingell-Johnson Act in 1950</a:t>
            </a:r>
          </a:p>
          <a:p>
            <a:pPr>
              <a:lnSpc>
                <a:spcPct val="80000"/>
              </a:lnSpc>
              <a:buFontTx/>
              <a:buNone/>
            </a:pPr>
            <a:r>
              <a:rPr lang="en-US" sz="1600"/>
              <a:t>-    The Fish and Wildlife Coordination Act </a:t>
            </a:r>
          </a:p>
          <a:p>
            <a:pPr>
              <a:lnSpc>
                <a:spcPct val="80000"/>
              </a:lnSpc>
              <a:buFontTx/>
              <a:buNone/>
            </a:pPr>
            <a:r>
              <a:rPr lang="en-US" sz="1600"/>
              <a:t>-    The U.S. Fish and Wildlife Service</a:t>
            </a:r>
          </a:p>
          <a:p>
            <a:pPr>
              <a:lnSpc>
                <a:spcPct val="80000"/>
              </a:lnSpc>
              <a:buFontTx/>
              <a:buChar char="-"/>
            </a:pPr>
            <a:endParaRPr lang="en-US" sz="1600"/>
          </a:p>
          <a:p>
            <a:pPr>
              <a:lnSpc>
                <a:spcPct val="80000"/>
              </a:lnSpc>
            </a:pPr>
            <a:endParaRPr lang="en-US" sz="1600"/>
          </a:p>
          <a:p>
            <a:pPr>
              <a:lnSpc>
                <a:spcPct val="80000"/>
              </a:lnSpc>
              <a:buFontTx/>
              <a:buNone/>
            </a:pPr>
            <a:endParaRPr lang="en-US" sz="180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4000"/>
              <a:t>Work Progress Administration and Civilian Conservation Corps</a:t>
            </a:r>
            <a:br>
              <a:rPr lang="en-US" sz="4000"/>
            </a:br>
            <a:endParaRPr lang="en-US" sz="4000"/>
          </a:p>
        </p:txBody>
      </p:sp>
      <p:sp>
        <p:nvSpPr>
          <p:cNvPr id="39939" name="Rectangle 3"/>
          <p:cNvSpPr>
            <a:spLocks noGrp="1" noChangeArrowheads="1"/>
          </p:cNvSpPr>
          <p:nvPr>
            <p:ph type="body" idx="1"/>
          </p:nvPr>
        </p:nvSpPr>
        <p:spPr/>
        <p:txBody>
          <a:bodyPr/>
          <a:lstStyle/>
          <a:p>
            <a:pPr>
              <a:lnSpc>
                <a:spcPct val="80000"/>
              </a:lnSpc>
              <a:buFontTx/>
              <a:buNone/>
            </a:pPr>
            <a:endParaRPr lang="en-US" sz="1400"/>
          </a:p>
          <a:p>
            <a:pPr>
              <a:lnSpc>
                <a:spcPct val="80000"/>
              </a:lnSpc>
            </a:pPr>
            <a:r>
              <a:rPr lang="en-US" sz="1400"/>
              <a:t>Works progress Administration and Civilian Conservation Corps</a:t>
            </a:r>
          </a:p>
          <a:p>
            <a:pPr>
              <a:lnSpc>
                <a:spcPct val="80000"/>
              </a:lnSpc>
              <a:buFontTx/>
              <a:buNone/>
            </a:pPr>
            <a:r>
              <a:rPr lang="en-US" sz="1400"/>
              <a:t>Were formed in response to the Great Depression of the 1930s and the Dust Bowl .</a:t>
            </a:r>
          </a:p>
          <a:p>
            <a:pPr>
              <a:lnSpc>
                <a:spcPct val="80000"/>
              </a:lnSpc>
              <a:buFontTx/>
              <a:buNone/>
            </a:pPr>
            <a:r>
              <a:rPr lang="en-US" sz="1400"/>
              <a:t>As a result stream restoration and environmental restoration programs were created by the federal government on an enormous scale</a:t>
            </a:r>
          </a:p>
          <a:p>
            <a:pPr>
              <a:lnSpc>
                <a:spcPct val="80000"/>
              </a:lnSpc>
              <a:buFontTx/>
              <a:buNone/>
            </a:pPr>
            <a:r>
              <a:rPr lang="en-US" sz="1400"/>
              <a:t>The Public Works Administration was the principal program</a:t>
            </a:r>
          </a:p>
          <a:p>
            <a:pPr>
              <a:lnSpc>
                <a:spcPct val="80000"/>
              </a:lnSpc>
            </a:pPr>
            <a:r>
              <a:rPr lang="en-US" sz="1400"/>
              <a:t>The Federal Watershed Programs of the New Deal also were formed</a:t>
            </a:r>
          </a:p>
          <a:p>
            <a:pPr>
              <a:lnSpc>
                <a:spcPct val="80000"/>
              </a:lnSpc>
            </a:pPr>
            <a:endParaRPr lang="en-US" sz="1400"/>
          </a:p>
          <a:p>
            <a:pPr>
              <a:lnSpc>
                <a:spcPct val="80000"/>
              </a:lnSpc>
            </a:pPr>
            <a:r>
              <a:rPr lang="en-US" sz="1400"/>
              <a:t>Soil Conservation Service</a:t>
            </a:r>
          </a:p>
          <a:p>
            <a:pPr>
              <a:lnSpc>
                <a:spcPct val="80000"/>
              </a:lnSpc>
              <a:buFontTx/>
              <a:buNone/>
            </a:pPr>
            <a:r>
              <a:rPr lang="en-US" sz="1400"/>
              <a:t>Congress established the Soil Conservation Service in Response to the environmental catastrophe of the dust bowl</a:t>
            </a:r>
          </a:p>
          <a:p>
            <a:pPr>
              <a:lnSpc>
                <a:spcPct val="80000"/>
              </a:lnSpc>
            </a:pPr>
            <a:r>
              <a:rPr lang="en-US" sz="1400"/>
              <a:t>The U.S. Forest Service</a:t>
            </a:r>
          </a:p>
          <a:p>
            <a:pPr>
              <a:lnSpc>
                <a:spcPct val="80000"/>
              </a:lnSpc>
            </a:pPr>
            <a:endParaRPr lang="en-US" sz="1400"/>
          </a:p>
          <a:p>
            <a:pPr>
              <a:lnSpc>
                <a:spcPct val="80000"/>
              </a:lnSpc>
              <a:buFontTx/>
              <a:buNone/>
            </a:pPr>
            <a:r>
              <a:rPr lang="en-US" sz="1400"/>
              <a:t>Several Publications that came out of the U.S. Forest Service in the 1930s are regarded as “bibles” for stream channel restoration</a:t>
            </a:r>
          </a:p>
          <a:p>
            <a:pPr>
              <a:lnSpc>
                <a:spcPct val="80000"/>
              </a:lnSpc>
            </a:pPr>
            <a:r>
              <a:rPr lang="en-US" sz="1600"/>
              <a:t>Tennessee Valley Authority</a:t>
            </a:r>
          </a:p>
          <a:p>
            <a:pPr>
              <a:lnSpc>
                <a:spcPct val="80000"/>
              </a:lnSpc>
            </a:pPr>
            <a:endParaRPr lang="en-US" sz="1600"/>
          </a:p>
          <a:p>
            <a:pPr>
              <a:lnSpc>
                <a:spcPct val="80000"/>
              </a:lnSpc>
              <a:buFontTx/>
              <a:buNone/>
            </a:pPr>
            <a:r>
              <a:rPr lang="en-US" sz="1600"/>
              <a:t>Created in 1933 as a New Deal agency and given authority over the entire Tennessee River Watershed</a:t>
            </a:r>
          </a:p>
          <a:p>
            <a:pPr>
              <a:lnSpc>
                <a:spcPct val="80000"/>
              </a:lnSpc>
            </a:pPr>
            <a:endParaRPr lang="en-US" sz="1400"/>
          </a:p>
          <a:p>
            <a:pPr>
              <a:lnSpc>
                <a:spcPct val="80000"/>
              </a:lnSpc>
              <a:buFontTx/>
              <a:buNone/>
            </a:pPr>
            <a:endParaRPr lang="en-US" sz="140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a:t>Work Progress Administration and Civilian Conservation Corps</a:t>
            </a:r>
            <a:br>
              <a:rPr lang="en-US" sz="4000"/>
            </a:br>
            <a:endParaRPr lang="en-US" sz="4000"/>
          </a:p>
        </p:txBody>
      </p:sp>
      <p:sp>
        <p:nvSpPr>
          <p:cNvPr id="40963" name="Rectangle 3"/>
          <p:cNvSpPr>
            <a:spLocks noGrp="1" noChangeArrowheads="1"/>
          </p:cNvSpPr>
          <p:nvPr>
            <p:ph type="body" idx="1"/>
          </p:nvPr>
        </p:nvSpPr>
        <p:spPr>
          <a:xfrm>
            <a:off x="457200" y="1600200"/>
            <a:ext cx="8229600" cy="5105400"/>
          </a:xfrm>
        </p:spPr>
        <p:txBody>
          <a:bodyPr/>
          <a:lstStyle/>
          <a:p>
            <a:pPr>
              <a:lnSpc>
                <a:spcPct val="80000"/>
              </a:lnSpc>
              <a:buFontTx/>
              <a:buNone/>
            </a:pPr>
            <a:endParaRPr lang="en-US" sz="1600"/>
          </a:p>
          <a:p>
            <a:pPr>
              <a:lnSpc>
                <a:spcPct val="80000"/>
              </a:lnSpc>
            </a:pPr>
            <a:r>
              <a:rPr lang="en-US" sz="1600"/>
              <a:t>The Federal Watershed Programs of the New Deal were formed</a:t>
            </a:r>
          </a:p>
          <a:p>
            <a:pPr>
              <a:lnSpc>
                <a:spcPct val="80000"/>
              </a:lnSpc>
            </a:pPr>
            <a:endParaRPr lang="en-US" sz="1600"/>
          </a:p>
          <a:p>
            <a:pPr>
              <a:lnSpc>
                <a:spcPct val="80000"/>
              </a:lnSpc>
            </a:pPr>
            <a:r>
              <a:rPr lang="en-US" sz="1800"/>
              <a:t>Soil Conservation Service</a:t>
            </a:r>
          </a:p>
          <a:p>
            <a:pPr>
              <a:lnSpc>
                <a:spcPct val="80000"/>
              </a:lnSpc>
              <a:buFontTx/>
              <a:buNone/>
            </a:pPr>
            <a:r>
              <a:rPr lang="en-US" sz="1600"/>
              <a:t>     - Congress established the Soil Conservation Service in Response to the environmental catastrophe of the dust bowl.</a:t>
            </a:r>
          </a:p>
          <a:p>
            <a:pPr>
              <a:lnSpc>
                <a:spcPct val="80000"/>
              </a:lnSpc>
              <a:buFontTx/>
              <a:buNone/>
            </a:pPr>
            <a:r>
              <a:rPr lang="en-US" sz="1600"/>
              <a:t>     - study flood control, snow surveys, and soil erosion.</a:t>
            </a:r>
          </a:p>
          <a:p>
            <a:pPr>
              <a:lnSpc>
                <a:spcPct val="80000"/>
              </a:lnSpc>
              <a:buFontTx/>
              <a:buNone/>
            </a:pPr>
            <a:endParaRPr lang="en-US" sz="1600"/>
          </a:p>
          <a:p>
            <a:pPr>
              <a:lnSpc>
                <a:spcPct val="80000"/>
              </a:lnSpc>
            </a:pPr>
            <a:r>
              <a:rPr lang="en-US" sz="1800"/>
              <a:t>The U.S. Forest Service</a:t>
            </a:r>
          </a:p>
          <a:p>
            <a:pPr>
              <a:lnSpc>
                <a:spcPct val="80000"/>
              </a:lnSpc>
              <a:buFontTx/>
              <a:buNone/>
            </a:pPr>
            <a:r>
              <a:rPr lang="en-US" sz="1600"/>
              <a:t>      - Much work on stream channel stabilization</a:t>
            </a:r>
          </a:p>
          <a:p>
            <a:pPr>
              <a:lnSpc>
                <a:spcPct val="80000"/>
              </a:lnSpc>
              <a:buFontTx/>
              <a:buNone/>
            </a:pPr>
            <a:r>
              <a:rPr lang="en-US" sz="1600"/>
              <a:t>      - Several publications that came out of the U.S. Forest Service in the 1930s are regarded as “bibles” for stream channel restoration.</a:t>
            </a:r>
          </a:p>
          <a:p>
            <a:pPr>
              <a:lnSpc>
                <a:spcPct val="80000"/>
              </a:lnSpc>
              <a:buFontTx/>
              <a:buNone/>
            </a:pPr>
            <a:r>
              <a:rPr lang="en-US" sz="1600"/>
              <a:t>     </a:t>
            </a:r>
          </a:p>
          <a:p>
            <a:pPr>
              <a:lnSpc>
                <a:spcPct val="80000"/>
              </a:lnSpc>
            </a:pPr>
            <a:r>
              <a:rPr lang="en-US" sz="1800"/>
              <a:t>Tennessee Valley Authority</a:t>
            </a:r>
          </a:p>
          <a:p>
            <a:pPr>
              <a:lnSpc>
                <a:spcPct val="80000"/>
              </a:lnSpc>
              <a:buFontTx/>
              <a:buNone/>
            </a:pPr>
            <a:r>
              <a:rPr lang="en-US" sz="1600"/>
              <a:t>     - Created in 1933 as a New Deal agency and given authority over the entire Tennessee River Watershed (7 states)</a:t>
            </a:r>
          </a:p>
          <a:p>
            <a:pPr>
              <a:lnSpc>
                <a:spcPct val="80000"/>
              </a:lnSpc>
              <a:buFontTx/>
              <a:buNone/>
            </a:pPr>
            <a:r>
              <a:rPr lang="en-US" sz="1600"/>
              <a:t>     - Develop and manage water and related land resources within a geographic area </a:t>
            </a:r>
          </a:p>
          <a:p>
            <a:pPr>
              <a:lnSpc>
                <a:spcPct val="80000"/>
              </a:lnSpc>
              <a:buFontTx/>
              <a:buNone/>
            </a:pPr>
            <a:r>
              <a:rPr lang="en-US" sz="1600"/>
              <a:t>       (flood control, navigation, power development)</a:t>
            </a:r>
          </a:p>
          <a:p>
            <a:pPr>
              <a:lnSpc>
                <a:spcPct val="80000"/>
              </a:lnSpc>
              <a:buFontTx/>
              <a:buNone/>
            </a:pPr>
            <a:r>
              <a:rPr lang="en-US" sz="1600"/>
              <a:t>     - Also included conservation programs.</a:t>
            </a:r>
          </a:p>
          <a:p>
            <a:pPr>
              <a:lnSpc>
                <a:spcPct val="80000"/>
              </a:lnSpc>
              <a:buFontTx/>
              <a:buNone/>
            </a:pPr>
            <a:endParaRPr lang="en-US" sz="1600"/>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4000"/>
              <a:t>Conclusions</a:t>
            </a:r>
            <a:br>
              <a:rPr lang="en-US" sz="4000"/>
            </a:br>
            <a:endParaRPr lang="en-US" sz="4000"/>
          </a:p>
        </p:txBody>
      </p:sp>
      <p:sp>
        <p:nvSpPr>
          <p:cNvPr id="8195" name="Rectangle 3"/>
          <p:cNvSpPr>
            <a:spLocks noGrp="1" noChangeArrowheads="1"/>
          </p:cNvSpPr>
          <p:nvPr>
            <p:ph type="body" idx="1"/>
          </p:nvPr>
        </p:nvSpPr>
        <p:spPr/>
        <p:txBody>
          <a:bodyPr/>
          <a:lstStyle/>
          <a:p>
            <a:pPr>
              <a:lnSpc>
                <a:spcPct val="80000"/>
              </a:lnSpc>
            </a:pPr>
            <a:r>
              <a:rPr lang="en-US" sz="2800" dirty="0" smtClean="0"/>
              <a:t>The </a:t>
            </a:r>
            <a:r>
              <a:rPr lang="en-US" sz="2800" dirty="0"/>
              <a:t>concept of efficiency is out of date.</a:t>
            </a:r>
          </a:p>
          <a:p>
            <a:pPr>
              <a:lnSpc>
                <a:spcPct val="80000"/>
              </a:lnSpc>
            </a:pPr>
            <a:r>
              <a:rPr lang="en-US" sz="2800" dirty="0"/>
              <a:t>Our government agencies should not be practicing a previous centuries model of resource management.</a:t>
            </a:r>
          </a:p>
          <a:p>
            <a:pPr>
              <a:lnSpc>
                <a:spcPct val="80000"/>
              </a:lnSpc>
            </a:pPr>
            <a:r>
              <a:rPr lang="en-US" sz="2800" dirty="0"/>
              <a:t>The treatment of our waterways should not be based on an economic efficiency model alone.</a:t>
            </a:r>
          </a:p>
          <a:p>
            <a:pPr>
              <a:lnSpc>
                <a:spcPct val="80000"/>
              </a:lnSpc>
            </a:pPr>
            <a:r>
              <a:rPr lang="en-US" sz="2800" dirty="0"/>
              <a:t>A better model includes looking at resources as natural systems that we need to keep in balance.</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38150" y="1200150"/>
            <a:ext cx="393700" cy="2105025"/>
          </a:xfrm>
          <a:prstGeom prst="rect">
            <a:avLst/>
          </a:prstGeom>
          <a:noFill/>
          <a:ln w="9525">
            <a:noFill/>
            <a:miter lim="800000"/>
            <a:headEnd/>
            <a:tailEnd/>
          </a:ln>
        </p:spPr>
        <p:txBody>
          <a:bodyPr wrap="none">
            <a:prstTxWarp prst="textNoShape">
              <a:avLst/>
            </a:prstTxWarp>
            <a:spAutoFit/>
          </a:bodyPr>
          <a:lstStyle/>
          <a:p>
            <a:endParaRPr lang="en-US" sz="3600" dirty="0">
              <a:solidFill>
                <a:schemeClr val="bg1"/>
              </a:solidFill>
              <a:latin typeface="Times New Roman" charset="0"/>
            </a:endParaRPr>
          </a:p>
          <a:p>
            <a:pPr>
              <a:buFont typeface="Wingdings" charset="2"/>
              <a:buNone/>
            </a:pPr>
            <a:endParaRPr lang="en-US" sz="3600" dirty="0">
              <a:solidFill>
                <a:schemeClr val="bg1"/>
              </a:solidFill>
              <a:latin typeface="Times New Roman" charset="0"/>
            </a:endParaRPr>
          </a:p>
          <a:p>
            <a:pPr>
              <a:buFont typeface="Wingdings" charset="2"/>
              <a:buChar char="§"/>
            </a:pPr>
            <a:endParaRPr lang="en-US" sz="3600" dirty="0">
              <a:solidFill>
                <a:schemeClr val="bg1"/>
              </a:solidFill>
              <a:latin typeface="Times New Roman" charset="0"/>
            </a:endParaRPr>
          </a:p>
          <a:p>
            <a:endParaRPr lang="en-US" dirty="0">
              <a:latin typeface="Times New Roman" charset="0"/>
            </a:endParaRPr>
          </a:p>
        </p:txBody>
      </p:sp>
      <p:pic>
        <p:nvPicPr>
          <p:cNvPr id="30723" name="Picture 3" descr="Mt-Hood-Wilderness-44[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 May 14, 2008</a:t>
            </a:r>
            <a:endParaRPr lang="en-US" dirty="0"/>
          </a:p>
        </p:txBody>
      </p:sp>
      <p:sp>
        <p:nvSpPr>
          <p:cNvPr id="3" name="Content Placeholder 2"/>
          <p:cNvSpPr>
            <a:spLocks noGrp="1"/>
          </p:cNvSpPr>
          <p:nvPr>
            <p:ph idx="1"/>
          </p:nvPr>
        </p:nvSpPr>
        <p:spPr/>
        <p:txBody>
          <a:bodyPr/>
          <a:lstStyle/>
          <a:p>
            <a:r>
              <a:rPr lang="en-US" dirty="0" smtClean="0"/>
              <a:t>James Allison</a:t>
            </a:r>
          </a:p>
          <a:p>
            <a:r>
              <a:rPr lang="en-US" dirty="0" smtClean="0"/>
              <a:t>Student article reviews</a:t>
            </a:r>
          </a:p>
          <a:p>
            <a:r>
              <a:rPr lang="en-US" dirty="0" smtClean="0"/>
              <a:t>Floodplain management</a:t>
            </a:r>
          </a:p>
          <a:p>
            <a:r>
              <a:rPr lang="en-US" dirty="0" smtClean="0"/>
              <a:t>Lents: Urban renewal and watershed management</a:t>
            </a:r>
          </a:p>
          <a:p>
            <a:r>
              <a:rPr lang="en-US" dirty="0" smtClean="0"/>
              <a:t>Check in: group projects</a:t>
            </a:r>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Floodplain Management</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and Disaster Relief Trends</a:t>
            </a:r>
            <a:endParaRPr lang="en-US" dirty="0"/>
          </a:p>
        </p:txBody>
      </p:sp>
      <p:sp>
        <p:nvSpPr>
          <p:cNvPr id="3" name="Content Placeholder 2"/>
          <p:cNvSpPr>
            <a:spLocks noGrp="1"/>
          </p:cNvSpPr>
          <p:nvPr>
            <p:ph idx="1"/>
          </p:nvPr>
        </p:nvSpPr>
        <p:spPr/>
        <p:txBody>
          <a:bodyPr/>
          <a:lstStyle/>
          <a:p>
            <a:r>
              <a:rPr lang="en-US" sz="2800" dirty="0" smtClean="0"/>
              <a:t>A 1987 study for FEMA estimated that 9.6 million households in 17,466 communities with a total of $390 billion in property value were at risk from flooding. </a:t>
            </a:r>
          </a:p>
          <a:p>
            <a:r>
              <a:rPr lang="en-US" sz="2800" dirty="0" smtClean="0"/>
              <a:t>From 1916 to 1985, flood-related deaths averaged 104.4 per year. </a:t>
            </a:r>
          </a:p>
          <a:p>
            <a:r>
              <a:rPr lang="en-US" sz="2800" dirty="0" smtClean="0"/>
              <a:t>Per-capita flood-related deaths have decreased, but per- capita flood losses were 2.5 times as great from 1951 to 1985 as from 1916 through 1950, after adjustment for inflation. </a:t>
            </a: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cont.</a:t>
            </a:r>
            <a:endParaRPr lang="en-US" dirty="0"/>
          </a:p>
        </p:txBody>
      </p:sp>
      <p:sp>
        <p:nvSpPr>
          <p:cNvPr id="3" name="Content Placeholder 2"/>
          <p:cNvSpPr>
            <a:spLocks noGrp="1"/>
          </p:cNvSpPr>
          <p:nvPr>
            <p:ph idx="1"/>
          </p:nvPr>
        </p:nvSpPr>
        <p:spPr/>
        <p:txBody>
          <a:bodyPr/>
          <a:lstStyle/>
          <a:p>
            <a:r>
              <a:rPr lang="en-US" sz="2400" dirty="0" smtClean="0"/>
              <a:t>Of the 22,000 flood prone communities in the United States, more than 18,200, or 82 percent, have adopted floodplain management regulations and participate in the National Flood Insurance Program (NFIP). </a:t>
            </a:r>
          </a:p>
          <a:p>
            <a:r>
              <a:rPr lang="en-US" sz="2400" dirty="0" smtClean="0"/>
              <a:t>More than 2.6 million flood insurance policies are presently in force through this program. The Federal Emergency Management Agency (FEMA) has mapped 18,492 communities, and 2,463 restudies have been completed or are in progress.</a:t>
            </a: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rPr>
              <a:t>Floodplain Management: Rules of Engagement</a:t>
            </a:r>
            <a:endParaRPr lang="en-US" sz="3600" dirty="0">
              <a:solidFill>
                <a:srgbClr val="FF0000"/>
              </a:solidFill>
            </a:endParaRPr>
          </a:p>
        </p:txBody>
      </p:sp>
      <p:sp>
        <p:nvSpPr>
          <p:cNvPr id="3" name="Content Placeholder 2"/>
          <p:cNvSpPr>
            <a:spLocks noGrp="1"/>
          </p:cNvSpPr>
          <p:nvPr>
            <p:ph idx="1"/>
          </p:nvPr>
        </p:nvSpPr>
        <p:spPr/>
        <p:txBody>
          <a:bodyPr/>
          <a:lstStyle/>
          <a:p>
            <a:r>
              <a:rPr lang="en-US" sz="2400" dirty="0" smtClean="0"/>
              <a:t>Understand the culture of flood management agencies and professions, Including FEMA and floodplain insurance policies</a:t>
            </a:r>
          </a:p>
          <a:p>
            <a:r>
              <a:rPr lang="en-US" sz="2400" dirty="0" smtClean="0"/>
              <a:t>Recognize that there maybe projects are on the “books”</a:t>
            </a:r>
          </a:p>
          <a:p>
            <a:r>
              <a:rPr lang="en-US" sz="2400" dirty="0" smtClean="0"/>
              <a:t>Focus on Land Use regulation as best preventive</a:t>
            </a:r>
          </a:p>
          <a:p>
            <a:r>
              <a:rPr lang="en-US" sz="2400" dirty="0" smtClean="0"/>
              <a:t>Include social benefits in analysis</a:t>
            </a:r>
          </a:p>
          <a:p>
            <a:r>
              <a:rPr lang="en-US" sz="2400" dirty="0" smtClean="0"/>
              <a:t>And </a:t>
            </a:r>
            <a:r>
              <a:rPr lang="en-US" sz="2400" dirty="0" err="1" smtClean="0"/>
              <a:t>Ecoservices</a:t>
            </a:r>
            <a:r>
              <a:rPr lang="en-US" sz="2400" dirty="0" smtClean="0"/>
              <a:t> systems analysis</a:t>
            </a:r>
          </a:p>
          <a:p>
            <a:r>
              <a:rPr lang="en-US" sz="2400" dirty="0" smtClean="0"/>
              <a:t>Conflicts: woody debris and flood channel “clearing”</a:t>
            </a:r>
          </a:p>
          <a:p>
            <a:r>
              <a:rPr lang="en-US" sz="2400" dirty="0" smtClean="0"/>
              <a:t>Focus on Flood proofing measures and relocation/willing seller</a:t>
            </a:r>
          </a:p>
          <a:p>
            <a:r>
              <a:rPr lang="en-US" sz="2400" dirty="0" smtClean="0"/>
              <a:t>Focus on individual and small neigh. Responses</a:t>
            </a: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Players</a:t>
            </a:r>
            <a:endParaRPr lang="en-US" dirty="0"/>
          </a:p>
        </p:txBody>
      </p:sp>
      <p:sp>
        <p:nvSpPr>
          <p:cNvPr id="3" name="Content Placeholder 2"/>
          <p:cNvSpPr>
            <a:spLocks noGrp="1"/>
          </p:cNvSpPr>
          <p:nvPr>
            <p:ph idx="1"/>
          </p:nvPr>
        </p:nvSpPr>
        <p:spPr/>
        <p:txBody>
          <a:bodyPr/>
          <a:lstStyle/>
          <a:p>
            <a:r>
              <a:rPr lang="en-US" dirty="0" smtClean="0"/>
              <a:t>Corps of Engineers</a:t>
            </a:r>
          </a:p>
          <a:p>
            <a:r>
              <a:rPr lang="en-US" dirty="0" smtClean="0"/>
              <a:t>FEMA and National Flood Insurance Program</a:t>
            </a:r>
          </a:p>
          <a:p>
            <a:r>
              <a:rPr lang="en-US" dirty="0" smtClean="0"/>
              <a:t>National Coastal Zone management Program</a:t>
            </a:r>
          </a:p>
          <a:p>
            <a:r>
              <a:rPr lang="en-US" dirty="0" smtClean="0"/>
              <a:t>Natural Resources Conservation Service</a:t>
            </a:r>
          </a:p>
          <a:p>
            <a:r>
              <a:rPr lang="en-US" dirty="0" smtClean="0"/>
              <a:t>EPA (storm water and </a:t>
            </a:r>
            <a:r>
              <a:rPr lang="en-US" dirty="0" err="1" smtClean="0"/>
              <a:t>CSOs</a:t>
            </a:r>
            <a:r>
              <a:rPr lang="en-US" dirty="0" smtClean="0"/>
              <a:t>)</a:t>
            </a:r>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Legal framework, Land use and “takings”</a:t>
            </a:r>
            <a:endParaRPr lang="en-US" sz="3600" dirty="0"/>
          </a:p>
        </p:txBody>
      </p:sp>
      <p:sp>
        <p:nvSpPr>
          <p:cNvPr id="3" name="Content Placeholder 2"/>
          <p:cNvSpPr>
            <a:spLocks noGrp="1"/>
          </p:cNvSpPr>
          <p:nvPr>
            <p:ph idx="1"/>
          </p:nvPr>
        </p:nvSpPr>
        <p:spPr>
          <a:xfrm>
            <a:off x="457200" y="1600200"/>
            <a:ext cx="8229600" cy="5257800"/>
          </a:xfrm>
        </p:spPr>
        <p:txBody>
          <a:bodyPr/>
          <a:lstStyle/>
          <a:p>
            <a:r>
              <a:rPr lang="en-US" sz="2200" dirty="0" smtClean="0"/>
              <a:t>Courts throughout the nation, including the US Supreme Court, have consistently shown great deference to governments acting to prevent loss of life or property, even when protective measures restrict some uses of private property.  Recent decisions confirm that: </a:t>
            </a:r>
          </a:p>
          <a:p>
            <a:r>
              <a:rPr lang="en-US" sz="2200" dirty="0" err="1" smtClean="0"/>
              <a:t>i􏰀</a:t>
            </a:r>
            <a:r>
              <a:rPr lang="en-US" sz="2200" dirty="0" smtClean="0"/>
              <a:t> Communities have the legal authority to manage flood risks and development; </a:t>
            </a:r>
          </a:p>
          <a:p>
            <a:r>
              <a:rPr lang="en-US" sz="2200" dirty="0" err="1" smtClean="0"/>
              <a:t>i􏰀</a:t>
            </a:r>
            <a:r>
              <a:rPr lang="en-US" sz="2200" dirty="0" smtClean="0"/>
              <a:t> Communities have the legal responsibility to do so, and may be liable for any harm resulting from failure to exercise that responsibility; and, </a:t>
            </a:r>
          </a:p>
          <a:p>
            <a:r>
              <a:rPr lang="en-US" sz="2200" dirty="0" err="1" smtClean="0"/>
              <a:t>i􏰀</a:t>
            </a:r>
            <a:r>
              <a:rPr lang="en-US" sz="2200" dirty="0" smtClean="0"/>
              <a:t> Property owners who increase flooding or erosion, or violate reasonable watershed or floodplain standards, are intruding on the property rights of others.  The community is seen as the first line of defense against this intrusion. </a:t>
            </a: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No Adverse Impact </a:t>
            </a:r>
            <a:r>
              <a:rPr lang="en-US" sz="3200" dirty="0" err="1" smtClean="0"/>
              <a:t>FloodPlain</a:t>
            </a:r>
            <a:r>
              <a:rPr lang="en-US" sz="3200" dirty="0" smtClean="0"/>
              <a:t> Management Principle</a:t>
            </a:r>
            <a:endParaRPr lang="en-US" sz="3200" dirty="0"/>
          </a:p>
        </p:txBody>
      </p:sp>
      <p:sp>
        <p:nvSpPr>
          <p:cNvPr id="3" name="Content Placeholder 2"/>
          <p:cNvSpPr>
            <a:spLocks noGrp="1"/>
          </p:cNvSpPr>
          <p:nvPr>
            <p:ph idx="1"/>
          </p:nvPr>
        </p:nvSpPr>
        <p:spPr>
          <a:xfrm>
            <a:off x="457200" y="1600200"/>
            <a:ext cx="8229600" cy="5257800"/>
          </a:xfrm>
        </p:spPr>
        <p:txBody>
          <a:bodyPr/>
          <a:lstStyle/>
          <a:p>
            <a:r>
              <a:rPr lang="en-US" sz="2400" dirty="0" smtClean="0"/>
              <a:t>The Association of State Floodplain Managers</a:t>
            </a:r>
          </a:p>
          <a:p>
            <a:r>
              <a:rPr lang="en-US" sz="2400" dirty="0" smtClean="0"/>
              <a:t>No Adverse Impact floodplain management takes place when the actions of one property owner are not allowed to adversely affect the rights of other property owners. </a:t>
            </a:r>
          </a:p>
          <a:p>
            <a:r>
              <a:rPr lang="en-US" sz="2400" dirty="0" smtClean="0"/>
              <a:t>The adverse effects or impacts can be measured in terms of increased flood peaks, increased flood stages, higher flood velocities, increased erosion and sedimentation, or other impacts the community considers important.</a:t>
            </a:r>
          </a:p>
          <a:p>
            <a:r>
              <a:rPr lang="en-US" sz="2400" dirty="0" smtClean="0"/>
              <a:t>Best guidebook: </a:t>
            </a:r>
            <a:r>
              <a:rPr lang="en-US" sz="2400" i="1" dirty="0" smtClean="0"/>
              <a:t>No adverse impact: toolkit for common sense floodplain  </a:t>
            </a:r>
            <a:endParaRPr lang="en-US" sz="2400" i="1" dirty="0"/>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Urban Renewal and Watershed Restoration, the story of Lents</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11" name="Picture Placeholder 10" descr="Lents Junction Around 1910, At Left is Outbound Gresham Train.jpg"/>
          <p:cNvPicPr>
            <a:picLocks noGrp="1" noChangeAspect="1"/>
          </p:cNvPicPr>
          <p:nvPr>
            <p:ph type="pic" idx="1"/>
          </p:nvPr>
        </p:nvPicPr>
        <p:blipFill>
          <a:blip r:embed="rId2"/>
          <a:srcRect l="2625" r="2625"/>
          <a:stretch>
            <a:fillRect/>
          </a:stretch>
        </p:blipFill>
        <p:spPr>
          <a:xfrm>
            <a:off x="1219200" y="223838"/>
            <a:ext cx="6858000" cy="5143500"/>
          </a:xfrm>
        </p:spPr>
      </p:pic>
      <p:sp>
        <p:nvSpPr>
          <p:cNvPr id="10" name="Text Placeholder 9"/>
          <p:cNvSpPr>
            <a:spLocks noGrp="1"/>
          </p:cNvSpPr>
          <p:nvPr>
            <p:ph type="body" sz="half" idx="2"/>
          </p:nvPr>
        </p:nvSpPr>
        <p:spPr>
          <a:xfrm>
            <a:off x="1792288" y="5715000"/>
            <a:ext cx="5486400" cy="457200"/>
          </a:xfrm>
        </p:spPr>
        <p:txBody>
          <a:bodyPr/>
          <a:lstStyle/>
          <a:p>
            <a:r>
              <a:rPr lang="en-US" sz="2400" b="1" dirty="0" smtClean="0"/>
              <a:t>Lents community dates back to 1892</a:t>
            </a:r>
            <a:endParaRPr lang="en-US"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38150" y="1200150"/>
            <a:ext cx="393700" cy="2105025"/>
          </a:xfrm>
          <a:prstGeom prst="rect">
            <a:avLst/>
          </a:prstGeom>
          <a:noFill/>
          <a:ln w="9525">
            <a:noFill/>
            <a:miter lim="800000"/>
            <a:headEnd/>
            <a:tailEnd/>
          </a:ln>
        </p:spPr>
        <p:txBody>
          <a:bodyPr wrap="none">
            <a:prstTxWarp prst="textNoShape">
              <a:avLst/>
            </a:prstTxWarp>
            <a:spAutoFit/>
          </a:bodyPr>
          <a:lstStyle/>
          <a:p>
            <a:endParaRPr lang="en-US" sz="3600" dirty="0">
              <a:solidFill>
                <a:schemeClr val="bg1"/>
              </a:solidFill>
              <a:latin typeface="Times New Roman" charset="0"/>
            </a:endParaRPr>
          </a:p>
          <a:p>
            <a:pPr>
              <a:buFont typeface="Wingdings" charset="2"/>
              <a:buNone/>
            </a:pPr>
            <a:endParaRPr lang="en-US" sz="3600" dirty="0">
              <a:solidFill>
                <a:schemeClr val="bg1"/>
              </a:solidFill>
              <a:latin typeface="Times New Roman" charset="0"/>
            </a:endParaRPr>
          </a:p>
          <a:p>
            <a:pPr>
              <a:buFont typeface="Wingdings" charset="2"/>
              <a:buChar char="§"/>
            </a:pPr>
            <a:endParaRPr lang="en-US" sz="3600" dirty="0">
              <a:solidFill>
                <a:schemeClr val="bg1"/>
              </a:solidFill>
              <a:latin typeface="Times New Roman" charset="0"/>
            </a:endParaRPr>
          </a:p>
          <a:p>
            <a:endParaRPr lang="en-US" dirty="0">
              <a:latin typeface="Times New Roman" charset="0"/>
            </a:endParaRPr>
          </a:p>
        </p:txBody>
      </p:sp>
      <p:pic>
        <p:nvPicPr>
          <p:cNvPr id="32771" name="Picture 3" descr="columbia-river-gorge-49"/>
          <p:cNvPicPr>
            <a:picLocks noChangeAspect="1" noChangeArrowheads="1"/>
          </p:cNvPicPr>
          <p:nvPr/>
        </p:nvPicPr>
        <p:blipFill>
          <a:blip r:embed="rId3"/>
          <a:srcRect/>
          <a:stretch>
            <a:fillRect/>
          </a:stretch>
        </p:blipFill>
        <p:spPr bwMode="auto">
          <a:xfrm>
            <a:off x="57150" y="398463"/>
            <a:ext cx="9086850" cy="6154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3600" dirty="0"/>
              <a:t>Lents Floodplain: Land of Auto Bodies</a:t>
            </a:r>
            <a:endParaRPr lang="en-US" dirty="0"/>
          </a:p>
        </p:txBody>
      </p:sp>
      <p:pic>
        <p:nvPicPr>
          <p:cNvPr id="137219" name="Picture 3" descr="autowrecking.JPG                                               00169A7Ahardisk                        BED77F12:"/>
          <p:cNvPicPr>
            <a:picLocks noGrp="1" noChangeAspect="1" noChangeArrowheads="1"/>
          </p:cNvPicPr>
          <p:nvPr>
            <p:ph idx="1"/>
          </p:nvPr>
        </p:nvPicPr>
        <p:blipFill>
          <a:blip r:embed="rId2"/>
          <a:srcRect/>
          <a:stretch>
            <a:fillRect/>
          </a:stretch>
        </p:blipFill>
        <p:spPr>
          <a:xfrm>
            <a:off x="1447800" y="1447800"/>
            <a:ext cx="6477000" cy="5332413"/>
          </a:xfr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Lents History: Corridors</a:t>
            </a:r>
          </a:p>
        </p:txBody>
      </p:sp>
      <p:sp>
        <p:nvSpPr>
          <p:cNvPr id="49155" name="Rectangle 3"/>
          <p:cNvSpPr>
            <a:spLocks noGrp="1" noChangeArrowheads="1"/>
          </p:cNvSpPr>
          <p:nvPr>
            <p:ph type="body" idx="1"/>
          </p:nvPr>
        </p:nvSpPr>
        <p:spPr/>
        <p:txBody>
          <a:bodyPr/>
          <a:lstStyle/>
          <a:p>
            <a:r>
              <a:rPr lang="en-US"/>
              <a:t>Foster Road (truck farm route)</a:t>
            </a:r>
          </a:p>
          <a:p>
            <a:r>
              <a:rPr lang="en-US"/>
              <a:t>Springwater Railway and trail</a:t>
            </a:r>
          </a:p>
          <a:p>
            <a:r>
              <a:rPr lang="en-US"/>
              <a:t>I-205 Freeway</a:t>
            </a:r>
          </a:p>
          <a:p>
            <a:r>
              <a:rPr lang="en-US"/>
              <a:t>Johnson Creek</a:t>
            </a: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z="3200"/>
              <a:t>Social Character of Outer Southeast</a:t>
            </a:r>
            <a:endParaRPr lang="en-US"/>
          </a:p>
        </p:txBody>
      </p:sp>
      <p:sp>
        <p:nvSpPr>
          <p:cNvPr id="55299" name="Rectangle 3"/>
          <p:cNvSpPr>
            <a:spLocks noGrp="1" noChangeArrowheads="1"/>
          </p:cNvSpPr>
          <p:nvPr>
            <p:ph type="body" idx="1"/>
          </p:nvPr>
        </p:nvSpPr>
        <p:spPr/>
        <p:txBody>
          <a:bodyPr/>
          <a:lstStyle/>
          <a:p>
            <a:r>
              <a:rPr lang="en-US"/>
              <a:t>Reluctant urban dwellers/Migrants from resource depleted towns</a:t>
            </a:r>
          </a:p>
          <a:p>
            <a:r>
              <a:rPr lang="en-US"/>
              <a:t>Rely on “composite income” sources</a:t>
            </a:r>
          </a:p>
          <a:p>
            <a:r>
              <a:rPr lang="en-US"/>
              <a:t>Self reliance: Sounds of chain saws</a:t>
            </a:r>
          </a:p>
          <a:p>
            <a:r>
              <a:rPr lang="en-US"/>
              <a:t>Mistrust Government (“suits”)</a:t>
            </a:r>
          </a:p>
          <a:p>
            <a:r>
              <a:rPr lang="en-US"/>
              <a:t>Auto culture</a:t>
            </a:r>
          </a:p>
          <a:p>
            <a:r>
              <a:rPr lang="en-US"/>
              <a:t>Portland’s Appalachia</a:t>
            </a:r>
          </a:p>
          <a:p>
            <a:r>
              <a:rPr lang="en-US"/>
              <a:t>Mixed use gentrification (Mt. Scott)</a:t>
            </a: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3200"/>
              <a:t>Lents: Other Social/Demographic Facts</a:t>
            </a:r>
            <a:endParaRPr lang="en-US"/>
          </a:p>
        </p:txBody>
      </p:sp>
      <p:sp>
        <p:nvSpPr>
          <p:cNvPr id="57347" name="Rectangle 3"/>
          <p:cNvSpPr>
            <a:spLocks noGrp="1" noChangeArrowheads="1"/>
          </p:cNvSpPr>
          <p:nvPr>
            <p:ph type="body" idx="1"/>
          </p:nvPr>
        </p:nvSpPr>
        <p:spPr/>
        <p:txBody>
          <a:bodyPr/>
          <a:lstStyle/>
          <a:p>
            <a:r>
              <a:rPr lang="en-US" sz="2400"/>
              <a:t>working class, white, less educated</a:t>
            </a:r>
          </a:p>
          <a:p>
            <a:r>
              <a:rPr lang="en-US" sz="2400"/>
              <a:t>48% of the individuals living in poverty (1996)</a:t>
            </a:r>
          </a:p>
          <a:p>
            <a:r>
              <a:rPr lang="en-US" sz="2400"/>
              <a:t>A quarter of residents lack high school diplomas</a:t>
            </a:r>
          </a:p>
          <a:p>
            <a:r>
              <a:rPr lang="en-US" sz="2400"/>
              <a:t>Marshall High school:one of highest drop out rates in city</a:t>
            </a:r>
          </a:p>
          <a:p>
            <a:r>
              <a:rPr lang="en-US" sz="2400"/>
              <a:t>crime rates are among the highest in the city. </a:t>
            </a:r>
          </a:p>
          <a:p>
            <a:r>
              <a:rPr lang="en-US" sz="2400"/>
              <a:t>Between 1990 and 2000, Native American, African American and Asian populations doubled and now constitute 9% of residents. </a:t>
            </a:r>
          </a:p>
          <a:p>
            <a:r>
              <a:rPr lang="en-US" sz="2400"/>
              <a:t>Hispanic, the fastest growing population, tripled to 9% during the decade. </a:t>
            </a:r>
          </a:p>
          <a:p>
            <a:endParaRPr lang="en-US" sz="2800"/>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3200"/>
              <a:t>Lents: Employment Picture</a:t>
            </a:r>
            <a:endParaRPr lang="en-US"/>
          </a:p>
        </p:txBody>
      </p:sp>
      <p:sp>
        <p:nvSpPr>
          <p:cNvPr id="66563" name="Rectangle 3"/>
          <p:cNvSpPr>
            <a:spLocks noGrp="1" noChangeArrowheads="1"/>
          </p:cNvSpPr>
          <p:nvPr>
            <p:ph type="body" idx="1"/>
          </p:nvPr>
        </p:nvSpPr>
        <p:spPr/>
        <p:txBody>
          <a:bodyPr/>
          <a:lstStyle/>
          <a:p>
            <a:r>
              <a:rPr lang="en-US"/>
              <a:t>60% of jobs are in retail</a:t>
            </a:r>
          </a:p>
          <a:p>
            <a:r>
              <a:rPr lang="en-US"/>
              <a:t>23% in services</a:t>
            </a:r>
          </a:p>
          <a:p>
            <a:r>
              <a:rPr lang="en-US"/>
              <a:t>Only 5% In construction, 4% manufacturing</a:t>
            </a: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History of Lents Urban Renewal</a:t>
            </a:r>
          </a:p>
        </p:txBody>
      </p:sp>
      <p:sp>
        <p:nvSpPr>
          <p:cNvPr id="46083" name="Rectangle 3"/>
          <p:cNvSpPr>
            <a:spLocks noGrp="1" noChangeArrowheads="1"/>
          </p:cNvSpPr>
          <p:nvPr>
            <p:ph type="body" idx="1"/>
          </p:nvPr>
        </p:nvSpPr>
        <p:spPr/>
        <p:txBody>
          <a:bodyPr/>
          <a:lstStyle/>
          <a:p>
            <a:r>
              <a:rPr lang="en-US">
                <a:latin typeface="Palatino" charset="0"/>
                <a:ea typeface="Times" charset="0"/>
                <a:cs typeface="Times" charset="0"/>
              </a:rPr>
              <a:t>the Outer Southeast Community Plan</a:t>
            </a:r>
          </a:p>
          <a:p>
            <a:r>
              <a:rPr lang="en-US">
                <a:latin typeface="Palatino" charset="0"/>
                <a:ea typeface="Times" charset="0"/>
                <a:cs typeface="Times" charset="0"/>
              </a:rPr>
              <a:t>The Lents Neighborhood Plan</a:t>
            </a:r>
          </a:p>
          <a:p>
            <a:r>
              <a:rPr lang="en-US">
                <a:latin typeface="Palatino" charset="0"/>
                <a:ea typeface="Times" charset="0"/>
                <a:cs typeface="Times" charset="0"/>
              </a:rPr>
              <a:t>Lents Revitalization Plan</a:t>
            </a:r>
          </a:p>
          <a:p>
            <a:r>
              <a:rPr lang="en-US">
                <a:latin typeface="Palatino" charset="0"/>
                <a:ea typeface="Times" charset="0"/>
                <a:cs typeface="Times" charset="0"/>
              </a:rPr>
              <a:t>Johnson Creek Restoration Plan</a:t>
            </a:r>
          </a:p>
          <a:p>
            <a:r>
              <a:rPr lang="en-US">
                <a:latin typeface="Palatino" charset="0"/>
                <a:ea typeface="Times" charset="0"/>
                <a:cs typeface="Times" charset="0"/>
              </a:rPr>
              <a:t>Lents Urban Renewal District Plan</a:t>
            </a: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The Players</a:t>
            </a:r>
          </a:p>
        </p:txBody>
      </p:sp>
      <p:sp>
        <p:nvSpPr>
          <p:cNvPr id="36867" name="Rectangle 3"/>
          <p:cNvSpPr>
            <a:spLocks noGrp="1" noChangeArrowheads="1"/>
          </p:cNvSpPr>
          <p:nvPr>
            <p:ph type="body" idx="1"/>
          </p:nvPr>
        </p:nvSpPr>
        <p:spPr/>
        <p:txBody>
          <a:bodyPr/>
          <a:lstStyle/>
          <a:p>
            <a:r>
              <a:rPr lang="en-US" sz="2400"/>
              <a:t>Bureau Housing and Community Development</a:t>
            </a:r>
          </a:p>
          <a:p>
            <a:r>
              <a:rPr lang="en-US" sz="2400"/>
              <a:t>Portland Development Commission</a:t>
            </a:r>
          </a:p>
          <a:p>
            <a:r>
              <a:rPr lang="en-US" sz="2400"/>
              <a:t>Portland Planning Bureau</a:t>
            </a:r>
          </a:p>
          <a:p>
            <a:r>
              <a:rPr lang="en-US" sz="2400"/>
              <a:t>Bureau of Environmental Services</a:t>
            </a:r>
          </a:p>
          <a:p>
            <a:r>
              <a:rPr lang="en-US" sz="2400"/>
              <a:t>Local Businesses/associations</a:t>
            </a:r>
          </a:p>
          <a:p>
            <a:r>
              <a:rPr lang="en-US" sz="2400"/>
              <a:t>Local Neighborhood Associations</a:t>
            </a:r>
          </a:p>
          <a:p>
            <a:r>
              <a:rPr lang="en-US" sz="2400"/>
              <a:t>Caring Community Team</a:t>
            </a:r>
          </a:p>
          <a:p>
            <a:r>
              <a:rPr lang="en-US" sz="2400"/>
              <a:t>Community Development Corporations</a:t>
            </a:r>
          </a:p>
          <a:p>
            <a:r>
              <a:rPr lang="en-US" sz="2400"/>
              <a:t>Watershed Council/Environmental Groups</a:t>
            </a:r>
          </a:p>
          <a:p>
            <a:r>
              <a:rPr lang="en-US" sz="2400"/>
              <a:t>Private Consultants</a:t>
            </a: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Citizen Participation in Lents</a:t>
            </a:r>
          </a:p>
        </p:txBody>
      </p:sp>
      <p:sp>
        <p:nvSpPr>
          <p:cNvPr id="62467" name="Rectangle 3"/>
          <p:cNvSpPr>
            <a:spLocks noGrp="1" noChangeArrowheads="1"/>
          </p:cNvSpPr>
          <p:nvPr>
            <p:ph type="body" idx="1"/>
          </p:nvPr>
        </p:nvSpPr>
        <p:spPr/>
        <p:txBody>
          <a:bodyPr/>
          <a:lstStyle/>
          <a:p>
            <a:r>
              <a:rPr lang="en-US"/>
              <a:t>Community workshops</a:t>
            </a:r>
          </a:p>
          <a:p>
            <a:r>
              <a:rPr lang="en-US"/>
              <a:t>Stakeholder Interviews</a:t>
            </a:r>
          </a:p>
          <a:p>
            <a:r>
              <a:rPr lang="en-US"/>
              <a:t>Round tables</a:t>
            </a:r>
          </a:p>
          <a:p>
            <a:r>
              <a:rPr lang="en-US"/>
              <a:t>Surveys</a:t>
            </a:r>
          </a:p>
          <a:p>
            <a:r>
              <a:rPr lang="en-US"/>
              <a:t>Urban Renewal Advisory committees</a:t>
            </a:r>
          </a:p>
          <a:p>
            <a:r>
              <a:rPr lang="en-US"/>
              <a:t>--Livability, parks/open space,       redevelopment</a:t>
            </a: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2400">
                <a:solidFill>
                  <a:schemeClr val="accent2"/>
                </a:solidFill>
              </a:rPr>
              <a:t>The Puzzle: Urban Renewal and Watershed Restoration</a:t>
            </a:r>
          </a:p>
        </p:txBody>
      </p:sp>
      <p:sp>
        <p:nvSpPr>
          <p:cNvPr id="67587" name="Rectangle 3"/>
          <p:cNvSpPr>
            <a:spLocks noGrp="1" noChangeArrowheads="1"/>
          </p:cNvSpPr>
          <p:nvPr>
            <p:ph type="body" idx="1"/>
          </p:nvPr>
        </p:nvSpPr>
        <p:spPr/>
        <p:txBody>
          <a:bodyPr/>
          <a:lstStyle/>
          <a:p>
            <a:r>
              <a:rPr lang="en-US"/>
              <a:t>Flooding &amp; pollution lowers property values</a:t>
            </a:r>
          </a:p>
          <a:p>
            <a:r>
              <a:rPr lang="en-US"/>
              <a:t>Economic development conflicts: Job development: east Lents</a:t>
            </a:r>
          </a:p>
          <a:p>
            <a:r>
              <a:rPr lang="en-US"/>
              <a:t>How to manage floodplains and other acquired open spaces</a:t>
            </a:r>
          </a:p>
          <a:p>
            <a:r>
              <a:rPr lang="en-US"/>
              <a:t>Can a healthy stream help revitalize a community?</a:t>
            </a:r>
          </a:p>
          <a:p>
            <a:endParaRPr lang="en-US"/>
          </a:p>
          <a:p>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2" descr=" lents map                                                      00000010Macintosh HD                   ABA78158:"/>
          <p:cNvPicPr>
            <a:picLocks noChangeAspect="1" noChangeArrowheads="1"/>
          </p:cNvPicPr>
          <p:nvPr/>
        </p:nvPicPr>
        <p:blipFill>
          <a:blip r:embed="rId2"/>
          <a:srcRect/>
          <a:stretch>
            <a:fillRect/>
          </a:stretch>
        </p:blipFill>
        <p:spPr bwMode="auto">
          <a:xfrm>
            <a:off x="0" y="0"/>
            <a:ext cx="9144000" cy="7086600"/>
          </a:xfrm>
          <a:prstGeom prst="rect">
            <a:avLst/>
          </a:prstGeom>
          <a:noFill/>
        </p:spPr>
      </p:pic>
      <p:sp>
        <p:nvSpPr>
          <p:cNvPr id="73732" name="Rectangle 4"/>
          <p:cNvSpPr>
            <a:spLocks noChangeArrowheads="1"/>
          </p:cNvSpPr>
          <p:nvPr/>
        </p:nvSpPr>
        <p:spPr bwMode="auto">
          <a:xfrm>
            <a:off x="5181600" y="4343400"/>
            <a:ext cx="381000" cy="228600"/>
          </a:xfrm>
          <a:prstGeom prst="rect">
            <a:avLst/>
          </a:prstGeom>
          <a:solidFill>
            <a:schemeClr val="bg2"/>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73734" name="Rectangle 6"/>
          <p:cNvSpPr>
            <a:spLocks noChangeArrowheads="1"/>
          </p:cNvSpPr>
          <p:nvPr/>
        </p:nvSpPr>
        <p:spPr bwMode="auto">
          <a:xfrm>
            <a:off x="3581400" y="4114800"/>
            <a:ext cx="914400" cy="685800"/>
          </a:xfrm>
          <a:prstGeom prst="rect">
            <a:avLst/>
          </a:prstGeom>
          <a:solidFill>
            <a:schemeClr val="bg2"/>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73737" name="Text Box 9"/>
          <p:cNvSpPr txBox="1">
            <a:spLocks noChangeArrowheads="1"/>
          </p:cNvSpPr>
          <p:nvPr/>
        </p:nvSpPr>
        <p:spPr bwMode="auto">
          <a:xfrm>
            <a:off x="3581400" y="3810000"/>
            <a:ext cx="1081088" cy="287338"/>
          </a:xfrm>
          <a:prstGeom prst="rect">
            <a:avLst/>
          </a:prstGeom>
          <a:noFill/>
          <a:ln w="12700" cap="sq">
            <a:solidFill>
              <a:schemeClr val="tx1"/>
            </a:solidFill>
            <a:miter lim="800000"/>
            <a:headEnd type="none" w="sm" len="sm"/>
            <a:tailEnd type="none" w="sm" len="sm"/>
          </a:ln>
          <a:effectLst/>
        </p:spPr>
        <p:txBody>
          <a:bodyPr wrap="none">
            <a:prstTxWarp prst="textNoShape">
              <a:avLst/>
            </a:prstTxWarp>
            <a:spAutoFit/>
          </a:bodyPr>
          <a:lstStyle/>
          <a:p>
            <a:r>
              <a:rPr lang="en-US" sz="1200" b="1">
                <a:solidFill>
                  <a:schemeClr val="bg2"/>
                </a:solidFill>
                <a:latin typeface="Times" charset="0"/>
              </a:rPr>
              <a:t>Freeway land</a:t>
            </a:r>
            <a:endParaRPr lang="en-US">
              <a:latin typeface="Times" charset="0"/>
            </a:endParaRPr>
          </a:p>
        </p:txBody>
      </p:sp>
      <p:sp>
        <p:nvSpPr>
          <p:cNvPr id="73738" name="Text Box 10"/>
          <p:cNvSpPr txBox="1">
            <a:spLocks noChangeArrowheads="1"/>
          </p:cNvSpPr>
          <p:nvPr/>
        </p:nvSpPr>
        <p:spPr bwMode="auto">
          <a:xfrm>
            <a:off x="5105400" y="4702175"/>
            <a:ext cx="844550" cy="274638"/>
          </a:xfrm>
          <a:prstGeom prst="rect">
            <a:avLst/>
          </a:prstGeom>
          <a:solidFill>
            <a:schemeClr val="tx1"/>
          </a:solidFill>
          <a:ln w="12700" cap="sq">
            <a:noFill/>
            <a:miter lim="800000"/>
            <a:headEnd type="none" w="sm" len="sm"/>
            <a:tailEnd type="none" w="sm" len="sm"/>
          </a:ln>
          <a:effectLst/>
        </p:spPr>
        <p:txBody>
          <a:bodyPr wrap="none">
            <a:prstTxWarp prst="textNoShape">
              <a:avLst/>
            </a:prstTxWarp>
            <a:spAutoFit/>
          </a:bodyPr>
          <a:lstStyle/>
          <a:p>
            <a:r>
              <a:rPr lang="en-US" sz="1200" b="1">
                <a:solidFill>
                  <a:schemeClr val="bg2"/>
                </a:solidFill>
                <a:latin typeface="Times" charset="0"/>
              </a:rPr>
              <a:t>Brookside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38150" y="1200150"/>
            <a:ext cx="393700" cy="2105025"/>
          </a:xfrm>
          <a:prstGeom prst="rect">
            <a:avLst/>
          </a:prstGeom>
          <a:noFill/>
          <a:ln w="9525">
            <a:noFill/>
            <a:miter lim="800000"/>
            <a:headEnd/>
            <a:tailEnd/>
          </a:ln>
        </p:spPr>
        <p:txBody>
          <a:bodyPr wrap="none">
            <a:prstTxWarp prst="textNoShape">
              <a:avLst/>
            </a:prstTxWarp>
            <a:spAutoFit/>
          </a:bodyPr>
          <a:lstStyle/>
          <a:p>
            <a:endParaRPr lang="en-US" sz="3600" dirty="0">
              <a:solidFill>
                <a:schemeClr val="bg1"/>
              </a:solidFill>
              <a:latin typeface="Times New Roman" charset="0"/>
            </a:endParaRPr>
          </a:p>
          <a:p>
            <a:pPr>
              <a:buFont typeface="Wingdings" charset="2"/>
              <a:buNone/>
            </a:pPr>
            <a:endParaRPr lang="en-US" sz="3600" dirty="0">
              <a:solidFill>
                <a:schemeClr val="bg1"/>
              </a:solidFill>
              <a:latin typeface="Times New Roman" charset="0"/>
            </a:endParaRPr>
          </a:p>
          <a:p>
            <a:pPr>
              <a:buFont typeface="Wingdings" charset="2"/>
              <a:buChar char="§"/>
            </a:pPr>
            <a:endParaRPr lang="en-US" sz="3600" dirty="0">
              <a:solidFill>
                <a:schemeClr val="bg1"/>
              </a:solidFill>
              <a:latin typeface="Times New Roman" charset="0"/>
            </a:endParaRPr>
          </a:p>
          <a:p>
            <a:endParaRPr lang="en-US" dirty="0">
              <a:latin typeface="Times New Roman" charset="0"/>
            </a:endParaRPr>
          </a:p>
        </p:txBody>
      </p:sp>
      <p:pic>
        <p:nvPicPr>
          <p:cNvPr id="34819" name="Picture 3" descr="Punch%20Bowl%20Falls,%20Eagle%20Creek%20Wilderness%20Area,%20Columbia%20River%20Gorge,Oregon[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sz="3200" dirty="0"/>
              <a:t>Lents: Sustainable Agriculture Center</a:t>
            </a:r>
            <a:endParaRPr lang="en-US" dirty="0"/>
          </a:p>
        </p:txBody>
      </p:sp>
      <p:pic>
        <p:nvPicPr>
          <p:cNvPr id="141315" name="Picture 3" descr="DSCN0129.JPG                                                   00046423hardisk                        BED77F12:"/>
          <p:cNvPicPr>
            <a:picLocks noGrp="1" noChangeAspect="1" noChangeArrowheads="1"/>
          </p:cNvPicPr>
          <p:nvPr>
            <p:ph idx="1"/>
          </p:nvPr>
        </p:nvPicPr>
        <p:blipFill>
          <a:blip r:embed="rId2"/>
          <a:srcRect/>
          <a:stretch>
            <a:fillRect/>
          </a:stretch>
        </p:blipFill>
        <p:spPr>
          <a:xfrm>
            <a:off x="1550988" y="1600200"/>
            <a:ext cx="6040437" cy="4530725"/>
          </a:xfr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solar panels wide view_sm.jpg"/>
          <p:cNvPicPr>
            <a:picLocks noGrp="1" noChangeAspect="1"/>
          </p:cNvPicPr>
          <p:nvPr>
            <p:ph type="pic" idx="1"/>
          </p:nvPr>
        </p:nvPicPr>
        <p:blipFill>
          <a:blip r:embed="rId2"/>
          <a:srcRect l="2381" r="2381"/>
          <a:stretch>
            <a:fillRect/>
          </a:stretch>
        </p:blipFill>
        <p:spPr>
          <a:xfrm>
            <a:off x="1295399" y="517525"/>
            <a:ext cx="7234767" cy="5426075"/>
          </a:xfrm>
        </p:spPr>
      </p:pic>
      <p:sp>
        <p:nvSpPr>
          <p:cNvPr id="4" name="Text Placeholder 3"/>
          <p:cNvSpPr>
            <a:spLocks noGrp="1"/>
          </p:cNvSpPr>
          <p:nvPr>
            <p:ph type="body" sz="half" idx="2"/>
          </p:nvPr>
        </p:nvSpPr>
        <p:spPr/>
        <p:txBody>
          <a:bodyPr/>
          <a:lstStyle/>
          <a:p>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z="3200" dirty="0"/>
              <a:t>Lents: Community Supported Farm (CSA)</a:t>
            </a:r>
            <a:endParaRPr lang="en-US" dirty="0"/>
          </a:p>
        </p:txBody>
      </p:sp>
      <p:pic>
        <p:nvPicPr>
          <p:cNvPr id="138243" name="Picture 3" descr="DSCN0130.JPG                                                   00046423hardisk                        BED77F12:"/>
          <p:cNvPicPr>
            <a:picLocks noGrp="1" noChangeAspect="1" noChangeArrowheads="1"/>
          </p:cNvPicPr>
          <p:nvPr>
            <p:ph idx="1"/>
          </p:nvPr>
        </p:nvPicPr>
        <p:blipFill>
          <a:blip r:embed="rId2"/>
          <a:srcRect/>
          <a:stretch>
            <a:fillRect/>
          </a:stretch>
        </p:blipFill>
        <p:spPr>
          <a:xfrm>
            <a:off x="1550988" y="1600200"/>
            <a:ext cx="6040437" cy="4530725"/>
          </a:xfr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Picture Placeholder 6" descr="kids harvesting pumpkins.JPG"/>
          <p:cNvPicPr>
            <a:picLocks noGrp="1" noChangeAspect="1"/>
          </p:cNvPicPr>
          <p:nvPr>
            <p:ph type="pic" idx="1"/>
          </p:nvPr>
        </p:nvPicPr>
        <p:blipFill>
          <a:blip r:embed="rId2"/>
          <a:srcRect l="4571" r="4571"/>
          <a:stretch>
            <a:fillRect/>
          </a:stretch>
        </p:blipFill>
        <p:spPr/>
      </p:pic>
      <p:sp>
        <p:nvSpPr>
          <p:cNvPr id="6" name="Text Placeholder 5"/>
          <p:cNvSpPr>
            <a:spLocks noGrp="1"/>
          </p:cNvSpPr>
          <p:nvPr>
            <p:ph type="body" sz="half" idx="2"/>
          </p:nvPr>
        </p:nvSpPr>
        <p:spPr/>
        <p:txBody>
          <a:bodyPr/>
          <a:lstStyle/>
          <a:p>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watering tree_sm.jpg"/>
          <p:cNvPicPr>
            <a:picLocks noGrp="1" noChangeAspect="1"/>
          </p:cNvPicPr>
          <p:nvPr>
            <p:ph type="pic" idx="1"/>
          </p:nvPr>
        </p:nvPicPr>
        <p:blipFill>
          <a:blip r:embed="rId2"/>
          <a:srcRect t="21875" b="21875"/>
          <a:stretch>
            <a:fillRect/>
          </a:stretch>
        </p:blipFill>
        <p:spPr/>
      </p:pic>
      <p:sp>
        <p:nvSpPr>
          <p:cNvPr id="4" name="Text Placeholder 3"/>
          <p:cNvSpPr>
            <a:spLocks noGrp="1"/>
          </p:cNvSpPr>
          <p:nvPr>
            <p:ph type="body" sz="half" idx="2"/>
          </p:nvPr>
        </p:nvSpPr>
        <p:spPr/>
        <p:txBody>
          <a:bodyPr/>
          <a:lstStyle/>
          <a:p>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dirty="0"/>
              <a:t>Lents: Constructed Wetlands</a:t>
            </a:r>
          </a:p>
        </p:txBody>
      </p:sp>
      <p:pic>
        <p:nvPicPr>
          <p:cNvPr id="139267" name="Picture 3" descr="DSCN0123.JPG                                                   00046423hardisk                        BED77F12:"/>
          <p:cNvPicPr>
            <a:picLocks noGrp="1" noChangeAspect="1" noChangeArrowheads="1"/>
          </p:cNvPicPr>
          <p:nvPr>
            <p:ph idx="1"/>
          </p:nvPr>
        </p:nvPicPr>
        <p:blipFill>
          <a:blip r:embed="rId2"/>
          <a:srcRect/>
          <a:stretch>
            <a:fillRect/>
          </a:stretch>
        </p:blipFill>
        <p:spPr>
          <a:xfrm>
            <a:off x="1550988" y="1600200"/>
            <a:ext cx="6831012" cy="5124450"/>
          </a:xfr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dirty="0"/>
              <a:t>Lents: Constructed Wetlands</a:t>
            </a:r>
          </a:p>
        </p:txBody>
      </p:sp>
      <p:pic>
        <p:nvPicPr>
          <p:cNvPr id="140291" name="Picture 3" descr="DSCN0125.JPG                                                   00046423hardisk                        BED77F12:"/>
          <p:cNvPicPr>
            <a:picLocks noGrp="1" noChangeAspect="1" noChangeArrowheads="1"/>
          </p:cNvPicPr>
          <p:nvPr>
            <p:ph idx="1"/>
          </p:nvPr>
        </p:nvPicPr>
        <p:blipFill>
          <a:blip r:embed="rId2"/>
          <a:srcRect/>
          <a:stretch>
            <a:fillRect/>
          </a:stretch>
        </p:blipFill>
        <p:spPr>
          <a:xfrm>
            <a:off x="1550988" y="1600200"/>
            <a:ext cx="6040437" cy="4530725"/>
          </a:xfr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sz="4000"/>
              <a:t>Lents 1996</a:t>
            </a:r>
            <a:br>
              <a:rPr lang="en-US" sz="4000"/>
            </a:br>
            <a:r>
              <a:rPr lang="en-US" sz="4000"/>
              <a:t>Total Acres 64</a:t>
            </a:r>
          </a:p>
        </p:txBody>
      </p:sp>
      <p:pic>
        <p:nvPicPr>
          <p:cNvPr id="187395" name="Picture 3" descr="Lents 96"/>
          <p:cNvPicPr>
            <a:picLocks noGrp="1" noChangeAspect="1" noChangeArrowheads="1"/>
          </p:cNvPicPr>
          <p:nvPr>
            <p:ph idx="1"/>
          </p:nvPr>
        </p:nvPicPr>
        <p:blipFill>
          <a:blip r:embed="rId2"/>
          <a:srcRect/>
          <a:stretch>
            <a:fillRect/>
          </a:stretch>
        </p:blipFill>
        <p:spPr>
          <a:xfrm>
            <a:off x="457200" y="1436688"/>
            <a:ext cx="8229600" cy="4852987"/>
          </a:xfrm>
          <a:noFill/>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z="4000"/>
              <a:t>Lents 1999</a:t>
            </a:r>
            <a:br>
              <a:rPr lang="en-US" sz="4000"/>
            </a:br>
            <a:r>
              <a:rPr lang="en-US" sz="4000"/>
              <a:t>Total Acres 82</a:t>
            </a:r>
          </a:p>
        </p:txBody>
      </p:sp>
      <p:pic>
        <p:nvPicPr>
          <p:cNvPr id="188419" name="Picture 3" descr="Lents 99"/>
          <p:cNvPicPr>
            <a:picLocks noGrp="1" noChangeAspect="1" noChangeArrowheads="1"/>
          </p:cNvPicPr>
          <p:nvPr>
            <p:ph idx="1"/>
          </p:nvPr>
        </p:nvPicPr>
        <p:blipFill>
          <a:blip r:embed="rId2"/>
          <a:srcRect/>
          <a:stretch>
            <a:fillRect/>
          </a:stretch>
        </p:blipFill>
        <p:spPr>
          <a:xfrm>
            <a:off x="457200" y="1435100"/>
            <a:ext cx="8229600" cy="4856163"/>
          </a:xfrm>
          <a:noFill/>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sz="4000"/>
              <a:t>Lents 2002</a:t>
            </a:r>
            <a:br>
              <a:rPr lang="en-US" sz="4000"/>
            </a:br>
            <a:r>
              <a:rPr lang="en-US" sz="4000"/>
              <a:t>Total Acres 92</a:t>
            </a:r>
          </a:p>
        </p:txBody>
      </p:sp>
      <p:pic>
        <p:nvPicPr>
          <p:cNvPr id="189443" name="Picture 3" descr="Lents 02"/>
          <p:cNvPicPr>
            <a:picLocks noGrp="1" noChangeAspect="1" noChangeArrowheads="1"/>
          </p:cNvPicPr>
          <p:nvPr>
            <p:ph idx="1"/>
          </p:nvPr>
        </p:nvPicPr>
        <p:blipFill>
          <a:blip r:embed="rId2"/>
          <a:srcRect/>
          <a:stretch>
            <a:fillRect/>
          </a:stretch>
        </p:blipFill>
        <p:spPr>
          <a:xfrm>
            <a:off x="457200" y="1436688"/>
            <a:ext cx="8229600" cy="4852987"/>
          </a:xfrm>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38150" y="1200150"/>
            <a:ext cx="393700" cy="2105025"/>
          </a:xfrm>
          <a:prstGeom prst="rect">
            <a:avLst/>
          </a:prstGeom>
          <a:noFill/>
          <a:ln w="9525">
            <a:noFill/>
            <a:miter lim="800000"/>
            <a:headEnd/>
            <a:tailEnd/>
          </a:ln>
        </p:spPr>
        <p:txBody>
          <a:bodyPr wrap="none">
            <a:prstTxWarp prst="textNoShape">
              <a:avLst/>
            </a:prstTxWarp>
            <a:spAutoFit/>
          </a:bodyPr>
          <a:lstStyle/>
          <a:p>
            <a:endParaRPr lang="en-US" sz="3600" dirty="0">
              <a:solidFill>
                <a:schemeClr val="bg1"/>
              </a:solidFill>
              <a:latin typeface="Times New Roman" charset="0"/>
            </a:endParaRPr>
          </a:p>
          <a:p>
            <a:pPr>
              <a:buFont typeface="Wingdings" charset="2"/>
              <a:buNone/>
            </a:pPr>
            <a:endParaRPr lang="en-US" sz="3600" dirty="0">
              <a:solidFill>
                <a:schemeClr val="bg1"/>
              </a:solidFill>
              <a:latin typeface="Times New Roman" charset="0"/>
            </a:endParaRPr>
          </a:p>
          <a:p>
            <a:pPr>
              <a:buFont typeface="Wingdings" charset="2"/>
              <a:buChar char="§"/>
            </a:pPr>
            <a:endParaRPr lang="en-US" sz="3600" dirty="0">
              <a:solidFill>
                <a:schemeClr val="bg1"/>
              </a:solidFill>
              <a:latin typeface="Times New Roman" charset="0"/>
            </a:endParaRPr>
          </a:p>
          <a:p>
            <a:endParaRPr lang="en-US" dirty="0">
              <a:latin typeface="Times New Roman" charset="0"/>
            </a:endParaRPr>
          </a:p>
        </p:txBody>
      </p:sp>
      <p:pic>
        <p:nvPicPr>
          <p:cNvPr id="36867" name="Picture 3" descr="haystack-rock-no-land-2-420[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z="4000"/>
              <a:t>Lents 2007</a:t>
            </a:r>
            <a:br>
              <a:rPr lang="en-US" sz="4000"/>
            </a:br>
            <a:r>
              <a:rPr lang="en-US" sz="4000"/>
              <a:t>Total Acres 103</a:t>
            </a:r>
          </a:p>
        </p:txBody>
      </p:sp>
      <p:pic>
        <p:nvPicPr>
          <p:cNvPr id="190467" name="Picture 3" descr="Lents 08"/>
          <p:cNvPicPr>
            <a:picLocks noGrp="1" noChangeAspect="1" noChangeArrowheads="1"/>
          </p:cNvPicPr>
          <p:nvPr>
            <p:ph idx="1"/>
          </p:nvPr>
        </p:nvPicPr>
        <p:blipFill>
          <a:blip r:embed="rId2"/>
          <a:srcRect/>
          <a:stretch>
            <a:fillRect/>
          </a:stretch>
        </p:blipFill>
        <p:spPr>
          <a:xfrm>
            <a:off x="457200" y="1436688"/>
            <a:ext cx="8229600" cy="4852987"/>
          </a:xfrm>
          <a:noFill/>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solidFill>
                  <a:srgbClr val="FF0000"/>
                </a:solidFill>
              </a:rPr>
              <a:t>	extra slides</a:t>
            </a:r>
            <a:endParaRPr lang="en-US" sz="6600"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2" descr="MAY&amp;HORN"/>
          <p:cNvPicPr>
            <a:picLocks noChangeAspect="1" noChangeArrowheads="1"/>
          </p:cNvPicPr>
          <p:nvPr/>
        </p:nvPicPr>
        <p:blipFill>
          <a:blip r:embed="rId2"/>
          <a:srcRect/>
          <a:stretch>
            <a:fillRect/>
          </a:stretch>
        </p:blipFill>
        <p:spPr bwMode="auto">
          <a:xfrm>
            <a:off x="381000" y="1752600"/>
            <a:ext cx="8391525" cy="3992563"/>
          </a:xfrm>
          <a:prstGeom prst="rect">
            <a:avLst/>
          </a:prstGeom>
          <a:noFill/>
        </p:spPr>
      </p:pic>
      <p:sp>
        <p:nvSpPr>
          <p:cNvPr id="60419" name="Text Box 3"/>
          <p:cNvSpPr txBox="1">
            <a:spLocks noChangeArrowheads="1"/>
          </p:cNvSpPr>
          <p:nvPr/>
        </p:nvSpPr>
        <p:spPr bwMode="auto">
          <a:xfrm>
            <a:off x="915988" y="482600"/>
            <a:ext cx="6937375" cy="94615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800" b="1" i="1">
                <a:latin typeface="Times New Roman" charset="0"/>
              </a:rPr>
              <a:t>Riparian Corridors, Watershed Urbanization, </a:t>
            </a:r>
          </a:p>
          <a:p>
            <a:pPr algn="ctr" eaLnBrk="0" hangingPunct="0"/>
            <a:r>
              <a:rPr lang="en-US" sz="2800" b="1" i="1">
                <a:latin typeface="Times New Roman" charset="0"/>
              </a:rPr>
              <a:t>and Stream Health</a:t>
            </a:r>
            <a:endParaRPr lang="en-US" sz="2400" i="1">
              <a:latin typeface="Times New Roman"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Documents</a:t>
            </a:r>
            <a:endParaRPr lang="en-US" dirty="0"/>
          </a:p>
        </p:txBody>
      </p:sp>
      <p:sp>
        <p:nvSpPr>
          <p:cNvPr id="3" name="Content Placeholder 2"/>
          <p:cNvSpPr>
            <a:spLocks noGrp="1"/>
          </p:cNvSpPr>
          <p:nvPr>
            <p:ph idx="1"/>
          </p:nvPr>
        </p:nvSpPr>
        <p:spPr/>
        <p:txBody>
          <a:bodyPr/>
          <a:lstStyle/>
          <a:p>
            <a:r>
              <a:rPr lang="en-US" dirty="0" smtClean="0"/>
              <a:t>Vision</a:t>
            </a:r>
          </a:p>
          <a:p>
            <a:r>
              <a:rPr lang="en-US" smtClean="0"/>
              <a:t>Brochures</a:t>
            </a:r>
          </a:p>
          <a:p>
            <a:r>
              <a:rPr lang="en-US" dirty="0" smtClean="0"/>
              <a:t>Resource management Plan</a:t>
            </a:r>
          </a:p>
          <a:p>
            <a:r>
              <a:rPr lang="en-US" dirty="0" smtClean="0"/>
              <a:t>Environmental Zoning overlay</a:t>
            </a:r>
          </a:p>
          <a:p>
            <a:r>
              <a:rPr lang="en-US" dirty="0" smtClean="0"/>
              <a:t>Specialized studies</a:t>
            </a:r>
          </a:p>
          <a:p>
            <a:r>
              <a:rPr lang="en-US" dirty="0" smtClean="0"/>
              <a:t>Annual Report</a:t>
            </a:r>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a:stretch>
            <a:fillRect/>
          </a:stretch>
        </p:blipFill>
        <p:spPr bwMode="auto">
          <a:xfrm>
            <a:off x="228600" y="152400"/>
            <a:ext cx="8763000" cy="6567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Narratives over time</a:t>
            </a:r>
            <a:endParaRPr lang="en-US" dirty="0"/>
          </a:p>
        </p:txBody>
      </p:sp>
      <p:sp>
        <p:nvSpPr>
          <p:cNvPr id="3" name="Content Placeholder 2"/>
          <p:cNvSpPr>
            <a:spLocks noGrp="1"/>
          </p:cNvSpPr>
          <p:nvPr>
            <p:ph idx="1"/>
          </p:nvPr>
        </p:nvSpPr>
        <p:spPr/>
        <p:txBody>
          <a:bodyPr/>
          <a:lstStyle/>
          <a:p>
            <a:r>
              <a:rPr lang="en-US" dirty="0" smtClean="0"/>
              <a:t>Pilgrim</a:t>
            </a:r>
          </a:p>
          <a:p>
            <a:r>
              <a:rPr lang="en-US" dirty="0" smtClean="0"/>
              <a:t>River Why</a:t>
            </a:r>
          </a:p>
          <a:p>
            <a:r>
              <a:rPr lang="en-US" dirty="0" smtClean="0"/>
              <a:t>Shot in the Heart</a:t>
            </a:r>
          </a:p>
          <a:p>
            <a:r>
              <a:rPr lang="en-US" dirty="0" smtClean="0"/>
              <a:t>Our Place</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dirty="0"/>
              <a:t>Condition of the Watershed</a:t>
            </a:r>
          </a:p>
        </p:txBody>
      </p:sp>
      <p:sp>
        <p:nvSpPr>
          <p:cNvPr id="80899" name="Rectangle 3"/>
          <p:cNvSpPr>
            <a:spLocks noGrp="1" noChangeArrowheads="1"/>
          </p:cNvSpPr>
          <p:nvPr>
            <p:ph type="body" idx="1"/>
          </p:nvPr>
        </p:nvSpPr>
        <p:spPr/>
        <p:txBody>
          <a:bodyPr/>
          <a:lstStyle/>
          <a:p>
            <a:pPr eaLnBrk="1" hangingPunct="1">
              <a:lnSpc>
                <a:spcPct val="90000"/>
              </a:lnSpc>
            </a:pPr>
            <a:r>
              <a:rPr lang="en-US" sz="2800" dirty="0"/>
              <a:t>The creek is an urban utility, providing storm water system for community</a:t>
            </a:r>
          </a:p>
          <a:p>
            <a:pPr eaLnBrk="1" hangingPunct="1">
              <a:lnSpc>
                <a:spcPct val="90000"/>
              </a:lnSpc>
            </a:pPr>
            <a:r>
              <a:rPr lang="en-US" sz="2800" dirty="0"/>
              <a:t>Flooding  in winter</a:t>
            </a:r>
          </a:p>
          <a:p>
            <a:pPr eaLnBrk="1" hangingPunct="1">
              <a:lnSpc>
                <a:spcPct val="90000"/>
              </a:lnSpc>
            </a:pPr>
            <a:r>
              <a:rPr lang="en-US" sz="2800" dirty="0"/>
              <a:t>Low flow in summer</a:t>
            </a:r>
          </a:p>
          <a:p>
            <a:pPr eaLnBrk="1" hangingPunct="1">
              <a:lnSpc>
                <a:spcPct val="90000"/>
              </a:lnSpc>
            </a:pPr>
            <a:r>
              <a:rPr lang="en-US" sz="2800" dirty="0"/>
              <a:t>Loss of habitat</a:t>
            </a:r>
          </a:p>
          <a:p>
            <a:pPr eaLnBrk="1" hangingPunct="1">
              <a:lnSpc>
                <a:spcPct val="90000"/>
              </a:lnSpc>
            </a:pPr>
            <a:r>
              <a:rPr lang="en-US" sz="2800" dirty="0"/>
              <a:t>Poor water quality</a:t>
            </a:r>
          </a:p>
          <a:p>
            <a:pPr eaLnBrk="1" hangingPunct="1">
              <a:lnSpc>
                <a:spcPct val="90000"/>
              </a:lnSpc>
            </a:pPr>
            <a:r>
              <a:rPr lang="en-US" sz="2800" dirty="0"/>
              <a:t>Degraded habitat</a:t>
            </a:r>
          </a:p>
          <a:p>
            <a:pPr eaLnBrk="1" hangingPunct="1">
              <a:lnSpc>
                <a:spcPct val="90000"/>
              </a:lnSpc>
              <a:buFont typeface="Wingdings" charset="2"/>
              <a:buNone/>
            </a:pPr>
            <a:endParaRPr lang="en-US" sz="2800" dirty="0"/>
          </a:p>
          <a:p>
            <a:pPr eaLnBrk="1" hangingPunct="1">
              <a:lnSpc>
                <a:spcPct val="90000"/>
              </a:lnSpc>
            </a:pPr>
            <a:endParaRPr lang="en-US" sz="2800"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dirty="0"/>
              <a:t>Diverse Communities of Interest</a:t>
            </a:r>
          </a:p>
        </p:txBody>
      </p:sp>
      <p:sp>
        <p:nvSpPr>
          <p:cNvPr id="81923" name="Rectangle 3"/>
          <p:cNvSpPr>
            <a:spLocks noGrp="1" noChangeArrowheads="1"/>
          </p:cNvSpPr>
          <p:nvPr>
            <p:ph type="body" idx="1"/>
          </p:nvPr>
        </p:nvSpPr>
        <p:spPr/>
        <p:txBody>
          <a:bodyPr/>
          <a:lstStyle/>
          <a:p>
            <a:pPr eaLnBrk="1" hangingPunct="1"/>
            <a:r>
              <a:rPr lang="en-US" dirty="0"/>
              <a:t>Phil Knight, CEO Nike</a:t>
            </a:r>
          </a:p>
          <a:p>
            <a:pPr eaLnBrk="1" hangingPunct="1"/>
            <a:r>
              <a:rPr lang="en-US" dirty="0"/>
              <a:t>The Beat Generation of Poets</a:t>
            </a:r>
          </a:p>
          <a:p>
            <a:pPr eaLnBrk="1" hangingPunct="1"/>
            <a:r>
              <a:rPr lang="en-US" dirty="0"/>
              <a:t>Steve Wozinck, apple computer</a:t>
            </a:r>
          </a:p>
          <a:p>
            <a:pPr eaLnBrk="1" hangingPunct="1"/>
            <a:r>
              <a:rPr lang="en-US" dirty="0"/>
              <a:t>Gary Gilmore, Serial murderer</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Eastmoreland House</a:t>
            </a:r>
          </a:p>
        </p:txBody>
      </p:sp>
      <p:pic>
        <p:nvPicPr>
          <p:cNvPr id="82947" name="Picture 4" descr="eastmoreland2.JPG                                              00169A7Ahardisk                        BED77F12:"/>
          <p:cNvPicPr>
            <a:picLocks noGrp="1" noChangeAspect="1" noChangeArrowheads="1"/>
          </p:cNvPicPr>
          <p:nvPr>
            <p:ph idx="1"/>
          </p:nvPr>
        </p:nvPicPr>
        <p:blipFill>
          <a:blip r:embed="rId2"/>
          <a:srcRect/>
          <a:stretch>
            <a:fillRect/>
          </a:stretch>
        </p:blipFill>
        <p:spPr>
          <a:xfrm>
            <a:off x="1219200" y="1447800"/>
            <a:ext cx="6907213" cy="5181600"/>
          </a:xfr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dirty="0"/>
              <a:t>Outer Southeast Home</a:t>
            </a:r>
          </a:p>
        </p:txBody>
      </p:sp>
      <p:pic>
        <p:nvPicPr>
          <p:cNvPr id="83971" name="Picture 4" descr="&#10;outerhome.JPG                                                  00169A7Ahardisk                        BED77F12:"/>
          <p:cNvPicPr>
            <a:picLocks noGrp="1" noChangeAspect="1" noChangeArrowheads="1"/>
          </p:cNvPicPr>
          <p:nvPr>
            <p:ph idx="1"/>
          </p:nvPr>
        </p:nvPicPr>
        <p:blipFill>
          <a:blip r:embed="rId2"/>
          <a:srcRect/>
          <a:stretch>
            <a:fillRect/>
          </a:stretch>
        </p:blipFill>
        <p:spPr>
          <a:xfrm>
            <a:off x="1524000" y="1295400"/>
            <a:ext cx="6324600" cy="537051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descr="PDX bldgs Mt Hood 2"/>
          <p:cNvPicPr>
            <a:picLocks noChangeAspect="1" noChangeArrowheads="1"/>
          </p:cNvPicPr>
          <p:nvPr/>
        </p:nvPicPr>
        <p:blipFill>
          <a:blip r:embed="rId3"/>
          <a:srcRect/>
          <a:stretch>
            <a:fillRect/>
          </a:stretch>
        </p:blipFill>
        <p:spPr bwMode="auto">
          <a:xfrm>
            <a:off x="-11113" y="381000"/>
            <a:ext cx="9167813"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a:t>Happy Valley Home</a:t>
            </a:r>
          </a:p>
        </p:txBody>
      </p:sp>
      <p:pic>
        <p:nvPicPr>
          <p:cNvPr id="84995" name="Picture 4" descr="farm.JPG                                                       00169A7Ahardisk                        BED77F12:"/>
          <p:cNvPicPr>
            <a:picLocks noGrp="1" noChangeAspect="1" noChangeArrowheads="1"/>
          </p:cNvPicPr>
          <p:nvPr>
            <p:ph idx="1"/>
          </p:nvPr>
        </p:nvPicPr>
        <p:blipFill>
          <a:blip r:embed="rId2"/>
          <a:srcRect/>
          <a:stretch>
            <a:fillRect/>
          </a:stretch>
        </p:blipFill>
        <p:spPr>
          <a:xfrm>
            <a:off x="1295400" y="1371600"/>
            <a:ext cx="6934200" cy="5059363"/>
          </a:xfr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a:t>Why Nothing Happened</a:t>
            </a:r>
          </a:p>
        </p:txBody>
      </p:sp>
      <p:sp>
        <p:nvSpPr>
          <p:cNvPr id="88067" name="Rectangle 3"/>
          <p:cNvSpPr>
            <a:spLocks noGrp="1" noChangeArrowheads="1"/>
          </p:cNvSpPr>
          <p:nvPr>
            <p:ph type="body" idx="1"/>
          </p:nvPr>
        </p:nvSpPr>
        <p:spPr/>
        <p:txBody>
          <a:bodyPr/>
          <a:lstStyle/>
          <a:p>
            <a:pPr eaLnBrk="1" hangingPunct="1"/>
            <a:r>
              <a:rPr lang="en-US" dirty="0"/>
              <a:t>Metro Plan called for Local Improvement District</a:t>
            </a:r>
          </a:p>
          <a:p>
            <a:pPr eaLnBrk="1" hangingPunct="1"/>
            <a:r>
              <a:rPr lang="en-US" dirty="0"/>
              <a:t>50,000 phone calls, 800 at a meeting with armed security</a:t>
            </a:r>
          </a:p>
          <a:p>
            <a:pPr eaLnBrk="1" hangingPunct="1"/>
            <a:r>
              <a:rPr lang="en-US" dirty="0"/>
              <a:t>Citizens could not agree about watershed boundaries, whose problem it was, and didn’t want change</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3200" dirty="0"/>
              <a:t>Conditions Influencing Problem Solving </a:t>
            </a:r>
            <a:endParaRPr lang="en-US" dirty="0"/>
          </a:p>
        </p:txBody>
      </p:sp>
      <p:sp>
        <p:nvSpPr>
          <p:cNvPr id="89091" name="Rectangle 3"/>
          <p:cNvSpPr>
            <a:spLocks noGrp="1" noChangeArrowheads="1"/>
          </p:cNvSpPr>
          <p:nvPr>
            <p:ph type="body" idx="1"/>
          </p:nvPr>
        </p:nvSpPr>
        <p:spPr/>
        <p:txBody>
          <a:bodyPr/>
          <a:lstStyle/>
          <a:p>
            <a:pPr eaLnBrk="1" hangingPunct="1"/>
            <a:r>
              <a:rPr lang="en-US" dirty="0"/>
              <a:t>Lack of scientific knowledge</a:t>
            </a:r>
          </a:p>
          <a:p>
            <a:pPr eaLnBrk="1" hangingPunct="1"/>
            <a:r>
              <a:rPr lang="en-US" dirty="0"/>
              <a:t>Many communities of interest</a:t>
            </a:r>
          </a:p>
          <a:p>
            <a:pPr eaLnBrk="1" hangingPunct="1"/>
            <a:r>
              <a:rPr lang="en-US" dirty="0"/>
              <a:t>Over-lapping government responsibilities</a:t>
            </a:r>
          </a:p>
          <a:p>
            <a:pPr eaLnBrk="1" hangingPunct="1"/>
            <a:r>
              <a:rPr lang="en-US" dirty="0"/>
              <a:t>Citizens could not agree about watershed boundaries, whose problem it was, and didn’t want change</a:t>
            </a:r>
          </a:p>
          <a:p>
            <a:pPr eaLnBrk="1" hangingPunct="1"/>
            <a:endParaRPr 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z="3200" dirty="0"/>
              <a:t>1990:Johnson Creek Corridor Committee</a:t>
            </a:r>
            <a:endParaRPr lang="en-US" dirty="0"/>
          </a:p>
        </p:txBody>
      </p:sp>
      <p:sp>
        <p:nvSpPr>
          <p:cNvPr id="90115" name="Rectangle 3"/>
          <p:cNvSpPr>
            <a:spLocks noGrp="1" noChangeArrowheads="1"/>
          </p:cNvSpPr>
          <p:nvPr>
            <p:ph type="body" idx="1"/>
          </p:nvPr>
        </p:nvSpPr>
        <p:spPr/>
        <p:txBody>
          <a:bodyPr/>
          <a:lstStyle/>
          <a:p>
            <a:pPr eaLnBrk="1" hangingPunct="1"/>
            <a:r>
              <a:rPr lang="en-US" dirty="0"/>
              <a:t>36 members, 14 government agencies</a:t>
            </a:r>
          </a:p>
          <a:p>
            <a:pPr eaLnBrk="1" hangingPunct="1"/>
            <a:r>
              <a:rPr lang="en-US" dirty="0"/>
              <a:t>Development of Working Agreements</a:t>
            </a:r>
          </a:p>
          <a:p>
            <a:pPr eaLnBrk="1" hangingPunct="1"/>
            <a:r>
              <a:rPr lang="en-US" dirty="0"/>
              <a:t>Vision Statement</a:t>
            </a:r>
          </a:p>
          <a:p>
            <a:pPr eaLnBrk="1" hangingPunct="1"/>
            <a:r>
              <a:rPr lang="en-US" dirty="0"/>
              <a:t>Resource Management Plan</a:t>
            </a:r>
          </a:p>
          <a:p>
            <a:pPr eaLnBrk="1" hangingPunct="1"/>
            <a:r>
              <a:rPr lang="en-US" dirty="0"/>
              <a:t>Creation of Watershed Council</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2800" dirty="0"/>
              <a:t>1990s Change to Collaborative Planning Model</a:t>
            </a:r>
            <a:endParaRPr lang="en-US" dirty="0"/>
          </a:p>
        </p:txBody>
      </p:sp>
      <p:sp>
        <p:nvSpPr>
          <p:cNvPr id="91139" name="Rectangle 3"/>
          <p:cNvSpPr>
            <a:spLocks noGrp="1" noChangeArrowheads="1"/>
          </p:cNvSpPr>
          <p:nvPr>
            <p:ph type="body" idx="1"/>
          </p:nvPr>
        </p:nvSpPr>
        <p:spPr/>
        <p:txBody>
          <a:bodyPr/>
          <a:lstStyle/>
          <a:p>
            <a:pPr eaLnBrk="1" hangingPunct="1"/>
            <a:r>
              <a:rPr lang="en-US" dirty="0"/>
              <a:t>New Knowledge about watershed health</a:t>
            </a:r>
          </a:p>
          <a:p>
            <a:pPr eaLnBrk="1" hangingPunct="1"/>
            <a:r>
              <a:rPr lang="en-US" dirty="0"/>
              <a:t>New Civic Infrastructure</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dirty="0"/>
              <a:t>Resource Management Plan</a:t>
            </a:r>
          </a:p>
        </p:txBody>
      </p:sp>
      <p:sp>
        <p:nvSpPr>
          <p:cNvPr id="92163" name="Rectangle 3"/>
          <p:cNvSpPr>
            <a:spLocks noGrp="1" noChangeArrowheads="1"/>
          </p:cNvSpPr>
          <p:nvPr>
            <p:ph type="body" idx="1"/>
          </p:nvPr>
        </p:nvSpPr>
        <p:spPr/>
        <p:txBody>
          <a:bodyPr/>
          <a:lstStyle/>
          <a:p>
            <a:pPr eaLnBrk="1" hangingPunct="1"/>
            <a:r>
              <a:rPr lang="en-US" sz="2400" dirty="0"/>
              <a:t>bank protection options</a:t>
            </a:r>
          </a:p>
          <a:p>
            <a:pPr eaLnBrk="1" hangingPunct="1"/>
            <a:r>
              <a:rPr lang="en-US" sz="2400" dirty="0"/>
              <a:t>enforcement of environmental protection zones</a:t>
            </a:r>
          </a:p>
          <a:p>
            <a:pPr eaLnBrk="1" hangingPunct="1"/>
            <a:r>
              <a:rPr lang="en-US" sz="2400" dirty="0"/>
              <a:t>sediment control regulations</a:t>
            </a:r>
          </a:p>
          <a:p>
            <a:pPr eaLnBrk="1" hangingPunct="1"/>
            <a:r>
              <a:rPr lang="en-US" sz="2400" dirty="0"/>
              <a:t>public acquisitions of flood prone properties **</a:t>
            </a:r>
          </a:p>
          <a:p>
            <a:pPr eaLnBrk="1" hangingPunct="1"/>
            <a:r>
              <a:rPr lang="en-US" sz="2400" dirty="0"/>
              <a:t>enactment of best management practices</a:t>
            </a:r>
          </a:p>
          <a:p>
            <a:pPr eaLnBrk="1" hangingPunct="1"/>
            <a:r>
              <a:rPr lang="en-US" sz="2400" dirty="0"/>
              <a:t>regional and onsite filtration facilities **</a:t>
            </a:r>
          </a:p>
          <a:p>
            <a:pPr eaLnBrk="1" hangingPunct="1"/>
            <a:r>
              <a:rPr lang="en-US" sz="2400" dirty="0"/>
              <a:t>bridge and culvert modification to increase fish passage</a:t>
            </a:r>
          </a:p>
          <a:p>
            <a:pPr eaLnBrk="1" hangingPunct="1"/>
            <a:r>
              <a:rPr lang="en-US" sz="2400" dirty="0"/>
              <a:t>public education and stewardship</a:t>
            </a:r>
          </a:p>
          <a:p>
            <a:pPr eaLnBrk="1" hangingPunct="1"/>
            <a:r>
              <a:rPr lang="en-US" sz="2400" dirty="0"/>
              <a:t>creation of the Johnson Creek Watershed Council **</a:t>
            </a:r>
          </a:p>
          <a:p>
            <a:pPr eaLnBrk="1" hangingPunct="1"/>
            <a:endParaRPr lang="en-US" sz="2400"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a:stretch>
            <a:fillRect/>
          </a:stretch>
        </p:blipFill>
        <p:spPr bwMode="auto">
          <a:xfrm>
            <a:off x="0" y="0"/>
            <a:ext cx="9144000" cy="685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t>1999: Restoration Plan</a:t>
            </a:r>
          </a:p>
        </p:txBody>
      </p:sp>
      <p:sp>
        <p:nvSpPr>
          <p:cNvPr id="93187" name="Rectangle 3"/>
          <p:cNvSpPr>
            <a:spLocks noGrp="1" noChangeArrowheads="1"/>
          </p:cNvSpPr>
          <p:nvPr>
            <p:ph type="body" idx="1"/>
          </p:nvPr>
        </p:nvSpPr>
        <p:spPr/>
        <p:txBody>
          <a:bodyPr/>
          <a:lstStyle/>
          <a:p>
            <a:pPr eaLnBrk="1" hangingPunct="1"/>
            <a:r>
              <a:rPr lang="en-US" dirty="0"/>
              <a:t>1994 Flood</a:t>
            </a:r>
          </a:p>
          <a:p>
            <a:pPr eaLnBrk="1" hangingPunct="1"/>
            <a:r>
              <a:rPr lang="en-US" dirty="0"/>
              <a:t>Annual Summits</a:t>
            </a:r>
          </a:p>
          <a:p>
            <a:pPr eaLnBrk="1" hangingPunct="1"/>
            <a:r>
              <a:rPr lang="en-US" dirty="0"/>
              <a:t>Multi-jurisdiction approved action plan</a:t>
            </a:r>
          </a:p>
          <a:p>
            <a:pPr eaLnBrk="1" hangingPunct="1"/>
            <a:r>
              <a:rPr lang="en-US" dirty="0"/>
              <a:t>Technical and political advisory committees</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397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ea typeface="+mj-ea"/>
                <a:cs typeface="+mj-cs"/>
              </a:rPr>
              <a:t>Lents: Urban Renewal in a Floodplain</a:t>
            </a:r>
          </a:p>
        </p:txBody>
      </p:sp>
      <p:sp>
        <p:nvSpPr>
          <p:cNvPr id="136195" name="Rectangle 3"/>
          <p:cNvSpPr>
            <a:spLocks noGrp="1" noChangeArrowheads="1"/>
          </p:cNvSpPr>
          <p:nvPr>
            <p:ph type="body" idx="1"/>
          </p:nvPr>
        </p:nvSpPr>
        <p:spPr/>
        <p:txBody>
          <a:bodyPr/>
          <a:lstStyle/>
          <a:p>
            <a:pPr eaLnBrk="1" hangingPunct="1"/>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85800" y="228600"/>
            <a:ext cx="7772400" cy="1143000"/>
          </a:xfrm>
        </p:spPr>
        <p:txBody>
          <a:bodyPr/>
          <a:lstStyle/>
          <a:p>
            <a:r>
              <a:rPr lang="en-US" sz="3400" b="1">
                <a:solidFill>
                  <a:schemeClr val="tx1"/>
                </a:solidFill>
                <a:latin typeface="Comic Sans MS" charset="0"/>
              </a:rPr>
              <a:t>The unit hydrograph</a:t>
            </a:r>
          </a:p>
        </p:txBody>
      </p:sp>
      <p:sp>
        <p:nvSpPr>
          <p:cNvPr id="131075" name="Rectangle 3"/>
          <p:cNvSpPr>
            <a:spLocks noGrp="1" noChangeArrowheads="1"/>
          </p:cNvSpPr>
          <p:nvPr>
            <p:ph type="body" idx="1"/>
          </p:nvPr>
        </p:nvSpPr>
        <p:spPr>
          <a:xfrm>
            <a:off x="381000" y="1905000"/>
            <a:ext cx="8534400" cy="4114800"/>
          </a:xfrm>
        </p:spPr>
        <p:txBody>
          <a:bodyPr/>
          <a:lstStyle/>
          <a:p>
            <a:pPr>
              <a:lnSpc>
                <a:spcPct val="80000"/>
              </a:lnSpc>
              <a:buFont typeface="Wingdings" charset="2"/>
              <a:buChar char="l"/>
            </a:pPr>
            <a:r>
              <a:rPr lang="en-US" sz="1800" b="1">
                <a:effectLst>
                  <a:outerShdw blurRad="38100" dist="38100" dir="2700000" algn="tl">
                    <a:srgbClr val="DDDDDD"/>
                  </a:outerShdw>
                </a:effectLst>
              </a:rPr>
              <a:t>Hydrograph from 1 inch of excessive precipitation </a:t>
            </a:r>
          </a:p>
          <a:p>
            <a:pPr>
              <a:lnSpc>
                <a:spcPct val="80000"/>
              </a:lnSpc>
              <a:buFont typeface="Wingdings" charset="2"/>
              <a:buChar char="l"/>
            </a:pPr>
            <a:endParaRPr lang="en-US" sz="1800" b="1">
              <a:effectLst>
                <a:outerShdw blurRad="38100" dist="38100" dir="2700000" algn="tl">
                  <a:srgbClr val="DDDDDD"/>
                </a:outerShdw>
              </a:effectLst>
            </a:endParaRPr>
          </a:p>
          <a:p>
            <a:pPr>
              <a:lnSpc>
                <a:spcPct val="80000"/>
              </a:lnSpc>
              <a:buFont typeface="Wingdings" charset="2"/>
              <a:buChar char="l"/>
            </a:pPr>
            <a:r>
              <a:rPr lang="en-US" sz="1800" b="1">
                <a:effectLst>
                  <a:outerShdw blurRad="38100" dist="38100" dir="2700000" algn="tl">
                    <a:srgbClr val="DDDDDD"/>
                  </a:outerShdw>
                </a:effectLst>
              </a:rPr>
              <a:t>A basic tool for evaluating the response of a watershed to precipitation</a:t>
            </a:r>
            <a:endParaRPr lang="en-US" sz="1800" b="1"/>
          </a:p>
          <a:p>
            <a:pPr>
              <a:lnSpc>
                <a:spcPct val="80000"/>
              </a:lnSpc>
              <a:buFont typeface="Wingdings" charset="2"/>
              <a:buChar char="l"/>
            </a:pPr>
            <a:endParaRPr lang="en-US" sz="1800" b="1">
              <a:effectLst>
                <a:outerShdw blurRad="38100" dist="38100" dir="2700000" algn="tl">
                  <a:srgbClr val="DDDDDD"/>
                </a:outerShdw>
              </a:effectLst>
            </a:endParaRPr>
          </a:p>
          <a:p>
            <a:pPr>
              <a:lnSpc>
                <a:spcPct val="80000"/>
              </a:lnSpc>
              <a:buFont typeface="Wingdings" charset="2"/>
              <a:buChar char="l"/>
            </a:pPr>
            <a:r>
              <a:rPr lang="en-US" sz="1800" b="1">
                <a:effectLst>
                  <a:outerShdw blurRad="38100" dist="38100" dir="2700000" algn="tl">
                    <a:srgbClr val="DDDDDD"/>
                  </a:outerShdw>
                </a:effectLst>
              </a:rPr>
              <a:t>Effective rainfall: rainfall that contributes to the storm hydrograph</a:t>
            </a:r>
          </a:p>
          <a:p>
            <a:pPr>
              <a:lnSpc>
                <a:spcPct val="80000"/>
              </a:lnSpc>
              <a:buFont typeface="Wingdings" charset="2"/>
              <a:buChar char="l"/>
            </a:pPr>
            <a:endParaRPr lang="en-US" sz="1800" b="1">
              <a:effectLst>
                <a:outerShdw blurRad="38100" dist="38100" dir="2700000" algn="tl">
                  <a:srgbClr val="DDDDDD"/>
                </a:outerShdw>
              </a:effectLst>
            </a:endParaRPr>
          </a:p>
          <a:p>
            <a:pPr>
              <a:lnSpc>
                <a:spcPct val="80000"/>
              </a:lnSpc>
              <a:buFont typeface="Wingdings" charset="2"/>
              <a:buChar char="l"/>
            </a:pPr>
            <a:r>
              <a:rPr lang="en-US" sz="1800" b="1">
                <a:effectLst>
                  <a:outerShdw blurRad="38100" dist="38100" dir="2700000" algn="tl">
                    <a:srgbClr val="DDDDDD"/>
                  </a:outerShdw>
                </a:effectLst>
              </a:rPr>
              <a:t>Assumes uniform precipitation over space and time; linear response</a:t>
            </a:r>
          </a:p>
          <a:p>
            <a:pPr>
              <a:lnSpc>
                <a:spcPct val="80000"/>
              </a:lnSpc>
              <a:buFont typeface="Wingdings" charset="2"/>
              <a:buChar char="l"/>
            </a:pPr>
            <a:endParaRPr lang="en-US" sz="1800" b="1">
              <a:effectLst>
                <a:outerShdw blurRad="38100" dist="38100" dir="2700000" algn="tl">
                  <a:srgbClr val="DDDDDD"/>
                </a:outerShdw>
              </a:effectLst>
            </a:endParaRPr>
          </a:p>
          <a:p>
            <a:pPr>
              <a:lnSpc>
                <a:spcPct val="80000"/>
              </a:lnSpc>
              <a:buFont typeface="Wingdings" charset="2"/>
              <a:buChar char="l"/>
            </a:pPr>
            <a:r>
              <a:rPr lang="en-US" sz="1800" b="1">
                <a:effectLst>
                  <a:outerShdw blurRad="38100" dist="38100" dir="2700000" algn="tl">
                    <a:srgbClr val="DDDDDD"/>
                  </a:outerShdw>
                </a:effectLst>
              </a:rPr>
              <a:t>The shape of the unit hydrograph  = f (land, soil, watershed characteristics)</a:t>
            </a:r>
          </a:p>
          <a:p>
            <a:pPr>
              <a:lnSpc>
                <a:spcPct val="80000"/>
              </a:lnSpc>
              <a:buFont typeface="Wingdings" charset="2"/>
              <a:buChar char="l"/>
            </a:pPr>
            <a:endParaRPr lang="en-US" sz="1800" b="1">
              <a:effectLst>
                <a:outerShdw blurRad="38100" dist="38100" dir="2700000" algn="tl">
                  <a:srgbClr val="DDDDDD"/>
                </a:outerShdw>
              </a:effectLst>
            </a:endParaRPr>
          </a:p>
          <a:p>
            <a:pPr>
              <a:lnSpc>
                <a:spcPct val="80000"/>
              </a:lnSpc>
              <a:buFont typeface="Wingdings" charset="2"/>
              <a:buChar char="l"/>
            </a:pPr>
            <a:r>
              <a:rPr lang="en-US" sz="1800" b="1">
                <a:effectLst>
                  <a:outerShdw blurRad="38100" dist="38100" dir="2700000" algn="tl">
                    <a:srgbClr val="DDDDDD"/>
                  </a:outerShdw>
                </a:effectLst>
              </a:rPr>
              <a:t>Appropriate for small gauged basins </a:t>
            </a:r>
          </a:p>
          <a:p>
            <a:pPr>
              <a:lnSpc>
                <a:spcPct val="80000"/>
              </a:lnSpc>
              <a:buFont typeface="Wingdings" charset="2"/>
              <a:buNone/>
            </a:pPr>
            <a:r>
              <a:rPr lang="en-US" sz="1800" b="1">
                <a:effectLst>
                  <a:outerShdw blurRad="38100" dist="38100" dir="2700000" algn="tl">
                    <a:srgbClr val="DDDDDD"/>
                  </a:outerShdw>
                </a:effectLst>
              </a:rPr>
              <a:t>   (&lt; 2000 mi</a:t>
            </a:r>
            <a:r>
              <a:rPr lang="en-US" sz="1800" b="1" baseline="30000">
                <a:effectLst>
                  <a:outerShdw blurRad="38100" dist="38100" dir="2700000" algn="tl">
                    <a:srgbClr val="DDDDDD"/>
                  </a:outerShdw>
                </a:effectLst>
              </a:rPr>
              <a:t>2</a:t>
            </a:r>
            <a:r>
              <a:rPr lang="en-US" sz="1800" b="1">
                <a:effectLst>
                  <a:outerShdw blurRad="38100" dist="38100" dir="2700000" algn="tl">
                    <a:srgbClr val="DDDDDD"/>
                  </a:outerShdw>
                </a:effectLst>
              </a:rPr>
              <a:t>)</a:t>
            </a:r>
          </a:p>
          <a:p>
            <a:pPr>
              <a:lnSpc>
                <a:spcPct val="80000"/>
              </a:lnSpc>
              <a:buFont typeface="Wingdings" charset="2"/>
              <a:buNone/>
            </a:pPr>
            <a:endParaRPr lang="en-US" sz="1800" b="1">
              <a:effectLst>
                <a:outerShdw blurRad="38100" dist="38100" dir="2700000" algn="tl">
                  <a:srgbClr val="DDDDDD"/>
                </a:outerShdw>
              </a:effectLst>
            </a:endParaRPr>
          </a:p>
          <a:p>
            <a:pPr>
              <a:lnSpc>
                <a:spcPct val="80000"/>
              </a:lnSpc>
              <a:buFont typeface="Wingdings" charset="2"/>
              <a:buNone/>
            </a:pPr>
            <a:endParaRPr lang="en-US" sz="1800" b="1">
              <a:effectLst>
                <a:outerShdw blurRad="38100" dist="38100" dir="2700000" algn="tl">
                  <a:srgbClr val="DDDDDD"/>
                </a:outerShdw>
              </a:effectLst>
            </a:endParaRPr>
          </a:p>
        </p:txBody>
      </p:sp>
      <p:sp>
        <p:nvSpPr>
          <p:cNvPr id="131076" name="Rectangle 4"/>
          <p:cNvSpPr>
            <a:spLocks noChangeArrowheads="1"/>
          </p:cNvSpPr>
          <p:nvPr/>
        </p:nvSpPr>
        <p:spPr bwMode="auto">
          <a:xfrm>
            <a:off x="76200" y="1050925"/>
            <a:ext cx="8991600" cy="549275"/>
          </a:xfrm>
          <a:prstGeom prst="rect">
            <a:avLst/>
          </a:prstGeom>
          <a:noFill/>
          <a:ln w="12700">
            <a:noFill/>
            <a:miter lim="800000"/>
            <a:headEnd/>
            <a:tailEnd/>
          </a:ln>
          <a:effectLst/>
        </p:spPr>
        <p:txBody>
          <a:bodyPr lIns="90487" tIns="44450" rIns="90487" bIns="44450" anchor="ctr">
            <a:prstTxWarp prst="textNoShape">
              <a:avLst/>
            </a:prstTxWarp>
          </a:bodyPr>
          <a:lstStyle/>
          <a:p>
            <a:pPr algn="ctr" eaLnBrk="0" hangingPunct="0"/>
            <a:r>
              <a:rPr lang="en-US" sz="4400" b="1">
                <a:effectLst>
                  <a:outerShdw blurRad="38100" dist="38100" dir="2700000" algn="tl">
                    <a:srgbClr val="DDDDDD"/>
                  </a:outerShdw>
                </a:effectLst>
              </a:rPr>
              <a:t>____________________________</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dissolve">
                                      <p:cBhvr>
                                        <p:cTn id="7" dur="500"/>
                                        <p:tgtEl>
                                          <p:spTgt spid="131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1075">
                                            <p:txEl>
                                              <p:pRg st="2" end="2"/>
                                            </p:txEl>
                                          </p:spTgt>
                                        </p:tgtEl>
                                        <p:attrNameLst>
                                          <p:attrName>style.visibility</p:attrName>
                                        </p:attrNameLst>
                                      </p:cBhvr>
                                      <p:to>
                                        <p:strVal val="visible"/>
                                      </p:to>
                                    </p:set>
                                    <p:animEffect transition="in" filter="dissolve">
                                      <p:cBhvr>
                                        <p:cTn id="12" dur="500"/>
                                        <p:tgtEl>
                                          <p:spTgt spid="1310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1075">
                                            <p:txEl>
                                              <p:pRg st="4" end="4"/>
                                            </p:txEl>
                                          </p:spTgt>
                                        </p:tgtEl>
                                        <p:attrNameLst>
                                          <p:attrName>style.visibility</p:attrName>
                                        </p:attrNameLst>
                                      </p:cBhvr>
                                      <p:to>
                                        <p:strVal val="visible"/>
                                      </p:to>
                                    </p:set>
                                    <p:animEffect transition="in" filter="dissolve">
                                      <p:cBhvr>
                                        <p:cTn id="17" dur="500"/>
                                        <p:tgtEl>
                                          <p:spTgt spid="13107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1075">
                                            <p:txEl>
                                              <p:pRg st="6" end="6"/>
                                            </p:txEl>
                                          </p:spTgt>
                                        </p:tgtEl>
                                        <p:attrNameLst>
                                          <p:attrName>style.visibility</p:attrName>
                                        </p:attrNameLst>
                                      </p:cBhvr>
                                      <p:to>
                                        <p:strVal val="visible"/>
                                      </p:to>
                                    </p:set>
                                    <p:animEffect transition="in" filter="dissolve">
                                      <p:cBhvr>
                                        <p:cTn id="22" dur="500"/>
                                        <p:tgtEl>
                                          <p:spTgt spid="13107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1075">
                                            <p:txEl>
                                              <p:pRg st="8" end="8"/>
                                            </p:txEl>
                                          </p:spTgt>
                                        </p:tgtEl>
                                        <p:attrNameLst>
                                          <p:attrName>style.visibility</p:attrName>
                                        </p:attrNameLst>
                                      </p:cBhvr>
                                      <p:to>
                                        <p:strVal val="visible"/>
                                      </p:to>
                                    </p:set>
                                    <p:animEffect transition="in" filter="dissolve">
                                      <p:cBhvr>
                                        <p:cTn id="27" dur="500"/>
                                        <p:tgtEl>
                                          <p:spTgt spid="13107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1075">
                                            <p:txEl>
                                              <p:pRg st="10" end="10"/>
                                            </p:txEl>
                                          </p:spTgt>
                                        </p:tgtEl>
                                        <p:attrNameLst>
                                          <p:attrName>style.visibility</p:attrName>
                                        </p:attrNameLst>
                                      </p:cBhvr>
                                      <p:to>
                                        <p:strVal val="visible"/>
                                      </p:to>
                                    </p:set>
                                    <p:animEffect transition="in" filter="dissolve">
                                      <p:cBhvr>
                                        <p:cTn id="32" dur="500"/>
                                        <p:tgtEl>
                                          <p:spTgt spid="13107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1075">
                                            <p:txEl>
                                              <p:pRg st="11" end="11"/>
                                            </p:txEl>
                                          </p:spTgt>
                                        </p:tgtEl>
                                        <p:attrNameLst>
                                          <p:attrName>style.visibility</p:attrName>
                                        </p:attrNameLst>
                                      </p:cBhvr>
                                      <p:to>
                                        <p:strVal val="visible"/>
                                      </p:to>
                                    </p:set>
                                    <p:animEffect transition="in" filter="dissolve">
                                      <p:cBhvr>
                                        <p:cTn id="37" dur="500"/>
                                        <p:tgtEl>
                                          <p:spTgt spid="13107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autoUpdateAnimBg="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050" descr="npo000007"/>
          <p:cNvPicPr>
            <a:picLocks noChangeAspect="1" noChangeArrowheads="1"/>
          </p:cNvPicPr>
          <p:nvPr/>
        </p:nvPicPr>
        <p:blipFill>
          <a:blip r:embed="rId3"/>
          <a:srcRect/>
          <a:stretch>
            <a:fillRect/>
          </a:stretch>
        </p:blipFill>
        <p:spPr bwMode="auto">
          <a:xfrm>
            <a:off x="1981200" y="2362200"/>
            <a:ext cx="5029200" cy="3646488"/>
          </a:xfrm>
          <a:prstGeom prst="rect">
            <a:avLst/>
          </a:prstGeom>
          <a:noFill/>
          <a:ln w="6350">
            <a:solidFill>
              <a:schemeClr val="tx1"/>
            </a:solidFill>
            <a:miter lim="800000"/>
            <a:headEnd/>
            <a:tailEnd/>
          </a:ln>
        </p:spPr>
      </p:pic>
      <p:sp>
        <p:nvSpPr>
          <p:cNvPr id="40963" name="Rectangle 3"/>
          <p:cNvSpPr>
            <a:spLocks noChangeArrowheads="1"/>
          </p:cNvSpPr>
          <p:nvPr/>
        </p:nvSpPr>
        <p:spPr bwMode="auto">
          <a:xfrm>
            <a:off x="1752600" y="1219200"/>
            <a:ext cx="6154738" cy="641350"/>
          </a:xfrm>
          <a:prstGeom prst="rect">
            <a:avLst/>
          </a:prstGeom>
          <a:noFill/>
          <a:ln w="9525">
            <a:noFill/>
            <a:miter lim="800000"/>
            <a:headEnd/>
            <a:tailEnd/>
          </a:ln>
        </p:spPr>
        <p:txBody>
          <a:bodyPr wrap="none">
            <a:prstTxWarp prst="textNoShape">
              <a:avLst/>
            </a:prstTxWarp>
            <a:spAutoFit/>
          </a:bodyPr>
          <a:lstStyle/>
          <a:p>
            <a:r>
              <a:rPr lang="en-US" sz="3600" b="1" dirty="0">
                <a:solidFill>
                  <a:schemeClr val="accent2"/>
                </a:solidFill>
                <a:latin typeface="Tempus Sans ITC" charset="0"/>
              </a:rPr>
              <a:t>Farm and Forest Protection</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609600"/>
            <a:ext cx="7772400" cy="1143000"/>
          </a:xfrm>
        </p:spPr>
        <p:txBody>
          <a:bodyPr/>
          <a:lstStyle/>
          <a:p>
            <a:r>
              <a:rPr lang="en-US" sz="3800" b="1" dirty="0" smtClean="0">
                <a:solidFill>
                  <a:srgbClr val="000000"/>
                </a:solidFill>
                <a:latin typeface="Helvetica"/>
                <a:cs typeface="Helvetica"/>
              </a:rPr>
              <a:t>How to Focus Urban Stream Restoration</a:t>
            </a:r>
            <a:endParaRPr lang="en-US" b="1" dirty="0">
              <a:solidFill>
                <a:srgbClr val="000000"/>
              </a:solidFill>
              <a:latin typeface="Helvetica"/>
              <a:cs typeface="Helvetica"/>
            </a:endParaRPr>
          </a:p>
        </p:txBody>
      </p:sp>
      <p:sp>
        <p:nvSpPr>
          <p:cNvPr id="65539" name="Rectangle 3"/>
          <p:cNvSpPr>
            <a:spLocks noGrp="1" noChangeArrowheads="1"/>
          </p:cNvSpPr>
          <p:nvPr>
            <p:ph type="body" idx="4294967295"/>
          </p:nvPr>
        </p:nvSpPr>
        <p:spPr>
          <a:xfrm>
            <a:off x="0" y="1981200"/>
            <a:ext cx="7772400" cy="4114800"/>
          </a:xfrm>
        </p:spPr>
        <p:txBody>
          <a:bodyPr/>
          <a:lstStyle/>
          <a:p>
            <a:r>
              <a:rPr lang="en-US" dirty="0" smtClean="0">
                <a:solidFill>
                  <a:srgbClr val="000000"/>
                </a:solidFill>
              </a:rPr>
              <a:t>Three </a:t>
            </a:r>
            <a:r>
              <a:rPr lang="en-US" dirty="0">
                <a:solidFill>
                  <a:srgbClr val="000000"/>
                </a:solidFill>
              </a:rPr>
              <a:t>problems to focus on:</a:t>
            </a:r>
          </a:p>
          <a:p>
            <a:pPr lvl="2"/>
            <a:r>
              <a:rPr lang="en-US" dirty="0">
                <a:solidFill>
                  <a:srgbClr val="000000"/>
                </a:solidFill>
              </a:rPr>
              <a:t>Identifying </a:t>
            </a:r>
            <a:r>
              <a:rPr lang="en-US" dirty="0" err="1">
                <a:solidFill>
                  <a:srgbClr val="000000"/>
                </a:solidFill>
              </a:rPr>
              <a:t>bankfull</a:t>
            </a:r>
            <a:r>
              <a:rPr lang="en-US" dirty="0">
                <a:solidFill>
                  <a:srgbClr val="000000"/>
                </a:solidFill>
              </a:rPr>
              <a:t> channel width and depth that mirrors urban stream equilibrium</a:t>
            </a:r>
          </a:p>
          <a:p>
            <a:pPr lvl="2"/>
            <a:r>
              <a:rPr lang="en-US" dirty="0">
                <a:solidFill>
                  <a:srgbClr val="000000"/>
                </a:solidFill>
              </a:rPr>
              <a:t>Matching channel length and sinuosity design to the existing channel and valley slopes</a:t>
            </a:r>
          </a:p>
          <a:p>
            <a:pPr lvl="2"/>
            <a:r>
              <a:rPr lang="en-US" dirty="0">
                <a:solidFill>
                  <a:srgbClr val="000000"/>
                </a:solidFill>
              </a:rPr>
              <a:t>Establishing a floodplain capable of handling flash flooding and dynamic channel adjustments</a:t>
            </a: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Science</a:t>
            </a:r>
            <a:endParaRPr lang="en-US" dirty="0"/>
          </a:p>
        </p:txBody>
      </p:sp>
      <p:sp>
        <p:nvSpPr>
          <p:cNvPr id="3" name="Content Placeholder 2"/>
          <p:cNvSpPr>
            <a:spLocks noGrp="1"/>
          </p:cNvSpPr>
          <p:nvPr>
            <p:ph idx="1"/>
          </p:nvPr>
        </p:nvSpPr>
        <p:spPr/>
        <p:txBody>
          <a:bodyPr/>
          <a:lstStyle/>
          <a:p>
            <a:r>
              <a:rPr lang="en-US" dirty="0" smtClean="0"/>
              <a:t>Sub critical vs. super critical flows the Froude number is formula for measuring these flows </a:t>
            </a:r>
          </a:p>
          <a:p>
            <a:r>
              <a:rPr lang="en-US" dirty="0" smtClean="0"/>
              <a:t>or you can toss a pebble into the stream </a:t>
            </a:r>
            <a:endParaRPr lang="en-US" dirty="0"/>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91139" name="Text Box 3"/>
          <p:cNvSpPr txBox="1">
            <a:spLocks noChangeArrowheads="1"/>
          </p:cNvSpPr>
          <p:nvPr/>
        </p:nvSpPr>
        <p:spPr bwMode="auto">
          <a:xfrm>
            <a:off x="152400" y="228600"/>
            <a:ext cx="71628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600" b="1" i="1">
                <a:solidFill>
                  <a:schemeClr val="tx2"/>
                </a:solidFill>
                <a:latin typeface="Comic Sans MS" charset="0"/>
              </a:rPr>
              <a:t>Floodplains</a:t>
            </a:r>
          </a:p>
        </p:txBody>
      </p:sp>
      <p:sp>
        <p:nvSpPr>
          <p:cNvPr id="91140" name="Text Box 4"/>
          <p:cNvSpPr txBox="1">
            <a:spLocks noChangeArrowheads="1"/>
          </p:cNvSpPr>
          <p:nvPr/>
        </p:nvSpPr>
        <p:spPr bwMode="auto">
          <a:xfrm>
            <a:off x="76200" y="1006475"/>
            <a:ext cx="37338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Unable to join the main channel</a:t>
            </a:r>
          </a:p>
        </p:txBody>
      </p:sp>
      <p:sp>
        <p:nvSpPr>
          <p:cNvPr id="91141" name="Line 5"/>
          <p:cNvSpPr>
            <a:spLocks noChangeShapeType="1"/>
          </p:cNvSpPr>
          <p:nvPr/>
        </p:nvSpPr>
        <p:spPr bwMode="auto">
          <a:xfrm>
            <a:off x="1295400" y="1676400"/>
            <a:ext cx="457200" cy="15240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April 10, 2008</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Syllabus review</a:t>
            </a:r>
          </a:p>
          <a:p>
            <a:r>
              <a:rPr lang="en-US" dirty="0" smtClean="0"/>
              <a:t>Defining terms and perspective</a:t>
            </a:r>
          </a:p>
          <a:p>
            <a:r>
              <a:rPr lang="en-US" dirty="0" smtClean="0"/>
              <a:t>Urban Watersheds</a:t>
            </a:r>
          </a:p>
          <a:p>
            <a:r>
              <a:rPr lang="en-US" dirty="0" smtClean="0"/>
              <a:t>More about Field project</a:t>
            </a:r>
          </a:p>
          <a:p>
            <a:r>
              <a:rPr lang="en-US" dirty="0" smtClean="0"/>
              <a:t>Johnson Creek, the Chevy Impala of watersheds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457200"/>
            <a:ext cx="7772400" cy="1143000"/>
          </a:xfrm>
        </p:spPr>
        <p:txBody>
          <a:bodyPr>
            <a:normAutofit fontScale="90000"/>
          </a:bodyPr>
          <a:lstStyle/>
          <a:p>
            <a:pPr eaLnBrk="1" hangingPunct="1">
              <a:defRPr/>
            </a:pPr>
            <a:r>
              <a:rPr lang="en-US" sz="4000" dirty="0" smtClean="0">
                <a:solidFill>
                  <a:srgbClr val="FFFF00"/>
                </a:solidFill>
              </a:rPr>
              <a:t>Goal 5 Analysis Whited out Portland Metro Region</a:t>
            </a:r>
          </a:p>
        </p:txBody>
      </p:sp>
      <p:sp>
        <p:nvSpPr>
          <p:cNvPr id="43011" name="Rectangle 3"/>
          <p:cNvSpPr>
            <a:spLocks noGrp="1" noChangeArrowheads="1"/>
          </p:cNvSpPr>
          <p:nvPr>
            <p:ph type="body" sz="half" idx="1"/>
          </p:nvPr>
        </p:nvSpPr>
        <p:spPr>
          <a:xfrm>
            <a:off x="381000" y="1981200"/>
            <a:ext cx="3810000" cy="4114800"/>
          </a:xfrm>
        </p:spPr>
        <p:txBody>
          <a:bodyPr/>
          <a:lstStyle/>
          <a:p>
            <a:pPr eaLnBrk="1" hangingPunct="1"/>
            <a:r>
              <a:rPr lang="en-US" sz="2000" dirty="0" smtClean="0">
                <a:solidFill>
                  <a:srgbClr val="FFFF00"/>
                </a:solidFill>
              </a:rPr>
              <a:t>]</a:t>
            </a:r>
          </a:p>
        </p:txBody>
      </p:sp>
      <p:pic>
        <p:nvPicPr>
          <p:cNvPr id="43012" name="Picture 4" descr="Metro Gap Habitat"/>
          <p:cNvPicPr>
            <a:picLocks noChangeAspect="1" noChangeArrowheads="1"/>
          </p:cNvPicPr>
          <p:nvPr/>
        </p:nvPicPr>
        <p:blipFill>
          <a:blip r:embed="rId3"/>
          <a:srcRect/>
          <a:stretch>
            <a:fillRect/>
          </a:stretch>
        </p:blipFill>
        <p:spPr bwMode="auto">
          <a:xfrm>
            <a:off x="3962400" y="3124200"/>
            <a:ext cx="4953000" cy="3205163"/>
          </a:xfrm>
          <a:prstGeom prst="rect">
            <a:avLst/>
          </a:prstGeom>
          <a:noFill/>
          <a:ln w="9525">
            <a:noFill/>
            <a:miter lim="800000"/>
            <a:headEnd/>
            <a:tailEnd/>
          </a:ln>
        </p:spPr>
      </p:pic>
      <p:pic>
        <p:nvPicPr>
          <p:cNvPr id="43013" name="Picture 5" descr="new ORNHP"/>
          <p:cNvPicPr>
            <a:picLocks noChangeAspect="1" noChangeArrowheads="1"/>
          </p:cNvPicPr>
          <p:nvPr/>
        </p:nvPicPr>
        <p:blipFill>
          <a:blip r:embed="rId4"/>
          <a:srcRect/>
          <a:stretch>
            <a:fillRect/>
          </a:stretch>
        </p:blipFill>
        <p:spPr bwMode="auto">
          <a:xfrm>
            <a:off x="7924800" y="6324600"/>
            <a:ext cx="1016000"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010400" y="228600"/>
            <a:ext cx="1905000" cy="2590800"/>
          </a:xfrm>
        </p:spPr>
        <p:txBody>
          <a:bodyPr/>
          <a:lstStyle/>
          <a:p>
            <a:pPr eaLnBrk="1" hangingPunct="1"/>
            <a:r>
              <a:rPr lang="en-US" sz="2800" dirty="0">
                <a:solidFill>
                  <a:srgbClr val="FFFF00"/>
                </a:solidFill>
              </a:rPr>
              <a:t>Cedar Mills Creek Watershed, 1984</a:t>
            </a:r>
          </a:p>
        </p:txBody>
      </p:sp>
      <p:pic>
        <p:nvPicPr>
          <p:cNvPr id="45059" name="Picture 3" descr="npo000009"/>
          <p:cNvPicPr>
            <a:picLocks noChangeAspect="1" noChangeArrowheads="1"/>
          </p:cNvPicPr>
          <p:nvPr/>
        </p:nvPicPr>
        <p:blipFill>
          <a:blip r:embed="rId3"/>
          <a:srcRect/>
          <a:stretch>
            <a:fillRect/>
          </a:stretch>
        </p:blipFill>
        <p:spPr bwMode="auto">
          <a:xfrm>
            <a:off x="228600" y="228600"/>
            <a:ext cx="6772275" cy="632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7010400" y="228600"/>
            <a:ext cx="1905000" cy="2590800"/>
          </a:xfrm>
        </p:spPr>
        <p:txBody>
          <a:bodyPr/>
          <a:lstStyle/>
          <a:p>
            <a:pPr eaLnBrk="1" hangingPunct="1"/>
            <a:r>
              <a:rPr lang="en-US" sz="2800" dirty="0">
                <a:solidFill>
                  <a:srgbClr val="FFFF00"/>
                </a:solidFill>
              </a:rPr>
              <a:t>Cedar Mills Creek Watershed, 1990</a:t>
            </a:r>
          </a:p>
        </p:txBody>
      </p:sp>
      <p:pic>
        <p:nvPicPr>
          <p:cNvPr id="47107" name="Picture 3" descr="npo00000b"/>
          <p:cNvPicPr>
            <a:picLocks noChangeAspect="1" noChangeArrowheads="1"/>
          </p:cNvPicPr>
          <p:nvPr/>
        </p:nvPicPr>
        <p:blipFill>
          <a:blip r:embed="rId3"/>
          <a:srcRect/>
          <a:stretch>
            <a:fillRect/>
          </a:stretch>
        </p:blipFill>
        <p:spPr bwMode="auto">
          <a:xfrm>
            <a:off x="152400" y="152400"/>
            <a:ext cx="6858000"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010400" y="228600"/>
            <a:ext cx="1905000" cy="2590800"/>
          </a:xfrm>
        </p:spPr>
        <p:txBody>
          <a:bodyPr/>
          <a:lstStyle/>
          <a:p>
            <a:pPr eaLnBrk="1" hangingPunct="1"/>
            <a:r>
              <a:rPr lang="en-US" sz="2800" dirty="0">
                <a:solidFill>
                  <a:srgbClr val="FFFF00"/>
                </a:solidFill>
              </a:rPr>
              <a:t>Cedar Mills Creek Watershed, 1994</a:t>
            </a:r>
          </a:p>
        </p:txBody>
      </p:sp>
      <p:pic>
        <p:nvPicPr>
          <p:cNvPr id="49155" name="Picture 1027" descr="npo00000d"/>
          <p:cNvPicPr>
            <a:picLocks noChangeAspect="1" noChangeArrowheads="1"/>
          </p:cNvPicPr>
          <p:nvPr/>
        </p:nvPicPr>
        <p:blipFill>
          <a:blip r:embed="rId3"/>
          <a:srcRect/>
          <a:stretch>
            <a:fillRect/>
          </a:stretch>
        </p:blipFill>
        <p:spPr bwMode="auto">
          <a:xfrm>
            <a:off x="152400" y="152400"/>
            <a:ext cx="6858000"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010400" y="228600"/>
            <a:ext cx="1905000" cy="2590800"/>
          </a:xfrm>
        </p:spPr>
        <p:txBody>
          <a:bodyPr/>
          <a:lstStyle/>
          <a:p>
            <a:pPr eaLnBrk="1" hangingPunct="1"/>
            <a:r>
              <a:rPr lang="en-US" sz="2800" dirty="0">
                <a:solidFill>
                  <a:srgbClr val="FFFF00"/>
                </a:solidFill>
              </a:rPr>
              <a:t>Cedar Mills Creek Watershed, 2002</a:t>
            </a:r>
          </a:p>
        </p:txBody>
      </p:sp>
      <p:pic>
        <p:nvPicPr>
          <p:cNvPr id="51203" name="Picture 1027" descr="npo00000f"/>
          <p:cNvPicPr>
            <a:picLocks noChangeAspect="1" noChangeArrowheads="1"/>
          </p:cNvPicPr>
          <p:nvPr/>
        </p:nvPicPr>
        <p:blipFill>
          <a:blip r:embed="rId3"/>
          <a:srcRect/>
          <a:stretch>
            <a:fillRect/>
          </a:stretch>
        </p:blipFill>
        <p:spPr bwMode="auto">
          <a:xfrm>
            <a:off x="228600" y="304800"/>
            <a:ext cx="6781800" cy="639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descr="npo000012"/>
          <p:cNvPicPr>
            <a:picLocks noChangeArrowheads="1"/>
          </p:cNvPicPr>
          <p:nvPr/>
        </p:nvPicPr>
        <p:blipFill>
          <a:blip r:embed="rId3"/>
          <a:srcRect/>
          <a:stretch>
            <a:fillRect/>
          </a:stretch>
        </p:blipFill>
        <p:spPr bwMode="auto">
          <a:xfrm>
            <a:off x="0" y="841375"/>
            <a:ext cx="9142413" cy="5954713"/>
          </a:xfrm>
          <a:prstGeom prst="rect">
            <a:avLst/>
          </a:prstGeom>
          <a:noFill/>
          <a:ln w="9525">
            <a:noFill/>
            <a:miter lim="800000"/>
            <a:headEnd/>
            <a:tailEnd/>
          </a:ln>
        </p:spPr>
      </p:pic>
      <p:sp>
        <p:nvSpPr>
          <p:cNvPr id="53251" name="Rectangle 3"/>
          <p:cNvSpPr>
            <a:spLocks noChangeArrowheads="1"/>
          </p:cNvSpPr>
          <p:nvPr/>
        </p:nvSpPr>
        <p:spPr bwMode="auto">
          <a:xfrm>
            <a:off x="25400" y="863600"/>
            <a:ext cx="9091613" cy="5967413"/>
          </a:xfrm>
          <a:prstGeom prst="rect">
            <a:avLst/>
          </a:prstGeom>
          <a:noFill/>
          <a:ln w="50800">
            <a:solidFill>
              <a:srgbClr val="000099"/>
            </a:solidFill>
            <a:miter lim="800000"/>
            <a:headEnd/>
            <a:tailEnd/>
          </a:ln>
        </p:spPr>
        <p:txBody>
          <a:bodyPr wrap="none" anchor="ctr">
            <a:prstTxWarp prst="textNoShape">
              <a:avLst/>
            </a:prstTxWarp>
          </a:bodyPr>
          <a:lstStyle/>
          <a:p>
            <a:endParaRPr lang="en-US" dirty="0">
              <a:latin typeface="Calibri" charset="0"/>
            </a:endParaRPr>
          </a:p>
        </p:txBody>
      </p:sp>
      <p:sp>
        <p:nvSpPr>
          <p:cNvPr id="145412" name="Rectangle 4"/>
          <p:cNvSpPr>
            <a:spLocks noChangeArrowheads="1"/>
          </p:cNvSpPr>
          <p:nvPr/>
        </p:nvSpPr>
        <p:spPr bwMode="auto">
          <a:xfrm>
            <a:off x="1447800" y="76200"/>
            <a:ext cx="6553200" cy="701675"/>
          </a:xfrm>
          <a:prstGeom prst="rect">
            <a:avLst/>
          </a:prstGeom>
          <a:noFill/>
          <a:ln w="9525">
            <a:noFill/>
            <a:miter lim="800000"/>
            <a:headEnd/>
            <a:tailEnd/>
          </a:ln>
          <a:effectLst/>
        </p:spPr>
        <p:txBody>
          <a:bodyPr lIns="92075" tIns="46038" rIns="92075" bIns="46038">
            <a:prstTxWarp prst="textNoShape">
              <a:avLst/>
            </a:prstTxWarp>
            <a:spAutoFit/>
          </a:bodyPr>
          <a:lstStyle/>
          <a:p>
            <a:pPr eaLnBrk="0" fontAlgn="auto" hangingPunct="0">
              <a:spcBef>
                <a:spcPct val="50000"/>
              </a:spcBef>
              <a:spcAft>
                <a:spcPts val="0"/>
              </a:spcAft>
              <a:defRPr/>
            </a:pPr>
            <a:r>
              <a:rPr lang="en-US" sz="4000" dirty="0">
                <a:solidFill>
                  <a:srgbClr val="CC0000"/>
                </a:solidFill>
                <a:effectLst>
                  <a:outerShdw blurRad="38100" dist="38100" dir="2700000" algn="tl">
                    <a:srgbClr val="DDDDDD"/>
                  </a:outerShdw>
                </a:effectLst>
                <a:latin typeface="Arial Black" charset="0"/>
                <a:ea typeface="+mn-ea"/>
                <a:cs typeface="+mn-cs"/>
              </a:rPr>
              <a:t>Disappearing streams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descr="npo000010"/>
          <p:cNvPicPr>
            <a:picLocks noChangeArrowheads="1"/>
          </p:cNvPicPr>
          <p:nvPr/>
        </p:nvPicPr>
        <p:blipFill>
          <a:blip r:embed="rId3"/>
          <a:srcRect/>
          <a:stretch>
            <a:fillRect/>
          </a:stretch>
        </p:blipFill>
        <p:spPr bwMode="auto">
          <a:xfrm>
            <a:off x="152400" y="0"/>
            <a:ext cx="8870950" cy="6856413"/>
          </a:xfrm>
          <a:prstGeom prst="rect">
            <a:avLst/>
          </a:prstGeom>
          <a:noFill/>
          <a:ln w="9525">
            <a:noFill/>
            <a:miter lim="800000"/>
            <a:headEnd/>
            <a:tailEnd/>
          </a:ln>
        </p:spPr>
      </p:pic>
      <p:sp>
        <p:nvSpPr>
          <p:cNvPr id="55299" name="Rectangle 3"/>
          <p:cNvSpPr>
            <a:spLocks noGrp="1" noChangeArrowheads="1"/>
          </p:cNvSpPr>
          <p:nvPr>
            <p:ph type="title"/>
          </p:nvPr>
        </p:nvSpPr>
        <p:spPr>
          <a:xfrm>
            <a:off x="762000" y="152400"/>
            <a:ext cx="7772400" cy="990600"/>
          </a:xfrm>
        </p:spPr>
        <p:txBody>
          <a:bodyPr lIns="92075" tIns="46038" rIns="92075" bIns="46038"/>
          <a:lstStyle/>
          <a:p>
            <a:pPr eaLnBrk="1" hangingPunct="1"/>
            <a:r>
              <a:rPr lang="en-US" sz="4000" dirty="0">
                <a:solidFill>
                  <a:srgbClr val="CC0000"/>
                </a:solidFill>
                <a:latin typeface="Arial Black" charset="0"/>
              </a:rPr>
              <a:t>Degraded water quality</a:t>
            </a:r>
          </a:p>
        </p:txBody>
      </p:sp>
      <p:sp>
        <p:nvSpPr>
          <p:cNvPr id="55300" name="Rectangle 4"/>
          <p:cNvSpPr>
            <a:spLocks noChangeArrowheads="1"/>
          </p:cNvSpPr>
          <p:nvPr/>
        </p:nvSpPr>
        <p:spPr bwMode="auto">
          <a:xfrm>
            <a:off x="4800600" y="5943600"/>
            <a:ext cx="4114800" cy="457200"/>
          </a:xfrm>
          <a:prstGeom prst="rect">
            <a:avLst/>
          </a:prstGeom>
          <a:noFill/>
          <a:ln w="9525">
            <a:noFill/>
            <a:miter lim="800000"/>
            <a:headEnd/>
            <a:tailEnd/>
          </a:ln>
        </p:spPr>
        <p:txBody>
          <a:bodyPr wrap="none" anchor="ctr">
            <a:prstTxWarp prst="textNoShape">
              <a:avLst/>
            </a:prstTxWarp>
          </a:bodyPr>
          <a:lstStyle/>
          <a:p>
            <a:endParaRPr lang="en-US" dirty="0">
              <a:latin typeface="Calibri" charset="0"/>
            </a:endParaRPr>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descr="npo00002f"/>
          <p:cNvPicPr>
            <a:picLocks noChangeAspect="1" noChangeArrowheads="1"/>
          </p:cNvPicPr>
          <p:nvPr/>
        </p:nvPicPr>
        <p:blipFill>
          <a:blip r:embed="rId3"/>
          <a:srcRect/>
          <a:stretch>
            <a:fillRect/>
          </a:stretch>
        </p:blipFill>
        <p:spPr bwMode="auto">
          <a:xfrm>
            <a:off x="0" y="117475"/>
            <a:ext cx="9296400" cy="673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2" descr="CRAG Map @ M Houck"/>
          <p:cNvPicPr>
            <a:picLocks noChangeAspect="1" noChangeArrowheads="1"/>
          </p:cNvPicPr>
          <p:nvPr/>
        </p:nvPicPr>
        <p:blipFill>
          <a:blip r:embed="rId3"/>
          <a:srcRect/>
          <a:stretch>
            <a:fillRect/>
          </a:stretch>
        </p:blipFill>
        <p:spPr bwMode="auto">
          <a:xfrm>
            <a:off x="990600" y="0"/>
            <a:ext cx="7239000" cy="683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descr="40-Mile Loop @ 40-Mile Loop Land Trust"/>
          <p:cNvPicPr>
            <a:picLocks noChangeAspect="1" noChangeArrowheads="1"/>
          </p:cNvPicPr>
          <p:nvPr/>
        </p:nvPicPr>
        <p:blipFill>
          <a:blip r:embed="rId3"/>
          <a:srcRect/>
          <a:stretch>
            <a:fillRect/>
          </a:stretch>
        </p:blipFill>
        <p:spPr bwMode="auto">
          <a:xfrm>
            <a:off x="4114800" y="3265488"/>
            <a:ext cx="5029200" cy="3592512"/>
          </a:xfrm>
          <a:prstGeom prst="rect">
            <a:avLst/>
          </a:prstGeom>
          <a:noFill/>
          <a:ln w="9525">
            <a:noFill/>
            <a:miter lim="800000"/>
            <a:headEnd/>
            <a:tailEnd/>
          </a:ln>
        </p:spPr>
      </p:pic>
      <p:sp>
        <p:nvSpPr>
          <p:cNvPr id="61443" name="Text Box 3"/>
          <p:cNvSpPr txBox="1">
            <a:spLocks noChangeArrowheads="1"/>
          </p:cNvSpPr>
          <p:nvPr/>
        </p:nvSpPr>
        <p:spPr bwMode="auto">
          <a:xfrm>
            <a:off x="5394325" y="193675"/>
            <a:ext cx="3062288" cy="457200"/>
          </a:xfrm>
          <a:prstGeom prst="rect">
            <a:avLst/>
          </a:prstGeom>
          <a:noFill/>
          <a:ln w="9525">
            <a:noFill/>
            <a:miter lim="800000"/>
            <a:headEnd/>
            <a:tailEnd/>
          </a:ln>
        </p:spPr>
        <p:txBody>
          <a:bodyPr wrap="none">
            <a:prstTxWarp prst="textNoShape">
              <a:avLst/>
            </a:prstTxWarp>
            <a:spAutoFit/>
          </a:bodyPr>
          <a:lstStyle/>
          <a:p>
            <a:r>
              <a:rPr lang="en-US" dirty="0">
                <a:latin typeface="Times New Roman" charset="0"/>
              </a:rPr>
              <a:t>Courtesy 40-Mile Loop</a:t>
            </a:r>
          </a:p>
        </p:txBody>
      </p:sp>
      <p:pic>
        <p:nvPicPr>
          <p:cNvPr id="61444" name="Picture 4" descr="40-Mile Loop Map, 40-Mile Loop Trust"/>
          <p:cNvPicPr>
            <a:picLocks noChangeAspect="1" noChangeArrowheads="1"/>
          </p:cNvPicPr>
          <p:nvPr/>
        </p:nvPicPr>
        <p:blipFill>
          <a:blip r:embed="rId4"/>
          <a:srcRect/>
          <a:stretch>
            <a:fillRect/>
          </a:stretch>
        </p:blipFill>
        <p:spPr bwMode="auto">
          <a:xfrm>
            <a:off x="0" y="101600"/>
            <a:ext cx="4876800" cy="352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dirty="0" smtClean="0"/>
              <a:t>Getting to Know each other</a:t>
            </a:r>
          </a:p>
        </p:txBody>
      </p:sp>
      <p:sp>
        <p:nvSpPr>
          <p:cNvPr id="28675" name="Content Placeholder 2"/>
          <p:cNvSpPr>
            <a:spLocks noGrp="1"/>
          </p:cNvSpPr>
          <p:nvPr>
            <p:ph idx="1"/>
          </p:nvPr>
        </p:nvSpPr>
        <p:spPr/>
        <p:txBody>
          <a:bodyPr/>
          <a:lstStyle/>
          <a:p>
            <a:pPr eaLnBrk="1" hangingPunct="1"/>
            <a:r>
              <a:rPr lang="en-US" dirty="0" smtClean="0"/>
              <a:t>What watershed do you live in?</a:t>
            </a:r>
          </a:p>
          <a:p>
            <a:pPr eaLnBrk="1" hangingPunct="1"/>
            <a:r>
              <a:rPr lang="en-US" dirty="0" smtClean="0"/>
              <a:t>The Place questionnaire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2" descr="npo00003d"/>
          <p:cNvPicPr>
            <a:picLocks noChangeAspect="1" noChangeArrowheads="1"/>
          </p:cNvPicPr>
          <p:nvPr/>
        </p:nvPicPr>
        <p:blipFill>
          <a:blip r:embed="rId3"/>
          <a:srcRect/>
          <a:stretch>
            <a:fillRect/>
          </a:stretch>
        </p:blipFill>
        <p:spPr bwMode="auto">
          <a:xfrm>
            <a:off x="1868488" y="0"/>
            <a:ext cx="54086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2050" descr="npo00003f"/>
          <p:cNvPicPr>
            <a:picLocks noChangeAspect="1" noChangeArrowheads="1"/>
          </p:cNvPicPr>
          <p:nvPr/>
        </p:nvPicPr>
        <p:blipFill>
          <a:blip r:embed="rId3"/>
          <a:srcRect/>
          <a:stretch>
            <a:fillRect/>
          </a:stretch>
        </p:blipFill>
        <p:spPr bwMode="auto">
          <a:xfrm>
            <a:off x="1665288" y="0"/>
            <a:ext cx="58134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2" descr="Fauna Directory"/>
          <p:cNvPicPr>
            <a:picLocks noChangeAspect="1" noChangeArrowheads="1"/>
          </p:cNvPicPr>
          <p:nvPr/>
        </p:nvPicPr>
        <p:blipFill>
          <a:blip r:embed="rId3"/>
          <a:srcRect/>
          <a:stretch>
            <a:fillRect/>
          </a:stretch>
        </p:blipFill>
        <p:spPr bwMode="auto">
          <a:xfrm>
            <a:off x="2290763" y="0"/>
            <a:ext cx="45608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2" descr="npo000049"/>
          <p:cNvPicPr>
            <a:picLocks noChangeAspect="1" noChangeArrowheads="1"/>
          </p:cNvPicPr>
          <p:nvPr/>
        </p:nvPicPr>
        <p:blipFill>
          <a:blip r:embed="rId3"/>
          <a:srcRect/>
          <a:stretch>
            <a:fillRect/>
          </a:stretch>
        </p:blipFill>
        <p:spPr bwMode="auto">
          <a:xfrm>
            <a:off x="0" y="334963"/>
            <a:ext cx="9144000" cy="6142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381000"/>
            <a:ext cx="9144000" cy="762000"/>
          </a:xfrm>
        </p:spPr>
        <p:txBody>
          <a:bodyPr/>
          <a:lstStyle/>
          <a:p>
            <a:pPr eaLnBrk="1" hangingPunct="1"/>
            <a:r>
              <a:rPr lang="en-US" sz="4200" b="1" dirty="0">
                <a:solidFill>
                  <a:schemeClr val="bg1"/>
                </a:solidFill>
              </a:rPr>
              <a:t>Regional Parks and Greenspaces</a:t>
            </a:r>
            <a:r>
              <a:rPr lang="en-US" b="1" dirty="0"/>
              <a:t> </a:t>
            </a:r>
            <a:endParaRPr lang="en-US" sz="4800" dirty="0"/>
          </a:p>
        </p:txBody>
      </p:sp>
      <p:pic>
        <p:nvPicPr>
          <p:cNvPr id="71683" name="Picture 3" descr="Greenspaces system map"/>
          <p:cNvPicPr>
            <a:picLocks noChangeAspect="1" noChangeArrowheads="1"/>
          </p:cNvPicPr>
          <p:nvPr/>
        </p:nvPicPr>
        <p:blipFill>
          <a:blip r:embed="rId3">
            <a:lum bright="-24000" contrast="36000"/>
          </a:blip>
          <a:srcRect t="10301" b="2145"/>
          <a:stretch>
            <a:fillRect/>
          </a:stretch>
        </p:blipFill>
        <p:spPr bwMode="auto">
          <a:xfrm>
            <a:off x="304800" y="533400"/>
            <a:ext cx="8610600" cy="5822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05000" y="762000"/>
            <a:ext cx="7772400" cy="1219200"/>
          </a:xfrm>
        </p:spPr>
        <p:txBody>
          <a:bodyPr/>
          <a:lstStyle/>
          <a:p>
            <a:pPr eaLnBrk="1" hangingPunct="1"/>
            <a:r>
              <a:rPr lang="en-US" sz="3600" dirty="0"/>
              <a:t>Proposed target areas</a:t>
            </a:r>
            <a:endParaRPr lang="en-US" sz="3600" dirty="0">
              <a:solidFill>
                <a:srgbClr val="CCFF33"/>
              </a:solidFill>
            </a:endParaRPr>
          </a:p>
        </p:txBody>
      </p:sp>
      <p:pic>
        <p:nvPicPr>
          <p:cNvPr id="73731" name="Picture 3" descr="Map_1-13-06_lowres"/>
          <p:cNvPicPr>
            <a:picLocks noChangeAspect="1" noChangeArrowheads="1"/>
          </p:cNvPicPr>
          <p:nvPr/>
        </p:nvPicPr>
        <p:blipFill>
          <a:blip r:embed="rId3"/>
          <a:srcRect/>
          <a:stretch>
            <a:fillRect/>
          </a:stretch>
        </p:blipFill>
        <p:spPr bwMode="auto">
          <a:xfrm>
            <a:off x="3175" y="533400"/>
            <a:ext cx="9140825" cy="5827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 April 16, 2008</a:t>
            </a:r>
            <a:endParaRPr lang="en-US" dirty="0"/>
          </a:p>
        </p:txBody>
      </p:sp>
      <p:sp>
        <p:nvSpPr>
          <p:cNvPr id="3" name="Content Placeholder 2"/>
          <p:cNvSpPr>
            <a:spLocks noGrp="1"/>
          </p:cNvSpPr>
          <p:nvPr>
            <p:ph idx="1"/>
          </p:nvPr>
        </p:nvSpPr>
        <p:spPr/>
        <p:txBody>
          <a:bodyPr/>
          <a:lstStyle/>
          <a:p>
            <a:r>
              <a:rPr lang="en-US" sz="2400" dirty="0" smtClean="0"/>
              <a:t>Reminder: in email headers: Geog 447</a:t>
            </a:r>
          </a:p>
          <a:p>
            <a:r>
              <a:rPr lang="en-US" sz="2400" dirty="0" smtClean="0"/>
              <a:t>Lisa Libby—Gray to Green</a:t>
            </a:r>
          </a:p>
          <a:p>
            <a:r>
              <a:rPr lang="en-US" sz="2400" dirty="0" smtClean="0"/>
              <a:t>Scheduling extra classes/field trip</a:t>
            </a:r>
          </a:p>
          <a:p>
            <a:r>
              <a:rPr lang="en-US" sz="2400" dirty="0" smtClean="0"/>
              <a:t>Textbook Review</a:t>
            </a:r>
          </a:p>
          <a:p>
            <a:r>
              <a:rPr lang="en-US" sz="2400" dirty="0" smtClean="0"/>
              <a:t>Student article </a:t>
            </a:r>
            <a:r>
              <a:rPr lang="en-US" sz="2400" dirty="0" err="1" smtClean="0"/>
              <a:t>review(s</a:t>
            </a:r>
            <a:r>
              <a:rPr lang="en-US" sz="2400" dirty="0" smtClean="0"/>
              <a:t>)</a:t>
            </a:r>
          </a:p>
          <a:p>
            <a:r>
              <a:rPr lang="en-US" sz="2400" dirty="0" smtClean="0"/>
              <a:t>Narratives about the watershed</a:t>
            </a:r>
          </a:p>
          <a:p>
            <a:r>
              <a:rPr lang="en-US" sz="2400" dirty="0" smtClean="0"/>
              <a:t>Johnson creek story-continued</a:t>
            </a:r>
          </a:p>
          <a:p>
            <a:pPr lvl="1"/>
            <a:r>
              <a:rPr lang="en-US" sz="2400" dirty="0" smtClean="0"/>
              <a:t>Lents Story</a:t>
            </a:r>
          </a:p>
          <a:p>
            <a:pPr lvl="1"/>
            <a:r>
              <a:rPr lang="en-US" sz="2400" dirty="0" smtClean="0"/>
              <a:t>Importance of community narrative</a:t>
            </a:r>
          </a:p>
          <a:p>
            <a:r>
              <a:rPr lang="en-US" sz="2400" dirty="0" smtClean="0"/>
              <a:t>Watershed group meeting time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Riley, Chapter 1 and 2</a:t>
            </a:r>
            <a:endParaRPr lang="en-US" dirty="0">
              <a:solidFill>
                <a:srgbClr val="FF0000"/>
              </a:solidFill>
            </a:endParaRPr>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609600"/>
            <a:ext cx="7772400" cy="1143000"/>
          </a:xfrm>
        </p:spPr>
        <p:txBody>
          <a:bodyPr/>
          <a:lstStyle/>
          <a:p>
            <a:r>
              <a:rPr lang="en-US" sz="3600" b="1" dirty="0" smtClean="0">
                <a:latin typeface="Comic Sans MS" charset="0"/>
              </a:rPr>
              <a:t>Running water</a:t>
            </a:r>
            <a:br>
              <a:rPr lang="en-US" sz="3600" b="1" dirty="0" smtClean="0">
                <a:latin typeface="Comic Sans MS" charset="0"/>
              </a:rPr>
            </a:br>
            <a:endParaRPr lang="en-US" sz="3600" b="1" dirty="0">
              <a:latin typeface="Comic Sans MS" charset="0"/>
            </a:endParaRPr>
          </a:p>
        </p:txBody>
      </p:sp>
      <p:sp>
        <p:nvSpPr>
          <p:cNvPr id="79875" name="Rectangle 3"/>
          <p:cNvSpPr>
            <a:spLocks noGrp="1" noChangeArrowheads="1"/>
          </p:cNvSpPr>
          <p:nvPr>
            <p:ph type="body" idx="1"/>
          </p:nvPr>
        </p:nvSpPr>
        <p:spPr/>
        <p:txBody>
          <a:bodyPr/>
          <a:lstStyle/>
          <a:p>
            <a:pPr marL="609600" indent="-609600">
              <a:lnSpc>
                <a:spcPct val="90000"/>
              </a:lnSpc>
            </a:pPr>
            <a:r>
              <a:rPr lang="en-US" dirty="0" smtClean="0">
                <a:ln>
                  <a:solidFill>
                    <a:schemeClr val="tx1"/>
                  </a:solidFill>
                </a:ln>
                <a:latin typeface="+mn-lt"/>
                <a:ea typeface="+mn-ea"/>
                <a:cs typeface="+mn-cs"/>
              </a:rPr>
              <a:t>Stream, Brook, Beck, Burn, Creek, Crick, Kill, Lick, Rill, Bayou, Rivulet, run, fork, canal, draw, gulch, ravine, rigolet, backwaters, channel, aaroyo, ditch, tributary</a:t>
            </a:r>
          </a:p>
          <a:p>
            <a:pPr marL="609600" indent="-609600">
              <a:lnSpc>
                <a:spcPct val="90000"/>
              </a:lnSpc>
            </a:pPr>
            <a:r>
              <a:rPr lang="en-US" dirty="0" smtClean="0">
                <a:ln>
                  <a:solidFill>
                    <a:schemeClr val="tx1"/>
                  </a:solidFill>
                </a:ln>
              </a:rPr>
              <a:t>Watershed, basin, catchment</a:t>
            </a:r>
            <a:endParaRPr lang="en-US" dirty="0" smtClean="0">
              <a:ln>
                <a:solidFill>
                  <a:schemeClr val="tx1"/>
                </a:solidFill>
              </a:ln>
              <a:latin typeface="+mn-lt"/>
              <a:ea typeface="+mn-ea"/>
              <a:cs typeface="+mn-cs"/>
            </a:endParaRPr>
          </a:p>
          <a:p>
            <a:pPr marL="609600" indent="-609600">
              <a:lnSpc>
                <a:spcPct val="90000"/>
              </a:lnSpc>
              <a:buNone/>
            </a:pPr>
            <a:endParaRPr lang="en-US" dirty="0" smtClean="0">
              <a:ln>
                <a:solidFill>
                  <a:schemeClr val="tx1"/>
                </a:solidFill>
              </a:ln>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way of looking at Urban Streams</a:t>
            </a:r>
            <a:endParaRPr lang="en-US" dirty="0"/>
          </a:p>
        </p:txBody>
      </p:sp>
      <p:sp>
        <p:nvSpPr>
          <p:cNvPr id="3" name="Content Placeholder 2"/>
          <p:cNvSpPr>
            <a:spLocks noGrp="1"/>
          </p:cNvSpPr>
          <p:nvPr>
            <p:ph idx="1"/>
          </p:nvPr>
        </p:nvSpPr>
        <p:spPr/>
        <p:txBody>
          <a:bodyPr/>
          <a:lstStyle/>
          <a:p>
            <a:r>
              <a:rPr lang="en-US" dirty="0" smtClean="0"/>
              <a:t>In built-up cities, badly damaged streams can be repaired and redeemed as aesthetic resources with SOME ecological integrity</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smtClean="0"/>
              <a:t>Syllabus Review</a:t>
            </a:r>
          </a:p>
        </p:txBody>
      </p:sp>
      <p:sp>
        <p:nvSpPr>
          <p:cNvPr id="18435" name="Content Placeholder 2"/>
          <p:cNvSpPr>
            <a:spLocks noGrp="1"/>
          </p:cNvSpPr>
          <p:nvPr>
            <p:ph idx="1"/>
          </p:nvPr>
        </p:nvSpPr>
        <p:spPr/>
        <p:txBody>
          <a:bodyPr/>
          <a:lstStyle/>
          <a:p>
            <a:pPr eaLnBrk="1" hangingPunct="1"/>
            <a:r>
              <a:rPr lang="en-US" dirty="0" smtClean="0"/>
              <a:t>Reflection Journal</a:t>
            </a:r>
          </a:p>
          <a:p>
            <a:pPr eaLnBrk="1" hangingPunct="1"/>
            <a:r>
              <a:rPr lang="en-US" dirty="0" smtClean="0"/>
              <a:t>Article reviews</a:t>
            </a:r>
          </a:p>
          <a:p>
            <a:pPr eaLnBrk="1" hangingPunct="1"/>
            <a:r>
              <a:rPr lang="en-US" dirty="0" smtClean="0"/>
              <a:t>Watershed field work</a:t>
            </a:r>
          </a:p>
          <a:p>
            <a:pPr eaLnBrk="1" hangingPunct="1"/>
            <a:r>
              <a:rPr lang="en-US" dirty="0" smtClean="0"/>
              <a:t>Attendance</a:t>
            </a:r>
          </a:p>
          <a:p>
            <a:pPr eaLnBrk="1" hangingPunct="1"/>
            <a:r>
              <a:rPr lang="en-US" dirty="0" smtClean="0"/>
              <a:t>Arranging for field trips</a:t>
            </a:r>
          </a:p>
          <a:p>
            <a:pPr eaLnBrk="1" hangingPunct="1"/>
            <a:r>
              <a:rPr lang="en-US" dirty="0" smtClean="0"/>
              <a:t>Email list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z="3600" b="1" dirty="0">
                <a:latin typeface="Comic Sans MS" charset="0"/>
              </a:rPr>
              <a:t>5 major concerns to</a:t>
            </a:r>
            <a:r>
              <a:rPr lang="en-US" sz="3600" b="1" dirty="0" smtClean="0">
                <a:latin typeface="Comic Sans MS" charset="0"/>
              </a:rPr>
              <a:t> for a </a:t>
            </a:r>
            <a:r>
              <a:rPr lang="en-US" sz="3600" b="1" dirty="0">
                <a:latin typeface="Comic Sans MS" charset="0"/>
              </a:rPr>
              <a:t>healthy stream</a:t>
            </a:r>
          </a:p>
        </p:txBody>
      </p:sp>
      <p:sp>
        <p:nvSpPr>
          <p:cNvPr id="117763" name="Rectangle 3"/>
          <p:cNvSpPr>
            <a:spLocks noGrp="1" noChangeArrowheads="1"/>
          </p:cNvSpPr>
          <p:nvPr>
            <p:ph type="body" idx="1"/>
          </p:nvPr>
        </p:nvSpPr>
        <p:spPr/>
        <p:txBody>
          <a:bodyPr/>
          <a:lstStyle/>
          <a:p>
            <a:r>
              <a:rPr lang="en-US" dirty="0" smtClean="0">
                <a:latin typeface="Arial" charset="0"/>
              </a:rPr>
              <a:t>Land use rules and regulations</a:t>
            </a:r>
          </a:p>
          <a:p>
            <a:r>
              <a:rPr lang="en-US" dirty="0">
                <a:latin typeface="Arial" charset="0"/>
              </a:rPr>
              <a:t>Environmentally and aesthetically sensitive stream maintenance </a:t>
            </a:r>
          </a:p>
          <a:p>
            <a:r>
              <a:rPr lang="en-US" dirty="0">
                <a:latin typeface="Arial" charset="0"/>
              </a:rPr>
              <a:t>Keeping the engineering officials environmentally sensitive</a:t>
            </a:r>
            <a:endParaRPr lang="en-US" dirty="0" smtClean="0">
              <a:latin typeface="Arial" charset="0"/>
            </a:endParaRPr>
          </a:p>
          <a:p>
            <a:r>
              <a:rPr lang="en-US" dirty="0" smtClean="0">
                <a:latin typeface="Arial" charset="0"/>
              </a:rPr>
              <a:t>Removing culverts and concrete linings</a:t>
            </a:r>
          </a:p>
          <a:p>
            <a:r>
              <a:rPr lang="en-US" dirty="0">
                <a:latin typeface="Arial" charset="0"/>
              </a:rPr>
              <a:t>Pollution</a:t>
            </a:r>
            <a:r>
              <a:rPr lang="en-US" dirty="0" smtClean="0">
                <a:latin typeface="Arial" charset="0"/>
              </a:rPr>
              <a:t> control and </a:t>
            </a:r>
            <a:r>
              <a:rPr lang="en-US" dirty="0">
                <a:latin typeface="Arial" charset="0"/>
              </a:rPr>
              <a:t>adequate water supply </a:t>
            </a:r>
          </a:p>
          <a:p>
            <a:endParaRPr lang="en-US" dirty="0">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Stream Vocabulary</a:t>
            </a:r>
            <a:endParaRPr lang="en-US" sz="3600" dirty="0"/>
          </a:p>
        </p:txBody>
      </p:sp>
      <p:sp>
        <p:nvSpPr>
          <p:cNvPr id="3" name="Content Placeholder 2"/>
          <p:cNvSpPr>
            <a:spLocks noGrp="1"/>
          </p:cNvSpPr>
          <p:nvPr>
            <p:ph sz="half" idx="1"/>
          </p:nvPr>
        </p:nvSpPr>
        <p:spPr/>
        <p:txBody>
          <a:bodyPr/>
          <a:lstStyle/>
          <a:p>
            <a:r>
              <a:rPr lang="en-US" sz="2400" dirty="0" smtClean="0"/>
              <a:t>Watershed</a:t>
            </a:r>
          </a:p>
          <a:p>
            <a:r>
              <a:rPr lang="en-US" sz="2400" dirty="0" smtClean="0"/>
              <a:t>Bed</a:t>
            </a:r>
          </a:p>
          <a:p>
            <a:r>
              <a:rPr lang="en-US" sz="2400" dirty="0" smtClean="0"/>
              <a:t>Pools</a:t>
            </a:r>
          </a:p>
          <a:p>
            <a:r>
              <a:rPr lang="en-US" sz="2400" dirty="0" smtClean="0"/>
              <a:t>Riffle</a:t>
            </a:r>
          </a:p>
          <a:p>
            <a:r>
              <a:rPr lang="en-US" sz="2400" dirty="0" smtClean="0"/>
              <a:t>Bar and point bar</a:t>
            </a:r>
          </a:p>
          <a:p>
            <a:r>
              <a:rPr lang="en-US" sz="2400" dirty="0" smtClean="0"/>
              <a:t>Sediment</a:t>
            </a:r>
          </a:p>
          <a:p>
            <a:r>
              <a:rPr lang="en-US" sz="2400" dirty="0" smtClean="0"/>
              <a:t>Scour</a:t>
            </a:r>
          </a:p>
          <a:p>
            <a:r>
              <a:rPr lang="en-US" sz="2400" dirty="0" smtClean="0"/>
              <a:t>Flood plain</a:t>
            </a:r>
          </a:p>
          <a:p>
            <a:r>
              <a:rPr lang="en-US" sz="2400" dirty="0" smtClean="0"/>
              <a:t>Bankfull channel</a:t>
            </a:r>
          </a:p>
        </p:txBody>
      </p:sp>
      <p:sp>
        <p:nvSpPr>
          <p:cNvPr id="4" name="Content Placeholder 3"/>
          <p:cNvSpPr>
            <a:spLocks noGrp="1"/>
          </p:cNvSpPr>
          <p:nvPr>
            <p:ph sz="half" idx="2"/>
          </p:nvPr>
        </p:nvSpPr>
        <p:spPr/>
        <p:txBody>
          <a:bodyPr/>
          <a:lstStyle/>
          <a:p>
            <a:r>
              <a:rPr lang="en-US" sz="2400" dirty="0" smtClean="0"/>
              <a:t>Floodway</a:t>
            </a:r>
          </a:p>
          <a:p>
            <a:r>
              <a:rPr lang="en-US" sz="2400" dirty="0" smtClean="0"/>
              <a:t>Meander</a:t>
            </a:r>
          </a:p>
          <a:p>
            <a:r>
              <a:rPr lang="en-US" sz="2400" dirty="0" smtClean="0"/>
              <a:t>Reach</a:t>
            </a:r>
          </a:p>
          <a:p>
            <a:r>
              <a:rPr lang="en-US" sz="2400" dirty="0" smtClean="0"/>
              <a:t>Riparian</a:t>
            </a:r>
          </a:p>
          <a:p>
            <a:r>
              <a:rPr lang="en-US" sz="2400" dirty="0" smtClean="0"/>
              <a:t>Surface runoff</a:t>
            </a:r>
            <a:endParaRPr lang="en-US" sz="2400"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 </a:t>
            </a:r>
            <a:r>
              <a:rPr lang="en-US" i="1" dirty="0" smtClean="0"/>
              <a:t>Management </a:t>
            </a:r>
            <a:r>
              <a:rPr lang="en-US" dirty="0" smtClean="0"/>
              <a:t>Vocabulary</a:t>
            </a:r>
            <a:endParaRPr lang="en-US" dirty="0"/>
          </a:p>
        </p:txBody>
      </p:sp>
      <p:sp>
        <p:nvSpPr>
          <p:cNvPr id="3" name="Content Placeholder 2"/>
          <p:cNvSpPr>
            <a:spLocks noGrp="1"/>
          </p:cNvSpPr>
          <p:nvPr>
            <p:ph sz="half" idx="1"/>
          </p:nvPr>
        </p:nvSpPr>
        <p:spPr/>
        <p:txBody>
          <a:bodyPr/>
          <a:lstStyle/>
          <a:p>
            <a:r>
              <a:rPr lang="en-US" dirty="0" smtClean="0"/>
              <a:t>Site design standards</a:t>
            </a:r>
          </a:p>
          <a:p>
            <a:r>
              <a:rPr lang="en-US" dirty="0" smtClean="0"/>
              <a:t>Buffer (zones)</a:t>
            </a:r>
          </a:p>
          <a:p>
            <a:r>
              <a:rPr lang="en-US" dirty="0" smtClean="0"/>
              <a:t>Setback requirements</a:t>
            </a:r>
          </a:p>
          <a:p>
            <a:r>
              <a:rPr lang="en-US" dirty="0" smtClean="0"/>
              <a:t>Flood proofing</a:t>
            </a:r>
          </a:p>
          <a:p>
            <a:r>
              <a:rPr lang="en-US" dirty="0" smtClean="0"/>
              <a:t>Flood control channels</a:t>
            </a:r>
          </a:p>
          <a:p>
            <a:r>
              <a:rPr lang="en-US" dirty="0" smtClean="0"/>
              <a:t>Daylighting</a:t>
            </a:r>
          </a:p>
          <a:p>
            <a:r>
              <a:rPr lang="en-US" dirty="0" smtClean="0"/>
              <a:t>Riprap</a:t>
            </a:r>
            <a:endParaRPr lang="en-US" dirty="0"/>
          </a:p>
        </p:txBody>
      </p:sp>
      <p:sp>
        <p:nvSpPr>
          <p:cNvPr id="4" name="Content Placeholder 3"/>
          <p:cNvSpPr>
            <a:spLocks noGrp="1"/>
          </p:cNvSpPr>
          <p:nvPr>
            <p:ph sz="half" idx="2"/>
          </p:nvPr>
        </p:nvSpPr>
        <p:spPr/>
        <p:txBody>
          <a:bodyPr/>
          <a:lstStyle/>
          <a:p>
            <a:r>
              <a:rPr lang="en-US" dirty="0" smtClean="0">
                <a:hlinkClick r:id="rId2"/>
              </a:rPr>
              <a:t>303 D listed</a:t>
            </a:r>
            <a:endParaRPr lang="en-US" dirty="0" smtClean="0"/>
          </a:p>
          <a:p>
            <a:r>
              <a:rPr lang="en-US" dirty="0" smtClean="0"/>
              <a:t>TMDL</a:t>
            </a:r>
          </a:p>
          <a:p>
            <a:r>
              <a:rPr lang="en-US" dirty="0" smtClean="0"/>
              <a:t>Multi-objective</a:t>
            </a:r>
          </a:p>
          <a:p>
            <a:r>
              <a:rPr lang="en-US" dirty="0" smtClean="0"/>
              <a:t>Ecosystem services</a:t>
            </a:r>
          </a:p>
          <a:p>
            <a:r>
              <a:rPr lang="en-US" dirty="0" smtClean="0"/>
              <a:t>Adaptive management</a:t>
            </a:r>
          </a:p>
          <a:p>
            <a:r>
              <a:rPr lang="en-US" dirty="0" smtClean="0"/>
              <a:t>100 year flood</a:t>
            </a:r>
          </a:p>
          <a:p>
            <a:r>
              <a:rPr lang="en-US" dirty="0" smtClean="0"/>
              <a:t>National flood insurance</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z="3600" b="1" dirty="0">
                <a:latin typeface="Comic Sans MS" charset="0"/>
              </a:rPr>
              <a:t>5 Strategies to assign monetary value to streams</a:t>
            </a:r>
          </a:p>
        </p:txBody>
      </p:sp>
      <p:sp>
        <p:nvSpPr>
          <p:cNvPr id="116739" name="Rectangle 3"/>
          <p:cNvSpPr>
            <a:spLocks noGrp="1" noChangeArrowheads="1"/>
          </p:cNvSpPr>
          <p:nvPr>
            <p:ph type="body" idx="1"/>
          </p:nvPr>
        </p:nvSpPr>
        <p:spPr/>
        <p:txBody>
          <a:bodyPr/>
          <a:lstStyle/>
          <a:p>
            <a:r>
              <a:rPr lang="en-US" dirty="0">
                <a:latin typeface="Arial" charset="0"/>
              </a:rPr>
              <a:t>Traditional economical evaluation</a:t>
            </a:r>
          </a:p>
          <a:p>
            <a:r>
              <a:rPr lang="en-US" dirty="0">
                <a:latin typeface="Arial" charset="0"/>
              </a:rPr>
              <a:t>Quantification of the value of real estate and business location</a:t>
            </a:r>
          </a:p>
          <a:p>
            <a:r>
              <a:rPr lang="en-US" dirty="0">
                <a:latin typeface="Arial" charset="0"/>
              </a:rPr>
              <a:t>Costs of modifying the river (Flood control or hydroelectric projects)</a:t>
            </a:r>
          </a:p>
          <a:p>
            <a:r>
              <a:rPr lang="en-US" dirty="0">
                <a:latin typeface="Arial" charset="0"/>
              </a:rPr>
              <a:t>Value of public perception</a:t>
            </a:r>
          </a:p>
          <a:p>
            <a:r>
              <a:rPr lang="en-US" dirty="0">
                <a:latin typeface="Arial" charset="0"/>
              </a:rPr>
              <a:t>Relative benefits of restoration </a:t>
            </a:r>
            <a:r>
              <a:rPr lang="en-US" dirty="0" smtClean="0">
                <a:latin typeface="Arial" charset="0"/>
              </a:rPr>
              <a:t>projects</a:t>
            </a:r>
          </a:p>
          <a:p>
            <a:r>
              <a:rPr lang="en-US" dirty="0" smtClean="0">
                <a:latin typeface="Arial" charset="0"/>
                <a:hlinkClick r:id="rId2"/>
              </a:rPr>
              <a:t>Ecosystems Service Analysis</a:t>
            </a:r>
            <a:endParaRPr lang="en-US" dirty="0" smtClean="0">
              <a:latin typeface="Arial" charset="0"/>
            </a:endParaRPr>
          </a:p>
          <a:p>
            <a:endParaRPr lang="en-US" dirty="0">
              <a:latin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Urban River Planners</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types of planners</a:t>
            </a:r>
            <a:endParaRPr lang="en-US" dirty="0"/>
          </a:p>
        </p:txBody>
      </p:sp>
      <p:sp>
        <p:nvSpPr>
          <p:cNvPr id="3" name="Content Placeholder 2"/>
          <p:cNvSpPr>
            <a:spLocks noGrp="1"/>
          </p:cNvSpPr>
          <p:nvPr>
            <p:ph idx="1"/>
          </p:nvPr>
        </p:nvSpPr>
        <p:spPr/>
        <p:txBody>
          <a:bodyPr/>
          <a:lstStyle/>
          <a:p>
            <a:r>
              <a:rPr lang="en-US" dirty="0" smtClean="0"/>
              <a:t>River corridor planning</a:t>
            </a:r>
          </a:p>
          <a:p>
            <a:r>
              <a:rPr lang="en-US" dirty="0" smtClean="0"/>
              <a:t>Floodplain management</a:t>
            </a:r>
          </a:p>
          <a:p>
            <a:r>
              <a:rPr lang="en-US" dirty="0" smtClean="0"/>
              <a:t>Watershed management</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09600"/>
          </a:xfrm>
        </p:spPr>
        <p:txBody>
          <a:bodyPr/>
          <a:lstStyle/>
          <a:p>
            <a:r>
              <a:rPr lang="en-US" dirty="0" smtClean="0"/>
              <a:t>Engineering Traditions</a:t>
            </a:r>
            <a:endParaRPr lang="en-US" dirty="0"/>
          </a:p>
        </p:txBody>
      </p:sp>
      <p:pic>
        <p:nvPicPr>
          <p:cNvPr id="4" name="Content Placeholder 3" descr="WPA.jpg"/>
          <p:cNvPicPr>
            <a:picLocks noGrp="1" noChangeAspect="1"/>
          </p:cNvPicPr>
          <p:nvPr>
            <p:ph idx="1"/>
          </p:nvPr>
        </p:nvPicPr>
        <p:blipFill>
          <a:blip r:embed="rId2"/>
          <a:stretch>
            <a:fillRect/>
          </a:stretch>
        </p:blipFill>
        <p:spPr>
          <a:xfrm>
            <a:off x="1219200" y="1295400"/>
            <a:ext cx="6937788" cy="5029200"/>
          </a:xfrm>
        </p:spPr>
      </p:pic>
      <p:sp>
        <p:nvSpPr>
          <p:cNvPr id="5" name="TextBox 4"/>
          <p:cNvSpPr txBox="1"/>
          <p:nvPr/>
        </p:nvSpPr>
        <p:spPr>
          <a:xfrm>
            <a:off x="1600200" y="6400800"/>
            <a:ext cx="5849303" cy="374461"/>
          </a:xfrm>
          <a:prstGeom prst="rect">
            <a:avLst/>
          </a:prstGeom>
          <a:noFill/>
        </p:spPr>
        <p:txBody>
          <a:bodyPr wrap="square" rtlCol="0">
            <a:spAutoFit/>
          </a:bodyPr>
          <a:lstStyle/>
          <a:p>
            <a:r>
              <a:rPr lang="en-US" sz="2000" dirty="0" smtClean="0"/>
              <a:t>Johnson Creek, near Hgy. 99, 1930s</a:t>
            </a:r>
            <a:endParaRPr lang="en-US"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Johnson Creek 30s</a:t>
            </a:r>
            <a:endParaRPr lang="en-US" dirty="0"/>
          </a:p>
        </p:txBody>
      </p:sp>
      <p:pic>
        <p:nvPicPr>
          <p:cNvPr id="4" name="Content Placeholder 3" descr="johnson creek 10-16-34.TIF"/>
          <p:cNvPicPr>
            <a:picLocks noGrp="1" noChangeAspect="1"/>
          </p:cNvPicPr>
          <p:nvPr>
            <p:ph idx="1"/>
          </p:nvPr>
        </p:nvPicPr>
        <p:blipFill>
          <a:blip r:embed="rId2"/>
          <a:stretch>
            <a:fillRect/>
          </a:stretch>
        </p:blipFill>
        <p:spPr>
          <a:xfrm>
            <a:off x="838200" y="1514406"/>
            <a:ext cx="7239000" cy="5267394"/>
          </a:xfr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Johnson Creek 1930s</a:t>
            </a:r>
            <a:endParaRPr lang="en-US" dirty="0"/>
          </a:p>
        </p:txBody>
      </p:sp>
      <p:pic>
        <p:nvPicPr>
          <p:cNvPr id="4" name="Content Placeholder 3" descr="Johnson Creek 10-16-34 02.TIF"/>
          <p:cNvPicPr>
            <a:picLocks noGrp="1" noChangeAspect="1"/>
          </p:cNvPicPr>
          <p:nvPr>
            <p:ph idx="1"/>
          </p:nvPr>
        </p:nvPicPr>
        <p:blipFill>
          <a:blip r:embed="rId2"/>
          <a:stretch>
            <a:fillRect/>
          </a:stretch>
        </p:blipFill>
        <p:spPr>
          <a:xfrm>
            <a:off x="1066799" y="1337278"/>
            <a:ext cx="7132401" cy="5139722"/>
          </a:xfr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Traditions</a:t>
            </a:r>
            <a:endParaRPr lang="en-US" dirty="0"/>
          </a:p>
        </p:txBody>
      </p:sp>
      <p:sp>
        <p:nvSpPr>
          <p:cNvPr id="3" name="Content Placeholder 2"/>
          <p:cNvSpPr>
            <a:spLocks noGrp="1"/>
          </p:cNvSpPr>
          <p:nvPr>
            <p:ph idx="1"/>
          </p:nvPr>
        </p:nvSpPr>
        <p:spPr/>
        <p:txBody>
          <a:bodyPr/>
          <a:lstStyle/>
          <a:p>
            <a:r>
              <a:rPr lang="en-US" dirty="0" smtClean="0"/>
              <a:t>Culverting</a:t>
            </a:r>
          </a:p>
          <a:p>
            <a:r>
              <a:rPr lang="en-US" dirty="0" smtClean="0"/>
              <a:t>Channelizing</a:t>
            </a:r>
          </a:p>
          <a:p>
            <a:r>
              <a:rPr lang="en-US" dirty="0" smtClean="0"/>
              <a:t>Ripraping</a:t>
            </a:r>
          </a:p>
          <a:p>
            <a:r>
              <a:rPr lang="en-US" dirty="0" smtClean="0"/>
              <a:t>Vegetation clearing</a:t>
            </a:r>
          </a:p>
          <a:p>
            <a:r>
              <a:rPr lang="en-US" dirty="0" smtClean="0"/>
              <a:t>Dikes, impoundments, Levees,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will need for field paper</a:t>
            </a:r>
            <a:endParaRPr lang="en-US" dirty="0"/>
          </a:p>
        </p:txBody>
      </p:sp>
      <p:sp>
        <p:nvSpPr>
          <p:cNvPr id="3" name="Content Placeholder 2"/>
          <p:cNvSpPr>
            <a:spLocks noGrp="1"/>
          </p:cNvSpPr>
          <p:nvPr>
            <p:ph idx="1"/>
          </p:nvPr>
        </p:nvSpPr>
        <p:spPr/>
        <p:txBody>
          <a:bodyPr/>
          <a:lstStyle/>
          <a:p>
            <a:r>
              <a:rPr lang="en-US" sz="2000" dirty="0" smtClean="0"/>
              <a:t>•1. Brief introduction of local stream restoration (history, motivation)</a:t>
            </a:r>
          </a:p>
          <a:p>
            <a:r>
              <a:rPr lang="en-US" sz="2000" dirty="0" smtClean="0"/>
              <a:t>•2. Current local stream restoration projects (scope, content)</a:t>
            </a:r>
          </a:p>
          <a:p>
            <a:r>
              <a:rPr lang="en-US" sz="2000" dirty="0" smtClean="0"/>
              <a:t>•3. Citizen (or other stakeholders) involvement in watershed restoration plans (how to promote their activities in restoration plans?)</a:t>
            </a:r>
          </a:p>
          <a:p>
            <a:r>
              <a:rPr lang="en-US" sz="2000" dirty="0" smtClean="0"/>
              <a:t>•4. Partners/Sponsors/Funding sources of projects (connections with other local and state agencies)</a:t>
            </a:r>
          </a:p>
          <a:p>
            <a:r>
              <a:rPr lang="en-US" sz="2000" dirty="0" smtClean="0"/>
              <a:t>•5. Environmental education efforts and monitoring of streams</a:t>
            </a:r>
          </a:p>
          <a:p>
            <a:r>
              <a:rPr lang="en-US" sz="2000" dirty="0" smtClean="0"/>
              <a:t>•6. Obstacles and key factors leading to successful implementation of stream restoration</a:t>
            </a:r>
          </a:p>
          <a:p>
            <a:r>
              <a:rPr lang="en-US" sz="2000" dirty="0" smtClean="0"/>
              <a:t>•7. Future directions of stream restoration program</a:t>
            </a:r>
          </a:p>
          <a:p>
            <a:r>
              <a:rPr lang="en-US" sz="2000" dirty="0" smtClean="0"/>
              <a:t>•8. Describe the history, cultural, “poetic side of the watershed</a:t>
            </a:r>
          </a:p>
          <a:p>
            <a:r>
              <a:rPr lang="en-US" sz="2000" dirty="0" smtClean="0"/>
              <a:t>•9.  Can you identify important or “power” places?</a:t>
            </a:r>
          </a:p>
          <a:p>
            <a:r>
              <a:rPr lang="en-US" sz="2000" dirty="0" smtClean="0"/>
              <a:t>•10. Find as many names of places as possible.  Find at least 2 that are not on maps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From reclamation and single purpose to Multi-objective</a:t>
            </a:r>
            <a:endParaRPr lang="en-US" sz="3600" dirty="0"/>
          </a:p>
        </p:txBody>
      </p:sp>
      <p:sp>
        <p:nvSpPr>
          <p:cNvPr id="3" name="Content Placeholder 2"/>
          <p:cNvSpPr>
            <a:spLocks noGrp="1"/>
          </p:cNvSpPr>
          <p:nvPr>
            <p:ph idx="1"/>
          </p:nvPr>
        </p:nvSpPr>
        <p:spPr/>
        <p:txBody>
          <a:bodyPr/>
          <a:lstStyle/>
          <a:p>
            <a:r>
              <a:rPr lang="en-US" sz="2400" dirty="0" smtClean="0"/>
              <a:t>From single purpose and structural to:</a:t>
            </a:r>
          </a:p>
          <a:p>
            <a:pPr lvl="1"/>
            <a:r>
              <a:rPr lang="en-US" sz="2400" dirty="0" smtClean="0"/>
              <a:t>Regulating floodplain use</a:t>
            </a:r>
          </a:p>
          <a:p>
            <a:pPr lvl="1"/>
            <a:r>
              <a:rPr lang="en-US" sz="2400" dirty="0" smtClean="0"/>
              <a:t>Flood proofing and elevation of structures</a:t>
            </a:r>
          </a:p>
          <a:p>
            <a:pPr lvl="1"/>
            <a:r>
              <a:rPr lang="en-US" sz="2400" dirty="0" smtClean="0"/>
              <a:t>Flood hazard areas as greenways</a:t>
            </a:r>
          </a:p>
          <a:p>
            <a:pPr lvl="1"/>
            <a:r>
              <a:rPr lang="en-US" sz="2400" dirty="0" smtClean="0"/>
              <a:t>Relocation of structures</a:t>
            </a:r>
          </a:p>
          <a:p>
            <a:r>
              <a:rPr lang="en-US" sz="2400" dirty="0" smtClean="0"/>
              <a:t>Multiple objective stream management (definition, p. 43)</a:t>
            </a:r>
          </a:p>
          <a:p>
            <a:r>
              <a:rPr lang="en-US" sz="2400" dirty="0" smtClean="0"/>
              <a:t>From Extraction economics to ecosystem services and ecologically sustainable</a:t>
            </a:r>
          </a:p>
          <a:p>
            <a:r>
              <a:rPr lang="en-US" sz="2400" dirty="0" smtClean="0"/>
              <a:t>To Adaptive management</a:t>
            </a:r>
            <a:endParaRPr lang="en-US" sz="2400"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Restoration?</a:t>
            </a:r>
            <a:endParaRPr lang="en-US" dirty="0"/>
          </a:p>
        </p:txBody>
      </p:sp>
      <p:sp>
        <p:nvSpPr>
          <p:cNvPr id="3" name="Content Placeholder 2"/>
          <p:cNvSpPr>
            <a:spLocks noGrp="1"/>
          </p:cNvSpPr>
          <p:nvPr>
            <p:ph idx="1"/>
          </p:nvPr>
        </p:nvSpPr>
        <p:spPr/>
        <p:txBody>
          <a:bodyPr/>
          <a:lstStyle/>
          <a:p>
            <a:r>
              <a:rPr lang="en-US" sz="2400" dirty="0" smtClean="0"/>
              <a:t>The process of intentionally altering a site to establish a defined indigenous, historical eco-system.  The goal of this process is to emulate the structure, function, diversity, and dynamics of the specified ecosystem. (or)</a:t>
            </a:r>
          </a:p>
          <a:p>
            <a:r>
              <a:rPr lang="en-US" sz="2400" dirty="0" smtClean="0"/>
              <a:t>The process of intentionally compensating for damage by humans to the biodiversity and dynamics of indigenous ecosystems by working with and sustaining natural regenerative processes in ways which lead to the re-establishment of sustainable and healthy relationships between nature and culture.</a:t>
            </a:r>
            <a:endParaRPr lang="en-US" sz="2400"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is and is not…</a:t>
            </a:r>
            <a:endParaRPr lang="en-US" dirty="0"/>
          </a:p>
        </p:txBody>
      </p:sp>
      <p:sp>
        <p:nvSpPr>
          <p:cNvPr id="3" name="Content Placeholder 2"/>
          <p:cNvSpPr>
            <a:spLocks noGrp="1"/>
          </p:cNvSpPr>
          <p:nvPr>
            <p:ph idx="1"/>
          </p:nvPr>
        </p:nvSpPr>
        <p:spPr/>
        <p:txBody>
          <a:bodyPr/>
          <a:lstStyle/>
          <a:p>
            <a:r>
              <a:rPr lang="en-US" dirty="0" smtClean="0"/>
              <a:t>In urban areas complicated trade-offs are necessary</a:t>
            </a:r>
          </a:p>
          <a:p>
            <a:r>
              <a:rPr lang="en-US" dirty="0" smtClean="0"/>
              <a:t>It is not landscaping</a:t>
            </a:r>
          </a:p>
          <a:p>
            <a:r>
              <a:rPr lang="en-US" dirty="0" smtClean="0"/>
              <a:t>It is not a channel improvement project</a:t>
            </a:r>
          </a:p>
          <a:p>
            <a:r>
              <a:rPr lang="en-US" dirty="0" smtClean="0"/>
              <a:t>It demands a watershed perspective not just immediate stream</a:t>
            </a:r>
          </a:p>
          <a:p>
            <a:r>
              <a:rPr lang="en-US" dirty="0" smtClean="0"/>
              <a:t>Learning when to leave well enough alone</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for Restoration</a:t>
            </a:r>
            <a:endParaRPr lang="en-US" dirty="0"/>
          </a:p>
        </p:txBody>
      </p:sp>
      <p:sp>
        <p:nvSpPr>
          <p:cNvPr id="3" name="Content Placeholder 2"/>
          <p:cNvSpPr>
            <a:spLocks noGrp="1"/>
          </p:cNvSpPr>
          <p:nvPr>
            <p:ph sz="half" idx="1"/>
          </p:nvPr>
        </p:nvSpPr>
        <p:spPr>
          <a:xfrm>
            <a:off x="685800" y="1981200"/>
            <a:ext cx="7924800" cy="4114800"/>
          </a:xfrm>
        </p:spPr>
        <p:txBody>
          <a:bodyPr/>
          <a:lstStyle/>
          <a:p>
            <a:r>
              <a:rPr lang="en-US" dirty="0" smtClean="0"/>
              <a:t>Determine the driving forces—economic, environmental, recreational, historical, aesthetic, educational opportunities</a:t>
            </a:r>
          </a:p>
          <a:p>
            <a:r>
              <a:rPr lang="en-US" dirty="0" smtClean="0"/>
              <a:t>Determine the actors and players</a:t>
            </a:r>
          </a:p>
          <a:p>
            <a:pPr lvl="1"/>
            <a:r>
              <a:rPr lang="en-US" dirty="0" smtClean="0"/>
              <a:t>Work to create inter-discipline and inter-agency cooperation</a:t>
            </a:r>
          </a:p>
          <a:p>
            <a:r>
              <a:rPr lang="en-US" dirty="0" smtClean="0"/>
              <a:t>Determine the rules and regulatory framework(s)</a:t>
            </a:r>
          </a:p>
          <a:p>
            <a:r>
              <a:rPr lang="en-US" dirty="0" smtClean="0"/>
              <a:t>Build constituent base</a:t>
            </a:r>
          </a:p>
          <a:p>
            <a:r>
              <a:rPr lang="en-US" dirty="0" smtClean="0"/>
              <a:t>Work with other groups in region and nationally</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Following Policy and professional and organizational cultural shifts</a:t>
            </a:r>
            <a:endParaRPr lang="en-US" sz="3600" dirty="0"/>
          </a:p>
        </p:txBody>
      </p:sp>
      <p:sp>
        <p:nvSpPr>
          <p:cNvPr id="3" name="Content Placeholder 2"/>
          <p:cNvSpPr>
            <a:spLocks noGrp="1"/>
          </p:cNvSpPr>
          <p:nvPr>
            <p:ph idx="1"/>
          </p:nvPr>
        </p:nvSpPr>
        <p:spPr/>
        <p:txBody>
          <a:bodyPr/>
          <a:lstStyle/>
          <a:p>
            <a:r>
              <a:rPr lang="en-US" dirty="0" smtClean="0"/>
              <a:t>Corps of Engineers</a:t>
            </a:r>
          </a:p>
          <a:p>
            <a:r>
              <a:rPr lang="en-US" dirty="0" smtClean="0"/>
              <a:t>Evolution of EPA</a:t>
            </a:r>
          </a:p>
          <a:p>
            <a:r>
              <a:rPr lang="en-US" dirty="0" smtClean="0"/>
              <a:t>Soil conservation becoming Natural Resources Council</a:t>
            </a:r>
          </a:p>
          <a:p>
            <a:r>
              <a:rPr lang="en-US" dirty="0" smtClean="0"/>
              <a:t>Sewerage agencies becoming environmental services</a:t>
            </a:r>
          </a:p>
          <a:p>
            <a:r>
              <a:rPr lang="en-US" dirty="0" smtClean="0"/>
              <a:t>Fish and game becomes fish and wildlife</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Government levels</a:t>
            </a:r>
            <a:endParaRPr lang="en-US" dirty="0"/>
          </a:p>
        </p:txBody>
      </p:sp>
      <p:sp>
        <p:nvSpPr>
          <p:cNvPr id="3" name="Content Placeholder 2"/>
          <p:cNvSpPr>
            <a:spLocks noGrp="1"/>
          </p:cNvSpPr>
          <p:nvPr>
            <p:ph idx="1"/>
          </p:nvPr>
        </p:nvSpPr>
        <p:spPr>
          <a:xfrm>
            <a:off x="457200" y="1646237"/>
            <a:ext cx="8229600" cy="4525963"/>
          </a:xfrm>
        </p:spPr>
        <p:txBody>
          <a:bodyPr/>
          <a:lstStyle/>
          <a:p>
            <a:r>
              <a:rPr lang="en-US" dirty="0" smtClean="0"/>
              <a:t>Federal</a:t>
            </a:r>
          </a:p>
          <a:p>
            <a:r>
              <a:rPr lang="en-US" dirty="0" smtClean="0"/>
              <a:t>Regional/interstate (EPA, BPA)</a:t>
            </a:r>
          </a:p>
          <a:p>
            <a:r>
              <a:rPr lang="en-US" dirty="0" smtClean="0"/>
              <a:t>State</a:t>
            </a:r>
          </a:p>
          <a:p>
            <a:r>
              <a:rPr lang="en-US" dirty="0" smtClean="0"/>
              <a:t>Sub-state/regional (Metro)</a:t>
            </a:r>
          </a:p>
          <a:p>
            <a:r>
              <a:rPr lang="en-US" dirty="0" smtClean="0"/>
              <a:t>Local and watershed</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Brandywine plan failure</a:t>
            </a:r>
            <a:endParaRPr lang="en-US" dirty="0"/>
          </a:p>
        </p:txBody>
      </p:sp>
      <p:sp>
        <p:nvSpPr>
          <p:cNvPr id="3" name="Content Placeholder 2"/>
          <p:cNvSpPr>
            <a:spLocks noGrp="1"/>
          </p:cNvSpPr>
          <p:nvPr>
            <p:ph idx="1"/>
          </p:nvPr>
        </p:nvSpPr>
        <p:spPr/>
        <p:txBody>
          <a:bodyPr/>
          <a:lstStyle/>
          <a:p>
            <a:r>
              <a:rPr lang="en-US" dirty="0" smtClean="0"/>
              <a:t>The plan gave too much weight to the quality of the plan and too little attention to the necessity of lining up strong leadership for plan support and public participation</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Johnson creek: the 1994 crisis</a:t>
            </a:r>
            <a:endParaRPr lang="en-US" dirty="0"/>
          </a:p>
        </p:txBody>
      </p:sp>
      <p:sp>
        <p:nvSpPr>
          <p:cNvPr id="3" name="Content Placeholder 2"/>
          <p:cNvSpPr>
            <a:spLocks noGrp="1"/>
          </p:cNvSpPr>
          <p:nvPr>
            <p:ph idx="1"/>
          </p:nvPr>
        </p:nvSpPr>
        <p:spPr/>
        <p:txBody>
          <a:bodyPr/>
          <a:lstStyle/>
          <a:p>
            <a:r>
              <a:rPr lang="en-US" dirty="0" smtClean="0"/>
              <a:t>The word “monitoring” and role of the watershed council</a:t>
            </a:r>
          </a:p>
          <a:p>
            <a:r>
              <a:rPr lang="en-US" dirty="0" smtClean="0"/>
              <a:t>Need for advocate as well as consensus group</a:t>
            </a:r>
          </a:p>
          <a:p>
            <a:r>
              <a:rPr lang="en-US" dirty="0" smtClean="0"/>
              <a:t>The Lily </a:t>
            </a:r>
            <a:r>
              <a:rPr lang="en-US" smtClean="0"/>
              <a:t>Tomlin bureaucrat who </a:t>
            </a:r>
            <a:r>
              <a:rPr lang="en-US" dirty="0" smtClean="0"/>
              <a:t>almost stopped the show</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Johnson Creek Canyon Restoration</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Anatomy of a restoration project</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ea typeface="+mj-ea"/>
                <a:cs typeface="+mj-cs"/>
              </a:rPr>
              <a:t>3635 SE Johnson Creek Blvd.</a:t>
            </a:r>
            <a:r>
              <a:rPr lang="en-US" dirty="0" smtClean="0">
                <a:ea typeface="+mj-ea"/>
                <a:cs typeface="+mj-cs"/>
              </a:rPr>
              <a:t/>
            </a:r>
            <a:br>
              <a:rPr lang="en-US" dirty="0" smtClean="0">
                <a:ea typeface="+mj-ea"/>
                <a:cs typeface="+mj-cs"/>
              </a:rPr>
            </a:br>
            <a:r>
              <a:rPr lang="en-US" dirty="0" smtClean="0">
                <a:ea typeface="+mj-ea"/>
                <a:cs typeface="+mj-cs"/>
              </a:rPr>
              <a:t>Built 1912</a:t>
            </a:r>
            <a:endParaRPr lang="en-US" dirty="0">
              <a:ea typeface="+mj-ea"/>
              <a:cs typeface="+mj-cs"/>
            </a:endParaRPr>
          </a:p>
        </p:txBody>
      </p:sp>
      <p:pic>
        <p:nvPicPr>
          <p:cNvPr id="120835" name="Picture 3" descr="3635 SE JCB"/>
          <p:cNvPicPr>
            <a:picLocks noGrp="1" noChangeAspect="1" noChangeArrowheads="1"/>
          </p:cNvPicPr>
          <p:nvPr>
            <p:ph idx="1"/>
          </p:nvPr>
        </p:nvPicPr>
        <p:blipFill>
          <a:blip r:embed="rId3"/>
          <a:srcRect/>
          <a:stretch>
            <a:fillRect/>
          </a:stretch>
        </p:blipFill>
        <p:spPr>
          <a:xfrm rot="16200000">
            <a:off x="2145506" y="64294"/>
            <a:ext cx="5005388" cy="80772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What is a Watershed?</a:t>
            </a:r>
          </a:p>
        </p:txBody>
      </p:sp>
      <p:sp>
        <p:nvSpPr>
          <p:cNvPr id="3" name="Content Placeholder 2"/>
          <p:cNvSpPr>
            <a:spLocks noGrp="1"/>
          </p:cNvSpPr>
          <p:nvPr>
            <p:ph idx="1"/>
          </p:nvPr>
        </p:nvSpPr>
        <p:spPr/>
        <p:txBody>
          <a:bodyPr>
            <a:normAutofit/>
          </a:bodyPr>
          <a:lstStyle/>
          <a:p>
            <a:pPr>
              <a:lnSpc>
                <a:spcPct val="90000"/>
              </a:lnSpc>
            </a:pPr>
            <a:r>
              <a:rPr lang="en-US" sz="3000" dirty="0" smtClean="0"/>
              <a:t>The land area that drains into a stream. An area of land that contributes runoff to one specific delivery point; large watersheds may be composed of several smaller "subsheds", each of which contributes runoff to different locations that ultimately combine at a common delivery point</a:t>
            </a:r>
          </a:p>
          <a:p>
            <a:pPr>
              <a:lnSpc>
                <a:spcPct val="90000"/>
              </a:lnSpc>
              <a:buNone/>
            </a:pPr>
            <a:endParaRPr lang="en-US" sz="30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z="3200" dirty="0"/>
              <a:t>Selling Flowers at 3635 in 1950s</a:t>
            </a:r>
            <a:endParaRPr lang="en-US" dirty="0"/>
          </a:p>
        </p:txBody>
      </p:sp>
      <p:pic>
        <p:nvPicPr>
          <p:cNvPr id="122883" name="Picture 3" descr="gladsforsale"/>
          <p:cNvPicPr>
            <a:picLocks noGrp="1" noChangeAspect="1" noChangeArrowheads="1"/>
          </p:cNvPicPr>
          <p:nvPr>
            <p:ph idx="1"/>
          </p:nvPr>
        </p:nvPicPr>
        <p:blipFill>
          <a:blip r:embed="rId3"/>
          <a:srcRect/>
          <a:stretch>
            <a:fillRect/>
          </a:stretch>
        </p:blipFill>
        <p:spPr>
          <a:xfrm>
            <a:off x="1509713" y="1600200"/>
            <a:ext cx="6122987" cy="4530725"/>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z="3200" dirty="0"/>
              <a:t>Tideman Johnson, 1900</a:t>
            </a:r>
            <a:br>
              <a:rPr lang="en-US" sz="3200" dirty="0"/>
            </a:br>
            <a:r>
              <a:rPr lang="en-US" sz="3200" dirty="0"/>
              <a:t>Looking toward Constructed Root wad Area</a:t>
            </a:r>
            <a:endParaRPr lang="en-US" dirty="0"/>
          </a:p>
        </p:txBody>
      </p:sp>
      <p:pic>
        <p:nvPicPr>
          <p:cNvPr id="124931" name="Picture 3" descr="tideman"/>
          <p:cNvPicPr>
            <a:picLocks noGrp="1" noChangeAspect="1" noChangeArrowheads="1"/>
          </p:cNvPicPr>
          <p:nvPr>
            <p:ph idx="1"/>
          </p:nvPr>
        </p:nvPicPr>
        <p:blipFill>
          <a:blip r:embed="rId3">
            <a:lum bright="-6000"/>
          </a:blip>
          <a:srcRect/>
          <a:stretch>
            <a:fillRect/>
          </a:stretch>
        </p:blipFill>
        <p:spPr>
          <a:xfrm>
            <a:off x="3178175" y="1524000"/>
            <a:ext cx="3451225" cy="53340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z="3200" dirty="0"/>
              <a:t>Johnson Creek, Looking South, 100 feet from here 1920</a:t>
            </a:r>
            <a:endParaRPr lang="en-US" dirty="0"/>
          </a:p>
        </p:txBody>
      </p:sp>
      <p:pic>
        <p:nvPicPr>
          <p:cNvPr id="126979" name="Picture 3" descr="JCasNaturalCreek"/>
          <p:cNvPicPr>
            <a:picLocks noGrp="1" noChangeAspect="1" noChangeArrowheads="1"/>
          </p:cNvPicPr>
          <p:nvPr>
            <p:ph idx="1"/>
          </p:nvPr>
        </p:nvPicPr>
        <p:blipFill>
          <a:blip r:embed="rId3"/>
          <a:srcRect/>
          <a:stretch>
            <a:fillRect/>
          </a:stretch>
        </p:blipFill>
        <p:spPr>
          <a:xfrm>
            <a:off x="533400" y="1538288"/>
            <a:ext cx="8153400" cy="5319712"/>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Today, an urban Wilderness</a:t>
            </a:r>
            <a:endParaRPr lang="en-US" dirty="0"/>
          </a:p>
        </p:txBody>
      </p:sp>
      <p:pic>
        <p:nvPicPr>
          <p:cNvPr id="4" name="Content Placeholder 3" descr="springjc.JPG"/>
          <p:cNvPicPr>
            <a:picLocks noGrp="1" noChangeAspect="1"/>
          </p:cNvPicPr>
          <p:nvPr>
            <p:ph idx="1"/>
          </p:nvPr>
        </p:nvPicPr>
        <p:blipFill>
          <a:blip r:embed="rId2"/>
          <a:stretch>
            <a:fillRect/>
          </a:stretch>
        </p:blipFill>
        <p:spPr>
          <a:xfrm>
            <a:off x="2057400" y="1417638"/>
            <a:ext cx="4343400" cy="52832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z="3200" dirty="0"/>
              <a:t>Bridge--Public Private Partnership, 1930s</a:t>
            </a:r>
            <a:endParaRPr lang="en-US" dirty="0"/>
          </a:p>
        </p:txBody>
      </p:sp>
      <p:pic>
        <p:nvPicPr>
          <p:cNvPr id="129027" name="Picture 3" descr="tidemanBridge"/>
          <p:cNvPicPr>
            <a:picLocks noGrp="1" noChangeAspect="1" noChangeArrowheads="1"/>
          </p:cNvPicPr>
          <p:nvPr>
            <p:ph idx="1"/>
          </p:nvPr>
        </p:nvPicPr>
        <p:blipFill>
          <a:blip r:embed="rId3"/>
          <a:srcRect/>
          <a:stretch>
            <a:fillRect/>
          </a:stretch>
        </p:blipFill>
        <p:spPr>
          <a:xfrm>
            <a:off x="3119438" y="1524000"/>
            <a:ext cx="3370262" cy="53340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ea typeface="+mj-ea"/>
                <a:cs typeface="+mj-cs"/>
              </a:rPr>
              <a:t>Girl Scouts Cooking Marshmallows 1950s</a:t>
            </a:r>
          </a:p>
        </p:txBody>
      </p:sp>
      <p:pic>
        <p:nvPicPr>
          <p:cNvPr id="131075" name="Picture 3" descr="GirlscoutsJC"/>
          <p:cNvPicPr>
            <a:picLocks noGrp="1" noChangeAspect="1" noChangeArrowheads="1"/>
          </p:cNvPicPr>
          <p:nvPr>
            <p:ph idx="1"/>
          </p:nvPr>
        </p:nvPicPr>
        <p:blipFill>
          <a:blip r:embed="rId3"/>
          <a:srcRect/>
          <a:stretch>
            <a:fillRect/>
          </a:stretch>
        </p:blipFill>
        <p:spPr>
          <a:xfrm>
            <a:off x="1331913" y="1600200"/>
            <a:ext cx="6480175" cy="4530725"/>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dirty="0"/>
              <a:t>Contested Zone</a:t>
            </a:r>
          </a:p>
        </p:txBody>
      </p:sp>
      <p:pic>
        <p:nvPicPr>
          <p:cNvPr id="133123" name="Picture 3" descr="DSCN0232.JPG                                                   00046423hardisk                        BED77F12:"/>
          <p:cNvPicPr>
            <a:picLocks noGrp="1" noChangeAspect="1" noChangeArrowheads="1"/>
          </p:cNvPicPr>
          <p:nvPr>
            <p:ph idx="1"/>
          </p:nvPr>
        </p:nvPicPr>
        <p:blipFill>
          <a:blip r:embed="rId2"/>
          <a:srcRect/>
          <a:stretch>
            <a:fillRect/>
          </a:stretch>
        </p:blipFill>
        <p:spPr>
          <a:xfrm>
            <a:off x="990600" y="1524000"/>
            <a:ext cx="7315200" cy="5145088"/>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sz="3600" dirty="0"/>
              <a:t>Fish Ladder at Contested Zone</a:t>
            </a:r>
            <a:endParaRPr lang="en-US" dirty="0"/>
          </a:p>
        </p:txBody>
      </p:sp>
      <p:pic>
        <p:nvPicPr>
          <p:cNvPr id="134147" name="Picture 3" descr="fishladder.JPG                                                 00169A7Ahardisk                        BED77F12:"/>
          <p:cNvPicPr>
            <a:picLocks noGrp="1" noChangeAspect="1" noChangeArrowheads="1"/>
          </p:cNvPicPr>
          <p:nvPr>
            <p:ph idx="1"/>
          </p:nvPr>
        </p:nvPicPr>
        <p:blipFill>
          <a:blip r:embed="rId2"/>
          <a:srcRect/>
          <a:stretch>
            <a:fillRect/>
          </a:stretch>
        </p:blipFill>
        <p:spPr>
          <a:xfrm>
            <a:off x="1295400" y="1600200"/>
            <a:ext cx="6705600" cy="485775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dirty="0"/>
              <a:t>Bioswale in No-Man’s Land</a:t>
            </a:r>
          </a:p>
        </p:txBody>
      </p:sp>
      <p:pic>
        <p:nvPicPr>
          <p:cNvPr id="135171" name="Picture 3" descr="DSCN0233.JPG                                                   00046423hardisk                        BED77F12:"/>
          <p:cNvPicPr>
            <a:picLocks noGrp="1" noChangeAspect="1" noChangeArrowheads="1"/>
          </p:cNvPicPr>
          <p:nvPr>
            <p:ph idx="1"/>
          </p:nvPr>
        </p:nvPicPr>
        <p:blipFill>
          <a:blip r:embed="rId2"/>
          <a:srcRect/>
          <a:stretch>
            <a:fillRect/>
          </a:stretch>
        </p:blipFill>
        <p:spPr>
          <a:xfrm>
            <a:off x="685800" y="1600200"/>
            <a:ext cx="7620000" cy="51054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0" name="Picture 4" descr="site map4"/>
          <p:cNvPicPr>
            <a:picLocks noGrp="1" noChangeAspect="1" noChangeArrowheads="1"/>
          </p:cNvPicPr>
          <p:nvPr>
            <p:ph idx="4294967295"/>
          </p:nvPr>
        </p:nvPicPr>
        <p:blipFill>
          <a:blip r:embed="rId2"/>
          <a:srcRect/>
          <a:stretch>
            <a:fillRect/>
          </a:stretch>
        </p:blipFill>
        <p:spPr>
          <a:xfrm>
            <a:off x="0" y="0"/>
            <a:ext cx="8991600" cy="6858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355600" y="304800"/>
            <a:ext cx="8483600"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6434" name="Picture 2" descr="101_0153"/>
          <p:cNvPicPr>
            <a:picLocks noChangeAspect="1" noChangeArrowheads="1"/>
          </p:cNvPicPr>
          <p:nvPr/>
        </p:nvPicPr>
        <p:blipFill>
          <a:blip r:embed="rId2"/>
          <a:srcRect t="5624" b="11250"/>
          <a:stretch>
            <a:fillRect/>
          </a:stretch>
        </p:blipFill>
        <p:spPr bwMode="auto">
          <a:xfrm>
            <a:off x="0" y="0"/>
            <a:ext cx="6197600" cy="6886575"/>
          </a:xfrm>
          <a:prstGeom prst="rect">
            <a:avLst/>
          </a:prstGeom>
          <a:noFill/>
          <a:ln w="9525">
            <a:noFill/>
            <a:miter lim="800000"/>
            <a:headEnd/>
            <a:tailEnd/>
          </a:ln>
        </p:spPr>
      </p:pic>
      <p:sp>
        <p:nvSpPr>
          <p:cNvPr id="146435" name="Text Box 3"/>
          <p:cNvSpPr txBox="1">
            <a:spLocks noChangeArrowheads="1"/>
          </p:cNvSpPr>
          <p:nvPr/>
        </p:nvSpPr>
        <p:spPr bwMode="auto">
          <a:xfrm>
            <a:off x="6248400" y="6197600"/>
            <a:ext cx="2819400" cy="508000"/>
          </a:xfrm>
          <a:prstGeom prst="rect">
            <a:avLst/>
          </a:prstGeom>
          <a:solidFill>
            <a:srgbClr val="FFFFFF"/>
          </a:solidFill>
          <a:ln w="9525">
            <a:solidFill>
              <a:schemeClr val="bg1"/>
            </a:solidFill>
            <a:miter lim="800000"/>
            <a:headEnd/>
            <a:tailEnd/>
          </a:ln>
        </p:spPr>
        <p:txBody>
          <a:bodyPr>
            <a:prstTxWarp prst="textNoShape">
              <a:avLst/>
            </a:prstTxWarp>
          </a:bodyPr>
          <a:lstStyle/>
          <a:p>
            <a:pPr algn="ctr"/>
            <a:r>
              <a:rPr lang="en-US" sz="2400" dirty="0">
                <a:latin typeface="Albertus MT" charset="0"/>
              </a:rPr>
              <a:t>Exposed sewer.</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609600" y="2209800"/>
          <a:ext cx="8153400" cy="4395788"/>
        </p:xfrm>
        <a:graphic>
          <a:graphicData uri="http://schemas.openxmlformats.org/presentationml/2006/ole">
            <p:oleObj spid="_x0000_s373762" name="Designer Drawing" r:id="rId3" imgW="12700" imgH="12700" progId="">
              <p:embed/>
            </p:oleObj>
          </a:graphicData>
        </a:graphic>
      </p:graphicFrame>
      <p:sp>
        <p:nvSpPr>
          <p:cNvPr id="24579" name="Text Box 3"/>
          <p:cNvSpPr txBox="1">
            <a:spLocks noChangeArrowheads="1"/>
          </p:cNvSpPr>
          <p:nvPr/>
        </p:nvSpPr>
        <p:spPr bwMode="auto">
          <a:xfrm>
            <a:off x="288925" y="381000"/>
            <a:ext cx="8751888" cy="701675"/>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defRPr/>
            </a:pPr>
            <a:r>
              <a:rPr lang="en-US" sz="4000" b="1" dirty="0">
                <a:effectLst>
                  <a:outerShdw blurRad="38100" dist="38100" dir="2700000" algn="tl">
                    <a:srgbClr val="DDDDDD"/>
                  </a:outerShdw>
                </a:effectLst>
                <a:latin typeface="Verdana" pitchFamily="-106" charset="0"/>
                <a:ea typeface="+mn-ea"/>
                <a:cs typeface="+mn-cs"/>
              </a:rPr>
              <a:t>57” x 61” Monolithic Concrete</a:t>
            </a:r>
          </a:p>
        </p:txBody>
      </p:sp>
      <p:sp>
        <p:nvSpPr>
          <p:cNvPr id="147460" name="Text Box 4"/>
          <p:cNvSpPr txBox="1">
            <a:spLocks noChangeArrowheads="1"/>
          </p:cNvSpPr>
          <p:nvPr/>
        </p:nvSpPr>
        <p:spPr bwMode="auto">
          <a:xfrm>
            <a:off x="2133600" y="2362200"/>
            <a:ext cx="1117600" cy="457200"/>
          </a:xfrm>
          <a:prstGeom prst="rect">
            <a:avLst/>
          </a:prstGeom>
          <a:noFill/>
          <a:ln w="9525">
            <a:noFill/>
            <a:miter lim="800000"/>
            <a:headEnd/>
            <a:tailEnd/>
          </a:ln>
        </p:spPr>
        <p:txBody>
          <a:bodyPr wrap="none">
            <a:prstTxWarp prst="textNoShape">
              <a:avLst/>
            </a:prstTxWarp>
            <a:spAutoFit/>
          </a:bodyPr>
          <a:lstStyle/>
          <a:p>
            <a:r>
              <a:rPr lang="en-US" sz="2400" dirty="0">
                <a:solidFill>
                  <a:srgbClr val="FFFF00"/>
                </a:solidFill>
                <a:latin typeface="Verdana" charset="0"/>
              </a:rPr>
              <a:t>1920s</a:t>
            </a:r>
          </a:p>
        </p:txBody>
      </p:sp>
      <p:sp>
        <p:nvSpPr>
          <p:cNvPr id="147461" name="Text Box 5"/>
          <p:cNvSpPr txBox="1">
            <a:spLocks noChangeArrowheads="1"/>
          </p:cNvSpPr>
          <p:nvPr/>
        </p:nvSpPr>
        <p:spPr bwMode="auto">
          <a:xfrm>
            <a:off x="6553200" y="2362200"/>
            <a:ext cx="950913" cy="457200"/>
          </a:xfrm>
          <a:prstGeom prst="rect">
            <a:avLst/>
          </a:prstGeom>
          <a:noFill/>
          <a:ln w="9525">
            <a:noFill/>
            <a:miter lim="800000"/>
            <a:headEnd/>
            <a:tailEnd/>
          </a:ln>
        </p:spPr>
        <p:txBody>
          <a:bodyPr wrap="none">
            <a:prstTxWarp prst="textNoShape">
              <a:avLst/>
            </a:prstTxWarp>
            <a:spAutoFit/>
          </a:bodyPr>
          <a:lstStyle/>
          <a:p>
            <a:r>
              <a:rPr lang="en-US" sz="2400" b="1" dirty="0">
                <a:latin typeface="Verdana" charset="0"/>
              </a:rPr>
              <a:t>Now</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762000" y="266700"/>
            <a:ext cx="7543800" cy="647700"/>
          </a:xfrm>
        </p:spPr>
        <p:txBody>
          <a:bodyPr rtlCol="0">
            <a:normAutofit fontScale="90000"/>
          </a:bodyPr>
          <a:lstStyle/>
          <a:p>
            <a:pPr eaLnBrk="1" fontAlgn="auto" hangingPunct="1">
              <a:spcAft>
                <a:spcPts val="0"/>
              </a:spcAft>
              <a:defRPr/>
            </a:pPr>
            <a:r>
              <a:rPr lang="en-US" sz="2400" b="1" dirty="0">
                <a:latin typeface="Albertus MT" pitchFamily="18" charset="0"/>
                <a:ea typeface="+mj-ea"/>
                <a:cs typeface="+mj-cs"/>
              </a:rPr>
              <a:t>New Pipe Protection/Stream Restoration Alternative</a:t>
            </a:r>
          </a:p>
        </p:txBody>
      </p:sp>
      <p:sp>
        <p:nvSpPr>
          <p:cNvPr id="154627" name="Text Box 3"/>
          <p:cNvSpPr txBox="1">
            <a:spLocks noChangeArrowheads="1"/>
          </p:cNvSpPr>
          <p:nvPr/>
        </p:nvSpPr>
        <p:spPr bwMode="auto">
          <a:xfrm>
            <a:off x="2971800" y="2971800"/>
            <a:ext cx="41910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charset="0"/>
              </a:rPr>
              <a:t>(Add Sarah’s Plan View)</a:t>
            </a:r>
          </a:p>
        </p:txBody>
      </p:sp>
      <p:pic>
        <p:nvPicPr>
          <p:cNvPr id="154628" name="Picture 4" descr="plan"/>
          <p:cNvPicPr>
            <a:picLocks noChangeAspect="1" noChangeArrowheads="1"/>
          </p:cNvPicPr>
          <p:nvPr/>
        </p:nvPicPr>
        <p:blipFill>
          <a:blip r:embed="rId2"/>
          <a:srcRect/>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Jerisac Park</a:t>
            </a:r>
            <a:endParaRPr lang="en-US" dirty="0"/>
          </a:p>
        </p:txBody>
      </p:sp>
      <p:pic>
        <p:nvPicPr>
          <p:cNvPr id="4" name="Content Placeholder 3" descr="JCMenance.JPG"/>
          <p:cNvPicPr>
            <a:picLocks noGrp="1" noChangeAspect="1"/>
          </p:cNvPicPr>
          <p:nvPr>
            <p:ph idx="1"/>
          </p:nvPr>
        </p:nvPicPr>
        <p:blipFill>
          <a:blip r:embed="rId2"/>
          <a:stretch>
            <a:fillRect/>
          </a:stretch>
        </p:blipFill>
        <p:spPr>
          <a:xfrm>
            <a:off x="1143000" y="1600200"/>
            <a:ext cx="6858000" cy="514350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Logs and Rocks</a:t>
            </a:r>
            <a:endParaRPr lang="en-US" dirty="0"/>
          </a:p>
        </p:txBody>
      </p:sp>
      <p:pic>
        <p:nvPicPr>
          <p:cNvPr id="4" name="Content Placeholder 3" descr="JCaftermath.JPG"/>
          <p:cNvPicPr>
            <a:picLocks noGrp="1" noChangeAspect="1"/>
          </p:cNvPicPr>
          <p:nvPr>
            <p:ph idx="1"/>
          </p:nvPr>
        </p:nvPicPr>
        <p:blipFill>
          <a:blip r:embed="rId2"/>
          <a:stretch>
            <a:fillRect/>
          </a:stretch>
        </p:blipFill>
        <p:spPr>
          <a:xfrm>
            <a:off x="1219200" y="1600200"/>
            <a:ext cx="6604000" cy="49530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Restored area Last Winter</a:t>
            </a:r>
            <a:endParaRPr lang="en-US" dirty="0"/>
          </a:p>
        </p:txBody>
      </p:sp>
      <p:pic>
        <p:nvPicPr>
          <p:cNvPr id="4" name="Content Placeholder 3" descr="creekcropped.jpg"/>
          <p:cNvPicPr>
            <a:picLocks noGrp="1" noChangeAspect="1"/>
          </p:cNvPicPr>
          <p:nvPr>
            <p:ph idx="1"/>
          </p:nvPr>
        </p:nvPicPr>
        <p:blipFill>
          <a:blip r:embed="rId2"/>
          <a:stretch>
            <a:fillRect/>
          </a:stretch>
        </p:blipFill>
        <p:spPr>
          <a:xfrm>
            <a:off x="2514600" y="1143000"/>
            <a:ext cx="3886200" cy="5656222"/>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April 28, 2008</a:t>
            </a:r>
            <a:endParaRPr lang="en-US" dirty="0"/>
          </a:p>
        </p:txBody>
      </p:sp>
      <p:sp>
        <p:nvSpPr>
          <p:cNvPr id="3" name="Content Placeholder 2"/>
          <p:cNvSpPr>
            <a:spLocks noGrp="1"/>
          </p:cNvSpPr>
          <p:nvPr>
            <p:ph idx="1"/>
          </p:nvPr>
        </p:nvSpPr>
        <p:spPr/>
        <p:txBody>
          <a:bodyPr/>
          <a:lstStyle/>
          <a:p>
            <a:r>
              <a:rPr lang="en-US" sz="2400" dirty="0" smtClean="0"/>
              <a:t>Watershed Cultural Texts</a:t>
            </a:r>
          </a:p>
          <a:p>
            <a:r>
              <a:rPr lang="en-US" sz="2400" dirty="0" smtClean="0"/>
              <a:t>Community Narrative</a:t>
            </a:r>
          </a:p>
          <a:p>
            <a:r>
              <a:rPr lang="en-US" sz="2400" dirty="0" smtClean="0"/>
              <a:t>Experiential knowledge</a:t>
            </a:r>
          </a:p>
          <a:p>
            <a:r>
              <a:rPr lang="en-US" sz="2400" dirty="0" smtClean="0"/>
              <a:t>Student article review</a:t>
            </a:r>
          </a:p>
          <a:p>
            <a:r>
              <a:rPr lang="en-US" sz="2400" dirty="0" smtClean="0"/>
              <a:t>Review Riley Text</a:t>
            </a:r>
          </a:p>
          <a:p>
            <a:r>
              <a:rPr lang="en-US" sz="2400" dirty="0" smtClean="0"/>
              <a:t>Lents Story</a:t>
            </a:r>
          </a:p>
          <a:p>
            <a:r>
              <a:rPr lang="en-US" sz="2400" dirty="0" smtClean="0"/>
              <a:t>Interactive exercise</a:t>
            </a:r>
          </a:p>
          <a:p>
            <a:r>
              <a:rPr lang="en-US" sz="2400" dirty="0" smtClean="0"/>
              <a:t>Reminders: Field day Sunday and other watershed tour?</a:t>
            </a:r>
          </a:p>
          <a:p>
            <a:r>
              <a:rPr lang="en-US" sz="2400" dirty="0" smtClean="0"/>
              <a:t>Reminder: Journals should have summary AND reflections</a:t>
            </a:r>
          </a:p>
          <a:p>
            <a:r>
              <a:rPr lang="en-US" sz="2400" dirty="0" smtClean="0"/>
              <a:t>Question: Columbia Slough presenter, June 5?</a:t>
            </a:r>
            <a:endParaRPr lang="en-US" sz="24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dirty="0" smtClean="0">
                <a:solidFill>
                  <a:srgbClr val="FF0000"/>
                </a:solidFill>
              </a:rPr>
              <a:t>Ways to Evaluate Success</a:t>
            </a:r>
          </a:p>
        </p:txBody>
      </p:sp>
      <p:sp>
        <p:nvSpPr>
          <p:cNvPr id="97283" name="Content Placeholder 2"/>
          <p:cNvSpPr>
            <a:spLocks noGrp="1"/>
          </p:cNvSpPr>
          <p:nvPr>
            <p:ph idx="1"/>
          </p:nvPr>
        </p:nvSpPr>
        <p:spPr/>
        <p:txBody>
          <a:bodyPr/>
          <a:lstStyle/>
          <a:p>
            <a:pPr eaLnBrk="1" hangingPunct="1"/>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p:txBody>
          <a:bodyPr/>
          <a:lstStyle/>
          <a:p>
            <a:pPr eaLnBrk="1" hangingPunct="1"/>
            <a:r>
              <a:rPr lang="en-US" dirty="0"/>
              <a:t>World’s Simplest Chart</a:t>
            </a:r>
          </a:p>
        </p:txBody>
      </p:sp>
      <p:graphicFrame>
        <p:nvGraphicFramePr>
          <p:cNvPr id="99330" name="Object 2"/>
          <p:cNvGraphicFramePr>
            <a:graphicFrameLocks noChangeAspect="1"/>
          </p:cNvGraphicFramePr>
          <p:nvPr/>
        </p:nvGraphicFramePr>
        <p:xfrm>
          <a:off x="1524000" y="1600200"/>
          <a:ext cx="6137275" cy="4256088"/>
        </p:xfrm>
        <a:graphic>
          <a:graphicData uri="http://schemas.openxmlformats.org/presentationml/2006/ole">
            <p:oleObj spid="_x0000_s633858" name="Document" r:id="rId3" imgW="6135624" imgH="4255008" progId="Word.Document.8">
              <p:embed/>
            </p:oleObj>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dirty="0"/>
              <a:t>Current State of Public Works</a:t>
            </a:r>
          </a:p>
        </p:txBody>
      </p:sp>
      <p:sp>
        <p:nvSpPr>
          <p:cNvPr id="628739" name="Rectangle 3"/>
          <p:cNvSpPr>
            <a:spLocks noGrp="1" noChangeArrowheads="1"/>
          </p:cNvSpPr>
          <p:nvPr>
            <p:ph type="body" idx="1"/>
          </p:nvPr>
        </p:nvSpPr>
        <p:spPr/>
        <p:txBody>
          <a:bodyPr rtlCol="0">
            <a:normAutofit fontScale="92500"/>
          </a:bodyPr>
          <a:lstStyle/>
          <a:p>
            <a:pPr eaLnBrk="1" fontAlgn="auto" hangingPunct="1">
              <a:lnSpc>
                <a:spcPct val="90000"/>
              </a:lnSpc>
              <a:spcAft>
                <a:spcPts val="0"/>
              </a:spcAft>
              <a:buFont typeface="Arial"/>
              <a:buChar char="•"/>
              <a:defRPr/>
            </a:pPr>
            <a:r>
              <a:rPr lang="en-US" sz="2800" dirty="0">
                <a:ea typeface="+mn-ea"/>
                <a:cs typeface="+mn-cs"/>
              </a:rPr>
              <a:t>Revegetation 1998--2002, 38,800 linear feet streambank (106 acres)</a:t>
            </a:r>
          </a:p>
          <a:p>
            <a:pPr eaLnBrk="1" fontAlgn="auto" hangingPunct="1">
              <a:lnSpc>
                <a:spcPct val="90000"/>
              </a:lnSpc>
              <a:spcAft>
                <a:spcPts val="0"/>
              </a:spcAft>
              <a:buFont typeface="Arial"/>
              <a:buChar char="•"/>
              <a:defRPr/>
            </a:pPr>
            <a:r>
              <a:rPr lang="en-US" sz="2800" dirty="0">
                <a:ea typeface="+mn-ea"/>
                <a:cs typeface="+mn-cs"/>
              </a:rPr>
              <a:t>115 acres acquired in floodplain, 50 households moved</a:t>
            </a:r>
          </a:p>
          <a:p>
            <a:pPr eaLnBrk="1" fontAlgn="auto" hangingPunct="1">
              <a:lnSpc>
                <a:spcPct val="90000"/>
              </a:lnSpc>
              <a:spcAft>
                <a:spcPts val="0"/>
              </a:spcAft>
              <a:buFont typeface="Arial"/>
              <a:buChar char="•"/>
              <a:defRPr/>
            </a:pPr>
            <a:r>
              <a:rPr lang="en-US" sz="2800" dirty="0">
                <a:ea typeface="+mn-ea"/>
                <a:cs typeface="+mn-cs"/>
              </a:rPr>
              <a:t>78 culverts slated for improvement</a:t>
            </a:r>
          </a:p>
          <a:p>
            <a:pPr eaLnBrk="1" fontAlgn="auto" hangingPunct="1">
              <a:lnSpc>
                <a:spcPct val="90000"/>
              </a:lnSpc>
              <a:spcAft>
                <a:spcPts val="0"/>
              </a:spcAft>
              <a:buFont typeface="Arial"/>
              <a:buChar char="•"/>
              <a:defRPr/>
            </a:pPr>
            <a:r>
              <a:rPr lang="en-US" sz="2800" dirty="0">
                <a:ea typeface="+mn-ea"/>
                <a:cs typeface="+mn-cs"/>
              </a:rPr>
              <a:t>Currently three larger restoration</a:t>
            </a:r>
            <a:r>
              <a:rPr lang="en-US" sz="2800" dirty="0" smtClean="0">
                <a:ea typeface="+mn-ea"/>
                <a:cs typeface="+mn-cs"/>
              </a:rPr>
              <a:t> projects, </a:t>
            </a:r>
            <a:r>
              <a:rPr lang="en-US" sz="2800" dirty="0">
                <a:ea typeface="+mn-ea"/>
                <a:cs typeface="+mn-cs"/>
              </a:rPr>
              <a:t>75 acres, $5 million</a:t>
            </a:r>
          </a:p>
          <a:p>
            <a:pPr eaLnBrk="1" fontAlgn="auto" hangingPunct="1">
              <a:lnSpc>
                <a:spcPct val="90000"/>
              </a:lnSpc>
              <a:spcAft>
                <a:spcPts val="0"/>
              </a:spcAft>
              <a:buFont typeface="Arial"/>
              <a:buChar char="•"/>
              <a:defRPr/>
            </a:pPr>
            <a:r>
              <a:rPr lang="en-US" sz="2800" dirty="0">
                <a:ea typeface="+mn-ea"/>
                <a:cs typeface="+mn-cs"/>
              </a:rPr>
              <a:t>Voluntary efforts: 7th annual JC days 500 volunteers, 11,000 lbs invasives removed, 1800 lbs. Trash, 4000 trees planted</a:t>
            </a:r>
          </a:p>
          <a:p>
            <a:pPr eaLnBrk="1" fontAlgn="auto" hangingPunct="1">
              <a:lnSpc>
                <a:spcPct val="90000"/>
              </a:lnSpc>
              <a:spcAft>
                <a:spcPts val="0"/>
              </a:spcAft>
              <a:buFont typeface="Arial"/>
              <a:buChar char="•"/>
              <a:defRPr/>
            </a:pPr>
            <a:r>
              <a:rPr lang="en-US" sz="2800" dirty="0">
                <a:ea typeface="+mn-ea"/>
                <a:cs typeface="+mn-cs"/>
              </a:rPr>
              <a:t>All schools involved, 2004 alone, 1000 students and teachers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FG09_002"/>
          <p:cNvPicPr>
            <a:picLocks noChangeAspect="1" noChangeArrowheads="1"/>
          </p:cNvPicPr>
          <p:nvPr/>
        </p:nvPicPr>
        <p:blipFill>
          <a:blip r:embed="rId2"/>
          <a:srcRect/>
          <a:stretch>
            <a:fillRect/>
          </a:stretch>
        </p:blipFill>
        <p:spPr bwMode="auto">
          <a:xfrm>
            <a:off x="762000" y="1295400"/>
            <a:ext cx="7620000" cy="5080000"/>
          </a:xfrm>
          <a:prstGeom prst="rect">
            <a:avLst/>
          </a:prstGeom>
          <a:noFill/>
          <a:ln w="9525">
            <a:noFill/>
            <a:miter lim="800000"/>
            <a:headEnd/>
            <a:tailEnd/>
          </a:ln>
        </p:spPr>
      </p:pic>
      <p:sp>
        <p:nvSpPr>
          <p:cNvPr id="109571" name="Text Box 3"/>
          <p:cNvSpPr txBox="1">
            <a:spLocks noChangeArrowheads="1"/>
          </p:cNvSpPr>
          <p:nvPr/>
        </p:nvSpPr>
        <p:spPr bwMode="auto">
          <a:xfrm>
            <a:off x="1143000" y="481013"/>
            <a:ext cx="6858000" cy="584776"/>
          </a:xfrm>
          <a:prstGeom prst="rect">
            <a:avLst/>
          </a:prstGeom>
          <a:noFill/>
          <a:ln w="9525">
            <a:noFill/>
            <a:miter lim="800000"/>
            <a:headEnd/>
            <a:tailEnd/>
          </a:ln>
          <a:effectLst/>
        </p:spPr>
        <p:txBody>
          <a:bodyPr wrap="square">
            <a:prstTxWarp prst="textNoShape">
              <a:avLst/>
            </a:prstTxWarp>
            <a:spAutoFit/>
          </a:bodyPr>
          <a:lstStyle/>
          <a:p>
            <a:pPr marL="342900" indent="-342900" algn="ctr">
              <a:spcBef>
                <a:spcPct val="50000"/>
              </a:spcBef>
            </a:pPr>
            <a:r>
              <a:rPr lang="en-US" sz="3200" dirty="0">
                <a:effectLst>
                  <a:outerShdw blurRad="38100" dist="38100" dir="2700000" algn="tl">
                    <a:srgbClr val="DDDDDD"/>
                  </a:outerShdw>
                </a:effectLst>
                <a:latin typeface="Helvetica"/>
                <a:cs typeface="Helvetica"/>
              </a:rPr>
              <a:t>The Hydrologic </a:t>
            </a:r>
            <a:r>
              <a:rPr lang="en-US" sz="3200" dirty="0" smtClean="0">
                <a:effectLst>
                  <a:outerShdw blurRad="38100" dist="38100" dir="2700000" algn="tl">
                    <a:srgbClr val="DDDDDD"/>
                  </a:outerShdw>
                </a:effectLst>
                <a:latin typeface="Helvetica"/>
                <a:cs typeface="Helvetica"/>
              </a:rPr>
              <a:t>Cycle</a:t>
            </a:r>
          </a:p>
        </p:txBody>
      </p:sp>
      <p:sp>
        <p:nvSpPr>
          <p:cNvPr id="4" name="TextBox 3"/>
          <p:cNvSpPr txBox="1"/>
          <p:nvPr/>
        </p:nvSpPr>
        <p:spPr>
          <a:xfrm>
            <a:off x="2286000" y="6375400"/>
            <a:ext cx="5257800" cy="369332"/>
          </a:xfrm>
          <a:prstGeom prst="rect">
            <a:avLst/>
          </a:prstGeom>
          <a:noFill/>
        </p:spPr>
        <p:txBody>
          <a:bodyPr wrap="square" rtlCol="0">
            <a:spAutoFit/>
          </a:bodyPr>
          <a:lstStyle/>
          <a:p>
            <a:r>
              <a:rPr lang="en-US" b="1" dirty="0" smtClean="0"/>
              <a:t>Our Bioregion: overland flow dependent</a:t>
            </a:r>
            <a:endParaRPr lang="en-US"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z="2800" dirty="0"/>
              <a:t>What's the bottom Line: How much do we spend to fix broken watersheds?</a:t>
            </a:r>
            <a:endParaRPr lang="en-US" dirty="0"/>
          </a:p>
        </p:txBody>
      </p:sp>
      <p:sp>
        <p:nvSpPr>
          <p:cNvPr id="96259" name="Rectangle 3"/>
          <p:cNvSpPr>
            <a:spLocks noGrp="1" noChangeArrowheads="1"/>
          </p:cNvSpPr>
          <p:nvPr>
            <p:ph type="body" idx="1"/>
          </p:nvPr>
        </p:nvSpPr>
        <p:spPr/>
        <p:txBody>
          <a:bodyPr/>
          <a:lstStyle/>
          <a:p>
            <a:pPr eaLnBrk="1" hangingPunct="1"/>
            <a:r>
              <a:rPr lang="en-US" sz="2400" dirty="0"/>
              <a:t>Resource management Plan, $2 million to consultants</a:t>
            </a:r>
          </a:p>
          <a:p>
            <a:pPr eaLnBrk="1" hangingPunct="1"/>
            <a:r>
              <a:rPr lang="en-US" sz="2400" dirty="0"/>
              <a:t>Johnson Creek Zoning Plan, $700,000</a:t>
            </a:r>
          </a:p>
          <a:p>
            <a:pPr eaLnBrk="1" hangingPunct="1"/>
            <a:r>
              <a:rPr lang="en-US" sz="2400" dirty="0"/>
              <a:t>BES Staff since 1990,  $2 million</a:t>
            </a:r>
          </a:p>
          <a:p>
            <a:pPr eaLnBrk="1" hangingPunct="1"/>
            <a:r>
              <a:rPr lang="en-US" sz="2400" dirty="0"/>
              <a:t>JCWC Staffing, $500,000</a:t>
            </a:r>
          </a:p>
          <a:p>
            <a:pPr eaLnBrk="1" hangingPunct="1"/>
            <a:r>
              <a:rPr lang="en-US" sz="2400" dirty="0"/>
              <a:t>Restoration Plan, $2.7 million</a:t>
            </a:r>
          </a:p>
          <a:p>
            <a:pPr eaLnBrk="1" hangingPunct="1"/>
            <a:r>
              <a:rPr lang="en-US" sz="2400" dirty="0"/>
              <a:t>Land Acquisitions, $21.8 million</a:t>
            </a:r>
          </a:p>
          <a:p>
            <a:pPr eaLnBrk="1" hangingPunct="1"/>
            <a:r>
              <a:rPr lang="en-US" sz="2400" dirty="0"/>
              <a:t>Restoration projects, outside funding, $700,000</a:t>
            </a:r>
          </a:p>
          <a:p>
            <a:pPr eaLnBrk="1" hangingPunct="1"/>
            <a:r>
              <a:rPr lang="en-US" sz="2400" dirty="0"/>
              <a:t>TOTAL:  $30 million (1990s)</a:t>
            </a:r>
          </a:p>
          <a:p>
            <a:pPr eaLnBrk="1" hangingPunct="1"/>
            <a:endParaRPr lang="en-US" sz="28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dirty="0"/>
              <a:t>Measuring Success</a:t>
            </a:r>
          </a:p>
        </p:txBody>
      </p:sp>
      <p:sp>
        <p:nvSpPr>
          <p:cNvPr id="98307" name="Rectangle 3"/>
          <p:cNvSpPr>
            <a:spLocks noGrp="1" noChangeArrowheads="1"/>
          </p:cNvSpPr>
          <p:nvPr>
            <p:ph type="body" idx="1"/>
          </p:nvPr>
        </p:nvSpPr>
        <p:spPr/>
        <p:txBody>
          <a:bodyPr/>
          <a:lstStyle/>
          <a:p>
            <a:pPr eaLnBrk="1" hangingPunct="1"/>
            <a:r>
              <a:rPr lang="en-US" dirty="0"/>
              <a:t>Number of fish returned (35)</a:t>
            </a:r>
          </a:p>
          <a:p>
            <a:pPr eaLnBrk="1" hangingPunct="1"/>
            <a:r>
              <a:rPr lang="en-US" dirty="0"/>
              <a:t>changes in cognitive map</a:t>
            </a:r>
          </a:p>
          <a:p>
            <a:pPr eaLnBrk="1" hangingPunct="1"/>
            <a:r>
              <a:rPr lang="en-US" dirty="0"/>
              <a:t>Free “watershed University”</a:t>
            </a:r>
          </a:p>
          <a:p>
            <a:pPr eaLnBrk="1" hangingPunct="1"/>
            <a:r>
              <a:rPr lang="en-US" dirty="0"/>
              <a:t>stewardship ethic</a:t>
            </a:r>
          </a:p>
          <a:p>
            <a:pPr eaLnBrk="1" hangingPunct="1"/>
            <a:r>
              <a:rPr lang="en-US" dirty="0"/>
              <a:t>Stewardship Survey*</a:t>
            </a:r>
          </a:p>
          <a:p>
            <a:pPr eaLnBrk="1" hangingPunct="1"/>
            <a:r>
              <a:rPr lang="en-US" dirty="0"/>
              <a:t>Good news/Bad News*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dirty="0"/>
              <a:t>Understanding Stories</a:t>
            </a:r>
          </a:p>
        </p:txBody>
      </p:sp>
      <p:sp>
        <p:nvSpPr>
          <p:cNvPr id="100355" name="Rectangle 3"/>
          <p:cNvSpPr>
            <a:spLocks noGrp="1" noChangeArrowheads="1"/>
          </p:cNvSpPr>
          <p:nvPr>
            <p:ph type="body" idx="1"/>
          </p:nvPr>
        </p:nvSpPr>
        <p:spPr/>
        <p:txBody>
          <a:bodyPr/>
          <a:lstStyle/>
          <a:p>
            <a:pPr eaLnBrk="1" hangingPunct="1">
              <a:lnSpc>
                <a:spcPct val="90000"/>
              </a:lnSpc>
            </a:pPr>
            <a:r>
              <a:rPr lang="en-US" sz="2400" dirty="0"/>
              <a:t>Learning from Planning Stories (John Forester)</a:t>
            </a:r>
          </a:p>
          <a:p>
            <a:pPr eaLnBrk="1" hangingPunct="1">
              <a:lnSpc>
                <a:spcPct val="90000"/>
              </a:lnSpc>
            </a:pPr>
            <a:r>
              <a:rPr lang="en-US" sz="2400" dirty="0"/>
              <a:t>Communicative Planning theory/use of stories in the planning process (Judith Innes)</a:t>
            </a:r>
          </a:p>
          <a:p>
            <a:pPr eaLnBrk="1" hangingPunct="1">
              <a:lnSpc>
                <a:spcPct val="90000"/>
              </a:lnSpc>
            </a:pPr>
            <a:r>
              <a:rPr lang="en-US" sz="2400" dirty="0"/>
              <a:t>Co-production of Planning studies, citizen science (Frank Fischer)</a:t>
            </a:r>
          </a:p>
          <a:p>
            <a:pPr eaLnBrk="1" hangingPunct="1">
              <a:lnSpc>
                <a:spcPct val="90000"/>
              </a:lnSpc>
            </a:pPr>
            <a:r>
              <a:rPr lang="en-US" sz="2400" dirty="0"/>
              <a:t>Meta-narrative paradigm (Habermas, Foucault</a:t>
            </a:r>
            <a:r>
              <a:rPr lang="en-US" sz="2400" dirty="0">
                <a:latin typeface="Palatino" charset="0"/>
              </a:rPr>
              <a:t>, </a:t>
            </a:r>
            <a:r>
              <a:rPr lang="en-US" sz="2400" dirty="0"/>
              <a:t>Finnegan)</a:t>
            </a:r>
          </a:p>
          <a:p>
            <a:pPr eaLnBrk="1" hangingPunct="1">
              <a:lnSpc>
                <a:spcPct val="90000"/>
              </a:lnSpc>
            </a:pPr>
            <a:r>
              <a:rPr lang="en-US" sz="2400" dirty="0"/>
              <a:t>Ethnographic studies of citizen participation (Carol Tauxe, Mark Saltzer)</a:t>
            </a:r>
          </a:p>
          <a:p>
            <a:pPr eaLnBrk="1" hangingPunct="1">
              <a:lnSpc>
                <a:spcPct val="90000"/>
              </a:lnSpc>
            </a:pPr>
            <a:endParaRPr lang="en-US" sz="2400" dirty="0"/>
          </a:p>
          <a:p>
            <a:pPr eaLnBrk="1" hangingPunct="1">
              <a:lnSpc>
                <a:spcPct val="90000"/>
              </a:lnSpc>
            </a:pPr>
            <a:endParaRPr lang="en-US" sz="2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dirty="0"/>
              <a:t>Changing the Narrative</a:t>
            </a:r>
          </a:p>
        </p:txBody>
      </p:sp>
      <p:sp>
        <p:nvSpPr>
          <p:cNvPr id="101379" name="Rectangle 3"/>
          <p:cNvSpPr>
            <a:spLocks noGrp="1" noChangeArrowheads="1"/>
          </p:cNvSpPr>
          <p:nvPr>
            <p:ph type="body" idx="1"/>
          </p:nvPr>
        </p:nvSpPr>
        <p:spPr/>
        <p:txBody>
          <a:bodyPr/>
          <a:lstStyle/>
          <a:p>
            <a:pPr eaLnBrk="1" hangingPunct="1"/>
            <a:r>
              <a:rPr lang="en-US" dirty="0">
                <a:latin typeface="Palatino" charset="0"/>
              </a:rPr>
              <a:t>Understanding the restoration of a watershed in terms of its affect on the places’ stories is a way of guiding our investments, rationalizing costs and benefits, measuring progress, and achieving long term goals of an inhabitation pattern that is sustainable.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dirty="0"/>
              <a:t>Social Capital</a:t>
            </a:r>
          </a:p>
        </p:txBody>
      </p:sp>
      <p:sp>
        <p:nvSpPr>
          <p:cNvPr id="102403" name="Rectangle 3"/>
          <p:cNvSpPr>
            <a:spLocks noGrp="1" noChangeArrowheads="1"/>
          </p:cNvSpPr>
          <p:nvPr>
            <p:ph type="body" idx="1"/>
          </p:nvPr>
        </p:nvSpPr>
        <p:spPr/>
        <p:txBody>
          <a:bodyPr/>
          <a:lstStyle/>
          <a:p>
            <a:pPr eaLnBrk="1" hangingPunct="1"/>
            <a:r>
              <a:rPr lang="en-US" dirty="0">
                <a:latin typeface="Palatino" charset="0"/>
              </a:rPr>
              <a:t>Watching the story unfold one pays more attention to the social capital being built then the miles of riparian zone replanted.  The later will inevitably follow once watershed, riparian</a:t>
            </a:r>
            <a:r>
              <a:rPr lang="en-US" dirty="0">
                <a:latin typeface="Times New Roman" charset="0"/>
              </a:rPr>
              <a:t>, </a:t>
            </a:r>
            <a:r>
              <a:rPr lang="en-US" dirty="0">
                <a:latin typeface="Palatino" charset="0"/>
              </a:rPr>
              <a:t>bioswales</a:t>
            </a:r>
            <a:r>
              <a:rPr lang="en-US" dirty="0">
                <a:latin typeface="Times New Roman" charset="0"/>
              </a:rPr>
              <a:t> are</a:t>
            </a:r>
            <a:r>
              <a:rPr lang="en-US" dirty="0">
                <a:latin typeface="Palatino" charset="0"/>
              </a:rPr>
              <a:t> imbedded into inhabitant’s stories, as just a normal way of doing business and living in the “shed.”</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2800" dirty="0"/>
              <a:t>Total voluntary and government investment</a:t>
            </a:r>
            <a:endParaRPr lang="en-US" sz="3600" dirty="0"/>
          </a:p>
        </p:txBody>
      </p:sp>
      <p:sp>
        <p:nvSpPr>
          <p:cNvPr id="103427" name="Rectangle 3"/>
          <p:cNvSpPr>
            <a:spLocks noGrp="1" noChangeArrowheads="1"/>
          </p:cNvSpPr>
          <p:nvPr>
            <p:ph type="body" idx="1"/>
          </p:nvPr>
        </p:nvSpPr>
        <p:spPr/>
        <p:txBody>
          <a:bodyPr/>
          <a:lstStyle/>
          <a:p>
            <a:pPr eaLnBrk="1" hangingPunct="1"/>
            <a:r>
              <a:rPr lang="en-US" sz="2400" dirty="0"/>
              <a:t>Since 1990 1000 watershed events, input meetings, restoration projects, tours, workshops, cleanups</a:t>
            </a:r>
          </a:p>
          <a:p>
            <a:pPr eaLnBrk="1" hangingPunct="1"/>
            <a:r>
              <a:rPr lang="en-US" sz="2400" dirty="0"/>
              <a:t>175 nonprofit/voluntary, and public agencies</a:t>
            </a:r>
          </a:p>
          <a:p>
            <a:pPr eaLnBrk="1" hangingPunct="1"/>
            <a:r>
              <a:rPr lang="en-US" sz="2400" dirty="0"/>
              <a:t>6,000-8,000 citizens involved</a:t>
            </a:r>
          </a:p>
          <a:p>
            <a:pPr eaLnBrk="1" hangingPunct="1"/>
            <a:r>
              <a:rPr lang="en-US" sz="2400" dirty="0"/>
              <a:t>100,000 voluntary hours committed, representing a $10 million investment</a:t>
            </a:r>
          </a:p>
          <a:p>
            <a:pPr eaLnBrk="1" hangingPunct="1"/>
            <a:r>
              <a:rPr lang="en-US" sz="2400" dirty="0"/>
              <a:t>Compared to 75,000 hours of public agency staff commitment</a:t>
            </a:r>
          </a:p>
          <a:p>
            <a:pPr eaLnBrk="1" hangingPunct="1"/>
            <a:endParaRPr lang="en-US" sz="24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dirty="0"/>
              <a:t>Real Estate Ad</a:t>
            </a:r>
          </a:p>
        </p:txBody>
      </p:sp>
      <p:sp>
        <p:nvSpPr>
          <p:cNvPr id="104451" name="Rectangle 3"/>
          <p:cNvSpPr>
            <a:spLocks noGrp="1" noChangeArrowheads="1"/>
          </p:cNvSpPr>
          <p:nvPr>
            <p:ph type="body" idx="1"/>
          </p:nvPr>
        </p:nvSpPr>
        <p:spPr/>
        <p:txBody>
          <a:bodyPr/>
          <a:lstStyle/>
          <a:p>
            <a:pPr lvl="1" eaLnBrk="1" hangingPunct="1">
              <a:lnSpc>
                <a:spcPct val="90000"/>
              </a:lnSpc>
            </a:pPr>
            <a:r>
              <a:rPr lang="en-US" sz="2400" dirty="0">
                <a:latin typeface="Palatino" charset="0"/>
              </a:rPr>
              <a:t>At Brookside, we look forward to showing you why</a:t>
            </a:r>
            <a:r>
              <a:rPr lang="en-US" sz="2400" dirty="0" smtClean="0">
                <a:latin typeface="Palatino" charset="0"/>
              </a:rPr>
              <a:t> we're </a:t>
            </a:r>
            <a:r>
              <a:rPr lang="en-US" sz="2400" dirty="0">
                <a:latin typeface="Palatino" charset="0"/>
              </a:rPr>
              <a:t>the right choice for you. Our property is located in a serene park-like setting on rustic Johnson Creek and features professional landscaping, creek side seasonal pool, ample parking, clubhouse, and sauna. Walk in your private entrance, and inside your apartment home with its view of Johnson Creek,</a:t>
            </a:r>
            <a:r>
              <a:rPr lang="en-US" sz="2400" dirty="0" smtClean="0">
                <a:latin typeface="Palatino" charset="0"/>
              </a:rPr>
              <a:t> you'll </a:t>
            </a:r>
            <a:r>
              <a:rPr lang="en-US" sz="2400" dirty="0">
                <a:latin typeface="Palatino" charset="0"/>
              </a:rPr>
              <a:t>find spacious floor plans, a private patio/balcony, ceiling fan, and washer/dryer connections (in select units). We invite you to come see for yourself. We hope to see you soon.</a:t>
            </a:r>
          </a:p>
          <a:p>
            <a:pPr eaLnBrk="1" hangingPunct="1">
              <a:lnSpc>
                <a:spcPct val="90000"/>
              </a:lnSpc>
            </a:pPr>
            <a:endParaRPr lang="en-US" sz="28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p:txBody>
          <a:bodyPr/>
          <a:lstStyle/>
          <a:p>
            <a:pPr eaLnBrk="1" hangingPunct="1"/>
            <a:r>
              <a:rPr lang="en-US" sz="3600" dirty="0"/>
              <a:t>Johnson Creek: Good and Bad news</a:t>
            </a:r>
            <a:endParaRPr lang="en-US" dirty="0"/>
          </a:p>
        </p:txBody>
      </p:sp>
      <p:graphicFrame>
        <p:nvGraphicFramePr>
          <p:cNvPr id="105474" name="Object 2"/>
          <p:cNvGraphicFramePr>
            <a:graphicFrameLocks noChangeAspect="1"/>
          </p:cNvGraphicFramePr>
          <p:nvPr/>
        </p:nvGraphicFramePr>
        <p:xfrm>
          <a:off x="1828800" y="2057400"/>
          <a:ext cx="6019800" cy="4208463"/>
        </p:xfrm>
        <a:graphic>
          <a:graphicData uri="http://schemas.openxmlformats.org/presentationml/2006/ole">
            <p:oleObj spid="_x0000_s643074" name="Worksheet" r:id="rId3" imgW="8597900" imgH="5727700" progId="Excel.Sheet.8">
              <p:embed/>
            </p:oleObj>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9" name="Rectangle 2"/>
          <p:cNvSpPr>
            <a:spLocks noGrp="1" noChangeArrowheads="1"/>
          </p:cNvSpPr>
          <p:nvPr>
            <p:ph type="title"/>
          </p:nvPr>
        </p:nvSpPr>
        <p:spPr/>
        <p:txBody>
          <a:bodyPr/>
          <a:lstStyle/>
          <a:p>
            <a:pPr eaLnBrk="1" hangingPunct="1"/>
            <a:r>
              <a:rPr lang="en-US" sz="3200" dirty="0"/>
              <a:t>Survey: Citizen Views of Stewardship        </a:t>
            </a:r>
            <a:r>
              <a:rPr lang="en-US" sz="1800" dirty="0"/>
              <a:t>(BES, 1995)</a:t>
            </a:r>
            <a:endParaRPr lang="en-US" dirty="0">
              <a:ea typeface="Times" charset="0"/>
              <a:cs typeface="Times" charset="0"/>
            </a:endParaRPr>
          </a:p>
        </p:txBody>
      </p:sp>
      <p:graphicFrame>
        <p:nvGraphicFramePr>
          <p:cNvPr id="106498" name="Object 2"/>
          <p:cNvGraphicFramePr>
            <a:graphicFrameLocks noChangeAspect="1"/>
          </p:cNvGraphicFramePr>
          <p:nvPr/>
        </p:nvGraphicFramePr>
        <p:xfrm>
          <a:off x="1295400" y="1981200"/>
          <a:ext cx="5867400" cy="4167188"/>
        </p:xfrm>
        <a:graphic>
          <a:graphicData uri="http://schemas.openxmlformats.org/presentationml/2006/ole">
            <p:oleObj spid="_x0000_s644098" name="Worksheet" r:id="rId3" imgW="3987800" imgH="2832100" progId="Excel.Sheet.8">
              <p:embed/>
            </p:oleObj>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dirty="0"/>
              <a:t>Pleasant Valley</a:t>
            </a:r>
          </a:p>
        </p:txBody>
      </p:sp>
      <p:sp>
        <p:nvSpPr>
          <p:cNvPr id="107523" name="Rectangle 3"/>
          <p:cNvSpPr>
            <a:spLocks noGrp="1" noChangeArrowheads="1"/>
          </p:cNvSpPr>
          <p:nvPr>
            <p:ph type="body" idx="1"/>
          </p:nvPr>
        </p:nvSpPr>
        <p:spPr/>
        <p:txBody>
          <a:bodyPr/>
          <a:lstStyle/>
          <a:p>
            <a:pPr eaLnBrk="1" hangingPunct="1"/>
            <a:r>
              <a:rPr lang="en-US" dirty="0"/>
              <a:t>5000 houses, 5000 jobs, 5000 fish</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dirty="0" smtClean="0"/>
              <a:t>Urban Watershed Perspective</a:t>
            </a:r>
          </a:p>
        </p:txBody>
      </p:sp>
      <p:sp>
        <p:nvSpPr>
          <p:cNvPr id="24579" name="Content Placeholder 2"/>
          <p:cNvSpPr>
            <a:spLocks noGrp="1"/>
          </p:cNvSpPr>
          <p:nvPr>
            <p:ph idx="1"/>
          </p:nvPr>
        </p:nvSpPr>
        <p:spPr/>
        <p:txBody>
          <a:bodyPr/>
          <a:lstStyle/>
          <a:p>
            <a:pPr eaLnBrk="1" hangingPunct="1"/>
            <a:r>
              <a:rPr lang="en-US" dirty="0" smtClean="0"/>
              <a:t>Urban not natural watersheds</a:t>
            </a:r>
          </a:p>
          <a:p>
            <a:pPr eaLnBrk="1" hangingPunct="1"/>
            <a:r>
              <a:rPr lang="en-US" dirty="0" smtClean="0"/>
              <a:t>Its about People as much as it is about streams</a:t>
            </a:r>
          </a:p>
          <a:p>
            <a:pPr eaLnBrk="1" hangingPunct="1"/>
            <a:r>
              <a:rPr lang="en-US" dirty="0" smtClean="0"/>
              <a:t>Nature used to be “out there.”</a:t>
            </a:r>
          </a:p>
          <a:p>
            <a:pPr eaLnBrk="1" hangingPunct="1"/>
            <a:r>
              <a:rPr lang="en-US" dirty="0" smtClean="0"/>
              <a:t>Value of urban watershed can not be assessed purely in environmental terms</a:t>
            </a:r>
          </a:p>
          <a:p>
            <a:pPr eaLnBrk="1" hangingPunct="1"/>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dirty="0"/>
              <a:t>Stories from the Shed</a:t>
            </a:r>
          </a:p>
        </p:txBody>
      </p:sp>
      <p:sp>
        <p:nvSpPr>
          <p:cNvPr id="109571" name="Rectangle 3"/>
          <p:cNvSpPr>
            <a:spLocks noGrp="1" noChangeArrowheads="1"/>
          </p:cNvSpPr>
          <p:nvPr>
            <p:ph type="body" idx="1"/>
          </p:nvPr>
        </p:nvSpPr>
        <p:spPr/>
        <p:txBody>
          <a:bodyPr/>
          <a:lstStyle/>
          <a:p>
            <a:pPr eaLnBrk="1" hangingPunct="1">
              <a:buFont typeface="Wingdings" charset="2"/>
              <a:buNone/>
            </a:pPr>
            <a:r>
              <a:rPr lang="en-US" dirty="0"/>
              <a:t>	Eco-dude, the </a:t>
            </a:r>
            <a:r>
              <a:rPr lang="en-US" dirty="0">
                <a:hlinkClick r:id="rId2" action="ppaction://hlinkfile"/>
              </a:rPr>
              <a:t>ghost of Tideman</a:t>
            </a:r>
            <a:r>
              <a:rPr lang="en-US" dirty="0"/>
              <a:t>, and Beavergate</a:t>
            </a:r>
          </a:p>
          <a:p>
            <a:pPr eaLnBrk="1" hangingPunct="1">
              <a:buFont typeface="Wingdings" charset="2"/>
              <a:buNone/>
            </a:pPr>
            <a:r>
              <a:rPr lang="en-US" dirty="0"/>
              <a:t>	Lents: Urban</a:t>
            </a:r>
            <a:r>
              <a:rPr lang="en-US" dirty="0" smtClean="0"/>
              <a:t> Renewal</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descr="npo000076"/>
          <p:cNvPicPr>
            <a:picLocks noChangeAspect="1" noChangeArrowheads="1"/>
          </p:cNvPicPr>
          <p:nvPr/>
        </p:nvPicPr>
        <p:blipFill>
          <a:blip r:embed="rId3"/>
          <a:srcRect/>
          <a:stretch>
            <a:fillRect/>
          </a:stretch>
        </p:blipFill>
        <p:spPr bwMode="auto">
          <a:xfrm>
            <a:off x="228600" y="222250"/>
            <a:ext cx="8915400" cy="6583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dirty="0"/>
              <a:t>Beavergate</a:t>
            </a:r>
          </a:p>
        </p:txBody>
      </p:sp>
      <p:sp>
        <p:nvSpPr>
          <p:cNvPr id="110595" name="Rectangle 3"/>
          <p:cNvSpPr>
            <a:spLocks noGrp="1" noChangeArrowheads="1"/>
          </p:cNvSpPr>
          <p:nvPr>
            <p:ph type="body" idx="1"/>
          </p:nvPr>
        </p:nvSpPr>
        <p:spPr/>
        <p:txBody>
          <a:bodyPr/>
          <a:lstStyle/>
          <a:p>
            <a:pPr eaLnBrk="1" hangingPunct="1">
              <a:lnSpc>
                <a:spcPct val="90000"/>
              </a:lnSpc>
            </a:pPr>
            <a:r>
              <a:rPr lang="en-US" sz="2400" b="1" i="1" dirty="0">
                <a:latin typeface="Arial-BoldItalicMS" charset="0"/>
              </a:rPr>
              <a:t>COMMISSONER SALTZMAN REGRETS CITY CREW DESTROYING BEAVER DAM</a:t>
            </a:r>
          </a:p>
          <a:p>
            <a:pPr eaLnBrk="1" hangingPunct="1">
              <a:lnSpc>
                <a:spcPct val="90000"/>
              </a:lnSpc>
            </a:pPr>
            <a:r>
              <a:rPr lang="en-US" sz="2400" dirty="0">
                <a:latin typeface="ArialMS" charset="0"/>
              </a:rPr>
              <a:t>Laws reflecting the priority shift to species and habitat may mean fines for sewer work at </a:t>
            </a:r>
            <a:r>
              <a:rPr lang="en-US" sz="2400" b="1" dirty="0">
                <a:latin typeface="Arial-BoldMS" charset="0"/>
              </a:rPr>
              <a:t>Johnson</a:t>
            </a:r>
            <a:r>
              <a:rPr lang="en-US" sz="2400" dirty="0">
                <a:latin typeface="ArialMS" charset="0"/>
              </a:rPr>
              <a:t> </a:t>
            </a:r>
            <a:r>
              <a:rPr lang="en-US" sz="2400" b="1" dirty="0">
                <a:latin typeface="Arial-BoldMS" charset="0"/>
              </a:rPr>
              <a:t>Creek Portland</a:t>
            </a:r>
            <a:r>
              <a:rPr lang="en-US" sz="2400" dirty="0">
                <a:latin typeface="ArialMS" charset="0"/>
              </a:rPr>
              <a:t> Commissioner Dan Saltzman apologized Wednesday for the Portland Bureau of Environmental Services removing a </a:t>
            </a:r>
            <a:r>
              <a:rPr lang="en-US" sz="2400" b="1" dirty="0">
                <a:latin typeface="Arial-BoldMS" charset="0"/>
              </a:rPr>
              <a:t>beaver</a:t>
            </a:r>
            <a:r>
              <a:rPr lang="en-US" sz="2400" dirty="0">
                <a:latin typeface="ArialMS" charset="0"/>
              </a:rPr>
              <a:t> dam last week from </a:t>
            </a:r>
            <a:r>
              <a:rPr lang="en-US" sz="2400" b="1" dirty="0">
                <a:latin typeface="Arial-BoldMS" charset="0"/>
              </a:rPr>
              <a:t>Johnson</a:t>
            </a:r>
            <a:r>
              <a:rPr lang="en-US" sz="2400" dirty="0">
                <a:latin typeface="ArialMS" charset="0"/>
              </a:rPr>
              <a:t> </a:t>
            </a:r>
            <a:r>
              <a:rPr lang="en-US" sz="2400" b="1" dirty="0">
                <a:latin typeface="Arial-BoldMS" charset="0"/>
              </a:rPr>
              <a:t>Creek</a:t>
            </a:r>
            <a:r>
              <a:rPr lang="en-US" sz="2400" dirty="0">
                <a:latin typeface="ArialMS" charset="0"/>
              </a:rPr>
              <a:t> where it crosses property owned by a longtime </a:t>
            </a:r>
            <a:r>
              <a:rPr lang="en-US" sz="2400" b="1" dirty="0">
                <a:latin typeface="Arial-BoldMS" charset="0"/>
              </a:rPr>
              <a:t>creek</a:t>
            </a:r>
            <a:r>
              <a:rPr lang="en-US" sz="2400" dirty="0" smtClean="0">
                <a:latin typeface="ArialMS" charset="0"/>
              </a:rPr>
              <a:t> advocate. The </a:t>
            </a:r>
            <a:r>
              <a:rPr lang="en-US" sz="2400" b="1" dirty="0">
                <a:latin typeface="Arial-BoldMS" charset="0"/>
              </a:rPr>
              <a:t>beavers</a:t>
            </a:r>
            <a:r>
              <a:rPr lang="en-US" sz="2400" dirty="0">
                <a:latin typeface="ArialMS" charset="0"/>
              </a:rPr>
              <a:t> were rebuilding their dam Wednesday using trees from </a:t>
            </a:r>
            <a:r>
              <a:rPr lang="en-US" sz="2400" b="1" dirty="0">
                <a:latin typeface="Arial-BoldMS" charset="0"/>
              </a:rPr>
              <a:t>Steve</a:t>
            </a:r>
            <a:r>
              <a:rPr lang="en-US" sz="2400" dirty="0">
                <a:latin typeface="ArialMS" charset="0"/>
              </a:rPr>
              <a:t> </a:t>
            </a:r>
            <a:r>
              <a:rPr lang="en-US" sz="2400" b="1" dirty="0">
                <a:latin typeface="Arial-BoldMS" charset="0"/>
              </a:rPr>
              <a:t>Johnson</a:t>
            </a:r>
            <a:r>
              <a:rPr lang="en-US" sz="2400" dirty="0">
                <a:latin typeface="ArialMS" charset="0"/>
              </a:rPr>
              <a:t>'s</a:t>
            </a:r>
            <a:r>
              <a:rPr lang="en-US" sz="2400" dirty="0" smtClean="0">
                <a:latin typeface="ArialMS" charset="0"/>
              </a:rPr>
              <a:t> property." I </a:t>
            </a:r>
            <a:r>
              <a:rPr lang="en-US" sz="2400" dirty="0">
                <a:latin typeface="ArialMS" charset="0"/>
              </a:rPr>
              <a:t>don't know how to accept apologies for wildlife," </a:t>
            </a:r>
            <a:r>
              <a:rPr lang="en-US" sz="2400" b="1" dirty="0">
                <a:latin typeface="Arial-BoldMS" charset="0"/>
              </a:rPr>
              <a:t>Johnson</a:t>
            </a:r>
            <a:r>
              <a:rPr lang="en-US" sz="2400" dirty="0">
                <a:latin typeface="ArialMS" charset="0"/>
              </a:rPr>
              <a:t> said. "Maybe you need to talk to the </a:t>
            </a:r>
            <a:r>
              <a:rPr lang="en-US" sz="2400" b="1" dirty="0">
                <a:latin typeface="Arial-BoldMS" charset="0"/>
              </a:rPr>
              <a:t>beaver</a:t>
            </a:r>
            <a:r>
              <a:rPr lang="en-US" sz="2400" dirty="0">
                <a:latin typeface="ArialMS" charset="0"/>
              </a:rPr>
              <a:t>."</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Professions</a:t>
            </a:r>
            <a:endParaRPr lang="en-US" dirty="0"/>
          </a:p>
        </p:txBody>
      </p:sp>
      <p:sp>
        <p:nvSpPr>
          <p:cNvPr id="3" name="Content Placeholder 2"/>
          <p:cNvSpPr>
            <a:spLocks noGrp="1"/>
          </p:cNvSpPr>
          <p:nvPr>
            <p:ph sz="half" idx="1"/>
          </p:nvPr>
        </p:nvSpPr>
        <p:spPr/>
        <p:txBody>
          <a:bodyPr/>
          <a:lstStyle/>
          <a:p>
            <a:r>
              <a:rPr lang="en-US" sz="2400" dirty="0" smtClean="0"/>
              <a:t>River corridor planners</a:t>
            </a:r>
          </a:p>
          <a:p>
            <a:r>
              <a:rPr lang="en-US" sz="2400" dirty="0" smtClean="0"/>
              <a:t>Floodplain managers</a:t>
            </a:r>
          </a:p>
          <a:p>
            <a:r>
              <a:rPr lang="en-US" sz="2400" dirty="0" smtClean="0"/>
              <a:t>Watershed managers</a:t>
            </a:r>
          </a:p>
          <a:p>
            <a:r>
              <a:rPr lang="en-US" sz="2400" dirty="0" smtClean="0">
                <a:solidFill>
                  <a:srgbClr val="000000"/>
                </a:solidFill>
              </a:rPr>
              <a:t>Hydrologists</a:t>
            </a:r>
          </a:p>
          <a:p>
            <a:r>
              <a:rPr lang="en-US" sz="2400" dirty="0" smtClean="0">
                <a:solidFill>
                  <a:srgbClr val="000000"/>
                </a:solidFill>
              </a:rPr>
              <a:t>Fluvial </a:t>
            </a:r>
            <a:r>
              <a:rPr lang="en-US" sz="2400" dirty="0" err="1" smtClean="0">
                <a:solidFill>
                  <a:srgbClr val="000000"/>
                </a:solidFill>
              </a:rPr>
              <a:t>Geomorphologists</a:t>
            </a:r>
            <a:endParaRPr lang="en-US" sz="2400" dirty="0" smtClean="0">
              <a:solidFill>
                <a:srgbClr val="000000"/>
              </a:solidFill>
            </a:endParaRPr>
          </a:p>
          <a:p>
            <a:r>
              <a:rPr lang="en-US" sz="2400" dirty="0" smtClean="0">
                <a:solidFill>
                  <a:srgbClr val="000000"/>
                </a:solidFill>
              </a:rPr>
              <a:t>Hydraulic Engineers</a:t>
            </a:r>
          </a:p>
          <a:p>
            <a:r>
              <a:rPr lang="en-US" sz="2400" dirty="0" smtClean="0">
                <a:solidFill>
                  <a:srgbClr val="000000"/>
                </a:solidFill>
              </a:rPr>
              <a:t>Civil </a:t>
            </a:r>
            <a:r>
              <a:rPr lang="en-US" sz="2400" dirty="0" err="1" smtClean="0">
                <a:solidFill>
                  <a:srgbClr val="000000"/>
                </a:solidFill>
              </a:rPr>
              <a:t>engineeers</a:t>
            </a:r>
            <a:endParaRPr lang="en-US" sz="2400" dirty="0" smtClean="0">
              <a:solidFill>
                <a:srgbClr val="000000"/>
              </a:solidFill>
            </a:endParaRPr>
          </a:p>
          <a:p>
            <a:endParaRPr lang="en-US" sz="2400" dirty="0" smtClean="0"/>
          </a:p>
          <a:p>
            <a:endParaRPr lang="en-US" sz="2400" dirty="0"/>
          </a:p>
        </p:txBody>
      </p:sp>
      <p:sp>
        <p:nvSpPr>
          <p:cNvPr id="4" name="Content Placeholder 3"/>
          <p:cNvSpPr>
            <a:spLocks noGrp="1"/>
          </p:cNvSpPr>
          <p:nvPr>
            <p:ph sz="half" idx="2"/>
          </p:nvPr>
        </p:nvSpPr>
        <p:spPr/>
        <p:txBody>
          <a:bodyPr/>
          <a:lstStyle/>
          <a:p>
            <a:r>
              <a:rPr lang="en-US" sz="2400" dirty="0" smtClean="0">
                <a:latin typeface="Calibri (Body)"/>
                <a:cs typeface="Calibri (Body)"/>
              </a:rPr>
              <a:t>Biologists</a:t>
            </a:r>
          </a:p>
          <a:p>
            <a:r>
              <a:rPr lang="en-US" sz="2400" dirty="0" smtClean="0">
                <a:latin typeface="Calibri (Body)"/>
                <a:cs typeface="Calibri (Body)"/>
              </a:rPr>
              <a:t>Landscape architects</a:t>
            </a:r>
          </a:p>
          <a:p>
            <a:r>
              <a:rPr lang="en-US" sz="2400" dirty="0" smtClean="0">
                <a:latin typeface="Calibri (Body)"/>
                <a:cs typeface="Calibri (Body)"/>
              </a:rPr>
              <a:t>Professional citizens</a:t>
            </a:r>
          </a:p>
          <a:p>
            <a:r>
              <a:rPr lang="en-US" sz="2400" dirty="0" smtClean="0">
                <a:latin typeface="Calibri (Body)"/>
                <a:cs typeface="Calibri (Body)"/>
              </a:rPr>
              <a:t>Wetland Scientists</a:t>
            </a:r>
          </a:p>
          <a:p>
            <a:r>
              <a:rPr lang="en-US" sz="2400" dirty="0" smtClean="0">
                <a:latin typeface="Calibri (Body)"/>
                <a:cs typeface="Calibri (Body)"/>
              </a:rPr>
              <a:t>Urban Planners</a:t>
            </a:r>
          </a:p>
          <a:p>
            <a:r>
              <a:rPr lang="en-US" sz="2400" dirty="0" smtClean="0">
                <a:latin typeface="Calibri (Body)"/>
                <a:cs typeface="Calibri (Body)"/>
              </a:rPr>
              <a:t>Soil Scientists</a:t>
            </a:r>
          </a:p>
          <a:p>
            <a:r>
              <a:rPr lang="en-US" sz="2400" dirty="0" smtClean="0">
                <a:latin typeface="Calibri (Body)"/>
                <a:cs typeface="Calibri (Body)"/>
              </a:rPr>
              <a:t>Ecologists</a:t>
            </a:r>
          </a:p>
          <a:p>
            <a:r>
              <a:rPr lang="en-US" sz="2400" dirty="0" smtClean="0">
                <a:latin typeface="Calibri (Body)"/>
                <a:cs typeface="Calibri (Body)"/>
              </a:rPr>
              <a:t>Environmental Remediation engineers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a:t>
            </a:r>
            <a:endParaRPr lang="en-US" dirty="0"/>
          </a:p>
        </p:txBody>
      </p:sp>
      <p:sp>
        <p:nvSpPr>
          <p:cNvPr id="3" name="Content Placeholder 2"/>
          <p:cNvSpPr>
            <a:spLocks noGrp="1"/>
          </p:cNvSpPr>
          <p:nvPr>
            <p:ph sz="half" idx="1"/>
          </p:nvPr>
        </p:nvSpPr>
        <p:spPr/>
        <p:txBody>
          <a:bodyPr/>
          <a:lstStyle/>
          <a:p>
            <a:r>
              <a:rPr lang="en-US" dirty="0" smtClean="0"/>
              <a:t>Property owners</a:t>
            </a:r>
          </a:p>
          <a:p>
            <a:r>
              <a:rPr lang="en-US" dirty="0" smtClean="0"/>
              <a:t>Activists</a:t>
            </a:r>
          </a:p>
          <a:p>
            <a:r>
              <a:rPr lang="en-US" dirty="0" smtClean="0"/>
              <a:t>Schools</a:t>
            </a:r>
          </a:p>
          <a:p>
            <a:r>
              <a:rPr lang="en-US" dirty="0" smtClean="0"/>
              <a:t>Neighborhood Associations</a:t>
            </a:r>
          </a:p>
          <a:p>
            <a:r>
              <a:rPr lang="en-US" dirty="0" smtClean="0"/>
              <a:t>Businesses</a:t>
            </a:r>
          </a:p>
          <a:p>
            <a:r>
              <a:rPr lang="en-US" dirty="0" smtClean="0"/>
              <a:t>Other government agencies</a:t>
            </a:r>
            <a:endParaRPr lang="en-US" dirty="0"/>
          </a:p>
        </p:txBody>
      </p:sp>
      <p:sp>
        <p:nvSpPr>
          <p:cNvPr id="4" name="Content Placeholder 3"/>
          <p:cNvSpPr>
            <a:spLocks noGrp="1"/>
          </p:cNvSpPr>
          <p:nvPr>
            <p:ph sz="half" idx="2"/>
          </p:nvPr>
        </p:nvSpPr>
        <p:spPr/>
        <p:txBody>
          <a:bodyPr/>
          <a:lstStyle/>
          <a:p>
            <a:r>
              <a:rPr lang="en-US" dirty="0" smtClean="0"/>
              <a:t>Who else?</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and Professional Cultures</a:t>
            </a:r>
            <a:endParaRPr lang="en-US" dirty="0"/>
          </a:p>
        </p:txBody>
      </p:sp>
      <p:sp>
        <p:nvSpPr>
          <p:cNvPr id="3" name="Content Placeholder 2"/>
          <p:cNvSpPr>
            <a:spLocks noGrp="1"/>
          </p:cNvSpPr>
          <p:nvPr>
            <p:ph idx="1"/>
          </p:nvPr>
        </p:nvSpPr>
        <p:spPr/>
        <p:txBody>
          <a:bodyPr/>
          <a:lstStyle/>
          <a:p>
            <a:r>
              <a:rPr lang="en-US" dirty="0" smtClean="0"/>
              <a:t>See R’s table, </a:t>
            </a:r>
            <a:r>
              <a:rPr lang="en-US" dirty="0" err="1" smtClean="0"/>
              <a:t>p</a:t>
            </a:r>
            <a:r>
              <a:rPr lang="en-US" dirty="0" smtClean="0"/>
              <a:t>. 95</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Value to restoration</a:t>
            </a:r>
            <a:endParaRPr lang="en-US" dirty="0"/>
          </a:p>
        </p:txBody>
      </p:sp>
      <p:sp>
        <p:nvSpPr>
          <p:cNvPr id="3" name="Content Placeholder 2"/>
          <p:cNvSpPr>
            <a:spLocks noGrp="1"/>
          </p:cNvSpPr>
          <p:nvPr>
            <p:ph idx="1"/>
          </p:nvPr>
        </p:nvSpPr>
        <p:spPr/>
        <p:txBody>
          <a:bodyPr/>
          <a:lstStyle/>
          <a:p>
            <a:r>
              <a:rPr lang="en-US" sz="2400" dirty="0" smtClean="0"/>
              <a:t>Dynamic equilibrium as the basis for channel designed as opposed to the concept of a an unmoving, straight, “stable” channel in regime.</a:t>
            </a:r>
          </a:p>
          <a:p>
            <a:r>
              <a:rPr lang="en-US" sz="2400" dirty="0" smtClean="0"/>
              <a:t>In summary stream restoration can be defined as the adjustment of watersheds and stream channels that employs: the concepts of dynamic equilibrium; the relationships common to all stream systems between channel geometry and fluvial processes; and the use of empirical functional relations among the variable that interact in the watershed and the stream channel to anticipate stream response to conditions and changes in the watershed and channel.</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7813"/>
            <a:ext cx="8229600" cy="1143000"/>
          </a:xfrm>
        </p:spPr>
        <p:txBody>
          <a:bodyPr/>
          <a:lstStyle/>
          <a:p>
            <a:r>
              <a:rPr lang="en-US" sz="3200">
                <a:latin typeface="Comic Sans MS" charset="0"/>
              </a:rPr>
              <a:t>Why are historic maps and aerial photos important in stream restoration?</a:t>
            </a:r>
          </a:p>
        </p:txBody>
      </p:sp>
      <p:sp>
        <p:nvSpPr>
          <p:cNvPr id="89091" name="Rectangle 3"/>
          <p:cNvSpPr>
            <a:spLocks noGrp="1" noChangeArrowheads="1"/>
          </p:cNvSpPr>
          <p:nvPr>
            <p:ph type="body" idx="1"/>
          </p:nvPr>
        </p:nvSpPr>
        <p:spPr/>
        <p:txBody>
          <a:bodyPr/>
          <a:lstStyle/>
          <a:p>
            <a:pPr>
              <a:lnSpc>
                <a:spcPct val="90000"/>
              </a:lnSpc>
            </a:pPr>
            <a:r>
              <a:rPr lang="en-US"/>
              <a:t>They can provide important information on how the watershed and streams appeared before urbanization impacts.</a:t>
            </a:r>
          </a:p>
          <a:p>
            <a:pPr>
              <a:lnSpc>
                <a:spcPct val="90000"/>
              </a:lnSpc>
            </a:pPr>
            <a:r>
              <a:rPr lang="en-US"/>
              <a:t>Helps to figure out the percentage of the watershed that has been urbanized.</a:t>
            </a:r>
          </a:p>
          <a:p>
            <a:pPr>
              <a:lnSpc>
                <a:spcPct val="90000"/>
              </a:lnSpc>
            </a:pPr>
            <a:r>
              <a:rPr lang="en-US"/>
              <a:t>Using topographic maps you can find the size of the drainage area affecting the site you hope to restore.</a:t>
            </a:r>
          </a:p>
          <a:p>
            <a:pPr>
              <a:lnSpc>
                <a:spcPct val="90000"/>
              </a:lnSpc>
            </a:pPr>
            <a:r>
              <a:rPr lang="en-US"/>
              <a:t>They provide guidelines and restoration objectives.</a:t>
            </a: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down)">
                                      <p:cBhvr>
                                        <p:cTn id="7" dur="500"/>
                                        <p:tgtEl>
                                          <p:spTgt spid="89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wipe(down)">
                                      <p:cBhvr>
                                        <p:cTn id="12" dur="500"/>
                                        <p:tgtEl>
                                          <p:spTgt spid="890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wipe(down)">
                                      <p:cBhvr>
                                        <p:cTn id="17" dur="500"/>
                                        <p:tgtEl>
                                          <p:spTgt spid="890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iterate type="lt">
                                    <p:tmPct val="10000"/>
                                  </p:iterate>
                                  <p:childTnLst>
                                    <p:set>
                                      <p:cBhvr>
                                        <p:cTn id="21" dur="1" fill="hold">
                                          <p:stCondLst>
                                            <p:cond delay="0"/>
                                          </p:stCondLst>
                                        </p:cTn>
                                        <p:tgtEl>
                                          <p:spTgt spid="89091">
                                            <p:txEl>
                                              <p:pRg st="3" end="3"/>
                                            </p:txEl>
                                          </p:spTgt>
                                        </p:tgtEl>
                                        <p:attrNameLst>
                                          <p:attrName>style.visibility</p:attrName>
                                        </p:attrNameLst>
                                      </p:cBhvr>
                                      <p:to>
                                        <p:strVal val="visible"/>
                                      </p:to>
                                    </p:set>
                                    <p:animEffect transition="in" filter="fade">
                                      <p:cBhvr>
                                        <p:cTn id="22" dur="500"/>
                                        <p:tgtEl>
                                          <p:spTgt spid="89091">
                                            <p:txEl>
                                              <p:pRg st="3" end="3"/>
                                            </p:txEl>
                                          </p:spTgt>
                                        </p:tgtEl>
                                      </p:cBhvr>
                                    </p:animEffect>
                                    <p:anim calcmode="lin" valueType="num">
                                      <p:cBhvr>
                                        <p:cTn id="23" dur="500" fill="hold"/>
                                        <p:tgtEl>
                                          <p:spTgt spid="89091">
                                            <p:txEl>
                                              <p:pRg st="3" end="3"/>
                                            </p:txEl>
                                          </p:spTgt>
                                        </p:tgtEl>
                                        <p:attrNameLst>
                                          <p:attrName>ppt_w</p:attrName>
                                        </p:attrNameLst>
                                      </p:cBhvr>
                                      <p:tavLst>
                                        <p:tav tm="0" fmla="#ppt_w*sin(2.5*pi*$)">
                                          <p:val>
                                            <p:fltVal val="0"/>
                                          </p:val>
                                        </p:tav>
                                        <p:tav tm="100000">
                                          <p:val>
                                            <p:fltVal val="1"/>
                                          </p:val>
                                        </p:tav>
                                      </p:tavLst>
                                    </p:anim>
                                    <p:anim calcmode="lin" valueType="num">
                                      <p:cBhvr>
                                        <p:cTn id="24" dur="500" fill="hold"/>
                                        <p:tgtEl>
                                          <p:spTgt spid="8909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Stream Hydraulic Geometry: Common Elements</a:t>
            </a:r>
            <a:endParaRPr lang="en-US" sz="3200" dirty="0"/>
          </a:p>
        </p:txBody>
      </p:sp>
      <p:sp>
        <p:nvSpPr>
          <p:cNvPr id="3" name="Content Placeholder 2"/>
          <p:cNvSpPr>
            <a:spLocks noGrp="1"/>
          </p:cNvSpPr>
          <p:nvPr>
            <p:ph idx="1"/>
          </p:nvPr>
        </p:nvSpPr>
        <p:spPr/>
        <p:txBody>
          <a:bodyPr/>
          <a:lstStyle/>
          <a:p>
            <a:r>
              <a:rPr lang="en-US" sz="2000" dirty="0" smtClean="0"/>
              <a:t>Common branching patterns</a:t>
            </a:r>
          </a:p>
          <a:p>
            <a:r>
              <a:rPr lang="en-US" sz="2000" dirty="0" smtClean="0"/>
              <a:t>Ratio of widths to depths of </a:t>
            </a:r>
            <a:r>
              <a:rPr lang="en-US" sz="2000" dirty="0" err="1" smtClean="0"/>
              <a:t>bankful</a:t>
            </a:r>
            <a:r>
              <a:rPr lang="en-US" sz="2000" dirty="0" smtClean="0"/>
              <a:t> are consistent</a:t>
            </a:r>
          </a:p>
          <a:p>
            <a:r>
              <a:rPr lang="en-US" sz="2000" dirty="0" smtClean="0"/>
              <a:t>Discharge or flows of a stream is a product of the area of the stream Channel or its width times its depth and velocity</a:t>
            </a:r>
          </a:p>
          <a:p>
            <a:r>
              <a:rPr lang="en-US" sz="2000" dirty="0" smtClean="0"/>
              <a:t>Width increases downstream faster than the depth increases and depth increases faster than the velocities</a:t>
            </a:r>
          </a:p>
          <a:p>
            <a:r>
              <a:rPr lang="en-US" sz="2000" dirty="0" smtClean="0"/>
              <a:t>Average channel dimensions and </a:t>
            </a:r>
            <a:r>
              <a:rPr lang="en-US" sz="2000" dirty="0" err="1" smtClean="0"/>
              <a:t>bankfull</a:t>
            </a:r>
            <a:r>
              <a:rPr lang="en-US" sz="2000" dirty="0" smtClean="0"/>
              <a:t> discharges are also similar for drainages in similar geographic areas</a:t>
            </a:r>
          </a:p>
          <a:p>
            <a:r>
              <a:rPr lang="en-US" sz="2000" dirty="0" smtClean="0"/>
              <a:t>Runoff is proportional to watershed drainage area for most watersheds</a:t>
            </a:r>
          </a:p>
          <a:p>
            <a:r>
              <a:rPr lang="en-US" sz="2000" dirty="0" smtClean="0"/>
              <a:t>Scouring of the stream channel by flows tends to be balanced by fill </a:t>
            </a:r>
          </a:p>
          <a:p>
            <a:r>
              <a:rPr lang="en-US" sz="2000" dirty="0" smtClean="0"/>
              <a:t>Streams uniformly meander</a:t>
            </a:r>
          </a:p>
          <a:p>
            <a:endParaRPr lang="en-US" sz="20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Causes of Damaged Streams</a:t>
            </a:r>
          </a:p>
        </p:txBody>
      </p:sp>
      <p:sp>
        <p:nvSpPr>
          <p:cNvPr id="40965" name="Rectangle 5"/>
          <p:cNvSpPr>
            <a:spLocks noGrp="1" noChangeArrowheads="1"/>
          </p:cNvSpPr>
          <p:nvPr>
            <p:ph type="body" idx="1"/>
          </p:nvPr>
        </p:nvSpPr>
        <p:spPr>
          <a:xfrm>
            <a:off x="457200" y="1600200"/>
            <a:ext cx="8229600" cy="4525963"/>
          </a:xfrm>
          <a:noFill/>
          <a:ln/>
        </p:spPr>
        <p:txBody>
          <a:bodyPr/>
          <a:lstStyle/>
          <a:p>
            <a:r>
              <a:rPr lang="en-US" dirty="0"/>
              <a:t>Siltation</a:t>
            </a:r>
          </a:p>
          <a:p>
            <a:endParaRPr lang="en-US" dirty="0"/>
          </a:p>
          <a:p>
            <a:r>
              <a:rPr lang="en-US" dirty="0"/>
              <a:t>Bank erosion</a:t>
            </a:r>
          </a:p>
          <a:p>
            <a:endParaRPr lang="en-US" dirty="0"/>
          </a:p>
          <a:p>
            <a:r>
              <a:rPr lang="en-US" dirty="0"/>
              <a:t>Channel modification</a:t>
            </a:r>
          </a:p>
        </p:txBody>
      </p:sp>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2631</TotalTime>
  <Words>6232</Words>
  <Application>Microsoft Macintosh PowerPoint</Application>
  <PresentationFormat>On-screen Show (4:3)</PresentationFormat>
  <Paragraphs>890</Paragraphs>
  <Slides>192</Slides>
  <Notes>37</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192</vt:i4>
      </vt:variant>
    </vt:vector>
  </HeadingPairs>
  <TitlesOfParts>
    <vt:vector size="196" baseType="lpstr">
      <vt:lpstr>Office Theme</vt:lpstr>
      <vt:lpstr>Designer Drawing</vt:lpstr>
      <vt:lpstr>Document</vt:lpstr>
      <vt:lpstr>Worksheet</vt:lpstr>
      <vt:lpstr>Urban Watersheds</vt:lpstr>
      <vt:lpstr>April 10, 2008</vt:lpstr>
      <vt:lpstr>Getting to Know each other</vt:lpstr>
      <vt:lpstr>Syllabus Review</vt:lpstr>
      <vt:lpstr>What you will need for field paper</vt:lpstr>
      <vt:lpstr>What is a Watershed?</vt:lpstr>
      <vt:lpstr>Slide 7</vt:lpstr>
      <vt:lpstr>Slide 8</vt:lpstr>
      <vt:lpstr>Urban Watershed Perspective</vt:lpstr>
      <vt:lpstr>Bioregion</vt:lpstr>
      <vt:lpstr>Bioregion: Living in Place</vt:lpstr>
      <vt:lpstr>Maps</vt:lpstr>
      <vt:lpstr>The Urban Environment</vt:lpstr>
      <vt:lpstr>Slide 14</vt:lpstr>
      <vt:lpstr>Slide 15</vt:lpstr>
      <vt:lpstr>Slide 16</vt:lpstr>
      <vt:lpstr>Slide 17</vt:lpstr>
      <vt:lpstr>Slide 18</vt:lpstr>
      <vt:lpstr>Slide 19</vt:lpstr>
      <vt:lpstr>Goal 5 Analysis Whited out Portland Metro Region</vt:lpstr>
      <vt:lpstr>Cedar Mills Creek Watershed, 1984</vt:lpstr>
      <vt:lpstr>Cedar Mills Creek Watershed, 1990</vt:lpstr>
      <vt:lpstr>Cedar Mills Creek Watershed, 1994</vt:lpstr>
      <vt:lpstr>Cedar Mills Creek Watershed, 2002</vt:lpstr>
      <vt:lpstr>Slide 25</vt:lpstr>
      <vt:lpstr>Degraded water quality</vt:lpstr>
      <vt:lpstr>Slide 27</vt:lpstr>
      <vt:lpstr>Slide 28</vt:lpstr>
      <vt:lpstr>Slide 29</vt:lpstr>
      <vt:lpstr>Slide 30</vt:lpstr>
      <vt:lpstr>Slide 31</vt:lpstr>
      <vt:lpstr>Slide 32</vt:lpstr>
      <vt:lpstr>Slide 33</vt:lpstr>
      <vt:lpstr>Regional Parks and Greenspaces </vt:lpstr>
      <vt:lpstr>Proposed target areas</vt:lpstr>
      <vt:lpstr>Thursday, April 16, 2008</vt:lpstr>
      <vt:lpstr>Riley, Chapter 1 and 2</vt:lpstr>
      <vt:lpstr>Running water </vt:lpstr>
      <vt:lpstr>Important way of looking at Urban Streams</vt:lpstr>
      <vt:lpstr>5 major concerns to for a healthy stream</vt:lpstr>
      <vt:lpstr>Stream Vocabulary</vt:lpstr>
      <vt:lpstr>Stream Management Vocabulary</vt:lpstr>
      <vt:lpstr>5 Strategies to assign monetary value to streams</vt:lpstr>
      <vt:lpstr>Urban River Planners</vt:lpstr>
      <vt:lpstr>Three types of planners</vt:lpstr>
      <vt:lpstr>Engineering Traditions</vt:lpstr>
      <vt:lpstr>Johnson Creek 30s</vt:lpstr>
      <vt:lpstr>Johnson Creek 1930s</vt:lpstr>
      <vt:lpstr>Engineering Traditions</vt:lpstr>
      <vt:lpstr>From reclamation and single purpose to Multi-objective</vt:lpstr>
      <vt:lpstr>What is Restoration?</vt:lpstr>
      <vt:lpstr>Restoration is and is not…</vt:lpstr>
      <vt:lpstr>Strategies for Restoration</vt:lpstr>
      <vt:lpstr>Following Policy and professional and organizational cultural shifts</vt:lpstr>
      <vt:lpstr>Determining Government levels</vt:lpstr>
      <vt:lpstr>Brandywine plan failure</vt:lpstr>
      <vt:lpstr>Johnson creek: the 1994 crisis</vt:lpstr>
      <vt:lpstr>Johnson Creek Canyon Restoration</vt:lpstr>
      <vt:lpstr>3635 SE Johnson Creek Blvd. Built 1912</vt:lpstr>
      <vt:lpstr>Selling Flowers at 3635 in 1950s</vt:lpstr>
      <vt:lpstr>Tideman Johnson, 1900 Looking toward Constructed Root wad Area</vt:lpstr>
      <vt:lpstr>Johnson Creek, Looking South, 100 feet from here 1920</vt:lpstr>
      <vt:lpstr>Still Today, an urban Wilderness</vt:lpstr>
      <vt:lpstr>Bridge--Public Private Partnership, 1930s</vt:lpstr>
      <vt:lpstr>Girl Scouts Cooking Marshmallows 1950s</vt:lpstr>
      <vt:lpstr>Contested Zone</vt:lpstr>
      <vt:lpstr>Fish Ladder at Contested Zone</vt:lpstr>
      <vt:lpstr>Bioswale in No-Man’s Land</vt:lpstr>
      <vt:lpstr>Slide 69</vt:lpstr>
      <vt:lpstr>Slide 70</vt:lpstr>
      <vt:lpstr>Slide 71</vt:lpstr>
      <vt:lpstr>New Pipe Protection/Stream Restoration Alternative</vt:lpstr>
      <vt:lpstr>Jerisac Park</vt:lpstr>
      <vt:lpstr>New Logs and Rocks</vt:lpstr>
      <vt:lpstr>Restored area Last Winter</vt:lpstr>
      <vt:lpstr>April 28, 2008</vt:lpstr>
      <vt:lpstr>Ways to Evaluate Success</vt:lpstr>
      <vt:lpstr>World’s Simplest Chart</vt:lpstr>
      <vt:lpstr>Current State of Public Works</vt:lpstr>
      <vt:lpstr>What's the bottom Line: How much do we spend to fix broken watersheds?</vt:lpstr>
      <vt:lpstr>Measuring Success</vt:lpstr>
      <vt:lpstr>Understanding Stories</vt:lpstr>
      <vt:lpstr>Changing the Narrative</vt:lpstr>
      <vt:lpstr>Social Capital</vt:lpstr>
      <vt:lpstr>Total voluntary and government investment</vt:lpstr>
      <vt:lpstr>Real Estate Ad</vt:lpstr>
      <vt:lpstr>Johnson Creek: Good and Bad news</vt:lpstr>
      <vt:lpstr>Survey: Citizen Views of Stewardship        (BES, 1995)</vt:lpstr>
      <vt:lpstr>Pleasant Valley</vt:lpstr>
      <vt:lpstr>Stories from the Shed</vt:lpstr>
      <vt:lpstr>Slide 91</vt:lpstr>
      <vt:lpstr>Beavergate</vt:lpstr>
      <vt:lpstr>Professions</vt:lpstr>
      <vt:lpstr>Stakeholders</vt:lpstr>
      <vt:lpstr>Organizational and Professional Cultures</vt:lpstr>
      <vt:lpstr>Core Value to restoration</vt:lpstr>
      <vt:lpstr>Why are historic maps and aerial photos important in stream restoration?</vt:lpstr>
      <vt:lpstr>Stream Hydraulic Geometry: Common Elements</vt:lpstr>
      <vt:lpstr>Causes of Damaged Streams</vt:lpstr>
      <vt:lpstr>Siltation</vt:lpstr>
      <vt:lpstr>Bank erosion</vt:lpstr>
      <vt:lpstr>Impacts of channelization</vt:lpstr>
      <vt:lpstr>Types of Stream Channels</vt:lpstr>
      <vt:lpstr>Slide 104</vt:lpstr>
      <vt:lpstr>Johnson Creek: past and now</vt:lpstr>
      <vt:lpstr>Floodplain, Terraces, and bankfull channels</vt:lpstr>
      <vt:lpstr>Bankfull discharge recurrence intervals and regional hydraulic geometry relationships: Patterns in the pacific northwest, USA. </vt:lpstr>
      <vt:lpstr>Stream transport</vt:lpstr>
      <vt:lpstr>Urban Stream Management and Restoration</vt:lpstr>
      <vt:lpstr>Stages of Urban Watersheds</vt:lpstr>
      <vt:lpstr>Slide 111</vt:lpstr>
      <vt:lpstr>Urban Streams for most part Alluvial</vt:lpstr>
      <vt:lpstr>Land Use Patterns</vt:lpstr>
      <vt:lpstr>Slide 114</vt:lpstr>
      <vt:lpstr>Slide 115</vt:lpstr>
      <vt:lpstr>Frequent Floods and Protecting against the BIG one</vt:lpstr>
      <vt:lpstr>Safe Bets</vt:lpstr>
      <vt:lpstr>The Over-arching Principle</vt:lpstr>
      <vt:lpstr>Concept of Equilibrium</vt:lpstr>
      <vt:lpstr>What is meant by stability? </vt:lpstr>
      <vt:lpstr>Control Freaks</vt:lpstr>
      <vt:lpstr>May 1, 2008</vt:lpstr>
      <vt:lpstr>Hydraulic Engineering: Most critical elements of chapter: Questions to Ask</vt:lpstr>
      <vt:lpstr>Chapter Outline</vt:lpstr>
      <vt:lpstr>Conventional Flood Control Engineering</vt:lpstr>
      <vt:lpstr>Conventional bank stabilization methods</vt:lpstr>
      <vt:lpstr>Some problems with conventional flood-control channel design</vt:lpstr>
      <vt:lpstr>Recent Trends in Flood-Damage and Erosion Reduction Projects Design</vt:lpstr>
      <vt:lpstr>Thursday, May 8, 2008</vt:lpstr>
      <vt:lpstr>Invasive Species</vt:lpstr>
      <vt:lpstr>The Problem of Invasives</vt:lpstr>
      <vt:lpstr>Portland Plant List: Native, Nuisance and Prohibited</vt:lpstr>
      <vt:lpstr>Roots of Modern Restoration</vt:lpstr>
      <vt:lpstr>The Post-Civil War Conservation Movement</vt:lpstr>
      <vt:lpstr>Intellectual and Scientific</vt:lpstr>
      <vt:lpstr>American Roots of Urban Stream Restoration </vt:lpstr>
      <vt:lpstr>Work Progress Administration and Civilian Conservation Corps </vt:lpstr>
      <vt:lpstr>Work Progress Administration and Civilian Conservation Corps </vt:lpstr>
      <vt:lpstr>Conclusions </vt:lpstr>
      <vt:lpstr>Thursday, May 14, 2008</vt:lpstr>
      <vt:lpstr>Floodplain Management</vt:lpstr>
      <vt:lpstr>Flood and Disaster Relief Trends</vt:lpstr>
      <vt:lpstr>Trends cont.</vt:lpstr>
      <vt:lpstr>Floodplain Management: Rules of Engagement</vt:lpstr>
      <vt:lpstr>Primary Players</vt:lpstr>
      <vt:lpstr>Legal framework, Land use and “takings”</vt:lpstr>
      <vt:lpstr>No Adverse Impact FloodPlain Management Principle</vt:lpstr>
      <vt:lpstr>Urban Renewal and Watershed Restoration, the story of Lents</vt:lpstr>
      <vt:lpstr>Slide 149</vt:lpstr>
      <vt:lpstr>Lents Floodplain: Land of Auto Bodies</vt:lpstr>
      <vt:lpstr>Lents History: Corridors</vt:lpstr>
      <vt:lpstr>Social Character of Outer Southeast</vt:lpstr>
      <vt:lpstr>Lents: Other Social/Demographic Facts</vt:lpstr>
      <vt:lpstr>Lents: Employment Picture</vt:lpstr>
      <vt:lpstr>History of Lents Urban Renewal</vt:lpstr>
      <vt:lpstr>The Players</vt:lpstr>
      <vt:lpstr>Citizen Participation in Lents</vt:lpstr>
      <vt:lpstr>The Puzzle: Urban Renewal and Watershed Restoration</vt:lpstr>
      <vt:lpstr>Slide 159</vt:lpstr>
      <vt:lpstr>Lents: Sustainable Agriculture Center</vt:lpstr>
      <vt:lpstr>Slide 161</vt:lpstr>
      <vt:lpstr>Lents: Community Supported Farm (CSA)</vt:lpstr>
      <vt:lpstr>Slide 163</vt:lpstr>
      <vt:lpstr>Slide 164</vt:lpstr>
      <vt:lpstr>Lents: Constructed Wetlands</vt:lpstr>
      <vt:lpstr>Lents: Constructed Wetlands</vt:lpstr>
      <vt:lpstr>Lents 1996 Total Acres 64</vt:lpstr>
      <vt:lpstr>Lents 1999 Total Acres 82</vt:lpstr>
      <vt:lpstr>Lents 2002 Total Acres 92</vt:lpstr>
      <vt:lpstr>Lents 2007 Total Acres 103</vt:lpstr>
      <vt:lpstr> extra slides</vt:lpstr>
      <vt:lpstr>Slide 172</vt:lpstr>
      <vt:lpstr>Documents</vt:lpstr>
      <vt:lpstr>Slide 174</vt:lpstr>
      <vt:lpstr>Narratives over time</vt:lpstr>
      <vt:lpstr>Condition of the Watershed</vt:lpstr>
      <vt:lpstr>Diverse Communities of Interest</vt:lpstr>
      <vt:lpstr>Eastmoreland House</vt:lpstr>
      <vt:lpstr>Outer Southeast Home</vt:lpstr>
      <vt:lpstr>Happy Valley Home</vt:lpstr>
      <vt:lpstr>Why Nothing Happened</vt:lpstr>
      <vt:lpstr>Conditions Influencing Problem Solving </vt:lpstr>
      <vt:lpstr>1990:Johnson Creek Corridor Committee</vt:lpstr>
      <vt:lpstr>1990s Change to Collaborative Planning Model</vt:lpstr>
      <vt:lpstr>Resource Management Plan</vt:lpstr>
      <vt:lpstr>Slide 186</vt:lpstr>
      <vt:lpstr>1999: Restoration Plan</vt:lpstr>
      <vt:lpstr>Lents: Urban Renewal in a Floodplain</vt:lpstr>
      <vt:lpstr>The unit hydrograph</vt:lpstr>
      <vt:lpstr>How to Focus Urban Stream Restoration</vt:lpstr>
      <vt:lpstr>People Science</vt:lpstr>
      <vt:lpstr>Slide 192</vt:lpstr>
    </vt:vector>
  </TitlesOfParts>
  <Company>Portland State University</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Watersheds</dc:title>
  <dc:creator>steve johnson</dc:creator>
  <cp:lastModifiedBy>steve johnson</cp:lastModifiedBy>
  <cp:revision>136</cp:revision>
  <dcterms:created xsi:type="dcterms:W3CDTF">2008-05-16T00:29:01Z</dcterms:created>
  <dcterms:modified xsi:type="dcterms:W3CDTF">2008-05-16T00:31:12Z</dcterms:modified>
</cp:coreProperties>
</file>