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13.xml" ContentType="application/vnd.openxmlformats-officedocument.presentationml.notesSlide+xml"/>
  <Default Extension="wmf" ContentType="image/x-wmf"/>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Default Extension="tiff" ContentType="image/tiff"/>
  <Override PartName="/ppt/slides/slide46.xml" ContentType="application/vnd.openxmlformats-officedocument.presentationml.slide+xml"/>
  <Override PartName="/ppt/notesSlides/notesSlide8.xml" ContentType="application/vnd.openxmlformats-officedocument.presentationml.notesSlide+xml"/>
  <Override PartName="/ppt/embeddings/oleObject2.bin" ContentType="application/vnd.openxmlformats-officedocument.oleObject"/>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Default Extension="emf" ContentType="image/x-emf"/>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embeddings/oleObject1.bin" ContentType="application/vnd.openxmlformats-officedocument.oleObject"/>
  <Default Extension="pdf" ContentType="application/pdf"/>
  <Override PartName="/ppt/slideLayouts/slideLayout13.xml" ContentType="application/vnd.openxmlformats-officedocument.presentationml.slideLayout+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1"/>
  </p:notesMasterIdLst>
  <p:handoutMasterIdLst>
    <p:handoutMasterId r:id="rId62"/>
  </p:handoutMasterIdLst>
  <p:sldIdLst>
    <p:sldId id="2495" r:id="rId2"/>
    <p:sldId id="2591" r:id="rId3"/>
    <p:sldId id="2583" r:id="rId4"/>
    <p:sldId id="2582" r:id="rId5"/>
    <p:sldId id="2575" r:id="rId6"/>
    <p:sldId id="2589" r:id="rId7"/>
    <p:sldId id="2580" r:id="rId8"/>
    <p:sldId id="2498" r:id="rId9"/>
    <p:sldId id="2566" r:id="rId10"/>
    <p:sldId id="2496" r:id="rId11"/>
    <p:sldId id="2571" r:id="rId12"/>
    <p:sldId id="2500" r:id="rId13"/>
    <p:sldId id="2584" r:id="rId14"/>
    <p:sldId id="2508" r:id="rId15"/>
    <p:sldId id="2509" r:id="rId16"/>
    <p:sldId id="2510" r:id="rId17"/>
    <p:sldId id="2511" r:id="rId18"/>
    <p:sldId id="2512" r:id="rId19"/>
    <p:sldId id="2513" r:id="rId20"/>
    <p:sldId id="2514" r:id="rId21"/>
    <p:sldId id="2515" r:id="rId22"/>
    <p:sldId id="2574" r:id="rId23"/>
    <p:sldId id="2563" r:id="rId24"/>
    <p:sldId id="2579" r:id="rId25"/>
    <p:sldId id="2576" r:id="rId26"/>
    <p:sldId id="2577" r:id="rId27"/>
    <p:sldId id="2502" r:id="rId28"/>
    <p:sldId id="2578" r:id="rId29"/>
    <p:sldId id="2567" r:id="rId30"/>
    <p:sldId id="2569" r:id="rId31"/>
    <p:sldId id="2561" r:id="rId32"/>
    <p:sldId id="2570" r:id="rId33"/>
    <p:sldId id="2518" r:id="rId34"/>
    <p:sldId id="2534" r:id="rId35"/>
    <p:sldId id="2535" r:id="rId36"/>
    <p:sldId id="2536" r:id="rId37"/>
    <p:sldId id="2537" r:id="rId38"/>
    <p:sldId id="2538" r:id="rId39"/>
    <p:sldId id="2541" r:id="rId40"/>
    <p:sldId id="2542" r:id="rId41"/>
    <p:sldId id="2543" r:id="rId42"/>
    <p:sldId id="2544" r:id="rId43"/>
    <p:sldId id="2545" r:id="rId44"/>
    <p:sldId id="2546" r:id="rId45"/>
    <p:sldId id="2548" r:id="rId46"/>
    <p:sldId id="2549" r:id="rId47"/>
    <p:sldId id="2550" r:id="rId48"/>
    <p:sldId id="2551" r:id="rId49"/>
    <p:sldId id="2552" r:id="rId50"/>
    <p:sldId id="2553" r:id="rId51"/>
    <p:sldId id="2554" r:id="rId52"/>
    <p:sldId id="2555" r:id="rId53"/>
    <p:sldId id="2556" r:id="rId54"/>
    <p:sldId id="2557" r:id="rId55"/>
    <p:sldId id="2558" r:id="rId56"/>
    <p:sldId id="2585" r:id="rId57"/>
    <p:sldId id="2586" r:id="rId58"/>
    <p:sldId id="2588" r:id="rId59"/>
    <p:sldId id="2590" r:id="rId6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Rg st="50" end="63"/>
    <p:penClr>
      <a:schemeClr val="tx1"/>
    </p:penClr>
  </p:showPr>
  <p:clrMru>
    <a:srgbClr val="D12D7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vertBarState="minimized" horzBarState="maximized">
    <p:restoredLeft sz="15620"/>
    <p:restoredTop sz="94660"/>
  </p:normalViewPr>
  <p:slideViewPr>
    <p:cSldViewPr>
      <p:cViewPr>
        <p:scale>
          <a:sx n="66" d="100"/>
          <a:sy n="66" d="100"/>
        </p:scale>
        <p:origin x="-1424" y="-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296"/>
    </p:cViewPr>
  </p:sorterViewPr>
  <p:notesViewPr>
    <p:cSldViewPr>
      <p:cViewPr varScale="1">
        <p:scale>
          <a:sx n="56" d="100"/>
          <a:sy n="56" d="100"/>
        </p:scale>
        <p:origin x="-2176"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3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endParaRPr lang="en-US" altLang="ja-JP" dirty="0"/>
          </a:p>
        </p:txBody>
      </p:sp>
      <p:sp>
        <p:nvSpPr>
          <p:cNvPr id="393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3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fld id="{D7AB563E-2A84-7349-8B36-D6A51664B8B6}"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2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2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endParaRPr lang="en-US" altLang="ja-JP"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2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392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2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fld id="{014B8E47-73C9-C447-951B-2F455DEE79B2}"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 name="Rectangle 11"/>
          <p:cNvSpPr>
            <a:spLocks noGrp="1" noChangeArrowheads="1"/>
          </p:cNvSpPr>
          <p:nvPr>
            <p:ph type="sldNum"/>
          </p:nvPr>
        </p:nvSpPr>
        <p:spPr>
          <a:ln/>
        </p:spPr>
        <p:txBody>
          <a:bodyPr/>
          <a:lstStyle/>
          <a:p>
            <a:fld id="{D8CA12E3-DC92-FE47-955E-78CD8B092FD2}" type="slidenum">
              <a:rPr lang="en-GB"/>
              <a:pPr/>
              <a:t>2</a:t>
            </a:fld>
            <a:endParaRPr lang="en-GB" dirty="0"/>
          </a:p>
        </p:txBody>
      </p:sp>
      <p:sp>
        <p:nvSpPr>
          <p:cNvPr id="63490" name="Text Box 2"/>
          <p:cNvSpPr txBox="1">
            <a:spLocks noChangeArrowheads="1"/>
          </p:cNvSpPr>
          <p:nvPr/>
        </p:nvSpPr>
        <p:spPr bwMode="auto">
          <a:xfrm>
            <a:off x="3885903" y="8687405"/>
            <a:ext cx="2967633" cy="455084"/>
          </a:xfrm>
          <a:prstGeom prst="rect">
            <a:avLst/>
          </a:prstGeom>
          <a:noFill/>
          <a:ln w="9525">
            <a:noFill/>
            <a:round/>
            <a:headEnd/>
            <a:tailEnd/>
          </a:ln>
          <a:effectLst/>
        </p:spPr>
        <p:txBody>
          <a:bodyPr lIns="89217" tIns="46311" rIns="89217" bIns="46311" anchor="b">
            <a:prstTxWarp prst="textNoShape">
              <a:avLst/>
            </a:prstTxWarp>
          </a:bodyPr>
          <a:lstStyle/>
          <a:p>
            <a:pPr algn="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fld id="{1A0B2D71-E925-1B45-B812-D49772447760}" type="slidenum">
              <a:rPr lang="en-GB" sz="1200">
                <a:solidFill>
                  <a:srgbClr val="000000"/>
                </a:solidFill>
              </a:rPr>
              <a:pPr algn="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t>2</a:t>
            </a:fld>
            <a:endParaRPr lang="en-GB" sz="1200" dirty="0">
              <a:solidFill>
                <a:srgbClr val="000000"/>
              </a:solidFill>
            </a:endParaRPr>
          </a:p>
        </p:txBody>
      </p:sp>
      <p:sp>
        <p:nvSpPr>
          <p:cNvPr id="63491" name="Text Box 3"/>
          <p:cNvSpPr txBox="1">
            <a:spLocks noChangeArrowheads="1"/>
          </p:cNvSpPr>
          <p:nvPr/>
        </p:nvSpPr>
        <p:spPr bwMode="auto">
          <a:xfrm>
            <a:off x="1239739" y="657679"/>
            <a:ext cx="3949898" cy="3285369"/>
          </a:xfrm>
          <a:prstGeom prst="rect">
            <a:avLst/>
          </a:prstGeom>
          <a:solidFill>
            <a:srgbClr val="FFFFFF"/>
          </a:solidFill>
          <a:ln w="9360">
            <a:solidFill>
              <a:srgbClr val="000000"/>
            </a:solidFill>
            <a:miter lim="800000"/>
            <a:headEnd/>
            <a:tailEnd/>
          </a:ln>
          <a:effectLst/>
        </p:spPr>
        <p:txBody>
          <a:bodyPr wrap="none" lIns="86493" tIns="43247" rIns="86493" bIns="43247" anchor="ctr">
            <a:prstTxWarp prst="textNoShape">
              <a:avLst/>
            </a:prstTxWarp>
          </a:bodyPr>
          <a:lstStyle/>
          <a:p>
            <a:endParaRPr lang="en-US" dirty="0"/>
          </a:p>
        </p:txBody>
      </p:sp>
      <p:sp>
        <p:nvSpPr>
          <p:cNvPr id="63492" name="Text Box 4"/>
          <p:cNvSpPr txBox="1">
            <a:spLocks noChangeArrowheads="1"/>
          </p:cNvSpPr>
          <p:nvPr/>
        </p:nvSpPr>
        <p:spPr bwMode="auto">
          <a:xfrm>
            <a:off x="1215926" y="657679"/>
            <a:ext cx="3993058" cy="3283857"/>
          </a:xfrm>
          <a:prstGeom prst="rect">
            <a:avLst/>
          </a:prstGeom>
          <a:solidFill>
            <a:srgbClr val="FFFFFF"/>
          </a:solidFill>
          <a:ln w="9360">
            <a:solidFill>
              <a:srgbClr val="000000"/>
            </a:solidFill>
            <a:miter lim="800000"/>
            <a:headEnd/>
            <a:tailEnd/>
          </a:ln>
          <a:effectLst/>
        </p:spPr>
        <p:txBody>
          <a:bodyPr wrap="none" lIns="86493" tIns="43247" rIns="86493" bIns="43247" anchor="ctr">
            <a:prstTxWarp prst="textNoShape">
              <a:avLst/>
            </a:prstTxWarp>
          </a:bodyPr>
          <a:lstStyle/>
          <a:p>
            <a:endParaRPr lang="en-US" dirty="0"/>
          </a:p>
        </p:txBody>
      </p:sp>
      <p:sp>
        <p:nvSpPr>
          <p:cNvPr id="63493" name="Text Box 5"/>
          <p:cNvSpPr txBox="1">
            <a:spLocks noGrp="1" noChangeArrowheads="1"/>
          </p:cNvSpPr>
          <p:nvPr>
            <p:ph type="body"/>
          </p:nvPr>
        </p:nvSpPr>
        <p:spPr>
          <a:xfrm>
            <a:off x="285750" y="4160762"/>
            <a:ext cx="5859364" cy="2218877"/>
          </a:xfrm>
          <a:ln/>
        </p:spPr>
        <p:txBody>
          <a:bodyPr lIns="82066" tIns="44609" rIns="82066" bIns="44609">
            <a:spAutoFit/>
          </a:bodyPr>
          <a:lstStyle/>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The Equity Atlas focuses on People, Places and Opportunities and we hope that you will be able to use the Regional Equity Atlas as tool for better understanding the people and places in our region.  As well as to better understand how different populations around the region can access essential opportunities and resources.</a:t>
            </a: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Our view at the region is guided by a belief that a successful region is supported by three pillars of sustainability.</a:t>
            </a: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DC4DB-0519-5F45-8BD9-D553DD2FED15}" type="slidenum">
              <a:rPr lang="en-US"/>
              <a:pPr/>
              <a:t>41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47C7B-FB8C-2E47-A3F6-3D531B6401E6}" type="slidenum">
              <a:rPr lang="en-US"/>
              <a:pPr/>
              <a:t>42</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B31A6-FF0E-814B-B74F-FDCD3255B75E}" type="slidenum">
              <a:rPr lang="en-US"/>
              <a:pPr/>
              <a:t>43</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12094-07FD-E44C-BF8C-A8CC3B89B73F}" type="slidenum">
              <a:rPr lang="en-US"/>
              <a:pPr/>
              <a:t>44</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94C16-1396-9D44-806E-C115F8061D7D}" type="slidenum">
              <a:rPr lang="en-US"/>
              <a:pPr/>
              <a:t>45</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A8394-C9E4-AE41-BCA7-819D7DC25670}" type="slidenum">
              <a:rPr lang="en-US"/>
              <a:pPr/>
              <a:t>46</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8820C-E519-9A4C-8F03-1B79E05B7457}" type="slidenum">
              <a:rPr lang="en-US"/>
              <a:pPr/>
              <a:t>47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45FE6-24DE-8740-99E5-91B2F4988286}" type="slidenum">
              <a:rPr lang="en-US"/>
              <a:pPr/>
              <a:t>48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CF507-1305-8E4A-BB3D-D0410864E375}" type="slidenum">
              <a:rPr lang="en-US"/>
              <a:pPr/>
              <a:t>49</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E2F61-3244-A946-8ED1-37A57EB220B7}" type="slidenum">
              <a:rPr lang="en-US"/>
              <a:pPr/>
              <a:t>50</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 name="Rectangle 11"/>
          <p:cNvSpPr>
            <a:spLocks noGrp="1" noChangeArrowheads="1"/>
          </p:cNvSpPr>
          <p:nvPr>
            <p:ph type="sldNum"/>
          </p:nvPr>
        </p:nvSpPr>
        <p:spPr>
          <a:ln/>
        </p:spPr>
        <p:txBody>
          <a:bodyPr/>
          <a:lstStyle/>
          <a:p>
            <a:fld id="{7C816A3A-DC38-A649-9F5C-55264985F46C}" type="slidenum">
              <a:rPr lang="en-GB"/>
              <a:pPr/>
              <a:t>3</a:t>
            </a:fld>
            <a:endParaRPr lang="en-GB" dirty="0"/>
          </a:p>
        </p:txBody>
      </p:sp>
      <p:sp>
        <p:nvSpPr>
          <p:cNvPr id="61442" name="Text Box 2"/>
          <p:cNvSpPr txBox="1">
            <a:spLocks noChangeArrowheads="1"/>
          </p:cNvSpPr>
          <p:nvPr/>
        </p:nvSpPr>
        <p:spPr bwMode="auto">
          <a:xfrm>
            <a:off x="3885903" y="8687405"/>
            <a:ext cx="2967633" cy="455084"/>
          </a:xfrm>
          <a:prstGeom prst="rect">
            <a:avLst/>
          </a:prstGeom>
          <a:noFill/>
          <a:ln w="9525">
            <a:noFill/>
            <a:round/>
            <a:headEnd/>
            <a:tailEnd/>
          </a:ln>
          <a:effectLst/>
        </p:spPr>
        <p:txBody>
          <a:bodyPr lIns="89217" tIns="46311" rIns="89217" bIns="46311" anchor="b">
            <a:prstTxWarp prst="textNoShape">
              <a:avLst/>
            </a:prstTxWarp>
          </a:bodyPr>
          <a:lstStyle/>
          <a:p>
            <a:pPr algn="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fld id="{7294D696-D575-4142-88E9-E315D26B7E07}" type="slidenum">
              <a:rPr lang="en-GB" sz="1200">
                <a:solidFill>
                  <a:srgbClr val="000000"/>
                </a:solidFill>
              </a:rPr>
              <a:pPr algn="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t>3</a:t>
            </a:fld>
            <a:endParaRPr lang="en-GB" sz="1200" dirty="0">
              <a:solidFill>
                <a:srgbClr val="000000"/>
              </a:solidFill>
            </a:endParaRPr>
          </a:p>
        </p:txBody>
      </p:sp>
      <p:sp>
        <p:nvSpPr>
          <p:cNvPr id="61443" name="Text Box 3"/>
          <p:cNvSpPr txBox="1">
            <a:spLocks noChangeArrowheads="1"/>
          </p:cNvSpPr>
          <p:nvPr/>
        </p:nvSpPr>
        <p:spPr bwMode="auto">
          <a:xfrm>
            <a:off x="1323083" y="686405"/>
            <a:ext cx="4211836" cy="3429000"/>
          </a:xfrm>
          <a:prstGeom prst="rect">
            <a:avLst/>
          </a:prstGeom>
          <a:solidFill>
            <a:srgbClr val="FFFFFF"/>
          </a:solidFill>
          <a:ln w="9360">
            <a:solidFill>
              <a:srgbClr val="000000"/>
            </a:solidFill>
            <a:miter lim="800000"/>
            <a:headEnd/>
            <a:tailEnd/>
          </a:ln>
          <a:effectLst/>
        </p:spPr>
        <p:txBody>
          <a:bodyPr wrap="none" lIns="86493" tIns="43247" rIns="86493" bIns="43247" anchor="ctr">
            <a:prstTxWarp prst="textNoShape">
              <a:avLst/>
            </a:prstTxWarp>
          </a:bodyPr>
          <a:lstStyle/>
          <a:p>
            <a:endParaRPr lang="en-US" dirty="0"/>
          </a:p>
        </p:txBody>
      </p:sp>
      <p:sp>
        <p:nvSpPr>
          <p:cNvPr id="61444" name="Text Box 4"/>
          <p:cNvSpPr txBox="1">
            <a:spLocks noChangeArrowheads="1"/>
          </p:cNvSpPr>
          <p:nvPr/>
        </p:nvSpPr>
        <p:spPr bwMode="auto">
          <a:xfrm>
            <a:off x="1342429" y="686405"/>
            <a:ext cx="4167188" cy="3427489"/>
          </a:xfrm>
          <a:prstGeom prst="rect">
            <a:avLst/>
          </a:prstGeom>
          <a:solidFill>
            <a:srgbClr val="FFFFFF"/>
          </a:solidFill>
          <a:ln w="9525">
            <a:solidFill>
              <a:srgbClr val="000000"/>
            </a:solidFill>
            <a:miter lim="800000"/>
            <a:headEnd/>
            <a:tailEnd/>
          </a:ln>
          <a:effectLst/>
        </p:spPr>
        <p:txBody>
          <a:bodyPr wrap="none" lIns="86493" tIns="43247" rIns="86493" bIns="43247" anchor="ctr">
            <a:prstTxWarp prst="textNoShape">
              <a:avLst/>
            </a:prstTxWarp>
          </a:bodyPr>
          <a:lstStyle/>
          <a:p>
            <a:endParaRPr lang="en-US" dirty="0"/>
          </a:p>
        </p:txBody>
      </p:sp>
      <p:sp>
        <p:nvSpPr>
          <p:cNvPr id="61445" name="Text Box 5"/>
          <p:cNvSpPr txBox="1">
            <a:spLocks noGrp="1" noChangeArrowheads="1"/>
          </p:cNvSpPr>
          <p:nvPr>
            <p:ph type="body"/>
          </p:nvPr>
        </p:nvSpPr>
        <p:spPr>
          <a:xfrm>
            <a:off x="305098" y="4342191"/>
            <a:ext cx="6249293" cy="3485573"/>
          </a:xfrm>
          <a:ln/>
        </p:spPr>
        <p:txBody>
          <a:bodyPr tIns="46992" bIns="46992">
            <a:spAutoFit/>
          </a:bodyPr>
          <a:lstStyle/>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The Regional Equity Atlas focuses on People, Places and Opportunities and we hope that you have been able to use the Regional Equity Atlas as tool for better understanding the people and places in our region.  As well as to better understand how different populations around the region can access essential opportunities and resources.</a:t>
            </a: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IN THE INTRO WORKSHOP, WE LISTED THE THREE E’S AS THE PILLARS OF SUSTAINABILITY. THIS SLIDE SHOULD EITHER BE CALLED “WHAT IS THE REGIONAL EQUITY ATLAS” (THE ORIGINAL TITLE) OR ELSE SHOULDN’T HAVE A TITLE. </a:t>
            </a: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I DON’T THINK WE NEED THE LOGO AND WEBSITE ADDRESS ON ANY SUBSEQUENT PAGES AFTER THIS ONE.</a:t>
            </a: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954C1-7779-0F4D-9904-838570947BEF}" type="slidenum">
              <a:rPr lang="en-US"/>
              <a:pPr/>
              <a:t>51</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0D0870-5492-204A-90F7-B827978992B3}" type="slidenum">
              <a:rPr lang="en-US"/>
              <a:pPr/>
              <a:t>52</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263EA-CEAA-9D41-9D4D-69F49B1799CA}" type="slidenum">
              <a:rPr lang="en-US"/>
              <a:pPr/>
              <a:t>53</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8F5FF-9537-1647-8F61-078C53E311B5}" type="slidenum">
              <a:rPr lang="en-US"/>
              <a:pPr/>
              <a:t>54</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ADD62-364F-F344-8651-2A7F0A196F13}" type="slidenum">
              <a:rPr lang="en-US"/>
              <a:pPr/>
              <a:t>55</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 name="Rectangle 11"/>
          <p:cNvSpPr>
            <a:spLocks noGrp="1" noChangeArrowheads="1"/>
          </p:cNvSpPr>
          <p:nvPr>
            <p:ph type="sldNum"/>
          </p:nvPr>
        </p:nvSpPr>
        <p:spPr>
          <a:ln/>
        </p:spPr>
        <p:txBody>
          <a:bodyPr/>
          <a:lstStyle/>
          <a:p>
            <a:fld id="{6070DF3E-1596-1741-AECF-3A34F0122003}" type="slidenum">
              <a:rPr lang="en-GB"/>
              <a:pPr/>
              <a:t>58</a:t>
            </a:fld>
            <a:endParaRPr lang="en-GB" dirty="0"/>
          </a:p>
        </p:txBody>
      </p:sp>
      <p:sp>
        <p:nvSpPr>
          <p:cNvPr id="65538" name="Text Box 2"/>
          <p:cNvSpPr txBox="1">
            <a:spLocks noChangeArrowheads="1"/>
          </p:cNvSpPr>
          <p:nvPr/>
        </p:nvSpPr>
        <p:spPr bwMode="auto">
          <a:xfrm>
            <a:off x="3885903" y="8687405"/>
            <a:ext cx="2967633" cy="455084"/>
          </a:xfrm>
          <a:prstGeom prst="rect">
            <a:avLst/>
          </a:prstGeom>
          <a:noFill/>
          <a:ln w="9525">
            <a:noFill/>
            <a:round/>
            <a:headEnd/>
            <a:tailEnd/>
          </a:ln>
          <a:effectLst/>
        </p:spPr>
        <p:txBody>
          <a:bodyPr lIns="89217" tIns="46311" rIns="89217" bIns="46311" anchor="b">
            <a:prstTxWarp prst="textNoShape">
              <a:avLst/>
            </a:prstTxWarp>
          </a:bodyPr>
          <a:lstStyle/>
          <a:p>
            <a:pPr algn="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fld id="{8DDB8685-4A65-5F4F-A15D-022F53D98D65}" type="slidenum">
              <a:rPr lang="en-GB" sz="1200">
                <a:solidFill>
                  <a:srgbClr val="000000"/>
                </a:solidFill>
              </a:rPr>
              <a:pPr algn="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t>58</a:t>
            </a:fld>
            <a:endParaRPr lang="en-GB" sz="1200" dirty="0">
              <a:solidFill>
                <a:srgbClr val="000000"/>
              </a:solidFill>
            </a:endParaRPr>
          </a:p>
        </p:txBody>
      </p:sp>
      <p:sp>
        <p:nvSpPr>
          <p:cNvPr id="65539" name="Text Box 3"/>
          <p:cNvSpPr txBox="1">
            <a:spLocks noChangeArrowheads="1"/>
          </p:cNvSpPr>
          <p:nvPr/>
        </p:nvSpPr>
        <p:spPr bwMode="auto">
          <a:xfrm>
            <a:off x="1229320" y="657680"/>
            <a:ext cx="3972223" cy="3286881"/>
          </a:xfrm>
          <a:prstGeom prst="rect">
            <a:avLst/>
          </a:prstGeom>
          <a:solidFill>
            <a:srgbClr val="FFFFFF"/>
          </a:solidFill>
          <a:ln w="9360">
            <a:solidFill>
              <a:srgbClr val="000000"/>
            </a:solidFill>
            <a:miter lim="800000"/>
            <a:headEnd/>
            <a:tailEnd/>
          </a:ln>
          <a:effectLst/>
        </p:spPr>
        <p:txBody>
          <a:bodyPr wrap="none" lIns="86493" tIns="43247" rIns="86493" bIns="43247" anchor="ctr">
            <a:prstTxWarp prst="textNoShape">
              <a:avLst/>
            </a:prstTxWarp>
          </a:bodyPr>
          <a:lstStyle/>
          <a:p>
            <a:endParaRPr lang="en-US" dirty="0"/>
          </a:p>
        </p:txBody>
      </p:sp>
      <p:sp>
        <p:nvSpPr>
          <p:cNvPr id="65540" name="Text Box 4"/>
          <p:cNvSpPr txBox="1">
            <a:spLocks noChangeArrowheads="1"/>
          </p:cNvSpPr>
          <p:nvPr/>
        </p:nvSpPr>
        <p:spPr bwMode="auto">
          <a:xfrm>
            <a:off x="1239739" y="657679"/>
            <a:ext cx="3949898" cy="3285369"/>
          </a:xfrm>
          <a:prstGeom prst="rect">
            <a:avLst/>
          </a:prstGeom>
          <a:solidFill>
            <a:srgbClr val="FFFFFF"/>
          </a:solidFill>
          <a:ln w="9360">
            <a:solidFill>
              <a:srgbClr val="000000"/>
            </a:solidFill>
            <a:miter lim="800000"/>
            <a:headEnd/>
            <a:tailEnd/>
          </a:ln>
          <a:effectLst/>
        </p:spPr>
        <p:txBody>
          <a:bodyPr wrap="none" lIns="86493" tIns="43247" rIns="86493" bIns="43247" anchor="ctr">
            <a:prstTxWarp prst="textNoShape">
              <a:avLst/>
            </a:prstTxWarp>
          </a:bodyPr>
          <a:lstStyle/>
          <a:p>
            <a:endParaRPr lang="en-US" dirty="0"/>
          </a:p>
        </p:txBody>
      </p:sp>
      <p:sp>
        <p:nvSpPr>
          <p:cNvPr id="65541" name="Text Box 5"/>
          <p:cNvSpPr txBox="1">
            <a:spLocks noGrp="1" noChangeArrowheads="1"/>
          </p:cNvSpPr>
          <p:nvPr>
            <p:ph type="body"/>
          </p:nvPr>
        </p:nvSpPr>
        <p:spPr>
          <a:xfrm>
            <a:off x="285751" y="4851353"/>
            <a:ext cx="5856387" cy="2563377"/>
          </a:xfrm>
          <a:ln/>
        </p:spPr>
        <p:txBody>
          <a:bodyPr lIns="82066" tIns="41203" rIns="82066" bIns="41203" anchor="ctr">
            <a:spAutoFit/>
          </a:bodyPr>
          <a:lstStyle/>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Times New Roman" charset="0"/>
                <a:cs typeface="Times New Roman" charset="0"/>
              </a:rPr>
              <a:t>In the Equity Atlas, “equity” was defined as a region where:</a:t>
            </a: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Times New Roman" charset="0"/>
                <a:cs typeface="Times New Roman" charset="0"/>
              </a:rPr>
              <a:t>Every person has access to opportunities for meeting their basic needs and advancing their health and well being.</a:t>
            </a: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Times New Roman" charset="0"/>
              <a:cs typeface="Times New Roman" charset="0"/>
            </a:endParaRP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Second, the benefits and burdens of growth and change are fairly shared among our communities. </a:t>
            </a: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Times New Roman" charset="0"/>
              <a:cs typeface="Times New Roman" charset="0"/>
            </a:endParaRP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Times New Roman" charset="0"/>
                <a:cs typeface="Times New Roman" charset="0"/>
              </a:rPr>
              <a:t>And third, it’s a place where all residents and communities are involved fully as equal partners in public decision-making.</a:t>
            </a: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 </a:t>
            </a:r>
          </a:p>
        </p:txBody>
      </p:sp>
      <p:sp>
        <p:nvSpPr>
          <p:cNvPr id="65542" name="Text Box 6"/>
          <p:cNvSpPr txBox="1">
            <a:spLocks noChangeArrowheads="1"/>
          </p:cNvSpPr>
          <p:nvPr/>
        </p:nvSpPr>
        <p:spPr bwMode="auto">
          <a:xfrm>
            <a:off x="1215926" y="657679"/>
            <a:ext cx="3993058" cy="3283857"/>
          </a:xfrm>
          <a:prstGeom prst="rect">
            <a:avLst/>
          </a:prstGeom>
          <a:solidFill>
            <a:srgbClr val="FFFFFF"/>
          </a:solidFill>
          <a:ln w="9360">
            <a:solidFill>
              <a:srgbClr val="000000"/>
            </a:solidFill>
            <a:miter lim="800000"/>
            <a:headEnd/>
            <a:tailEnd/>
          </a:ln>
          <a:effectLst/>
        </p:spPr>
        <p:txBody>
          <a:bodyPr wrap="none" lIns="86493" tIns="43247" rIns="86493" bIns="43247" anchor="ctr">
            <a:prstTxWarp prst="textNoShape">
              <a:avLst/>
            </a:prstTxWarp>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8FE7B-0956-EA46-913F-F9AC58D6315F}" type="slidenum">
              <a:rPr lang="en-US"/>
              <a:pPr/>
              <a:t>34</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9F0B9-C794-CA44-970E-A1605FB6FFE4}" type="slidenum">
              <a:rPr lang="en-US"/>
              <a:pPr/>
              <a:t>35</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91A51-CFB9-D74F-975E-983C2DF12111}" type="slidenum">
              <a:rPr lang="en-US"/>
              <a:pPr/>
              <a:t>36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C6435-4665-814C-8E6F-092AB882F87A}" type="slidenum">
              <a:rPr lang="en-US"/>
              <a:pPr/>
              <a:t>37</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53970-927E-6F43-AF7F-8D62034A4F3D}" type="slidenum">
              <a:rPr lang="en-US"/>
              <a:pPr/>
              <a:t>38</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191C2-822B-1343-A744-FB007C55ADA2}" type="slidenum">
              <a:rPr lang="en-US"/>
              <a:pPr/>
              <a:t>39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DED23-38C9-6544-9EFA-B77730BC100F}" type="slidenum">
              <a:rPr lang="en-US"/>
              <a:pPr/>
              <a:t>40</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userDrawn="1"/>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1" name="Oval 7"/>
                <p:cNvSpPr>
                  <a:spLocks noChangeArrowheads="1"/>
                </p:cNvSpPr>
                <p:nvPr userDrawn="1"/>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2" name="Oval 8"/>
                <p:cNvSpPr>
                  <a:spLocks noChangeArrowheads="1"/>
                </p:cNvSpPr>
                <p:nvPr userDrawn="1"/>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3" name="Oval 9"/>
                <p:cNvSpPr>
                  <a:spLocks noChangeArrowheads="1"/>
                </p:cNvSpPr>
                <p:nvPr userDrawn="1"/>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4" name="Oval 10"/>
                <p:cNvSpPr>
                  <a:spLocks noChangeArrowheads="1"/>
                </p:cNvSpPr>
                <p:nvPr userDrawn="1"/>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5" name="Oval 11"/>
                <p:cNvSpPr>
                  <a:spLocks noChangeArrowheads="1"/>
                </p:cNvSpPr>
                <p:nvPr userDrawn="1"/>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6" name="Oval 12"/>
                <p:cNvSpPr>
                  <a:spLocks noChangeArrowheads="1"/>
                </p:cNvSpPr>
                <p:nvPr userDrawn="1"/>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7" name="Oval 13"/>
                <p:cNvSpPr>
                  <a:spLocks noChangeArrowheads="1"/>
                </p:cNvSpPr>
                <p:nvPr userDrawn="1"/>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userDrawn="1"/>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5" name="Oval 56"/>
                <p:cNvSpPr>
                  <a:spLocks noChangeArrowheads="1"/>
                </p:cNvSpPr>
                <p:nvPr userDrawn="1"/>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6" name="Oval 57"/>
                <p:cNvSpPr>
                  <a:spLocks noChangeArrowheads="1"/>
                </p:cNvSpPr>
                <p:nvPr userDrawn="1"/>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7" name="Oval 58"/>
                <p:cNvSpPr>
                  <a:spLocks noChangeArrowheads="1"/>
                </p:cNvSpPr>
                <p:nvPr userDrawn="1"/>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8" name="Oval 59"/>
                <p:cNvSpPr>
                  <a:spLocks noChangeArrowheads="1"/>
                </p:cNvSpPr>
                <p:nvPr userDrawn="1"/>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9" name="Oval 60"/>
                <p:cNvSpPr>
                  <a:spLocks noChangeArrowheads="1"/>
                </p:cNvSpPr>
                <p:nvPr userDrawn="1"/>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1" name="Oval 63"/>
                <p:cNvSpPr>
                  <a:spLocks noChangeArrowheads="1"/>
                </p:cNvSpPr>
                <p:nvPr userDrawn="1"/>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2"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3" name="Oval 65"/>
                <p:cNvSpPr>
                  <a:spLocks noChangeArrowheads="1"/>
                </p:cNvSpPr>
                <p:nvPr userDrawn="1"/>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grpSp>
      <p:sp>
        <p:nvSpPr>
          <p:cNvPr id="37485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ltLang="ja-JP"/>
              <a:t>Click to edit Master title style</a:t>
            </a:r>
          </a:p>
        </p:txBody>
      </p:sp>
      <p:sp>
        <p:nvSpPr>
          <p:cNvPr id="37485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ltLang="ja-JP"/>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altLang="ja-JP" dirty="0"/>
          </a:p>
        </p:txBody>
      </p:sp>
      <p:sp>
        <p:nvSpPr>
          <p:cNvPr id="69" name="Rectangle 69"/>
          <p:cNvSpPr>
            <a:spLocks noGrp="1" noChangeArrowheads="1"/>
          </p:cNvSpPr>
          <p:nvPr>
            <p:ph type="ftr" sz="quarter" idx="11"/>
          </p:nvPr>
        </p:nvSpPr>
        <p:spPr/>
        <p:txBody>
          <a:bodyPr/>
          <a:lstStyle>
            <a:lvl1pPr>
              <a:defRPr/>
            </a:lvl1pPr>
          </a:lstStyle>
          <a:p>
            <a:pPr>
              <a:defRPr/>
            </a:pPr>
            <a:endParaRPr lang="en-US" altLang="ja-JP" dirty="0"/>
          </a:p>
        </p:txBody>
      </p:sp>
      <p:sp>
        <p:nvSpPr>
          <p:cNvPr id="70" name="Rectangle 70"/>
          <p:cNvSpPr>
            <a:spLocks noGrp="1" noChangeArrowheads="1"/>
          </p:cNvSpPr>
          <p:nvPr>
            <p:ph type="sldNum" sz="quarter" idx="12"/>
          </p:nvPr>
        </p:nvSpPr>
        <p:spPr/>
        <p:txBody>
          <a:bodyPr/>
          <a:lstStyle>
            <a:lvl1pPr>
              <a:defRPr/>
            </a:lvl1pPr>
          </a:lstStyle>
          <a:p>
            <a:pPr>
              <a:defRPr/>
            </a:pPr>
            <a:fld id="{98B25A4F-A5C5-3249-A7E3-48C9EBA41236}"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B1E93885-D86D-2143-812B-09BD69F3D1C4}"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8089C364-9A5D-8747-BE31-4E04B44383E2}"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dirty="0"/>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48FF37E2-E948-AF4A-88F0-E8959ADF9B3C}"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C74ABEA5-A17E-4F4A-8BB5-38ED88A33B01}" type="slidenum">
              <a:rPr lang="en-US" altLang="ja-JP"/>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25E3E5D5-FA57-B743-BD6A-C1999A06AD9E}" type="slidenum">
              <a:rPr lang="en-US" altLang="ja-JP"/>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A5506093-817F-C741-86B8-C2BD5811747F}" type="slidenum">
              <a:rPr lang="en-US" altLang="ja-JP"/>
              <a:pPr>
                <a:defRPr/>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9"/>
          <p:cNvSpPr>
            <a:spLocks noGrp="1" noChangeArrowheads="1"/>
          </p:cNvSpPr>
          <p:nvPr>
            <p:ph type="sldNum" sz="quarter" idx="12"/>
          </p:nvPr>
        </p:nvSpPr>
        <p:spPr>
          <a:ln/>
        </p:spPr>
        <p:txBody>
          <a:bodyPr/>
          <a:lstStyle>
            <a:lvl1pPr>
              <a:defRPr/>
            </a:lvl1pPr>
          </a:lstStyle>
          <a:p>
            <a:pPr>
              <a:defRPr/>
            </a:pPr>
            <a:fld id="{4FC86226-E744-9041-B826-CA287FFF4548}" type="slidenum">
              <a:rPr lang="en-US" altLang="ja-JP"/>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9"/>
          <p:cNvSpPr>
            <a:spLocks noGrp="1" noChangeArrowheads="1"/>
          </p:cNvSpPr>
          <p:nvPr>
            <p:ph type="sldNum" sz="quarter" idx="12"/>
          </p:nvPr>
        </p:nvSpPr>
        <p:spPr>
          <a:ln/>
        </p:spPr>
        <p:txBody>
          <a:bodyPr/>
          <a:lstStyle>
            <a:lvl1pPr>
              <a:defRPr/>
            </a:lvl1pPr>
          </a:lstStyle>
          <a:p>
            <a:pPr>
              <a:defRPr/>
            </a:pPr>
            <a:fld id="{2EC6ABCA-BA5B-3447-9FB2-3DC0FC3505F4}"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9"/>
          <p:cNvSpPr>
            <a:spLocks noGrp="1" noChangeArrowheads="1"/>
          </p:cNvSpPr>
          <p:nvPr>
            <p:ph type="sldNum" sz="quarter" idx="12"/>
          </p:nvPr>
        </p:nvSpPr>
        <p:spPr>
          <a:ln/>
        </p:spPr>
        <p:txBody>
          <a:bodyPr/>
          <a:lstStyle>
            <a:lvl1pPr>
              <a:defRPr/>
            </a:lvl1pPr>
          </a:lstStyle>
          <a:p>
            <a:pPr>
              <a:defRPr/>
            </a:pPr>
            <a:fld id="{8BBB51C7-C719-4747-8F17-EBB36C9EA474}"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9"/>
          <p:cNvSpPr>
            <a:spLocks noGrp="1" noChangeArrowheads="1"/>
          </p:cNvSpPr>
          <p:nvPr>
            <p:ph type="sldNum" sz="quarter" idx="12"/>
          </p:nvPr>
        </p:nvSpPr>
        <p:spPr>
          <a:ln/>
        </p:spPr>
        <p:txBody>
          <a:bodyPr/>
          <a:lstStyle>
            <a:lvl1pPr>
              <a:defRPr/>
            </a:lvl1pPr>
          </a:lstStyle>
          <a:p>
            <a:pPr>
              <a:defRPr/>
            </a:pPr>
            <a:fld id="{4349A5C1-EF87-7143-8B15-28611FA19555}"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9"/>
          <p:cNvSpPr>
            <a:spLocks noGrp="1" noChangeArrowheads="1"/>
          </p:cNvSpPr>
          <p:nvPr>
            <p:ph type="sldNum" sz="quarter" idx="12"/>
          </p:nvPr>
        </p:nvSpPr>
        <p:spPr>
          <a:ln/>
        </p:spPr>
        <p:txBody>
          <a:bodyPr/>
          <a:lstStyle>
            <a:lvl1pPr>
              <a:defRPr/>
            </a:lvl1pPr>
          </a:lstStyle>
          <a:p>
            <a:pPr>
              <a:defRPr/>
            </a:pPr>
            <a:fld id="{E3A51BDB-10B1-8249-99AD-68A71E4805BD}"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9"/>
          <p:cNvSpPr>
            <a:spLocks noGrp="1" noChangeArrowheads="1"/>
          </p:cNvSpPr>
          <p:nvPr>
            <p:ph type="sldNum" sz="quarter" idx="12"/>
          </p:nvPr>
        </p:nvSpPr>
        <p:spPr>
          <a:ln/>
        </p:spPr>
        <p:txBody>
          <a:bodyPr/>
          <a:lstStyle>
            <a:lvl1pPr>
              <a:defRPr/>
            </a:lvl1pPr>
          </a:lstStyle>
          <a:p>
            <a:pPr>
              <a:defRPr/>
            </a:pPr>
            <a:fld id="{728B772A-BAD7-4A42-98F5-10172F1A6E21}"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37376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373766" name="Oval 6"/>
                <p:cNvSpPr>
                  <a:spLocks noChangeArrowheads="1"/>
                </p:cNvSpPr>
                <p:nvPr userDrawn="1"/>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67" name="Oval 7"/>
                <p:cNvSpPr>
                  <a:spLocks noChangeArrowheads="1"/>
                </p:cNvSpPr>
                <p:nvPr userDrawn="1"/>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68" name="Oval 8"/>
                <p:cNvSpPr>
                  <a:spLocks noChangeArrowheads="1"/>
                </p:cNvSpPr>
                <p:nvPr userDrawn="1"/>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69" name="Oval 9"/>
                <p:cNvSpPr>
                  <a:spLocks noChangeArrowheads="1"/>
                </p:cNvSpPr>
                <p:nvPr userDrawn="1"/>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0" name="Oval 10"/>
                <p:cNvSpPr>
                  <a:spLocks noChangeArrowheads="1"/>
                </p:cNvSpPr>
                <p:nvPr userDrawn="1"/>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1" name="Oval 11"/>
                <p:cNvSpPr>
                  <a:spLocks noChangeArrowheads="1"/>
                </p:cNvSpPr>
                <p:nvPr userDrawn="1"/>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2" name="Oval 12"/>
                <p:cNvSpPr>
                  <a:spLocks noChangeArrowheads="1"/>
                </p:cNvSpPr>
                <p:nvPr userDrawn="1"/>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3" name="Oval 13"/>
                <p:cNvSpPr>
                  <a:spLocks noChangeArrowheads="1"/>
                </p:cNvSpPr>
                <p:nvPr userDrawn="1"/>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sp>
            <p:nvSpPr>
              <p:cNvPr id="373774" name="Oval 14"/>
              <p:cNvSpPr>
                <a:spLocks noChangeArrowheads="1"/>
              </p:cNvSpPr>
              <p:nvPr userDrawn="1"/>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5" name="Oval 15"/>
              <p:cNvSpPr>
                <a:spLocks noChangeArrowheads="1"/>
              </p:cNvSpPr>
              <p:nvPr userDrawn="1"/>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6" name="Oval 16"/>
              <p:cNvSpPr>
                <a:spLocks noChangeArrowheads="1"/>
              </p:cNvSpPr>
              <p:nvPr userDrawn="1"/>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7" name="Oval 17"/>
              <p:cNvSpPr>
                <a:spLocks noChangeArrowheads="1"/>
              </p:cNvSpPr>
              <p:nvPr userDrawn="1"/>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8" name="Oval 18"/>
              <p:cNvSpPr>
                <a:spLocks noChangeArrowheads="1"/>
              </p:cNvSpPr>
              <p:nvPr userDrawn="1"/>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9" name="Freeform 19"/>
              <p:cNvSpPr>
                <a:spLocks/>
              </p:cNvSpPr>
              <p:nvPr userDrawn="1"/>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0" name="Freeform 20"/>
              <p:cNvSpPr>
                <a:spLocks/>
              </p:cNvSpPr>
              <p:nvPr userDrawn="1"/>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1" name="Freeform 21"/>
              <p:cNvSpPr>
                <a:spLocks/>
              </p:cNvSpPr>
              <p:nvPr userDrawn="1"/>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2" name="Freeform 22"/>
              <p:cNvSpPr>
                <a:spLocks/>
              </p:cNvSpPr>
              <p:nvPr userDrawn="1"/>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3" name="Freeform 23"/>
              <p:cNvSpPr>
                <a:spLocks/>
              </p:cNvSpPr>
              <p:nvPr userDrawn="1"/>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4" name="Freeform 24"/>
              <p:cNvSpPr>
                <a:spLocks/>
              </p:cNvSpPr>
              <p:nvPr userDrawn="1"/>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5" name="Freeform 25"/>
              <p:cNvSpPr>
                <a:spLocks/>
              </p:cNvSpPr>
              <p:nvPr userDrawn="1"/>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6" name="Freeform 26"/>
              <p:cNvSpPr>
                <a:spLocks/>
              </p:cNvSpPr>
              <p:nvPr userDrawn="1"/>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7" name="Freeform 27"/>
              <p:cNvSpPr>
                <a:spLocks/>
              </p:cNvSpPr>
              <p:nvPr userDrawn="1"/>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8" name="Freeform 28"/>
              <p:cNvSpPr>
                <a:spLocks/>
              </p:cNvSpPr>
              <p:nvPr userDrawn="1"/>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9" name="Freeform 29"/>
              <p:cNvSpPr>
                <a:spLocks/>
              </p:cNvSpPr>
              <p:nvPr userDrawn="1"/>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0" name="Freeform 30"/>
              <p:cNvSpPr>
                <a:spLocks/>
              </p:cNvSpPr>
              <p:nvPr userDrawn="1"/>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1" name="Freeform 31"/>
              <p:cNvSpPr>
                <a:spLocks/>
              </p:cNvSpPr>
              <p:nvPr userDrawn="1"/>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2" name="Freeform 32"/>
              <p:cNvSpPr>
                <a:spLocks/>
              </p:cNvSpPr>
              <p:nvPr userDrawn="1"/>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3" name="Freeform 33"/>
              <p:cNvSpPr>
                <a:spLocks/>
              </p:cNvSpPr>
              <p:nvPr userDrawn="1"/>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4" name="Freeform 34"/>
              <p:cNvSpPr>
                <a:spLocks/>
              </p:cNvSpPr>
              <p:nvPr userDrawn="1"/>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5" name="Freeform 35"/>
              <p:cNvSpPr>
                <a:spLocks noEditPoints="1"/>
              </p:cNvSpPr>
              <p:nvPr userDrawn="1"/>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6" name="Freeform 36"/>
              <p:cNvSpPr>
                <a:spLocks/>
              </p:cNvSpPr>
              <p:nvPr userDrawn="1"/>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7" name="Freeform 37"/>
              <p:cNvSpPr>
                <a:spLocks/>
              </p:cNvSpPr>
              <p:nvPr userDrawn="1"/>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8" name="Freeform 38"/>
              <p:cNvSpPr>
                <a:spLocks/>
              </p:cNvSpPr>
              <p:nvPr userDrawn="1"/>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9" name="Freeform 39"/>
              <p:cNvSpPr>
                <a:spLocks/>
              </p:cNvSpPr>
              <p:nvPr userDrawn="1"/>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0" name="Freeform 40"/>
              <p:cNvSpPr>
                <a:spLocks/>
              </p:cNvSpPr>
              <p:nvPr userDrawn="1"/>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1" name="Freeform 41"/>
              <p:cNvSpPr>
                <a:spLocks/>
              </p:cNvSpPr>
              <p:nvPr userDrawn="1"/>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2" name="Freeform 42"/>
              <p:cNvSpPr>
                <a:spLocks/>
              </p:cNvSpPr>
              <p:nvPr userDrawn="1"/>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3" name="Freeform 43"/>
              <p:cNvSpPr>
                <a:spLocks/>
              </p:cNvSpPr>
              <p:nvPr userDrawn="1"/>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4" name="Freeform 44"/>
              <p:cNvSpPr>
                <a:spLocks/>
              </p:cNvSpPr>
              <p:nvPr userDrawn="1"/>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5" name="Freeform 45"/>
              <p:cNvSpPr>
                <a:spLocks/>
              </p:cNvSpPr>
              <p:nvPr userDrawn="1"/>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6" name="Freeform 46"/>
              <p:cNvSpPr>
                <a:spLocks/>
              </p:cNvSpPr>
              <p:nvPr userDrawn="1"/>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7" name="Freeform 47"/>
              <p:cNvSpPr>
                <a:spLocks/>
              </p:cNvSpPr>
              <p:nvPr userDrawn="1"/>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8" name="Freeform 48"/>
              <p:cNvSpPr>
                <a:spLocks/>
              </p:cNvSpPr>
              <p:nvPr userDrawn="1"/>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9" name="Freeform 49"/>
              <p:cNvSpPr>
                <a:spLocks/>
              </p:cNvSpPr>
              <p:nvPr userDrawn="1"/>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0" name="Freeform 50"/>
              <p:cNvSpPr>
                <a:spLocks/>
              </p:cNvSpPr>
              <p:nvPr userDrawn="1"/>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1" name="Freeform 51"/>
              <p:cNvSpPr>
                <a:spLocks/>
              </p:cNvSpPr>
              <p:nvPr userDrawn="1"/>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2" name="Freeform 52"/>
              <p:cNvSpPr>
                <a:spLocks noEditPoints="1"/>
              </p:cNvSpPr>
              <p:nvPr userDrawn="1"/>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3" name="Oval 53"/>
              <p:cNvSpPr>
                <a:spLocks noChangeArrowheads="1"/>
              </p:cNvSpPr>
              <p:nvPr userDrawn="1"/>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373815" name="Oval 55"/>
                <p:cNvSpPr>
                  <a:spLocks noChangeArrowheads="1"/>
                </p:cNvSpPr>
                <p:nvPr userDrawn="1"/>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6" name="Oval 56"/>
                <p:cNvSpPr>
                  <a:spLocks noChangeArrowheads="1"/>
                </p:cNvSpPr>
                <p:nvPr userDrawn="1"/>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7" name="Oval 57"/>
                <p:cNvSpPr>
                  <a:spLocks noChangeArrowheads="1"/>
                </p:cNvSpPr>
                <p:nvPr userDrawn="1"/>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8" name="Oval 58"/>
                <p:cNvSpPr>
                  <a:spLocks noChangeArrowheads="1"/>
                </p:cNvSpPr>
                <p:nvPr userDrawn="1"/>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9" name="Oval 59"/>
                <p:cNvSpPr>
                  <a:spLocks noChangeArrowheads="1"/>
                </p:cNvSpPr>
                <p:nvPr userDrawn="1"/>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0" name="Oval 60"/>
                <p:cNvSpPr>
                  <a:spLocks noChangeArrowheads="1"/>
                </p:cNvSpPr>
                <p:nvPr userDrawn="1"/>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373822"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3" name="Oval 63"/>
                <p:cNvSpPr>
                  <a:spLocks noChangeArrowheads="1"/>
                </p:cNvSpPr>
                <p:nvPr userDrawn="1"/>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4"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5" name="Oval 65"/>
                <p:cNvSpPr>
                  <a:spLocks noChangeArrowheads="1"/>
                </p:cNvSpPr>
                <p:nvPr userDrawn="1"/>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grpSp>
      <p:sp>
        <p:nvSpPr>
          <p:cNvPr id="37382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ltLang="ja-JP"/>
              <a:t>Click to edit Master title style</a:t>
            </a:r>
          </a:p>
        </p:txBody>
      </p:sp>
      <p:sp>
        <p:nvSpPr>
          <p:cNvPr id="37382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ltLang="ja-JP" dirty="0"/>
          </a:p>
        </p:txBody>
      </p:sp>
      <p:sp>
        <p:nvSpPr>
          <p:cNvPr id="37382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ltLang="ja-JP" dirty="0"/>
          </a:p>
        </p:txBody>
      </p:sp>
      <p:sp>
        <p:nvSpPr>
          <p:cNvPr id="37382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fld id="{AB491B98-60FE-8E4A-A964-FA12A07EB47B}" type="slidenum">
              <a:rPr lang="en-US" altLang="ja-JP"/>
              <a:pPr>
                <a:defRPr/>
              </a:pPr>
              <a:t>‹#›</a:t>
            </a:fld>
            <a:endParaRPr lang="en-US" altLang="ja-JP" dirty="0"/>
          </a:p>
        </p:txBody>
      </p:sp>
      <p:sp>
        <p:nvSpPr>
          <p:cNvPr id="37383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Tree>
  </p:cSld>
  <p:clrMap bg1="dk2" tx1="lt1" bg2="dk1" tx2="lt2" accent1="accent1" accent2="accent2" accent3="accent3" accent4="accent4" accent5="accent5" accent6="accent6" hlink="hlink" folHlink="folHlink"/>
  <p:sldLayoutIdLst>
    <p:sldLayoutId id="2147484265"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Ø"/>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tx2"/>
        </a:buClr>
        <a:buSzPct val="50000"/>
        <a:buFont typeface="Wingdings"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df"/><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w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819400"/>
          </a:xfrm>
        </p:spPr>
        <p:txBody>
          <a:bodyPr/>
          <a:lstStyle/>
          <a:p>
            <a:r>
              <a:rPr lang="en-US" sz="3600" dirty="0" smtClean="0"/>
              <a:t>Equity Atlas Workshop</a:t>
            </a:r>
            <a:br>
              <a:rPr lang="en-US" sz="3600" dirty="0" smtClean="0"/>
            </a:br>
            <a:r>
              <a:rPr lang="en-US" sz="3200" dirty="0" smtClean="0"/>
              <a:t/>
            </a:r>
            <a:br>
              <a:rPr lang="en-US" sz="3200" dirty="0" smtClean="0"/>
            </a:br>
            <a:r>
              <a:rPr lang="en-US" sz="3200" dirty="0" smtClean="0"/>
              <a:t>Cairns Institute</a:t>
            </a:r>
            <a:br>
              <a:rPr lang="en-US" sz="3200" dirty="0" smtClean="0"/>
            </a:br>
            <a:r>
              <a:rPr lang="en-US" sz="3200" dirty="0" smtClean="0"/>
              <a:t>James Cook University</a:t>
            </a:r>
            <a:br>
              <a:rPr lang="en-US" sz="3200" dirty="0" smtClean="0"/>
            </a:br>
            <a:r>
              <a:rPr lang="en-US" sz="3200" dirty="0" smtClean="0"/>
              <a:t/>
            </a:r>
            <a:br>
              <a:rPr lang="en-US" sz="3200" dirty="0" smtClean="0"/>
            </a:br>
            <a:r>
              <a:rPr lang="en-US" sz="3200" dirty="0" smtClean="0"/>
              <a:t>June, </a:t>
            </a:r>
            <a:r>
              <a:rPr lang="en-US" sz="3200" dirty="0" smtClean="0"/>
              <a:t>2012</a:t>
            </a:r>
            <a:endParaRPr lang="en-US" sz="3200" dirty="0"/>
          </a:p>
        </p:txBody>
      </p:sp>
      <p:sp>
        <p:nvSpPr>
          <p:cNvPr id="6" name="Content Placeholder 5"/>
          <p:cNvSpPr>
            <a:spLocks noGrp="1"/>
          </p:cNvSpPr>
          <p:nvPr>
            <p:ph idx="1"/>
          </p:nvPr>
        </p:nvSpPr>
        <p:spPr>
          <a:xfrm>
            <a:off x="304800" y="3429000"/>
            <a:ext cx="8305800" cy="31242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dirty="0" smtClean="0"/>
              <a:t>Steven Reed Johnson, PhD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Questions</a:t>
            </a:r>
            <a:endParaRPr lang="en-US" dirty="0"/>
          </a:p>
        </p:txBody>
      </p:sp>
      <p:sp>
        <p:nvSpPr>
          <p:cNvPr id="3" name="Content Placeholder 2"/>
          <p:cNvSpPr>
            <a:spLocks noGrp="1"/>
          </p:cNvSpPr>
          <p:nvPr>
            <p:ph idx="1"/>
          </p:nvPr>
        </p:nvSpPr>
        <p:spPr/>
        <p:txBody>
          <a:bodyPr/>
          <a:lstStyle/>
          <a:p>
            <a:r>
              <a:rPr lang="en-US" dirty="0" smtClean="0"/>
              <a:t>Defining the Geography</a:t>
            </a:r>
          </a:p>
          <a:p>
            <a:r>
              <a:rPr lang="en-US" dirty="0" smtClean="0"/>
              <a:t>Level of participation desired or anticipated</a:t>
            </a:r>
          </a:p>
          <a:p>
            <a:r>
              <a:rPr lang="en-US" dirty="0" smtClean="0"/>
              <a:t>Audience: general public vs. technical. </a:t>
            </a:r>
            <a:r>
              <a:rPr lang="en-US" dirty="0" err="1" smtClean="0"/>
              <a:t>CLF’s</a:t>
            </a:r>
            <a:r>
              <a:rPr lang="en-US" dirty="0" smtClean="0"/>
              <a:t> first for general public</a:t>
            </a:r>
          </a:p>
          <a:p>
            <a:r>
              <a:rPr lang="en-US" dirty="0" smtClean="0"/>
              <a:t>Orientation</a:t>
            </a:r>
          </a:p>
          <a:p>
            <a:pPr lvl="1"/>
            <a:r>
              <a:rPr lang="en-US" dirty="0" smtClean="0"/>
              <a:t>Target Audience (race, poverty, elder, children)</a:t>
            </a:r>
          </a:p>
          <a:p>
            <a:pPr lvl="1"/>
            <a:r>
              <a:rPr lang="en-US" dirty="0" smtClean="0"/>
              <a:t>An issue: health, climate change</a:t>
            </a:r>
          </a:p>
          <a:p>
            <a:pPr lvl="1"/>
            <a:r>
              <a:rPr lang="en-US" dirty="0" smtClean="0"/>
              <a:t>Growth and development, unequal benefits</a:t>
            </a:r>
          </a:p>
          <a:p>
            <a:pPr lvl="1"/>
            <a:r>
              <a:rPr lang="en-US" dirty="0" smtClean="0"/>
              <a:t>Positive or Negative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Questions 2</a:t>
            </a:r>
            <a:endParaRPr lang="en-US" dirty="0"/>
          </a:p>
        </p:txBody>
      </p:sp>
      <p:sp>
        <p:nvSpPr>
          <p:cNvPr id="3" name="Content Placeholder 2"/>
          <p:cNvSpPr>
            <a:spLocks noGrp="1"/>
          </p:cNvSpPr>
          <p:nvPr>
            <p:ph idx="1"/>
          </p:nvPr>
        </p:nvSpPr>
        <p:spPr/>
        <p:txBody>
          <a:bodyPr/>
          <a:lstStyle/>
          <a:p>
            <a:r>
              <a:rPr lang="en-US" sz="2400" dirty="0" smtClean="0"/>
              <a:t>Educational or Action Plan?</a:t>
            </a:r>
          </a:p>
          <a:p>
            <a:r>
              <a:rPr lang="en-US" sz="2400" dirty="0" smtClean="0"/>
              <a:t>Are their community based learning opportunities? </a:t>
            </a:r>
          </a:p>
          <a:p>
            <a:r>
              <a:rPr lang="en-US" sz="2400" dirty="0" smtClean="0"/>
              <a:t>Format:</a:t>
            </a:r>
          </a:p>
          <a:p>
            <a:pPr lvl="1"/>
            <a:r>
              <a:rPr lang="en-US" sz="2400" dirty="0" smtClean="0"/>
              <a:t>Data visualization is goal</a:t>
            </a:r>
          </a:p>
          <a:p>
            <a:pPr lvl="1"/>
            <a:r>
              <a:rPr lang="en-US" sz="2400" dirty="0" smtClean="0"/>
              <a:t>Qualitative (stories) as well as quantitative?</a:t>
            </a:r>
          </a:p>
          <a:p>
            <a:r>
              <a:rPr lang="en-US" sz="2400" dirty="0" smtClean="0"/>
              <a:t>Should data be accessible and updated continuously? Periodically?</a:t>
            </a:r>
          </a:p>
          <a:p>
            <a:r>
              <a:rPr lang="en-US" sz="2400" dirty="0" smtClean="0"/>
              <a:t>Measuring both Benefits and burdens</a:t>
            </a:r>
          </a:p>
          <a:p>
            <a:r>
              <a:rPr lang="en-US" sz="2400" dirty="0" smtClean="0"/>
              <a:t>Equity could be as specific as type amenity, e.g. grocery</a:t>
            </a:r>
          </a:p>
          <a:p>
            <a:r>
              <a:rPr lang="en-US" sz="2400" dirty="0" smtClean="0"/>
              <a:t>Stores vs. healthy/whole foods, or </a:t>
            </a:r>
            <a:r>
              <a:rPr lang="en-US" sz="2400" dirty="0" err="1" smtClean="0"/>
              <a:t>appricate</a:t>
            </a:r>
            <a:r>
              <a:rPr lang="en-US" sz="2400" dirty="0" smtClean="0"/>
              <a:t> community centers or programs.  More difficult to find data</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Resource </a:t>
            </a:r>
            <a:br>
              <a:rPr lang="en-US" dirty="0" smtClean="0"/>
            </a:br>
            <a:r>
              <a:rPr lang="en-US" dirty="0" smtClean="0"/>
              <a:t>Identification</a:t>
            </a:r>
            <a:endParaRPr lang="en-US" dirty="0"/>
          </a:p>
        </p:txBody>
      </p:sp>
      <p:sp>
        <p:nvSpPr>
          <p:cNvPr id="3" name="Content Placeholder 2"/>
          <p:cNvSpPr>
            <a:spLocks noGrp="1"/>
          </p:cNvSpPr>
          <p:nvPr>
            <p:ph idx="1"/>
          </p:nvPr>
        </p:nvSpPr>
        <p:spPr>
          <a:xfrm>
            <a:off x="457200" y="1752600"/>
            <a:ext cx="8229600" cy="4378325"/>
          </a:xfrm>
        </p:spPr>
        <p:txBody>
          <a:bodyPr/>
          <a:lstStyle/>
          <a:p>
            <a:r>
              <a:rPr lang="en-US" dirty="0" smtClean="0"/>
              <a:t>Identify beneficiaries for partnerships and funding</a:t>
            </a:r>
          </a:p>
          <a:p>
            <a:r>
              <a:rPr lang="en-US" dirty="0" smtClean="0"/>
              <a:t>Data inventory and evaluation</a:t>
            </a:r>
          </a:p>
          <a:p>
            <a:r>
              <a:rPr lang="en-US" dirty="0" smtClean="0"/>
              <a:t>Staff and consultant availability</a:t>
            </a:r>
          </a:p>
          <a:p>
            <a:r>
              <a:rPr lang="en-US" dirty="0" smtClean="0"/>
              <a:t>Longitudinal data probably essential: changes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Data Lessons Learned</a:t>
            </a:r>
            <a:endParaRPr lang="en-US" dirty="0"/>
          </a:p>
        </p:txBody>
      </p:sp>
      <p:sp>
        <p:nvSpPr>
          <p:cNvPr id="3" name="Content Placeholder 2"/>
          <p:cNvSpPr>
            <a:spLocks noGrp="1"/>
          </p:cNvSpPr>
          <p:nvPr>
            <p:ph idx="1"/>
          </p:nvPr>
        </p:nvSpPr>
        <p:spPr/>
        <p:txBody>
          <a:bodyPr/>
          <a:lstStyle/>
          <a:p>
            <a:r>
              <a:rPr lang="en-US" dirty="0" smtClean="0"/>
              <a:t>Health records: privacy issues</a:t>
            </a:r>
          </a:p>
          <a:p>
            <a:r>
              <a:rPr lang="en-US" dirty="0" smtClean="0"/>
              <a:t>Data that is not collected: Relative quality of jobs in different areas of the region</a:t>
            </a:r>
          </a:p>
          <a:p>
            <a:r>
              <a:rPr lang="en-US" dirty="0" smtClean="0"/>
              <a:t>Local jurisdictions do not all collect same information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Current Research</a:t>
            </a:r>
            <a:br>
              <a:rPr lang="en-US" sz="3200" dirty="0" smtClean="0">
                <a:solidFill>
                  <a:srgbClr val="FF0000"/>
                </a:solidFill>
              </a:rPr>
            </a:br>
            <a:r>
              <a:rPr lang="en-US" sz="3200" dirty="0" smtClean="0">
                <a:solidFill>
                  <a:srgbClr val="FF0000"/>
                </a:solidFill>
              </a:rPr>
              <a:t>Social Equity and Opportunity Mapping</a:t>
            </a:r>
            <a:endParaRPr lang="en-US" sz="3200" dirty="0">
              <a:solidFill>
                <a:srgbClr val="FF0000"/>
              </a:solidFill>
            </a:endParaRP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Current Research</a:t>
            </a:r>
            <a:endParaRPr lang="en-US" dirty="0"/>
          </a:p>
        </p:txBody>
      </p:sp>
      <p:sp>
        <p:nvSpPr>
          <p:cNvPr id="5" name="Content Placeholder 4"/>
          <p:cNvSpPr>
            <a:spLocks noGrp="1"/>
          </p:cNvSpPr>
          <p:nvPr>
            <p:ph sz="half" idx="1"/>
          </p:nvPr>
        </p:nvSpPr>
        <p:spPr/>
        <p:txBody>
          <a:bodyPr/>
          <a:lstStyle/>
          <a:p>
            <a:r>
              <a:rPr lang="en-US" sz="2200" b="1" dirty="0" smtClean="0"/>
              <a:t>Movers and Stayers</a:t>
            </a:r>
          </a:p>
          <a:p>
            <a:r>
              <a:rPr lang="en-US" sz="2200" dirty="0" smtClean="0"/>
              <a:t>If people had good quality units, responsive landlords, made new friends, had a car (or lived in an area where they could walk to what they need), had children doing well in the new school, and didn’t have any financial shocks, they were more likely to stay.</a:t>
            </a:r>
          </a:p>
          <a:p>
            <a:pPr algn="r"/>
            <a:r>
              <a:rPr lang="en-US" sz="1600" dirty="0" smtClean="0"/>
              <a:t>Melody Boyd</a:t>
            </a:r>
          </a:p>
        </p:txBody>
      </p:sp>
      <p:sp>
        <p:nvSpPr>
          <p:cNvPr id="6" name="Content Placeholder 5"/>
          <p:cNvSpPr>
            <a:spLocks noGrp="1"/>
          </p:cNvSpPr>
          <p:nvPr>
            <p:ph sz="half" idx="2"/>
          </p:nvPr>
        </p:nvSpPr>
        <p:spPr>
          <a:xfrm>
            <a:off x="4648200" y="1600200"/>
            <a:ext cx="4038600" cy="5257800"/>
          </a:xfrm>
        </p:spPr>
        <p:txBody>
          <a:bodyPr/>
          <a:lstStyle/>
          <a:p>
            <a:r>
              <a:rPr lang="en-US" sz="2000" b="1" dirty="0" smtClean="0"/>
              <a:t>Effect of Affluence on children and adolescents</a:t>
            </a:r>
          </a:p>
          <a:p>
            <a:r>
              <a:rPr lang="en-US" sz="2000" dirty="0" smtClean="0"/>
              <a:t>Measuring effects of the presence of affluent neighbors on childhood IQ, teenage births, and school-leaving, The differences in the socio-economic characteristics of families are adjusted for. </a:t>
            </a:r>
          </a:p>
          <a:p>
            <a:r>
              <a:rPr lang="en-US" sz="2000" dirty="0" smtClean="0"/>
              <a:t>The study finds that white teenagers benefit more from the presence of affluent neighbors than do black teenagers.</a:t>
            </a:r>
          </a:p>
          <a:p>
            <a:pPr algn="r"/>
            <a:r>
              <a:rPr lang="en-US" sz="2000" dirty="0" smtClean="0"/>
              <a:t>Jeanne Brooks-Gunn</a:t>
            </a:r>
          </a:p>
          <a:p>
            <a:pPr algn="r"/>
            <a:endParaRPr lang="en-US" sz="2000" dirty="0" smtClean="0"/>
          </a:p>
          <a:p>
            <a:endParaRPr lang="en-US" sz="2000" dirty="0" smtClean="0"/>
          </a:p>
          <a:p>
            <a:endParaRPr lang="en-US" sz="2000" dirty="0" smtClean="0"/>
          </a:p>
          <a:p>
            <a:pPr>
              <a:buNone/>
            </a:pPr>
            <a:endParaRPr lang="en-US" sz="20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Current Research</a:t>
            </a:r>
            <a:endParaRPr lang="en-US" dirty="0"/>
          </a:p>
        </p:txBody>
      </p:sp>
      <p:sp>
        <p:nvSpPr>
          <p:cNvPr id="3" name="Content Placeholder 2"/>
          <p:cNvSpPr>
            <a:spLocks noGrp="1"/>
          </p:cNvSpPr>
          <p:nvPr>
            <p:ph sz="half" idx="1"/>
          </p:nvPr>
        </p:nvSpPr>
        <p:spPr/>
        <p:txBody>
          <a:bodyPr/>
          <a:lstStyle/>
          <a:p>
            <a:r>
              <a:rPr lang="en-US" sz="2000" b="1" dirty="0" smtClean="0"/>
              <a:t>Weak Ties</a:t>
            </a:r>
          </a:p>
          <a:p>
            <a:r>
              <a:rPr lang="en-US" sz="2000" dirty="0" smtClean="0"/>
              <a:t>Local activity patterns do shape employment chances. Planners trying to improve employment outcomes should focus on policies that will provide [them] with opportunities to interact with a diverse social network and meet workforce intermediaries.</a:t>
            </a:r>
          </a:p>
          <a:p>
            <a:pPr algn="r"/>
            <a:r>
              <a:rPr lang="en-US" sz="2000" dirty="0" smtClean="0"/>
              <a:t>Karen Chapple</a:t>
            </a:r>
          </a:p>
          <a:p>
            <a:pPr algn="r"/>
            <a:endParaRPr lang="en-US" sz="2000" dirty="0"/>
          </a:p>
        </p:txBody>
      </p:sp>
      <p:sp>
        <p:nvSpPr>
          <p:cNvPr id="4" name="Content Placeholder 3"/>
          <p:cNvSpPr>
            <a:spLocks noGrp="1"/>
          </p:cNvSpPr>
          <p:nvPr>
            <p:ph sz="half" idx="2"/>
          </p:nvPr>
        </p:nvSpPr>
        <p:spPr/>
        <p:txBody>
          <a:bodyPr/>
          <a:lstStyle/>
          <a:p>
            <a:r>
              <a:rPr lang="en-US" sz="2000" b="1" dirty="0" smtClean="0"/>
              <a:t>Bonding Social Capital</a:t>
            </a:r>
          </a:p>
          <a:p>
            <a:r>
              <a:rPr lang="en-US" sz="2000" dirty="0" smtClean="0"/>
              <a:t>Social ties may inhibit mobility, particularly for low-income families. “Among low-income families, local social ties are even more ‘binding." The impact of nearby relatives on mobility is 40% larger for low income families, i.e. influence of childhood friends</a:t>
            </a:r>
          </a:p>
          <a:p>
            <a:pPr algn="r"/>
            <a:r>
              <a:rPr lang="en-US" sz="2000" dirty="0" smtClean="0"/>
              <a:t>Casey Dawkins</a:t>
            </a:r>
          </a:p>
          <a:p>
            <a:pPr algn="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Current Research</a:t>
            </a:r>
            <a:endParaRPr lang="en-US" dirty="0"/>
          </a:p>
        </p:txBody>
      </p:sp>
      <p:sp>
        <p:nvSpPr>
          <p:cNvPr id="3" name="Content Placeholder 2"/>
          <p:cNvSpPr>
            <a:spLocks noGrp="1"/>
          </p:cNvSpPr>
          <p:nvPr>
            <p:ph sz="half" idx="1"/>
          </p:nvPr>
        </p:nvSpPr>
        <p:spPr>
          <a:xfrm>
            <a:off x="457200" y="1447800"/>
            <a:ext cx="4038600" cy="4953000"/>
          </a:xfrm>
        </p:spPr>
        <p:txBody>
          <a:bodyPr/>
          <a:lstStyle/>
          <a:p>
            <a:r>
              <a:rPr lang="en-US" sz="1800" b="1" dirty="0" smtClean="0"/>
              <a:t>Methods of evaluating local  influences on social opportunities</a:t>
            </a:r>
          </a:p>
          <a:p>
            <a:r>
              <a:rPr lang="en-US" sz="1800" dirty="0" smtClean="0"/>
              <a:t>1) Neighborhood resources (reputation; services; job accessibility; recreation; health; etc.) (2) Model learning via social ties and interrelationships (inter- personal networks and peer groups) (3) Socialization and collective efficacy (norms, control of public space) (4) Resident perceptions of deviance (crime, drug dealing; physical decay and disorder)</a:t>
            </a:r>
          </a:p>
          <a:p>
            <a:pPr algn="r"/>
            <a:r>
              <a:rPr lang="en-US" sz="1800" dirty="0" smtClean="0"/>
              <a:t>Jurgen Friedrichs</a:t>
            </a:r>
          </a:p>
        </p:txBody>
      </p:sp>
      <p:sp>
        <p:nvSpPr>
          <p:cNvPr id="4" name="Content Placeholder 3"/>
          <p:cNvSpPr>
            <a:spLocks noGrp="1"/>
          </p:cNvSpPr>
          <p:nvPr>
            <p:ph sz="half" idx="2"/>
          </p:nvPr>
        </p:nvSpPr>
        <p:spPr>
          <a:xfrm>
            <a:off x="4648200" y="1295400"/>
            <a:ext cx="4038600" cy="5029200"/>
          </a:xfrm>
        </p:spPr>
        <p:txBody>
          <a:bodyPr/>
          <a:lstStyle/>
          <a:p>
            <a:r>
              <a:rPr lang="en-US" sz="1800" b="1" dirty="0" smtClean="0"/>
              <a:t>Neighborhood impact on Immigrants socioeconomic advancement</a:t>
            </a:r>
          </a:p>
          <a:p>
            <a:r>
              <a:rPr lang="en-US" sz="1800" dirty="0" smtClean="0"/>
              <a:t>various aspects of neighborhood context independently affect the ability of immigrants to advance economically in several dimensions.”</a:t>
            </a:r>
          </a:p>
          <a:p>
            <a:r>
              <a:rPr lang="en-US" sz="1800" dirty="0" smtClean="0"/>
              <a:t>“support the notion that neighborhoods isolated from the world of work and characterized by minimal educational achievement impose multifaceted, deleterious economic impacts on immigrants, just as they do for native-born residents”</a:t>
            </a:r>
          </a:p>
          <a:p>
            <a:pPr algn="r"/>
            <a:r>
              <a:rPr lang="en-US" sz="1800" dirty="0" smtClean="0"/>
              <a:t>George Galster</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Current Research</a:t>
            </a:r>
            <a:endParaRPr lang="en-US" dirty="0"/>
          </a:p>
        </p:txBody>
      </p:sp>
      <p:sp>
        <p:nvSpPr>
          <p:cNvPr id="3" name="Content Placeholder 2"/>
          <p:cNvSpPr>
            <a:spLocks noGrp="1"/>
          </p:cNvSpPr>
          <p:nvPr>
            <p:ph sz="half" idx="1"/>
          </p:nvPr>
        </p:nvSpPr>
        <p:spPr/>
        <p:txBody>
          <a:bodyPr/>
          <a:lstStyle/>
          <a:p>
            <a:r>
              <a:rPr lang="en-US" sz="1800" dirty="0" smtClean="0"/>
              <a:t>Immigrants fare better than existent ethnic populations (e.g., blacks, Hispanic)</a:t>
            </a:r>
          </a:p>
          <a:p>
            <a:r>
              <a:rPr lang="en-US" sz="1800" dirty="0" smtClean="0"/>
              <a:t>white immigrants are generally as residentially assimilated as whites as a whole</a:t>
            </a:r>
          </a:p>
          <a:p>
            <a:r>
              <a:rPr lang="en-US" sz="1800" dirty="0" smtClean="0"/>
              <a:t> many nonwhite immigrant groups have diverse interracial and interethnic exposure, but this is rarely the case for white immigrants, who typically follow the same segregated living patterns established by whites.</a:t>
            </a:r>
          </a:p>
        </p:txBody>
      </p:sp>
      <p:sp>
        <p:nvSpPr>
          <p:cNvPr id="4" name="Content Placeholder 3"/>
          <p:cNvSpPr>
            <a:spLocks noGrp="1"/>
          </p:cNvSpPr>
          <p:nvPr>
            <p:ph sz="half" idx="2"/>
          </p:nvPr>
        </p:nvSpPr>
        <p:spPr/>
        <p:txBody>
          <a:bodyPr/>
          <a:lstStyle/>
          <a:p>
            <a:r>
              <a:rPr lang="en-US" sz="1800" dirty="0" smtClean="0"/>
              <a:t>In general It is not the general case that immigrants are being left behind in the urban core and are exposed to the sort of disadvantageous neighborhood conditions to which black households are exposed (p.431- 433, all verbatim).</a:t>
            </a:r>
          </a:p>
          <a:p>
            <a:pPr algn="r"/>
            <a:r>
              <a:rPr lang="en-US" sz="1800" dirty="0" smtClean="0"/>
              <a:t>George Galster</a:t>
            </a:r>
          </a:p>
          <a:p>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Current Research</a:t>
            </a:r>
            <a:endParaRPr lang="en-US" dirty="0"/>
          </a:p>
        </p:txBody>
      </p:sp>
      <p:sp>
        <p:nvSpPr>
          <p:cNvPr id="3" name="Content Placeholder 2"/>
          <p:cNvSpPr>
            <a:spLocks noGrp="1"/>
          </p:cNvSpPr>
          <p:nvPr>
            <p:ph sz="half" idx="1"/>
          </p:nvPr>
        </p:nvSpPr>
        <p:spPr/>
        <p:txBody>
          <a:bodyPr/>
          <a:lstStyle/>
          <a:p>
            <a:r>
              <a:rPr lang="en-US" sz="2000" b="1" dirty="0" smtClean="0"/>
              <a:t>Neighborhood impacts on Youth development</a:t>
            </a:r>
          </a:p>
          <a:p>
            <a:r>
              <a:rPr lang="en-US" sz="2000" dirty="0" smtClean="0"/>
              <a:t>Much statistical evidence supports the influence of neighborhood social networks and economic conditions on youth’s intellectual development, educational attainment, marriage and fertility, labor market participation and earnings, and, to a lesser extent, criminal behavior and drug use.</a:t>
            </a:r>
          </a:p>
          <a:p>
            <a:pPr algn="r"/>
            <a:r>
              <a:rPr lang="en-US" sz="2000" dirty="0" smtClean="0"/>
              <a:t>George Galster</a:t>
            </a:r>
          </a:p>
          <a:p>
            <a:endParaRPr lang="en-US" sz="2000" dirty="0"/>
          </a:p>
        </p:txBody>
      </p:sp>
      <p:sp>
        <p:nvSpPr>
          <p:cNvPr id="4" name="Content Placeholder 3"/>
          <p:cNvSpPr>
            <a:spLocks noGrp="1"/>
          </p:cNvSpPr>
          <p:nvPr>
            <p:ph sz="half" idx="2"/>
          </p:nvPr>
        </p:nvSpPr>
        <p:spPr/>
        <p:txBody>
          <a:bodyPr/>
          <a:lstStyle/>
          <a:p>
            <a:r>
              <a:rPr lang="en-US" sz="1600" b="1" dirty="0" smtClean="0"/>
              <a:t>Indicators of conditions confronting Youth</a:t>
            </a:r>
          </a:p>
          <a:p>
            <a:r>
              <a:rPr lang="en-US" sz="1600" dirty="0" smtClean="0"/>
              <a:t>Found that the variables vary spatially, and that extreme values of the indicators tend to cluster in particular geo- graphic areas. Also looked at how indicators of disadvantage correlate with each other. Most of them are highly correlated, but tract poverty rates are not good predictors of all types of disadvantage; for example, poverty rates don’t predict drug, property, or violent crimes; therefore, neighborhood poverty rates are imperfect proxy for the robust opportunity nexus.</a:t>
            </a:r>
          </a:p>
          <a:p>
            <a:pPr algn="r"/>
            <a:r>
              <a:rPr lang="en-US" sz="1600" dirty="0" smtClean="0"/>
              <a:t>George Galster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2834" y="228321"/>
            <a:ext cx="8646584" cy="6384551"/>
            <a:chOff x="154" y="163"/>
            <a:chExt cx="5719" cy="4558"/>
          </a:xfrm>
        </p:grpSpPr>
        <p:sp>
          <p:nvSpPr>
            <p:cNvPr id="62467" name="Rectangle 3"/>
            <p:cNvSpPr>
              <a:spLocks noChangeArrowheads="1"/>
            </p:cNvSpPr>
            <p:nvPr/>
          </p:nvSpPr>
          <p:spPr bwMode="auto">
            <a:xfrm>
              <a:off x="154" y="163"/>
              <a:ext cx="5720" cy="4559"/>
            </a:xfrm>
            <a:prstGeom prst="rect">
              <a:avLst/>
            </a:prstGeom>
            <a:solidFill>
              <a:srgbClr val="99CC00"/>
            </a:solidFill>
            <a:ln w="9525">
              <a:noFill/>
              <a:round/>
              <a:headEnd/>
              <a:tailEnd/>
            </a:ln>
            <a:effectLst/>
          </p:spPr>
          <p:txBody>
            <a:bodyPr wrap="none" anchor="ctr">
              <a:prstTxWarp prst="textNoShape">
                <a:avLst/>
              </a:prstTxWarp>
            </a:bodyPr>
            <a:lstStyle/>
            <a:p>
              <a:endParaRPr lang="en-US" dirty="0"/>
            </a:p>
          </p:txBody>
        </p:sp>
        <p:sp>
          <p:nvSpPr>
            <p:cNvPr id="62468" name="Rectangle 4"/>
            <p:cNvSpPr>
              <a:spLocks noChangeArrowheads="1"/>
            </p:cNvSpPr>
            <p:nvPr/>
          </p:nvSpPr>
          <p:spPr bwMode="auto">
            <a:xfrm>
              <a:off x="250" y="240"/>
              <a:ext cx="5519" cy="4367"/>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en-US" dirty="0"/>
            </a:p>
          </p:txBody>
        </p:sp>
      </p:grpSp>
      <p:sp>
        <p:nvSpPr>
          <p:cNvPr id="62469" name="Text Box 5"/>
          <p:cNvSpPr txBox="1">
            <a:spLocks noChangeArrowheads="1"/>
          </p:cNvSpPr>
          <p:nvPr/>
        </p:nvSpPr>
        <p:spPr bwMode="auto">
          <a:xfrm>
            <a:off x="1267350" y="739589"/>
            <a:ext cx="6387050" cy="462664"/>
          </a:xfrm>
          <a:prstGeom prst="rect">
            <a:avLst/>
          </a:prstGeom>
          <a:noFill/>
          <a:ln w="9525">
            <a:noFill/>
            <a:round/>
            <a:headEnd/>
            <a:tailEnd/>
          </a:ln>
          <a:effectLst/>
        </p:spPr>
        <p:txBody>
          <a:bodyPr wrap="none" lIns="82890" tIns="43103" rIns="82890" bIns="43103">
            <a:prstTxWarp prst="textNoShape">
              <a:avLst/>
            </a:prstTxWarp>
            <a:spAutoFit/>
          </a:bodyPr>
          <a:lstStyle/>
          <a:p>
            <a:pPr algn="ctr">
              <a:lnSpc>
                <a:spcPct val="81000"/>
              </a:lnSpc>
              <a:spcBef>
                <a:spcPts val="806"/>
              </a:spcBef>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pPr>
            <a:r>
              <a:rPr lang="en-GB" sz="2900" b="1" u="sng" dirty="0">
                <a:solidFill>
                  <a:srgbClr val="000000"/>
                </a:solidFill>
              </a:rPr>
              <a:t>THE PILLARS OF SUSTAINABILITY</a:t>
            </a:r>
          </a:p>
        </p:txBody>
      </p:sp>
      <p:grpSp>
        <p:nvGrpSpPr>
          <p:cNvPr id="3" name="Group 6"/>
          <p:cNvGrpSpPr>
            <a:grpSpLocks/>
          </p:cNvGrpSpPr>
          <p:nvPr/>
        </p:nvGrpSpPr>
        <p:grpSpPr bwMode="auto">
          <a:xfrm>
            <a:off x="639536" y="5114086"/>
            <a:ext cx="8023678" cy="1072963"/>
            <a:chOff x="423" y="3651"/>
            <a:chExt cx="5307" cy="766"/>
          </a:xfrm>
        </p:grpSpPr>
        <p:pic>
          <p:nvPicPr>
            <p:cNvPr id="62471" name="Picture 7"/>
            <p:cNvPicPr>
              <a:picLocks noChangeAspect="1" noChangeArrowheads="1"/>
            </p:cNvPicPr>
            <p:nvPr/>
          </p:nvPicPr>
          <p:blipFill>
            <a:blip r:embed="rId3"/>
            <a:srcRect l="542" t="27959" b="28734"/>
            <a:stretch>
              <a:fillRect/>
            </a:stretch>
          </p:blipFill>
          <p:spPr bwMode="auto">
            <a:xfrm>
              <a:off x="423" y="3651"/>
              <a:ext cx="3160" cy="766"/>
            </a:xfrm>
            <a:prstGeom prst="rect">
              <a:avLst/>
            </a:prstGeom>
            <a:noFill/>
            <a:ln w="9525">
              <a:noFill/>
              <a:round/>
              <a:headEnd/>
              <a:tailEnd/>
            </a:ln>
            <a:effectLst/>
          </p:spPr>
        </p:pic>
        <p:sp>
          <p:nvSpPr>
            <p:cNvPr id="62472" name="Text Box 8"/>
            <p:cNvSpPr txBox="1">
              <a:spLocks noChangeArrowheads="1"/>
            </p:cNvSpPr>
            <p:nvPr/>
          </p:nvSpPr>
          <p:spPr bwMode="auto">
            <a:xfrm>
              <a:off x="3608" y="4012"/>
              <a:ext cx="2122" cy="271"/>
            </a:xfrm>
            <a:prstGeom prst="rect">
              <a:avLst/>
            </a:prstGeom>
            <a:noFill/>
            <a:ln w="9525">
              <a:noFill/>
              <a:round/>
              <a:headEnd/>
              <a:tailEnd/>
            </a:ln>
            <a:effectLst/>
          </p:spPr>
          <p:txBody>
            <a:bodyPr lIns="90000" tIns="46800" rIns="90000" bIns="46800">
              <a:prstTxWarp prst="textNoShape">
                <a:avLst/>
              </a:prstTxWarp>
              <a:spAutoFit/>
            </a:bodyPr>
            <a:lstStyle/>
            <a:p>
              <a:pPr algn="ctr">
                <a:lnSpc>
                  <a:spcPct val="81000"/>
                </a:lnSpc>
                <a:spcBef>
                  <a:spcPts val="1382"/>
                </a:spcBef>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pPr>
              <a:r>
                <a:rPr lang="en-GB" sz="2200" b="1" dirty="0">
                  <a:solidFill>
                    <a:srgbClr val="99CC00"/>
                  </a:solidFill>
                </a:rPr>
                <a:t>www.equityatlas.org</a:t>
              </a:r>
            </a:p>
          </p:txBody>
        </p:sp>
      </p:grpSp>
      <p:sp>
        <p:nvSpPr>
          <p:cNvPr id="62473" name="Text Box 9"/>
          <p:cNvSpPr txBox="1">
            <a:spLocks noChangeArrowheads="1"/>
          </p:cNvSpPr>
          <p:nvPr/>
        </p:nvSpPr>
        <p:spPr bwMode="auto">
          <a:xfrm>
            <a:off x="1173239" y="1445559"/>
            <a:ext cx="7231441" cy="3024802"/>
          </a:xfrm>
          <a:prstGeom prst="rect">
            <a:avLst/>
          </a:prstGeom>
          <a:noFill/>
          <a:ln w="9525">
            <a:noFill/>
            <a:round/>
            <a:headEnd/>
            <a:tailEnd/>
          </a:ln>
          <a:effectLst/>
        </p:spPr>
        <p:txBody>
          <a:bodyPr lIns="0" tIns="0" rIns="0" bIns="0">
            <a:prstTxWarp prst="textNoShape">
              <a:avLst/>
            </a:prstTxWarp>
            <a:spAutoFit/>
          </a:bodyPr>
          <a:lstStyle/>
          <a:p>
            <a:pPr marL="330432" indent="-330432">
              <a:lnSpc>
                <a:spcPct val="81000"/>
              </a:lnSpc>
              <a:spcBef>
                <a:spcPts val="806"/>
              </a:spcBef>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endParaRPr lang="en-GB" sz="3200" dirty="0">
              <a:solidFill>
                <a:srgbClr val="000000"/>
              </a:solidFill>
            </a:endParaRPr>
          </a:p>
          <a:p>
            <a:pPr marL="330432" indent="-330432">
              <a:lnSpc>
                <a:spcPct val="81000"/>
              </a:lnSpc>
              <a:spcBef>
                <a:spcPts val="806"/>
              </a:spcBef>
              <a:buFont typeface="Arial" charset="0"/>
              <a:buChar char="•"/>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r>
              <a:rPr lang="en-GB" sz="3200" dirty="0">
                <a:solidFill>
                  <a:srgbClr val="000000"/>
                </a:solidFill>
              </a:rPr>
              <a:t>Environment</a:t>
            </a:r>
          </a:p>
          <a:p>
            <a:pPr marL="330432" indent="-330432">
              <a:lnSpc>
                <a:spcPct val="81000"/>
              </a:lnSpc>
              <a:spcBef>
                <a:spcPts val="806"/>
              </a:spcBef>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endParaRPr lang="en-GB" sz="3200" dirty="0">
              <a:solidFill>
                <a:srgbClr val="000000"/>
              </a:solidFill>
            </a:endParaRPr>
          </a:p>
          <a:p>
            <a:pPr marL="330432" indent="-330432">
              <a:lnSpc>
                <a:spcPct val="81000"/>
              </a:lnSpc>
              <a:spcBef>
                <a:spcPts val="806"/>
              </a:spcBef>
              <a:buFont typeface="Arial" charset="0"/>
              <a:buChar char="•"/>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r>
              <a:rPr lang="en-GB" sz="3200" dirty="0">
                <a:solidFill>
                  <a:srgbClr val="000000"/>
                </a:solidFill>
              </a:rPr>
              <a:t>Economy</a:t>
            </a:r>
          </a:p>
          <a:p>
            <a:pPr marL="330432" indent="-330432">
              <a:lnSpc>
                <a:spcPct val="81000"/>
              </a:lnSpc>
              <a:spcBef>
                <a:spcPts val="806"/>
              </a:spcBef>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endParaRPr lang="en-GB" sz="3200" dirty="0">
              <a:solidFill>
                <a:srgbClr val="000000"/>
              </a:solidFill>
            </a:endParaRPr>
          </a:p>
          <a:p>
            <a:pPr marL="330432" indent="-330432">
              <a:lnSpc>
                <a:spcPct val="81000"/>
              </a:lnSpc>
              <a:spcBef>
                <a:spcPts val="806"/>
              </a:spcBef>
              <a:buFont typeface="Arial" charset="0"/>
              <a:buChar char="•"/>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r>
              <a:rPr lang="en-GB" sz="3200" dirty="0">
                <a:solidFill>
                  <a:srgbClr val="000000"/>
                </a:solidFill>
              </a:rPr>
              <a:t>Equity</a:t>
            </a:r>
          </a:p>
        </p:txBody>
      </p:sp>
      <p:pic>
        <p:nvPicPr>
          <p:cNvPr id="62474" name="Picture 10"/>
          <p:cNvPicPr>
            <a:picLocks noChangeAspect="1" noChangeArrowheads="1"/>
          </p:cNvPicPr>
          <p:nvPr/>
        </p:nvPicPr>
        <p:blipFill>
          <a:blip r:embed="rId4"/>
          <a:srcRect/>
          <a:stretch>
            <a:fillRect/>
          </a:stretch>
        </p:blipFill>
        <p:spPr bwMode="auto">
          <a:xfrm>
            <a:off x="4265084" y="1682283"/>
            <a:ext cx="3608916" cy="3343555"/>
          </a:xfrm>
          <a:prstGeom prst="rect">
            <a:avLst/>
          </a:prstGeom>
          <a:noFill/>
          <a:ln w="9525">
            <a:noFill/>
            <a:round/>
            <a:headEnd/>
            <a:tailEnd/>
          </a:ln>
          <a:effectLst/>
        </p:spPr>
      </p:pic>
    </p:spTree>
  </p:cSld>
  <p:clrMapOvr>
    <a:masterClrMapping/>
  </p:clrMapOvr>
  <p:transition spd="med" advTm="1024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Current Research</a:t>
            </a:r>
            <a:endParaRPr lang="en-US" dirty="0"/>
          </a:p>
        </p:txBody>
      </p:sp>
      <p:sp>
        <p:nvSpPr>
          <p:cNvPr id="3" name="Content Placeholder 2"/>
          <p:cNvSpPr>
            <a:spLocks noGrp="1"/>
          </p:cNvSpPr>
          <p:nvPr>
            <p:ph sz="half" idx="1"/>
          </p:nvPr>
        </p:nvSpPr>
        <p:spPr/>
        <p:txBody>
          <a:bodyPr/>
          <a:lstStyle/>
          <a:p>
            <a:r>
              <a:rPr lang="en-US" sz="2000" b="1" dirty="0" smtClean="0"/>
              <a:t>Rise in Poverty in inner suburbs</a:t>
            </a:r>
          </a:p>
          <a:p>
            <a:r>
              <a:rPr lang="en-US" sz="2000" dirty="0" smtClean="0"/>
              <a:t>The </a:t>
            </a:r>
            <a:r>
              <a:rPr lang="en-US" sz="2000" i="1" dirty="0" smtClean="0"/>
              <a:t>stunning progress </a:t>
            </a:r>
            <a:r>
              <a:rPr lang="en-US" sz="2000" dirty="0" smtClean="0"/>
              <a:t>is the decline of the number of people living in concentrated poverty, and the number of concentrated poverty neighborhoods, but the </a:t>
            </a:r>
            <a:r>
              <a:rPr lang="en-US" sz="2000" i="1" dirty="0" smtClean="0"/>
              <a:t>hidden problem </a:t>
            </a:r>
            <a:r>
              <a:rPr lang="en-US" sz="2000" dirty="0" smtClean="0"/>
              <a:t>is the rise in poverty in the older / inner-ring suburbs.</a:t>
            </a:r>
          </a:p>
          <a:p>
            <a:pPr algn="r"/>
            <a:r>
              <a:rPr lang="en-US" sz="2000" dirty="0" smtClean="0"/>
              <a:t>Paul Jargowsky</a:t>
            </a:r>
          </a:p>
        </p:txBody>
      </p:sp>
      <p:sp>
        <p:nvSpPr>
          <p:cNvPr id="4" name="Content Placeholder 3"/>
          <p:cNvSpPr>
            <a:spLocks noGrp="1"/>
          </p:cNvSpPr>
          <p:nvPr>
            <p:ph sz="half" idx="2"/>
          </p:nvPr>
        </p:nvSpPr>
        <p:spPr/>
        <p:txBody>
          <a:bodyPr/>
          <a:lstStyle/>
          <a:p>
            <a:r>
              <a:rPr lang="en-US" sz="2000" b="1" dirty="0" smtClean="0"/>
              <a:t>Impact on job capacities on MOT families (Moved to Opportunity)</a:t>
            </a:r>
          </a:p>
          <a:p>
            <a:r>
              <a:rPr lang="en-US" sz="2000" dirty="0" smtClean="0"/>
              <a:t>MTO had little impact on job-related social networks. That is, only about 8% of the sample found a job through someone living in their neighborhood (99). Transportation difficulties and disrupted social networks were additional barriers.</a:t>
            </a:r>
          </a:p>
          <a:p>
            <a:endParaRPr lang="en-US" sz="2000" dirty="0" smtClean="0"/>
          </a:p>
          <a:p>
            <a:pPr algn="r"/>
            <a:r>
              <a:rPr lang="en-US" sz="2000" dirty="0" smtClean="0"/>
              <a:t>Jeffrey Kling</a:t>
            </a:r>
          </a:p>
          <a:p>
            <a:pPr algn="r"/>
            <a:endParaRPr lang="en-US" sz="2000" dirty="0" smtClean="0"/>
          </a:p>
          <a:p>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Current Research</a:t>
            </a:r>
            <a:endParaRPr lang="en-US" dirty="0"/>
          </a:p>
        </p:txBody>
      </p:sp>
      <p:sp>
        <p:nvSpPr>
          <p:cNvPr id="3" name="Content Placeholder 2"/>
          <p:cNvSpPr>
            <a:spLocks noGrp="1"/>
          </p:cNvSpPr>
          <p:nvPr>
            <p:ph sz="half" idx="1"/>
          </p:nvPr>
        </p:nvSpPr>
        <p:spPr/>
        <p:txBody>
          <a:bodyPr/>
          <a:lstStyle/>
          <a:p>
            <a:r>
              <a:rPr lang="en-US" sz="2000" b="1" dirty="0" smtClean="0"/>
              <a:t>Postal Codes and Obesity</a:t>
            </a:r>
          </a:p>
          <a:p>
            <a:r>
              <a:rPr lang="en-US" sz="2000" dirty="0" smtClean="0"/>
              <a:t>Each additional $100,000 in median home value for a ZIP code corresponded with a drop in obesity of 2% points. This beat income and education as predictors.</a:t>
            </a:r>
          </a:p>
          <a:p>
            <a:r>
              <a:rPr lang="en-US" sz="2000" dirty="0" smtClean="0"/>
              <a:t>Hypothesized reasons: in less affluent areas, lack of access to fresh produce, health insurance, and affordable, nutritious groceries.</a:t>
            </a:r>
          </a:p>
          <a:p>
            <a:pPr algn="r"/>
            <a:r>
              <a:rPr lang="en-US" sz="2000" dirty="0" smtClean="0"/>
              <a:t>Jennifer Langston</a:t>
            </a:r>
            <a:endParaRPr lang="en-US" sz="2000" dirty="0"/>
          </a:p>
        </p:txBody>
      </p:sp>
      <p:sp>
        <p:nvSpPr>
          <p:cNvPr id="4" name="Content Placeholder 3"/>
          <p:cNvSpPr>
            <a:spLocks noGrp="1"/>
          </p:cNvSpPr>
          <p:nvPr>
            <p:ph sz="half" idx="2"/>
          </p:nvPr>
        </p:nvSpPr>
        <p:spPr/>
        <p:txBody>
          <a:bodyPr/>
          <a:lstStyle/>
          <a:p>
            <a:r>
              <a:rPr lang="en-US" sz="2000" b="1" dirty="0" smtClean="0"/>
              <a:t>Mental Health and MTO</a:t>
            </a:r>
          </a:p>
          <a:p>
            <a:r>
              <a:rPr lang="en-US" sz="2000" dirty="0" smtClean="0"/>
              <a:t>Parents who moved to low-poverty neighborhoods reported significantly less distress than parents who remained in high-poverty neighborhoods. Boys who moved to less poor neighborhoods reported significantly fewer anxious/depressive and dependency problems than boys who stayed in public housing.”</a:t>
            </a:r>
          </a:p>
          <a:p>
            <a:pPr algn="r"/>
            <a:r>
              <a:rPr lang="en-US" sz="2000" dirty="0" smtClean="0"/>
              <a:t>Tama Leventhal</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t>Most robust indicators</a:t>
            </a:r>
            <a:br>
              <a:rPr lang="en-US" dirty="0" smtClean="0"/>
            </a:br>
            <a:endParaRPr lang="en-US" dirty="0"/>
          </a:p>
        </p:txBody>
      </p:sp>
      <p:sp>
        <p:nvSpPr>
          <p:cNvPr id="3" name="Content Placeholder 2"/>
          <p:cNvSpPr>
            <a:spLocks noGrp="1"/>
          </p:cNvSpPr>
          <p:nvPr>
            <p:ph idx="1"/>
          </p:nvPr>
        </p:nvSpPr>
        <p:spPr/>
        <p:txBody>
          <a:bodyPr/>
          <a:lstStyle/>
          <a:p>
            <a:r>
              <a:rPr lang="en-US" sz="2800" dirty="0" err="1" smtClean="0"/>
              <a:t>Convience</a:t>
            </a:r>
            <a:r>
              <a:rPr lang="en-US" sz="2800" dirty="0" smtClean="0"/>
              <a:t> of computation</a:t>
            </a:r>
          </a:p>
          <a:p>
            <a:r>
              <a:rPr lang="en-US" sz="2800" dirty="0" smtClean="0"/>
              <a:t>Fits stakeholder or decision maker framework</a:t>
            </a:r>
          </a:p>
          <a:p>
            <a:r>
              <a:rPr lang="en-US" sz="2800" dirty="0" err="1" smtClean="0"/>
              <a:t>Impartiatlly</a:t>
            </a:r>
            <a:r>
              <a:rPr lang="en-US" sz="2800" dirty="0" smtClean="0"/>
              <a:t>, dependent on prime audience focus</a:t>
            </a:r>
          </a:p>
          <a:p>
            <a:r>
              <a:rPr lang="en-US" sz="2800" dirty="0" smtClean="0"/>
              <a:t>Most agreed upon benefits</a:t>
            </a:r>
          </a:p>
          <a:p>
            <a:r>
              <a:rPr lang="en-US" sz="2800" dirty="0" smtClean="0"/>
              <a:t>That improving condition for One group doesn't </a:t>
            </a:r>
            <a:r>
              <a:rPr lang="en-US" sz="2800" dirty="0" err="1" smtClean="0"/>
              <a:t>adversly</a:t>
            </a:r>
            <a:r>
              <a:rPr lang="en-US" sz="2800" dirty="0" smtClean="0"/>
              <a:t> affect another</a:t>
            </a:r>
          </a:p>
          <a:p>
            <a:r>
              <a:rPr lang="en-US" sz="2800" dirty="0" smtClean="0"/>
              <a:t>Other data and GIS specific elements</a:t>
            </a:r>
          </a:p>
          <a:p>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 Satisfaction Surveys</a:t>
            </a:r>
            <a:endParaRPr lang="en-US" dirty="0"/>
          </a:p>
        </p:txBody>
      </p:sp>
      <p:pic>
        <p:nvPicPr>
          <p:cNvPr id="5" name="Content Placeholder 4" descr="serviceaccPage.tiff"/>
          <p:cNvPicPr>
            <a:picLocks noGrp="1" noChangeAspect="1"/>
          </p:cNvPicPr>
          <p:nvPr>
            <p:ph sz="half" idx="1"/>
          </p:nvPr>
        </p:nvPicPr>
        <p:blipFill>
          <a:blip r:embed="rId2"/>
          <a:srcRect l="-40364" r="-40364"/>
          <a:stretch>
            <a:fillRect/>
          </a:stretch>
        </p:blipFill>
        <p:spPr>
          <a:xfrm>
            <a:off x="-1447800" y="1268835"/>
            <a:ext cx="9372600" cy="5589165"/>
          </a:xfrm>
        </p:spPr>
      </p:pic>
      <p:sp>
        <p:nvSpPr>
          <p:cNvPr id="6" name="TextBox 5"/>
          <p:cNvSpPr txBox="1"/>
          <p:nvPr/>
        </p:nvSpPr>
        <p:spPr>
          <a:xfrm>
            <a:off x="5943600" y="1524000"/>
            <a:ext cx="3006502" cy="5324535"/>
          </a:xfrm>
          <a:prstGeom prst="rect">
            <a:avLst/>
          </a:prstGeom>
          <a:noFill/>
        </p:spPr>
        <p:txBody>
          <a:bodyPr wrap="none" rtlCol="0">
            <a:spAutoFit/>
          </a:bodyPr>
          <a:lstStyle/>
          <a:p>
            <a:endParaRPr lang="en-US" sz="2000" dirty="0" smtClean="0"/>
          </a:p>
          <a:p>
            <a:r>
              <a:rPr lang="en-US" sz="2000" dirty="0" err="1" smtClean="0"/>
              <a:t>Defacto</a:t>
            </a:r>
            <a:r>
              <a:rPr lang="en-US" sz="2000" dirty="0" smtClean="0"/>
              <a:t>: this is often the</a:t>
            </a:r>
          </a:p>
          <a:p>
            <a:r>
              <a:rPr lang="en-US" sz="2000" dirty="0" smtClean="0"/>
              <a:t>Method of equity funding</a:t>
            </a:r>
          </a:p>
          <a:p>
            <a:endParaRPr lang="en-US" sz="2000" dirty="0" smtClean="0"/>
          </a:p>
          <a:p>
            <a:r>
              <a:rPr lang="en-US" sz="2000" dirty="0" smtClean="0"/>
              <a:t>Measure equity</a:t>
            </a:r>
          </a:p>
          <a:p>
            <a:r>
              <a:rPr lang="en-US" sz="2000" dirty="0" smtClean="0"/>
              <a:t>By budget </a:t>
            </a:r>
          </a:p>
          <a:p>
            <a:r>
              <a:rPr lang="en-US" sz="2000" dirty="0" smtClean="0"/>
              <a:t>Expenditures </a:t>
            </a:r>
          </a:p>
          <a:p>
            <a:r>
              <a:rPr lang="en-US" sz="2000" dirty="0" smtClean="0"/>
              <a:t>Although not often</a:t>
            </a:r>
          </a:p>
          <a:p>
            <a:r>
              <a:rPr lang="en-US" sz="2000" dirty="0" smtClean="0"/>
              <a:t>Done to accommodate</a:t>
            </a:r>
          </a:p>
          <a:p>
            <a:r>
              <a:rPr lang="en-US" sz="2000" dirty="0" smtClean="0"/>
              <a:t>That. PDX does do</a:t>
            </a:r>
          </a:p>
          <a:p>
            <a:r>
              <a:rPr lang="en-US" sz="2000" dirty="0" smtClean="0"/>
              <a:t>Districts</a:t>
            </a:r>
          </a:p>
          <a:p>
            <a:endParaRPr lang="en-US" sz="2000" dirty="0" smtClean="0"/>
          </a:p>
          <a:p>
            <a:r>
              <a:rPr lang="en-US" sz="2000" dirty="0" smtClean="0"/>
              <a:t>Examine budgets: for</a:t>
            </a:r>
          </a:p>
          <a:p>
            <a:r>
              <a:rPr lang="en-US" sz="2000" dirty="0" smtClean="0"/>
              <a:t>Example, parks, road</a:t>
            </a:r>
          </a:p>
          <a:p>
            <a:r>
              <a:rPr lang="en-US" sz="2000" dirty="0" smtClean="0"/>
              <a:t>Building, repair</a:t>
            </a:r>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Social Equity</a:t>
            </a:r>
            <a:endParaRPr lang="en-US" dirty="0"/>
          </a:p>
        </p:txBody>
      </p:sp>
      <p:sp>
        <p:nvSpPr>
          <p:cNvPr id="3" name="Content Placeholder 2"/>
          <p:cNvSpPr>
            <a:spLocks noGrp="1"/>
          </p:cNvSpPr>
          <p:nvPr>
            <p:ph idx="1"/>
          </p:nvPr>
        </p:nvSpPr>
        <p:spPr/>
        <p:txBody>
          <a:bodyPr/>
          <a:lstStyle/>
          <a:p>
            <a:r>
              <a:rPr lang="en-US" dirty="0" smtClean="0"/>
              <a:t>CLF involved over 1000 people in helping define equity</a:t>
            </a:r>
          </a:p>
          <a:p>
            <a:r>
              <a:rPr lang="en-US" dirty="0" smtClean="0"/>
              <a:t>In context of “consensual science”</a:t>
            </a:r>
          </a:p>
          <a:p>
            <a:r>
              <a:rPr lang="en-US" dirty="0" smtClean="0"/>
              <a:t>American democracy is freedom “to”</a:t>
            </a:r>
          </a:p>
          <a:p>
            <a:r>
              <a:rPr lang="en-US" dirty="0" smtClean="0"/>
              <a:t>European democracy freedom “from”</a:t>
            </a:r>
          </a:p>
          <a:p>
            <a:r>
              <a:rPr lang="en-US" dirty="0" smtClean="0"/>
              <a:t>* Break into groups to define equity</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Dictionary Definition</a:t>
            </a:r>
            <a:endParaRPr lang="en-US" dirty="0"/>
          </a:p>
        </p:txBody>
      </p:sp>
      <p:sp>
        <p:nvSpPr>
          <p:cNvPr id="3" name="Content Placeholder 2"/>
          <p:cNvSpPr>
            <a:spLocks noGrp="1"/>
          </p:cNvSpPr>
          <p:nvPr>
            <p:ph sz="half" idx="1"/>
          </p:nvPr>
        </p:nvSpPr>
        <p:spPr>
          <a:xfrm>
            <a:off x="457200" y="1600200"/>
            <a:ext cx="8229600" cy="4530725"/>
          </a:xfrm>
        </p:spPr>
        <p:txBody>
          <a:bodyPr/>
          <a:lstStyle/>
          <a:p>
            <a:r>
              <a:rPr lang="en-US" dirty="0" smtClean="0"/>
              <a:t>“justice according to natural law or right; specifically: freedom from bias or favoritism or inequity.”</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78857" y="1748118"/>
            <a:ext cx="6531429" cy="3193582"/>
          </a:xfrm>
          <a:prstGeom prst="rect">
            <a:avLst/>
          </a:prstGeom>
          <a:noFill/>
          <a:ln w="9525">
            <a:noFill/>
            <a:miter lim="800000"/>
            <a:headEnd/>
            <a:tailEnd/>
          </a:ln>
        </p:spPr>
        <p:txBody>
          <a:bodyPr lIns="84216" tIns="42108" rIns="84216" bIns="42108">
            <a:prstTxWarp prst="textNoShape">
              <a:avLst/>
            </a:prstTxWarp>
            <a:spAutoFit/>
          </a:bodyPr>
          <a:lstStyle/>
          <a:p>
            <a:pPr algn="ctr"/>
            <a:r>
              <a:rPr lang="en-US" sz="3700" dirty="0">
                <a:ea typeface="Times New Roman" charset="0"/>
                <a:cs typeface="Times New Roman" charset="0"/>
              </a:rPr>
              <a:t>The right of every person to have access to opportunities necessary for satisfying essential needs and advancing their well-being.</a:t>
            </a:r>
            <a:r>
              <a:rPr lang="en-US" sz="5000" dirty="0">
                <a:ea typeface="Times New Roman" charset="0"/>
                <a:cs typeface="Times New Roman" charset="0"/>
              </a:rPr>
              <a:t> </a:t>
            </a:r>
            <a:endParaRPr lang="en-US" sz="5000" dirty="0"/>
          </a:p>
        </p:txBody>
      </p:sp>
      <p:sp>
        <p:nvSpPr>
          <p:cNvPr id="17411" name="Rectangle 5"/>
          <p:cNvSpPr>
            <a:spLocks noGrp="1" noChangeArrowheads="1"/>
          </p:cNvSpPr>
          <p:nvPr>
            <p:ph type="title" idx="4294967295"/>
          </p:nvPr>
        </p:nvSpPr>
        <p:spPr>
          <a:xfrm>
            <a:off x="458108" y="948298"/>
            <a:ext cx="8227786" cy="530878"/>
          </a:xfrm>
        </p:spPr>
        <p:txBody>
          <a:bodyPr/>
          <a:lstStyle/>
          <a:p>
            <a:pPr eaLnBrk="1" hangingPunct="1"/>
            <a:r>
              <a:rPr lang="en-US" sz="3700" i="1" dirty="0">
                <a:solidFill>
                  <a:schemeClr val="accent2"/>
                </a:solidFill>
                <a:latin typeface="Tempus Sans ITC" pitchFamily="82" charset="0"/>
                <a:ea typeface="MS Mincho" pitchFamily="49" charset="-128"/>
                <a:cs typeface="MS Mincho" pitchFamily="49" charset="-128"/>
              </a:rPr>
              <a:t>What do we mean by Equity?</a:t>
            </a:r>
            <a:br>
              <a:rPr lang="en-US" sz="3700" i="1" dirty="0">
                <a:solidFill>
                  <a:schemeClr val="accent2"/>
                </a:solidFill>
                <a:latin typeface="Tempus Sans ITC" pitchFamily="82" charset="0"/>
                <a:ea typeface="MS Mincho" pitchFamily="49" charset="-128"/>
                <a:cs typeface="MS Mincho" pitchFamily="49" charset="-128"/>
              </a:rPr>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798286" y="1411941"/>
            <a:ext cx="7474857" cy="6948457"/>
          </a:xfrm>
          <a:prstGeom prst="rect">
            <a:avLst/>
          </a:prstGeom>
          <a:noFill/>
          <a:ln w="9525">
            <a:noFill/>
            <a:miter lim="800000"/>
            <a:headEnd/>
            <a:tailEnd/>
          </a:ln>
        </p:spPr>
        <p:txBody>
          <a:bodyPr lIns="84216" tIns="42108" rIns="84216" bIns="42108">
            <a:prstTxWarp prst="textNoShape">
              <a:avLst/>
            </a:prstTxWarp>
            <a:spAutoFit/>
          </a:bodyPr>
          <a:lstStyle/>
          <a:p>
            <a:r>
              <a:rPr lang="en-US" sz="1100" dirty="0">
                <a:ea typeface="Arial" charset="0"/>
                <a:cs typeface="Arial" charset="0"/>
              </a:rPr>
              <a:t> </a:t>
            </a:r>
            <a:endParaRPr lang="en-US" sz="2600" dirty="0">
              <a:ea typeface="Times New Roman" charset="0"/>
              <a:cs typeface="Times New Roman" charset="0"/>
            </a:endParaRPr>
          </a:p>
          <a:p>
            <a:pPr eaLnBrk="0" hangingPunct="0"/>
            <a:r>
              <a:rPr lang="en-US" sz="2600" dirty="0">
                <a:ea typeface="Times New Roman" charset="0"/>
                <a:cs typeface="Times New Roman" charset="0"/>
              </a:rPr>
              <a:t>· All residents hav</a:t>
            </a:r>
            <a:r>
              <a:rPr lang="en-US" sz="2600" dirty="0">
                <a:solidFill>
                  <a:srgbClr val="000000"/>
                </a:solidFill>
                <a:ea typeface="Times New Roman" charset="0"/>
                <a:cs typeface="Times New Roman" charset="0"/>
              </a:rPr>
              <a:t>e access to g</a:t>
            </a:r>
            <a:r>
              <a:rPr lang="en-US" sz="2600" dirty="0">
                <a:ea typeface="Times New Roman" charset="0"/>
                <a:cs typeface="Times New Roman" charset="0"/>
              </a:rPr>
              <a:t>ood jobs, transportation choices, safe and stable housing, a good education, a range of parks and natural areas, vibrant public spaces, and healthful, regionally produced foods. </a:t>
            </a:r>
            <a:br>
              <a:rPr lang="en-US" sz="2600" dirty="0">
                <a:ea typeface="Times New Roman" charset="0"/>
                <a:cs typeface="Times New Roman" charset="0"/>
              </a:rPr>
            </a:br>
            <a:r>
              <a:rPr lang="en-US" sz="2600" dirty="0">
                <a:ea typeface="Times New Roman" charset="0"/>
                <a:cs typeface="Times New Roman" charset="0"/>
              </a:rPr>
              <a:t/>
            </a:r>
            <a:br>
              <a:rPr lang="en-US" sz="2600" dirty="0">
                <a:ea typeface="Times New Roman" charset="0"/>
                <a:cs typeface="Times New Roman" charset="0"/>
              </a:rPr>
            </a:br>
            <a:r>
              <a:rPr lang="en-US" sz="2600" dirty="0">
                <a:ea typeface="Times New Roman" charset="0"/>
                <a:cs typeface="Times New Roman" charset="0"/>
              </a:rPr>
              <a:t>· Th</a:t>
            </a:r>
            <a:r>
              <a:rPr lang="en-US" sz="2600" dirty="0">
                <a:solidFill>
                  <a:srgbClr val="000000"/>
                </a:solidFill>
                <a:ea typeface="Times New Roman" charset="0"/>
                <a:cs typeface="Times New Roman" charset="0"/>
              </a:rPr>
              <a:t>e benefits and burdens of gr</a:t>
            </a:r>
            <a:r>
              <a:rPr lang="en-US" sz="2600" dirty="0">
                <a:ea typeface="Times New Roman" charset="0"/>
                <a:cs typeface="Times New Roman" charset="0"/>
              </a:rPr>
              <a:t>owth and change are shared fairly across our communities.</a:t>
            </a:r>
            <a:br>
              <a:rPr lang="en-US" sz="2600" dirty="0">
                <a:ea typeface="Times New Roman" charset="0"/>
                <a:cs typeface="Times New Roman" charset="0"/>
              </a:rPr>
            </a:br>
            <a:r>
              <a:rPr lang="en-US" sz="2600" dirty="0">
                <a:ea typeface="Times New Roman" charset="0"/>
                <a:cs typeface="Times New Roman" charset="0"/>
              </a:rPr>
              <a:t/>
            </a:r>
            <a:br>
              <a:rPr lang="en-US" sz="2600" dirty="0">
                <a:ea typeface="Times New Roman" charset="0"/>
                <a:cs typeface="Times New Roman" charset="0"/>
              </a:rPr>
            </a:br>
            <a:r>
              <a:rPr lang="en-US" sz="2600" dirty="0">
                <a:ea typeface="Times New Roman" charset="0"/>
                <a:cs typeface="Times New Roman" charset="0"/>
              </a:rPr>
              <a:t>· All residents and communities ar</a:t>
            </a:r>
            <a:r>
              <a:rPr lang="en-US" sz="2600" dirty="0">
                <a:solidFill>
                  <a:srgbClr val="000000"/>
                </a:solidFill>
                <a:ea typeface="Times New Roman" charset="0"/>
                <a:cs typeface="Times New Roman" charset="0"/>
              </a:rPr>
              <a:t>e fully involved as </a:t>
            </a:r>
            <a:r>
              <a:rPr lang="en-US" sz="2600" dirty="0">
                <a:ea typeface="Times New Roman" charset="0"/>
                <a:cs typeface="Times New Roman" charset="0"/>
              </a:rPr>
              <a:t>partners in public decision-making.</a:t>
            </a:r>
            <a:r>
              <a:rPr lang="en-US" sz="2200" dirty="0"/>
              <a:t> </a:t>
            </a:r>
          </a:p>
          <a:p>
            <a:pPr eaLnBrk="0" hangingPunct="0"/>
            <a:endParaRPr lang="en-US" sz="2200" dirty="0"/>
          </a:p>
          <a:p>
            <a:pPr eaLnBrk="0" hangingPunct="0"/>
            <a:endParaRPr lang="en-US" sz="1000" dirty="0"/>
          </a:p>
          <a:p>
            <a:pPr eaLnBrk="0" hangingPunct="0"/>
            <a:endParaRPr lang="en-US" sz="1000" dirty="0"/>
          </a:p>
          <a:p>
            <a:pPr eaLnBrk="0" hangingPunct="0"/>
            <a:endParaRPr lang="en-US" sz="1000" dirty="0"/>
          </a:p>
          <a:p>
            <a:pPr eaLnBrk="0" hangingPunct="0"/>
            <a:endParaRPr lang="en-US" sz="1000" dirty="0"/>
          </a:p>
          <a:p>
            <a:pPr eaLnBrk="0" hangingPunct="0"/>
            <a:endParaRPr lang="en-US" sz="1000" dirty="0"/>
          </a:p>
          <a:p>
            <a:pPr eaLnBrk="0" hangingPunct="0"/>
            <a:endParaRPr lang="en-US" sz="1000" dirty="0"/>
          </a:p>
          <a:p>
            <a:pPr eaLnBrk="0" hangingPunct="0"/>
            <a:endParaRPr lang="en-US" sz="1000" dirty="0"/>
          </a:p>
          <a:p>
            <a:pPr eaLnBrk="0" hangingPunct="0"/>
            <a:endParaRPr lang="en-US" sz="1000" dirty="0"/>
          </a:p>
          <a:p>
            <a:pPr eaLnBrk="0" hangingPunct="0"/>
            <a:endParaRPr lang="en-US" sz="1700" dirty="0"/>
          </a:p>
        </p:txBody>
      </p:sp>
      <p:sp>
        <p:nvSpPr>
          <p:cNvPr id="18435" name="Rectangle 4"/>
          <p:cNvSpPr>
            <a:spLocks noGrp="1" noChangeArrowheads="1"/>
          </p:cNvSpPr>
          <p:nvPr>
            <p:ph type="title" idx="4294967295"/>
          </p:nvPr>
        </p:nvSpPr>
        <p:spPr/>
        <p:txBody>
          <a:bodyPr/>
          <a:lstStyle/>
          <a:p>
            <a:pPr eaLnBrk="1" hangingPunct="1"/>
            <a:r>
              <a:rPr lang="en-US" sz="3700" i="1" dirty="0">
                <a:solidFill>
                  <a:schemeClr val="accent2"/>
                </a:solidFill>
                <a:latin typeface="Tempus Sans ITC" pitchFamily="82" charset="0"/>
                <a:ea typeface="MS Mincho" pitchFamily="49" charset="-128"/>
                <a:cs typeface="MS Mincho" pitchFamily="49" charset="-128"/>
              </a:rPr>
              <a:t>Imagine a Region Where…</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mc:AlternateContent xmlns:ma="http://schemas.microsoft.com/office/mac/drawingml/2008/main">
          <mc:Choice Requires="ma">
            <p:blipFill>
              <a:blip r:embed="rId2"/>
              <a:srcRect l="-17221" r="-17221"/>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3"/>
              <a:srcRect l="-17221" r="-17221"/>
              <a:stretch>
                <a:fillRect/>
              </a:stretch>
            </p:blipFill>
          </mc:Fallback>
        </mc:AlternateContent>
        <p:spPr bwMode="auto">
          <a:xfrm>
            <a:off x="0" y="304800"/>
            <a:ext cx="9144000" cy="5943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p:txBody>
          <a:bodyPr/>
          <a:lstStyle/>
          <a:p>
            <a:r>
              <a:rPr lang="en-US" dirty="0" smtClean="0"/>
              <a:t>University</a:t>
            </a:r>
          </a:p>
          <a:p>
            <a:r>
              <a:rPr lang="en-US" dirty="0" smtClean="0"/>
              <a:t>Private Foundations</a:t>
            </a:r>
          </a:p>
          <a:p>
            <a:r>
              <a:rPr lang="en-US" dirty="0" smtClean="0"/>
              <a:t>Local Governments</a:t>
            </a:r>
          </a:p>
          <a:p>
            <a:r>
              <a:rPr lang="en-US" dirty="0" smtClean="0"/>
              <a:t>Metro Policy Link</a:t>
            </a:r>
          </a:p>
          <a:p>
            <a:r>
              <a:rPr lang="en-US" dirty="0" smtClean="0"/>
              <a:t>* Kaiser Health Foundation</a:t>
            </a:r>
          </a:p>
          <a:p>
            <a:r>
              <a:rPr lang="en-US" dirty="0" smtClean="0"/>
              <a:t>NGOs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2833" y="228320"/>
            <a:ext cx="8648095" cy="6385952"/>
            <a:chOff x="154" y="163"/>
            <a:chExt cx="5720" cy="4559"/>
          </a:xfrm>
        </p:grpSpPr>
        <p:sp>
          <p:nvSpPr>
            <p:cNvPr id="60419" name="Rectangle 3"/>
            <p:cNvSpPr>
              <a:spLocks noChangeArrowheads="1"/>
            </p:cNvSpPr>
            <p:nvPr/>
          </p:nvSpPr>
          <p:spPr bwMode="auto">
            <a:xfrm>
              <a:off x="154" y="163"/>
              <a:ext cx="5721" cy="4560"/>
            </a:xfrm>
            <a:prstGeom prst="rect">
              <a:avLst/>
            </a:prstGeom>
            <a:solidFill>
              <a:srgbClr val="99CC00"/>
            </a:solidFill>
            <a:ln w="9525">
              <a:noFill/>
              <a:round/>
              <a:headEnd/>
              <a:tailEnd/>
            </a:ln>
            <a:effectLst/>
          </p:spPr>
          <p:txBody>
            <a:bodyPr wrap="none" anchor="ctr">
              <a:prstTxWarp prst="textNoShape">
                <a:avLst/>
              </a:prstTxWarp>
            </a:bodyPr>
            <a:lstStyle/>
            <a:p>
              <a:endParaRPr lang="en-US" dirty="0"/>
            </a:p>
          </p:txBody>
        </p:sp>
        <p:sp>
          <p:nvSpPr>
            <p:cNvPr id="60420" name="Rectangle 4"/>
            <p:cNvSpPr>
              <a:spLocks noChangeArrowheads="1"/>
            </p:cNvSpPr>
            <p:nvPr/>
          </p:nvSpPr>
          <p:spPr bwMode="auto">
            <a:xfrm>
              <a:off x="250" y="240"/>
              <a:ext cx="5520" cy="4368"/>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en-US" dirty="0"/>
            </a:p>
          </p:txBody>
        </p:sp>
      </p:grpSp>
      <p:sp>
        <p:nvSpPr>
          <p:cNvPr id="60421" name="Text Box 5"/>
          <p:cNvSpPr txBox="1">
            <a:spLocks noChangeArrowheads="1"/>
          </p:cNvSpPr>
          <p:nvPr/>
        </p:nvSpPr>
        <p:spPr bwMode="auto">
          <a:xfrm>
            <a:off x="1044989" y="777408"/>
            <a:ext cx="6854451" cy="443812"/>
          </a:xfrm>
          <a:prstGeom prst="rect">
            <a:avLst/>
          </a:prstGeom>
          <a:noFill/>
          <a:ln w="9525">
            <a:noFill/>
            <a:round/>
            <a:headEnd/>
            <a:tailEnd/>
          </a:ln>
          <a:effectLst/>
        </p:spPr>
        <p:txBody>
          <a:bodyPr wrap="none" lIns="82890" tIns="43103" rIns="82890" bIns="43103">
            <a:prstTxWarp prst="textNoShape">
              <a:avLst/>
            </a:prstTxWarp>
            <a:spAutoFit/>
          </a:bodyPr>
          <a:lstStyle/>
          <a:p>
            <a:pPr algn="ctr">
              <a:lnSpc>
                <a:spcPct val="87000"/>
              </a:lnSpc>
              <a:spcBef>
                <a:spcPts val="806"/>
              </a:spcBef>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pPr>
            <a:r>
              <a:rPr lang="en-GB" sz="2600" b="1" dirty="0">
                <a:solidFill>
                  <a:srgbClr val="000000"/>
                </a:solidFill>
              </a:rPr>
              <a:t>WHAT IS THE REGIONAL EQUITY ATLAS?</a:t>
            </a:r>
          </a:p>
        </p:txBody>
      </p:sp>
      <p:sp>
        <p:nvSpPr>
          <p:cNvPr id="60422" name="Rectangle 6"/>
          <p:cNvSpPr>
            <a:spLocks noChangeArrowheads="1"/>
          </p:cNvSpPr>
          <p:nvPr/>
        </p:nvSpPr>
        <p:spPr bwMode="auto">
          <a:xfrm>
            <a:off x="781655" y="1881188"/>
            <a:ext cx="3253619" cy="2991998"/>
          </a:xfrm>
          <a:prstGeom prst="rect">
            <a:avLst/>
          </a:prstGeom>
          <a:noFill/>
          <a:ln w="9525">
            <a:noFill/>
            <a:round/>
            <a:headEnd/>
            <a:tailEnd/>
          </a:ln>
          <a:effectLst/>
        </p:spPr>
        <p:txBody>
          <a:bodyPr lIns="0" tIns="0" rIns="0" bIns="0">
            <a:prstTxWarp prst="textNoShape">
              <a:avLst/>
            </a:prstTxWarp>
            <a:spAutoFit/>
          </a:bodyPr>
          <a:lstStyle/>
          <a:p>
            <a:pPr marL="334818" indent="-334818">
              <a:lnSpc>
                <a:spcPct val="87000"/>
              </a:lnSpc>
              <a:spcBef>
                <a:spcPts val="806"/>
              </a:spcBef>
              <a:buFont typeface="Arial" charset="0"/>
              <a:buChar char="•"/>
              <a:tabLst>
                <a:tab pos="334818" algn="l"/>
                <a:tab pos="755900" algn="l"/>
                <a:tab pos="1176981" algn="l"/>
                <a:tab pos="1598062" algn="l"/>
                <a:tab pos="2019143" algn="l"/>
                <a:tab pos="2440224" algn="l"/>
                <a:tab pos="2861306" algn="l"/>
                <a:tab pos="3282387" algn="l"/>
                <a:tab pos="3703468" algn="l"/>
                <a:tab pos="4124549" algn="l"/>
                <a:tab pos="4545630" algn="l"/>
                <a:tab pos="4966712" algn="l"/>
                <a:tab pos="5387793" algn="l"/>
                <a:tab pos="5808874" algn="l"/>
                <a:tab pos="6229955" algn="l"/>
                <a:tab pos="6651036" algn="l"/>
                <a:tab pos="7072118" algn="l"/>
                <a:tab pos="7493199" algn="l"/>
                <a:tab pos="7914280" algn="l"/>
                <a:tab pos="8335361" algn="l"/>
                <a:tab pos="8756442" algn="l"/>
              </a:tabLst>
            </a:pPr>
            <a:r>
              <a:rPr lang="en-GB" sz="3700" dirty="0">
                <a:solidFill>
                  <a:srgbClr val="000000"/>
                </a:solidFill>
              </a:rPr>
              <a:t>People</a:t>
            </a:r>
          </a:p>
          <a:p>
            <a:pPr marL="334818" indent="-334818">
              <a:lnSpc>
                <a:spcPct val="87000"/>
              </a:lnSpc>
              <a:spcBef>
                <a:spcPts val="806"/>
              </a:spcBef>
              <a:tabLst>
                <a:tab pos="334818" algn="l"/>
                <a:tab pos="755900" algn="l"/>
                <a:tab pos="1176981" algn="l"/>
                <a:tab pos="1598062" algn="l"/>
                <a:tab pos="2019143" algn="l"/>
                <a:tab pos="2440224" algn="l"/>
                <a:tab pos="2861306" algn="l"/>
                <a:tab pos="3282387" algn="l"/>
                <a:tab pos="3703468" algn="l"/>
                <a:tab pos="4124549" algn="l"/>
                <a:tab pos="4545630" algn="l"/>
                <a:tab pos="4966712" algn="l"/>
                <a:tab pos="5387793" algn="l"/>
                <a:tab pos="5808874" algn="l"/>
                <a:tab pos="6229955" algn="l"/>
                <a:tab pos="6651036" algn="l"/>
                <a:tab pos="7072118" algn="l"/>
                <a:tab pos="7493199" algn="l"/>
                <a:tab pos="7914280" algn="l"/>
                <a:tab pos="8335361" algn="l"/>
                <a:tab pos="8756442" algn="l"/>
              </a:tabLst>
            </a:pPr>
            <a:endParaRPr lang="en-GB" sz="3700" dirty="0">
              <a:solidFill>
                <a:srgbClr val="000000"/>
              </a:solidFill>
            </a:endParaRPr>
          </a:p>
          <a:p>
            <a:pPr marL="334818" indent="-334818">
              <a:lnSpc>
                <a:spcPct val="87000"/>
              </a:lnSpc>
              <a:spcBef>
                <a:spcPts val="806"/>
              </a:spcBef>
              <a:buFont typeface="Arial" charset="0"/>
              <a:buChar char="•"/>
              <a:tabLst>
                <a:tab pos="334818" algn="l"/>
                <a:tab pos="755900" algn="l"/>
                <a:tab pos="1176981" algn="l"/>
                <a:tab pos="1598062" algn="l"/>
                <a:tab pos="2019143" algn="l"/>
                <a:tab pos="2440224" algn="l"/>
                <a:tab pos="2861306" algn="l"/>
                <a:tab pos="3282387" algn="l"/>
                <a:tab pos="3703468" algn="l"/>
                <a:tab pos="4124549" algn="l"/>
                <a:tab pos="4545630" algn="l"/>
                <a:tab pos="4966712" algn="l"/>
                <a:tab pos="5387793" algn="l"/>
                <a:tab pos="5808874" algn="l"/>
                <a:tab pos="6229955" algn="l"/>
                <a:tab pos="6651036" algn="l"/>
                <a:tab pos="7072118" algn="l"/>
                <a:tab pos="7493199" algn="l"/>
                <a:tab pos="7914280" algn="l"/>
                <a:tab pos="8335361" algn="l"/>
                <a:tab pos="8756442" algn="l"/>
              </a:tabLst>
            </a:pPr>
            <a:r>
              <a:rPr lang="en-GB" sz="3700" dirty="0">
                <a:solidFill>
                  <a:srgbClr val="000000"/>
                </a:solidFill>
              </a:rPr>
              <a:t>Places</a:t>
            </a:r>
          </a:p>
          <a:p>
            <a:pPr marL="334818" indent="-334818">
              <a:lnSpc>
                <a:spcPct val="87000"/>
              </a:lnSpc>
              <a:spcBef>
                <a:spcPts val="806"/>
              </a:spcBef>
              <a:tabLst>
                <a:tab pos="334818" algn="l"/>
                <a:tab pos="755900" algn="l"/>
                <a:tab pos="1176981" algn="l"/>
                <a:tab pos="1598062" algn="l"/>
                <a:tab pos="2019143" algn="l"/>
                <a:tab pos="2440224" algn="l"/>
                <a:tab pos="2861306" algn="l"/>
                <a:tab pos="3282387" algn="l"/>
                <a:tab pos="3703468" algn="l"/>
                <a:tab pos="4124549" algn="l"/>
                <a:tab pos="4545630" algn="l"/>
                <a:tab pos="4966712" algn="l"/>
                <a:tab pos="5387793" algn="l"/>
                <a:tab pos="5808874" algn="l"/>
                <a:tab pos="6229955" algn="l"/>
                <a:tab pos="6651036" algn="l"/>
                <a:tab pos="7072118" algn="l"/>
                <a:tab pos="7493199" algn="l"/>
                <a:tab pos="7914280" algn="l"/>
                <a:tab pos="8335361" algn="l"/>
                <a:tab pos="8756442" algn="l"/>
              </a:tabLst>
            </a:pPr>
            <a:endParaRPr lang="en-GB" sz="3700" dirty="0">
              <a:solidFill>
                <a:srgbClr val="000000"/>
              </a:solidFill>
            </a:endParaRPr>
          </a:p>
          <a:p>
            <a:pPr marL="334818" indent="-334818">
              <a:lnSpc>
                <a:spcPct val="87000"/>
              </a:lnSpc>
              <a:spcBef>
                <a:spcPts val="806"/>
              </a:spcBef>
              <a:buFont typeface="Arial" charset="0"/>
              <a:buChar char="•"/>
              <a:tabLst>
                <a:tab pos="334818" algn="l"/>
                <a:tab pos="755900" algn="l"/>
                <a:tab pos="1176981" algn="l"/>
                <a:tab pos="1598062" algn="l"/>
                <a:tab pos="2019143" algn="l"/>
                <a:tab pos="2440224" algn="l"/>
                <a:tab pos="2861306" algn="l"/>
                <a:tab pos="3282387" algn="l"/>
                <a:tab pos="3703468" algn="l"/>
                <a:tab pos="4124549" algn="l"/>
                <a:tab pos="4545630" algn="l"/>
                <a:tab pos="4966712" algn="l"/>
                <a:tab pos="5387793" algn="l"/>
                <a:tab pos="5808874" algn="l"/>
                <a:tab pos="6229955" algn="l"/>
                <a:tab pos="6651036" algn="l"/>
                <a:tab pos="7072118" algn="l"/>
                <a:tab pos="7493199" algn="l"/>
                <a:tab pos="7914280" algn="l"/>
                <a:tab pos="8335361" algn="l"/>
                <a:tab pos="8756442" algn="l"/>
              </a:tabLst>
            </a:pPr>
            <a:r>
              <a:rPr lang="en-GB" sz="3700" dirty="0">
                <a:solidFill>
                  <a:srgbClr val="000000"/>
                </a:solidFill>
              </a:rPr>
              <a:t>Opportunity</a:t>
            </a:r>
          </a:p>
        </p:txBody>
      </p:sp>
      <p:sp>
        <p:nvSpPr>
          <p:cNvPr id="60423" name="Text Box 7"/>
          <p:cNvSpPr txBox="1">
            <a:spLocks noChangeArrowheads="1"/>
          </p:cNvSpPr>
          <p:nvPr/>
        </p:nvSpPr>
        <p:spPr bwMode="auto">
          <a:xfrm>
            <a:off x="4689929" y="4948799"/>
            <a:ext cx="3208262" cy="388925"/>
          </a:xfrm>
          <a:prstGeom prst="rect">
            <a:avLst/>
          </a:prstGeom>
          <a:noFill/>
          <a:ln w="9525">
            <a:noFill/>
            <a:round/>
            <a:headEnd/>
            <a:tailEnd/>
          </a:ln>
          <a:effectLst/>
        </p:spPr>
        <p:txBody>
          <a:bodyPr lIns="82890" tIns="43103" rIns="82890" bIns="43103">
            <a:prstTxWarp prst="textNoShape">
              <a:avLst/>
            </a:prstTxWarp>
            <a:spAutoFit/>
          </a:bodyPr>
          <a:lstStyle/>
          <a:p>
            <a:pPr algn="ctr">
              <a:lnSpc>
                <a:spcPct val="87000"/>
              </a:lnSpc>
              <a:spcBef>
                <a:spcPts val="1382"/>
              </a:spcBef>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pPr>
            <a:r>
              <a:rPr lang="en-GB" sz="2200" b="1" dirty="0">
                <a:solidFill>
                  <a:srgbClr val="99CC00"/>
                </a:solidFill>
              </a:rPr>
              <a:t>www.equityatlas.org</a:t>
            </a:r>
          </a:p>
        </p:txBody>
      </p:sp>
      <p:grpSp>
        <p:nvGrpSpPr>
          <p:cNvPr id="3" name="Group 8"/>
          <p:cNvGrpSpPr>
            <a:grpSpLocks/>
          </p:cNvGrpSpPr>
          <p:nvPr/>
        </p:nvGrpSpPr>
        <p:grpSpPr bwMode="auto">
          <a:xfrm>
            <a:off x="3735917" y="1435754"/>
            <a:ext cx="4838095" cy="3461216"/>
            <a:chOff x="2471" y="1025"/>
            <a:chExt cx="3200" cy="2471"/>
          </a:xfrm>
        </p:grpSpPr>
        <p:graphicFrame>
          <p:nvGraphicFramePr>
            <p:cNvPr id="60425" name="Object 9"/>
            <p:cNvGraphicFramePr>
              <a:graphicFrameLocks noChangeAspect="1"/>
            </p:cNvGraphicFramePr>
            <p:nvPr/>
          </p:nvGraphicFramePr>
          <p:xfrm>
            <a:off x="2471" y="1025"/>
            <a:ext cx="3201" cy="2472"/>
          </p:xfrm>
          <a:graphic>
            <a:graphicData uri="http://schemas.openxmlformats.org/presentationml/2006/ole">
              <p:oleObj spid="_x0000_s138242" r:id="rId4" imgW="7962900" imgH="6159500" progId="">
                <p:embed/>
              </p:oleObj>
            </a:graphicData>
          </a:graphic>
        </p:graphicFrame>
        <p:sp>
          <p:nvSpPr>
            <p:cNvPr id="60426" name="Text Box 10"/>
            <p:cNvSpPr txBox="1">
              <a:spLocks noChangeArrowheads="1"/>
            </p:cNvSpPr>
            <p:nvPr/>
          </p:nvSpPr>
          <p:spPr bwMode="auto">
            <a:xfrm>
              <a:off x="2471" y="1025"/>
              <a:ext cx="3201" cy="2472"/>
            </a:xfrm>
            <a:prstGeom prst="rect">
              <a:avLst/>
            </a:prstGeom>
            <a:noFill/>
            <a:ln w="9525">
              <a:noFill/>
              <a:round/>
              <a:headEnd/>
              <a:tailEnd/>
            </a:ln>
            <a:effectLst/>
          </p:spPr>
          <p:txBody>
            <a:bodyPr wrap="none" anchor="ctr">
              <a:prstTxWarp prst="textNoShape">
                <a:avLst/>
              </a:prstTxWarp>
            </a:bodyPr>
            <a:lstStyle/>
            <a:p>
              <a:endParaRPr lang="en-US" dirty="0"/>
            </a:p>
          </p:txBody>
        </p:sp>
      </p:grpSp>
    </p:spTree>
  </p:cSld>
  <p:clrMapOvr>
    <a:masterClrMapping/>
  </p:clrMapOvr>
  <p:transition spd="slow" advTm="6144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utreach.tiff"/>
          <p:cNvPicPr>
            <a:picLocks noGrp="1" noChangeAspect="1"/>
          </p:cNvPicPr>
          <p:nvPr>
            <p:ph idx="1"/>
          </p:nvPr>
        </p:nvPicPr>
        <p:blipFill>
          <a:blip r:embed="rId2"/>
          <a:srcRect l="-68450" r="-68450"/>
          <a:stretch>
            <a:fillRect/>
          </a:stretch>
        </p:blipFill>
        <p:spPr>
          <a:xfrm>
            <a:off x="-2743200" y="304800"/>
            <a:ext cx="11211172" cy="6172200"/>
          </a:xfrm>
        </p:spPr>
      </p:pic>
      <p:sp>
        <p:nvSpPr>
          <p:cNvPr id="5" name="TextBox 4"/>
          <p:cNvSpPr txBox="1"/>
          <p:nvPr/>
        </p:nvSpPr>
        <p:spPr>
          <a:xfrm>
            <a:off x="5791200" y="2209800"/>
            <a:ext cx="3121167" cy="830997"/>
          </a:xfrm>
          <a:prstGeom prst="rect">
            <a:avLst/>
          </a:prstGeom>
          <a:noFill/>
        </p:spPr>
        <p:txBody>
          <a:bodyPr wrap="none" rtlCol="0">
            <a:spAutoFit/>
          </a:bodyPr>
          <a:lstStyle/>
          <a:p>
            <a:r>
              <a:rPr lang="en-US" dirty="0" smtClean="0"/>
              <a:t>Equity Atlas</a:t>
            </a:r>
          </a:p>
          <a:p>
            <a:r>
              <a:rPr lang="en-US" dirty="0" smtClean="0"/>
              <a:t>Follow up Workshops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Equity Forums</a:t>
            </a:r>
            <a:endParaRPr lang="en-US" dirty="0"/>
          </a:p>
        </p:txBody>
      </p:sp>
      <p:sp>
        <p:nvSpPr>
          <p:cNvPr id="3" name="Content Placeholder 2"/>
          <p:cNvSpPr>
            <a:spLocks noGrp="1"/>
          </p:cNvSpPr>
          <p:nvPr>
            <p:ph idx="1"/>
          </p:nvPr>
        </p:nvSpPr>
        <p:spPr/>
        <p:txBody>
          <a:bodyPr/>
          <a:lstStyle/>
          <a:p>
            <a:r>
              <a:rPr lang="en-US" sz="2400" dirty="0" smtClean="0"/>
              <a:t>In total over 20,000 people involved</a:t>
            </a:r>
          </a:p>
          <a:p>
            <a:r>
              <a:rPr lang="en-US" sz="2400" dirty="0" smtClean="0"/>
              <a:t>First Forums—CLF selected questions</a:t>
            </a:r>
          </a:p>
          <a:p>
            <a:r>
              <a:rPr lang="en-US" sz="2400" dirty="0" smtClean="0"/>
              <a:t>Panel, then broke into groups</a:t>
            </a:r>
          </a:p>
          <a:p>
            <a:r>
              <a:rPr lang="en-US" sz="2400" dirty="0" smtClean="0"/>
              <a:t>Two questions</a:t>
            </a:r>
          </a:p>
          <a:p>
            <a:r>
              <a:rPr lang="en-US" sz="2400" dirty="0" smtClean="0"/>
              <a:t>1.	Are you surprised by what you see in the Atlas or does it confirm what you know about our community?</a:t>
            </a:r>
          </a:p>
          <a:p>
            <a:r>
              <a:rPr lang="en-US" sz="2400" dirty="0" smtClean="0"/>
              <a:t>2.	What strategies will help us create a more equitable region?</a:t>
            </a:r>
          </a:p>
          <a:p>
            <a:pPr lvl="1">
              <a:buNone/>
            </a:pPr>
            <a:r>
              <a:rPr lang="en-US" sz="2400" dirty="0" smtClean="0"/>
              <a:t>And then action plans, example outcome:</a:t>
            </a:r>
          </a:p>
          <a:p>
            <a:pPr lvl="1">
              <a:buNone/>
            </a:pPr>
            <a:r>
              <a:rPr lang="en-US" sz="2400" dirty="0" smtClean="0"/>
              <a:t>	Develop health impact assessment</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ummit.tiff"/>
          <p:cNvPicPr>
            <a:picLocks noGrp="1" noChangeAspect="1"/>
          </p:cNvPicPr>
          <p:nvPr>
            <p:ph idx="1"/>
          </p:nvPr>
        </p:nvPicPr>
        <p:blipFill>
          <a:blip r:embed="rId2"/>
          <a:srcRect l="-17492" r="-17492"/>
          <a:stretch>
            <a:fillRect/>
          </a:stretch>
        </p:blipFill>
        <p:spPr>
          <a:xfrm>
            <a:off x="-381000" y="457200"/>
            <a:ext cx="9827077" cy="5410200"/>
          </a:xfrm>
        </p:spPr>
      </p:pic>
      <p:sp>
        <p:nvSpPr>
          <p:cNvPr id="5" name="TextBox 4"/>
          <p:cNvSpPr txBox="1"/>
          <p:nvPr/>
        </p:nvSpPr>
        <p:spPr>
          <a:xfrm>
            <a:off x="990600" y="6096000"/>
            <a:ext cx="7216639" cy="461665"/>
          </a:xfrm>
          <a:prstGeom prst="rect">
            <a:avLst/>
          </a:prstGeom>
          <a:noFill/>
        </p:spPr>
        <p:txBody>
          <a:bodyPr wrap="square" rtlCol="0">
            <a:spAutoFit/>
          </a:bodyPr>
          <a:lstStyle/>
          <a:p>
            <a:r>
              <a:rPr lang="en-US" dirty="0" smtClean="0"/>
              <a:t>CLF Annual Summit: 350 people, 150 organizations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Kirwan</a:t>
            </a:r>
            <a:r>
              <a:rPr lang="en-US" dirty="0" smtClean="0">
                <a:solidFill>
                  <a:srgbClr val="FF0000"/>
                </a:solidFill>
              </a:rPr>
              <a:t> Opportunity Mapping</a:t>
            </a:r>
            <a:endParaRPr lang="en-US" dirty="0">
              <a:solidFill>
                <a:srgbClr val="FF0000"/>
              </a:solidFill>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400"/>
              <a:t>The “community of opportunity” approach</a:t>
            </a:r>
          </a:p>
        </p:txBody>
      </p:sp>
      <p:sp>
        <p:nvSpPr>
          <p:cNvPr id="9219" name="Rectangle 3"/>
          <p:cNvSpPr>
            <a:spLocks noGrp="1" noChangeArrowheads="1"/>
          </p:cNvSpPr>
          <p:nvPr>
            <p:ph type="body" idx="1"/>
          </p:nvPr>
        </p:nvSpPr>
        <p:spPr>
          <a:xfrm>
            <a:off x="566738" y="1752600"/>
            <a:ext cx="8001000" cy="4648200"/>
          </a:xfrm>
        </p:spPr>
        <p:txBody>
          <a:bodyPr/>
          <a:lstStyle/>
          <a:p>
            <a:pPr>
              <a:lnSpc>
                <a:spcPct val="90000"/>
              </a:lnSpc>
              <a:spcAft>
                <a:spcPct val="20000"/>
              </a:spcAft>
            </a:pPr>
            <a:r>
              <a:rPr lang="en-US" sz="2400"/>
              <a:t>Where you live is more important than what you live in…</a:t>
            </a:r>
            <a:endParaRPr lang="en-US" sz="2600"/>
          </a:p>
          <a:p>
            <a:pPr lvl="1">
              <a:lnSpc>
                <a:spcPct val="90000"/>
              </a:lnSpc>
              <a:spcAft>
                <a:spcPct val="20000"/>
              </a:spcAft>
            </a:pPr>
            <a:r>
              <a:rPr lang="en-US" sz="2000"/>
              <a:t>Housing -- in particular its location -- is the primary mechanism for accessing opportunity in our society</a:t>
            </a:r>
          </a:p>
          <a:p>
            <a:pPr lvl="1">
              <a:lnSpc>
                <a:spcPct val="90000"/>
              </a:lnSpc>
              <a:spcAft>
                <a:spcPct val="20000"/>
              </a:spcAft>
            </a:pPr>
            <a:r>
              <a:rPr lang="en-US" sz="2000"/>
              <a:t>Housing</a:t>
            </a:r>
            <a:r>
              <a:rPr lang="en-US" sz="2000">
                <a:solidFill>
                  <a:schemeClr val="tx2"/>
                </a:solidFill>
              </a:rPr>
              <a:t> location</a:t>
            </a:r>
            <a:r>
              <a:rPr lang="en-US" sz="2000"/>
              <a:t> determines </a:t>
            </a:r>
          </a:p>
          <a:p>
            <a:pPr lvl="2">
              <a:lnSpc>
                <a:spcPct val="90000"/>
              </a:lnSpc>
              <a:spcAft>
                <a:spcPct val="20000"/>
              </a:spcAft>
            </a:pPr>
            <a:r>
              <a:rPr lang="en-US" sz="1800"/>
              <a:t>the quality of schools children attend, </a:t>
            </a:r>
          </a:p>
          <a:p>
            <a:pPr lvl="2">
              <a:lnSpc>
                <a:spcPct val="90000"/>
              </a:lnSpc>
              <a:spcAft>
                <a:spcPct val="20000"/>
              </a:spcAft>
            </a:pPr>
            <a:r>
              <a:rPr lang="en-US" sz="1800"/>
              <a:t>the quality of public services they receive, </a:t>
            </a:r>
          </a:p>
          <a:p>
            <a:pPr lvl="2">
              <a:lnSpc>
                <a:spcPct val="90000"/>
              </a:lnSpc>
              <a:spcAft>
                <a:spcPct val="20000"/>
              </a:spcAft>
            </a:pPr>
            <a:r>
              <a:rPr lang="en-US" sz="1800"/>
              <a:t>access to employment and transportation, </a:t>
            </a:r>
          </a:p>
          <a:p>
            <a:pPr lvl="2">
              <a:lnSpc>
                <a:spcPct val="90000"/>
              </a:lnSpc>
              <a:spcAft>
                <a:spcPct val="20000"/>
              </a:spcAft>
            </a:pPr>
            <a:r>
              <a:rPr lang="en-US" sz="1800"/>
              <a:t>exposure to health risks, </a:t>
            </a:r>
          </a:p>
          <a:p>
            <a:pPr lvl="2">
              <a:lnSpc>
                <a:spcPct val="90000"/>
              </a:lnSpc>
              <a:spcAft>
                <a:spcPct val="20000"/>
              </a:spcAft>
            </a:pPr>
            <a:r>
              <a:rPr lang="en-US" sz="1800"/>
              <a:t>access to health care, etc.</a:t>
            </a:r>
          </a:p>
          <a:p>
            <a:pPr lvl="1">
              <a:lnSpc>
                <a:spcPct val="90000"/>
              </a:lnSpc>
              <a:spcAft>
                <a:spcPct val="20000"/>
              </a:spcAft>
            </a:pPr>
            <a:r>
              <a:rPr lang="en-US" sz="2000"/>
              <a:t>For those living in high poverty neighborhoods, these factors can significantly inhibit life outcomes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t>Opportunity structures</a:t>
            </a:r>
          </a:p>
        </p:txBody>
      </p:sp>
      <p:grpSp>
        <p:nvGrpSpPr>
          <p:cNvPr id="2" name="Group 15"/>
          <p:cNvGrpSpPr>
            <a:grpSpLocks/>
          </p:cNvGrpSpPr>
          <p:nvPr/>
        </p:nvGrpSpPr>
        <p:grpSpPr bwMode="auto">
          <a:xfrm>
            <a:off x="2362200" y="1828800"/>
            <a:ext cx="4572000" cy="4203700"/>
            <a:chOff x="1200" y="1141"/>
            <a:chExt cx="3456" cy="3179"/>
          </a:xfrm>
        </p:grpSpPr>
        <p:sp>
          <p:nvSpPr>
            <p:cNvPr id="132112" name="Oval 16"/>
            <p:cNvSpPr>
              <a:spLocks noChangeArrowheads="1"/>
            </p:cNvSpPr>
            <p:nvPr/>
          </p:nvSpPr>
          <p:spPr bwMode="auto">
            <a:xfrm>
              <a:off x="1200" y="1141"/>
              <a:ext cx="3456" cy="3179"/>
            </a:xfrm>
            <a:prstGeom prst="ellipse">
              <a:avLst/>
            </a:prstGeom>
            <a:solidFill>
              <a:srgbClr val="FFFFFF"/>
            </a:solidFill>
            <a:ln w="9525">
              <a:solidFill>
                <a:srgbClr val="C0C0C0"/>
              </a:solidFill>
              <a:round/>
              <a:headEnd/>
              <a:tailEnd/>
            </a:ln>
            <a:effectLst/>
          </p:spPr>
          <p:txBody>
            <a:bodyPr wrap="none" anchor="ctr">
              <a:prstTxWarp prst="textNoShape">
                <a:avLst/>
              </a:prstTxWarp>
            </a:bodyPr>
            <a:lstStyle/>
            <a:p>
              <a:endParaRPr lang="en-US"/>
            </a:p>
          </p:txBody>
        </p:sp>
        <p:sp>
          <p:nvSpPr>
            <p:cNvPr id="132113" name="WordArt 17"/>
            <p:cNvSpPr>
              <a:spLocks noChangeArrowheads="1" noChangeShapeType="1" noTextEdit="1"/>
            </p:cNvSpPr>
            <p:nvPr/>
          </p:nvSpPr>
          <p:spPr bwMode="auto">
            <a:xfrm>
              <a:off x="1976" y="1373"/>
              <a:ext cx="1912" cy="691"/>
            </a:xfrm>
            <a:prstGeom prst="rect">
              <a:avLst/>
            </a:prstGeom>
          </p:spPr>
          <p:txBody>
            <a:bodyPr spcFirstLastPara="1" wrap="none" fromWordArt="1">
              <a:prstTxWarp prst="textArchUp">
                <a:avLst>
                  <a:gd name="adj" fmla="val 10800000"/>
                </a:avLst>
              </a:prstTxWarp>
            </a:bodyPr>
            <a:lstStyle/>
            <a:p>
              <a:pPr algn="ctr"/>
              <a:r>
                <a:rPr lang="en-US" sz="4000" kern="10">
                  <a:ln w="9525">
                    <a:solidFill>
                      <a:srgbClr val="000000"/>
                    </a:solidFill>
                    <a:round/>
                    <a:headEnd/>
                    <a:tailEnd/>
                  </a:ln>
                  <a:solidFill>
                    <a:srgbClr val="FFFFFF"/>
                  </a:solidFill>
                  <a:latin typeface="Arial"/>
                  <a:ea typeface="Arial"/>
                  <a:cs typeface="Arial"/>
                </a:rPr>
                <a:t>Fiscal Policies</a:t>
              </a:r>
            </a:p>
          </p:txBody>
        </p:sp>
        <p:sp>
          <p:nvSpPr>
            <p:cNvPr id="132114" name="Oval 18"/>
            <p:cNvSpPr>
              <a:spLocks noChangeArrowheads="1"/>
            </p:cNvSpPr>
            <p:nvPr/>
          </p:nvSpPr>
          <p:spPr bwMode="auto">
            <a:xfrm>
              <a:off x="2376" y="2256"/>
              <a:ext cx="1104" cy="1008"/>
            </a:xfrm>
            <a:prstGeom prst="ellipse">
              <a:avLst/>
            </a:prstGeom>
            <a:solidFill>
              <a:srgbClr val="336699">
                <a:alpha val="80000"/>
              </a:srgbClr>
            </a:solidFill>
            <a:ln w="9525">
              <a:solidFill>
                <a:srgbClr val="000000"/>
              </a:solidFill>
              <a:round/>
              <a:headEnd/>
              <a:tailEnd/>
            </a:ln>
            <a:effectLst/>
          </p:spPr>
          <p:txBody>
            <a:bodyPr wrap="none" anchor="ctr">
              <a:prstTxWarp prst="textNoShape">
                <a:avLst/>
              </a:prstTxWarp>
            </a:bodyPr>
            <a:lstStyle/>
            <a:p>
              <a:pPr algn="ctr"/>
              <a:r>
                <a:rPr lang="en-US" sz="2200" b="1">
                  <a:solidFill>
                    <a:srgbClr val="000000"/>
                  </a:solidFill>
                  <a:latin typeface="Times" charset="0"/>
                </a:rPr>
                <a:t>Housing</a:t>
              </a:r>
            </a:p>
          </p:txBody>
        </p:sp>
        <p:sp>
          <p:nvSpPr>
            <p:cNvPr id="132115" name="Oval 19"/>
            <p:cNvSpPr>
              <a:spLocks noChangeArrowheads="1"/>
            </p:cNvSpPr>
            <p:nvPr/>
          </p:nvSpPr>
          <p:spPr bwMode="auto">
            <a:xfrm>
              <a:off x="1488" y="1872"/>
              <a:ext cx="1104" cy="1008"/>
            </a:xfrm>
            <a:prstGeom prst="ellipse">
              <a:avLst/>
            </a:prstGeom>
            <a:solidFill>
              <a:schemeClr val="accent1">
                <a:alpha val="80000"/>
              </a:schemeClr>
            </a:solidFill>
            <a:ln w="9525">
              <a:solidFill>
                <a:srgbClr val="000000"/>
              </a:solidFill>
              <a:round/>
              <a:headEnd/>
              <a:tailEnd/>
            </a:ln>
            <a:effectLst/>
          </p:spPr>
          <p:txBody>
            <a:bodyPr wrap="none" anchor="ctr">
              <a:prstTxWarp prst="textNoShape">
                <a:avLst/>
              </a:prstTxWarp>
            </a:bodyPr>
            <a:lstStyle/>
            <a:p>
              <a:pPr algn="ctr"/>
              <a:r>
                <a:rPr lang="en-US" sz="2200">
                  <a:solidFill>
                    <a:srgbClr val="000000"/>
                  </a:solidFill>
                  <a:latin typeface="Times" charset="0"/>
                </a:rPr>
                <a:t>Childcare</a:t>
              </a:r>
            </a:p>
          </p:txBody>
        </p:sp>
        <p:sp>
          <p:nvSpPr>
            <p:cNvPr id="132116" name="Oval 20"/>
            <p:cNvSpPr>
              <a:spLocks noChangeArrowheads="1"/>
            </p:cNvSpPr>
            <p:nvPr/>
          </p:nvSpPr>
          <p:spPr bwMode="auto">
            <a:xfrm>
              <a:off x="3216" y="1872"/>
              <a:ext cx="1104" cy="1008"/>
            </a:xfrm>
            <a:prstGeom prst="ellipse">
              <a:avLst/>
            </a:prstGeom>
            <a:solidFill>
              <a:schemeClr val="hlink">
                <a:alpha val="80000"/>
              </a:schemeClr>
            </a:solidFill>
            <a:ln w="9525">
              <a:solidFill>
                <a:srgbClr val="000000"/>
              </a:solidFill>
              <a:round/>
              <a:headEnd/>
              <a:tailEnd/>
            </a:ln>
            <a:effectLst/>
          </p:spPr>
          <p:txBody>
            <a:bodyPr wrap="none" anchor="ctr">
              <a:prstTxWarp prst="textNoShape">
                <a:avLst/>
              </a:prstTxWarp>
            </a:bodyPr>
            <a:lstStyle/>
            <a:p>
              <a:pPr algn="ctr"/>
              <a:r>
                <a:rPr lang="en-US" sz="2200">
                  <a:solidFill>
                    <a:srgbClr val="000000"/>
                  </a:solidFill>
                  <a:latin typeface="Times" charset="0"/>
                </a:rPr>
                <a:t>Employment</a:t>
              </a:r>
            </a:p>
          </p:txBody>
        </p:sp>
        <p:sp>
          <p:nvSpPr>
            <p:cNvPr id="132117" name="Oval 21"/>
            <p:cNvSpPr>
              <a:spLocks noChangeArrowheads="1"/>
            </p:cNvSpPr>
            <p:nvPr/>
          </p:nvSpPr>
          <p:spPr bwMode="auto">
            <a:xfrm>
              <a:off x="3264" y="2736"/>
              <a:ext cx="1104" cy="1008"/>
            </a:xfrm>
            <a:prstGeom prst="ellipse">
              <a:avLst/>
            </a:prstGeom>
            <a:solidFill>
              <a:schemeClr val="accent2">
                <a:alpha val="80000"/>
              </a:schemeClr>
            </a:solidFill>
            <a:ln w="9525">
              <a:solidFill>
                <a:srgbClr val="000000"/>
              </a:solidFill>
              <a:round/>
              <a:headEnd/>
              <a:tailEnd/>
            </a:ln>
            <a:effectLst/>
          </p:spPr>
          <p:txBody>
            <a:bodyPr wrap="none" anchor="ctr">
              <a:prstTxWarp prst="textNoShape">
                <a:avLst/>
              </a:prstTxWarp>
            </a:bodyPr>
            <a:lstStyle/>
            <a:p>
              <a:pPr algn="ctr"/>
              <a:r>
                <a:rPr lang="en-US" sz="2200">
                  <a:solidFill>
                    <a:srgbClr val="000000"/>
                  </a:solidFill>
                  <a:latin typeface="Times" charset="0"/>
                </a:rPr>
                <a:t>Education</a:t>
              </a:r>
            </a:p>
          </p:txBody>
        </p:sp>
        <p:sp>
          <p:nvSpPr>
            <p:cNvPr id="132118" name="Oval 22"/>
            <p:cNvSpPr>
              <a:spLocks noChangeArrowheads="1"/>
            </p:cNvSpPr>
            <p:nvPr/>
          </p:nvSpPr>
          <p:spPr bwMode="auto">
            <a:xfrm>
              <a:off x="2352" y="1488"/>
              <a:ext cx="1104" cy="1008"/>
            </a:xfrm>
            <a:prstGeom prst="ellipse">
              <a:avLst/>
            </a:prstGeom>
            <a:solidFill>
              <a:srgbClr val="FF9933">
                <a:alpha val="80000"/>
              </a:srgbClr>
            </a:solidFill>
            <a:ln w="9525">
              <a:solidFill>
                <a:srgbClr val="000000"/>
              </a:solidFill>
              <a:round/>
              <a:headEnd/>
              <a:tailEnd/>
            </a:ln>
            <a:effectLst/>
          </p:spPr>
          <p:txBody>
            <a:bodyPr wrap="none" anchor="ctr">
              <a:prstTxWarp prst="textNoShape">
                <a:avLst/>
              </a:prstTxWarp>
            </a:bodyPr>
            <a:lstStyle/>
            <a:p>
              <a:pPr algn="ctr"/>
              <a:r>
                <a:rPr lang="en-US" sz="2200">
                  <a:solidFill>
                    <a:srgbClr val="000000"/>
                  </a:solidFill>
                  <a:latin typeface="Times" charset="0"/>
                </a:rPr>
                <a:t>Health</a:t>
              </a:r>
            </a:p>
          </p:txBody>
        </p:sp>
        <p:sp>
          <p:nvSpPr>
            <p:cNvPr id="132119" name="Oval 23"/>
            <p:cNvSpPr>
              <a:spLocks noChangeArrowheads="1"/>
            </p:cNvSpPr>
            <p:nvPr/>
          </p:nvSpPr>
          <p:spPr bwMode="auto">
            <a:xfrm>
              <a:off x="2376" y="3120"/>
              <a:ext cx="1104" cy="1008"/>
            </a:xfrm>
            <a:prstGeom prst="ellipse">
              <a:avLst/>
            </a:prstGeom>
            <a:solidFill>
              <a:srgbClr val="CC0000">
                <a:alpha val="88000"/>
              </a:srgbClr>
            </a:solidFill>
            <a:ln w="9525">
              <a:solidFill>
                <a:srgbClr val="000000"/>
              </a:solidFill>
              <a:round/>
              <a:headEnd/>
              <a:tailEnd/>
            </a:ln>
            <a:effectLst/>
          </p:spPr>
          <p:txBody>
            <a:bodyPr wrap="none" anchor="ctr">
              <a:prstTxWarp prst="textNoShape">
                <a:avLst/>
              </a:prstTxWarp>
            </a:bodyPr>
            <a:lstStyle/>
            <a:p>
              <a:pPr algn="ctr"/>
              <a:r>
                <a:rPr lang="en-US" sz="2200">
                  <a:solidFill>
                    <a:srgbClr val="000000"/>
                  </a:solidFill>
                  <a:latin typeface="Times" charset="0"/>
                </a:rPr>
                <a:t>Transportation</a:t>
              </a:r>
            </a:p>
          </p:txBody>
        </p:sp>
        <p:sp>
          <p:nvSpPr>
            <p:cNvPr id="132120" name="Oval 24"/>
            <p:cNvSpPr>
              <a:spLocks noChangeArrowheads="1"/>
            </p:cNvSpPr>
            <p:nvPr/>
          </p:nvSpPr>
          <p:spPr bwMode="auto">
            <a:xfrm>
              <a:off x="1488" y="2736"/>
              <a:ext cx="1104" cy="1008"/>
            </a:xfrm>
            <a:prstGeom prst="ellipse">
              <a:avLst/>
            </a:prstGeom>
            <a:solidFill>
              <a:srgbClr val="FFFFCC">
                <a:alpha val="80000"/>
              </a:srgbClr>
            </a:solidFill>
            <a:ln w="9525">
              <a:solidFill>
                <a:srgbClr val="000000"/>
              </a:solidFill>
              <a:round/>
              <a:headEnd/>
              <a:tailEnd/>
            </a:ln>
            <a:effectLst/>
          </p:spPr>
          <p:txBody>
            <a:bodyPr wrap="none" anchor="ctr">
              <a:prstTxWarp prst="textNoShape">
                <a:avLst/>
              </a:prstTxWarp>
            </a:bodyPr>
            <a:lstStyle/>
            <a:p>
              <a:pPr algn="ctr"/>
              <a:r>
                <a:rPr lang="en-US" sz="2200">
                  <a:solidFill>
                    <a:srgbClr val="000000"/>
                  </a:solidFill>
                  <a:latin typeface="Times" charset="0"/>
                </a:rPr>
                <a:t>Effective</a:t>
              </a:r>
            </a:p>
            <a:p>
              <a:pPr algn="ctr"/>
              <a:r>
                <a:rPr lang="en-US" sz="2200">
                  <a:solidFill>
                    <a:srgbClr val="000000"/>
                  </a:solidFill>
                  <a:latin typeface="Times" charset="0"/>
                </a:rPr>
                <a:t>Participation</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framework</a:t>
            </a:r>
          </a:p>
        </p:txBody>
      </p:sp>
      <p:sp>
        <p:nvSpPr>
          <p:cNvPr id="10243" name="Rectangle 3"/>
          <p:cNvSpPr>
            <a:spLocks noGrp="1" noChangeArrowheads="1"/>
          </p:cNvSpPr>
          <p:nvPr>
            <p:ph type="body" idx="1"/>
          </p:nvPr>
        </p:nvSpPr>
        <p:spPr/>
        <p:txBody>
          <a:bodyPr/>
          <a:lstStyle/>
          <a:p>
            <a:r>
              <a:rPr lang="en-US" sz="2600"/>
              <a:t>The “Communities of Opportunity” framework is a model of fair housing and community development</a:t>
            </a:r>
          </a:p>
          <a:p>
            <a:r>
              <a:rPr lang="en-US" sz="2600"/>
              <a:t>The model is based on the premises that </a:t>
            </a:r>
          </a:p>
          <a:p>
            <a:pPr lvl="1"/>
            <a:r>
              <a:rPr lang="en-US" sz="2200"/>
              <a:t>Everyone should have fair access to the critical opportunity structures needed to succeed in life</a:t>
            </a:r>
          </a:p>
          <a:p>
            <a:pPr lvl="1"/>
            <a:r>
              <a:rPr lang="en-US" sz="2200"/>
              <a:t>Affirmatively connecting people to opportunity creates positive, transformative change in communities</a:t>
            </a:r>
          </a:p>
          <a:p>
            <a:endParaRPr lang="en-US" sz="26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web of opportunity</a:t>
            </a:r>
          </a:p>
        </p:txBody>
      </p:sp>
      <p:sp>
        <p:nvSpPr>
          <p:cNvPr id="11267" name="Rectangle 3"/>
          <p:cNvSpPr>
            <a:spLocks noGrp="1" noChangeArrowheads="1"/>
          </p:cNvSpPr>
          <p:nvPr>
            <p:ph type="body" idx="1"/>
          </p:nvPr>
        </p:nvSpPr>
        <p:spPr/>
        <p:txBody>
          <a:bodyPr/>
          <a:lstStyle/>
          <a:p>
            <a:pPr>
              <a:lnSpc>
                <a:spcPct val="80000"/>
              </a:lnSpc>
            </a:pPr>
            <a:r>
              <a:rPr lang="en-US" sz="2600"/>
              <a:t>Opportunities in our society are geographically distributed (and often clustered) throughout metropolitan areas</a:t>
            </a:r>
          </a:p>
          <a:p>
            <a:pPr lvl="1">
              <a:lnSpc>
                <a:spcPct val="80000"/>
              </a:lnSpc>
            </a:pPr>
            <a:r>
              <a:rPr lang="en-US" sz="2200"/>
              <a:t>This creates “winner” and “loser” communities or “high” and “low” opportunity communities</a:t>
            </a:r>
          </a:p>
          <a:p>
            <a:pPr>
              <a:lnSpc>
                <a:spcPct val="80000"/>
              </a:lnSpc>
            </a:pPr>
            <a:r>
              <a:rPr lang="en-US" sz="2600"/>
              <a:t>Your location within this “web of opportunity” plays a decisive role in your life potential and outcomes</a:t>
            </a:r>
          </a:p>
          <a:p>
            <a:pPr lvl="1">
              <a:lnSpc>
                <a:spcPct val="80000"/>
              </a:lnSpc>
            </a:pPr>
            <a:r>
              <a:rPr lang="en-US" sz="2200"/>
              <a:t>Individual characteristics still matter…</a:t>
            </a:r>
          </a:p>
          <a:p>
            <a:pPr lvl="1">
              <a:lnSpc>
                <a:spcPct val="80000"/>
              </a:lnSpc>
            </a:pPr>
            <a:r>
              <a:rPr lang="en-US" sz="2200"/>
              <a:t>…but so does access to opportunity, such as good schools, health care, child care, and job networks</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Opportunity mapping</a:t>
            </a:r>
          </a:p>
        </p:txBody>
      </p:sp>
      <p:sp>
        <p:nvSpPr>
          <p:cNvPr id="12291" name="Rectangle 3"/>
          <p:cNvSpPr>
            <a:spLocks noGrp="1" noChangeArrowheads="1"/>
          </p:cNvSpPr>
          <p:nvPr>
            <p:ph type="body" idx="1"/>
          </p:nvPr>
        </p:nvSpPr>
        <p:spPr/>
        <p:txBody>
          <a:bodyPr/>
          <a:lstStyle/>
          <a:p>
            <a:r>
              <a:rPr lang="en-US" sz="2600"/>
              <a:t>Opportunity mapping is a research tool used to understand the dynamics of “opportunity” within metropolitan areas</a:t>
            </a:r>
          </a:p>
          <a:p>
            <a:r>
              <a:rPr lang="en-US" sz="2600"/>
              <a:t>The purpose of opportunity mapping is to illustrate where opportunity rich communities exist (and assess who has access to these communities) </a:t>
            </a:r>
          </a:p>
          <a:p>
            <a:pPr lvl="1"/>
            <a:r>
              <a:rPr lang="en-US" sz="2200"/>
              <a:t>Also, to understand what needs to be remedied in opportunity poor communities</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Methodology</a:t>
            </a:r>
          </a:p>
        </p:txBody>
      </p:sp>
      <p:sp>
        <p:nvSpPr>
          <p:cNvPr id="56323" name="Rectangle 3"/>
          <p:cNvSpPr>
            <a:spLocks noGrp="1" noChangeArrowheads="1"/>
          </p:cNvSpPr>
          <p:nvPr>
            <p:ph type="body" idx="1"/>
          </p:nvPr>
        </p:nvSpPr>
        <p:spPr>
          <a:xfrm>
            <a:off x="566738" y="1897063"/>
            <a:ext cx="8001000" cy="4122737"/>
          </a:xfrm>
        </p:spPr>
        <p:txBody>
          <a:bodyPr/>
          <a:lstStyle/>
          <a:p>
            <a:r>
              <a:rPr lang="en-US"/>
              <a:t>Identifying and selecting indicators of opportunity</a:t>
            </a:r>
          </a:p>
          <a:p>
            <a:r>
              <a:rPr lang="en-US"/>
              <a:t>Identifying sources of data</a:t>
            </a:r>
          </a:p>
          <a:p>
            <a:r>
              <a:rPr lang="en-US"/>
              <a:t>Compiling list of indicators (data matrix)</a:t>
            </a:r>
          </a:p>
          <a:p>
            <a:r>
              <a:rPr lang="en-US"/>
              <a:t>Calculating Z scores</a:t>
            </a:r>
          </a:p>
          <a:p>
            <a:r>
              <a:rPr lang="en-US"/>
              <a:t>Averaging these scores</a:t>
            </a:r>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78857" y="1748118"/>
            <a:ext cx="6531429" cy="3193582"/>
          </a:xfrm>
          <a:prstGeom prst="rect">
            <a:avLst/>
          </a:prstGeom>
          <a:noFill/>
          <a:ln w="9525">
            <a:noFill/>
            <a:miter lim="800000"/>
            <a:headEnd/>
            <a:tailEnd/>
          </a:ln>
        </p:spPr>
        <p:txBody>
          <a:bodyPr lIns="84216" tIns="42108" rIns="84216" bIns="42108">
            <a:prstTxWarp prst="textNoShape">
              <a:avLst/>
            </a:prstTxWarp>
            <a:spAutoFit/>
          </a:bodyPr>
          <a:lstStyle/>
          <a:p>
            <a:pPr algn="ctr"/>
            <a:r>
              <a:rPr lang="en-US" sz="3700" dirty="0">
                <a:ea typeface="Times New Roman" charset="0"/>
                <a:cs typeface="Times New Roman" charset="0"/>
              </a:rPr>
              <a:t>The right of every person to have access to opportunities necessary for satisfying essential needs and advancing their well-being.</a:t>
            </a:r>
            <a:r>
              <a:rPr lang="en-US" sz="5000" dirty="0">
                <a:ea typeface="Times New Roman" charset="0"/>
                <a:cs typeface="Times New Roman" charset="0"/>
              </a:rPr>
              <a:t> </a:t>
            </a:r>
            <a:endParaRPr lang="en-US" sz="5000" dirty="0"/>
          </a:p>
        </p:txBody>
      </p:sp>
      <p:sp>
        <p:nvSpPr>
          <p:cNvPr id="17411" name="Rectangle 5"/>
          <p:cNvSpPr>
            <a:spLocks noGrp="1" noChangeArrowheads="1"/>
          </p:cNvSpPr>
          <p:nvPr>
            <p:ph type="title" idx="4294967295"/>
          </p:nvPr>
        </p:nvSpPr>
        <p:spPr>
          <a:xfrm>
            <a:off x="458108" y="948298"/>
            <a:ext cx="8227786" cy="530878"/>
          </a:xfrm>
        </p:spPr>
        <p:txBody>
          <a:bodyPr/>
          <a:lstStyle/>
          <a:p>
            <a:pPr eaLnBrk="1" hangingPunct="1"/>
            <a:r>
              <a:rPr lang="en-US" sz="3700" i="1" dirty="0">
                <a:solidFill>
                  <a:schemeClr val="accent2"/>
                </a:solidFill>
                <a:latin typeface="Tempus Sans ITC" pitchFamily="82" charset="0"/>
                <a:ea typeface="MS Mincho" pitchFamily="49" charset="-128"/>
                <a:cs typeface="MS Mincho" pitchFamily="49" charset="-128"/>
              </a:rPr>
              <a:t>What do we mean by Equity?</a:t>
            </a:r>
            <a:br>
              <a:rPr lang="en-US" sz="3700" i="1" dirty="0">
                <a:solidFill>
                  <a:schemeClr val="accent2"/>
                </a:solidFill>
                <a:latin typeface="Tempus Sans ITC" pitchFamily="82" charset="0"/>
                <a:ea typeface="MS Mincho" pitchFamily="49" charset="-128"/>
                <a:cs typeface="MS Mincho" pitchFamily="49" charset="-128"/>
              </a:rPr>
            </a:b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2000"/>
              <a:t>Methodology:</a:t>
            </a:r>
            <a:r>
              <a:rPr lang="en-US" sz="2500"/>
              <a:t/>
            </a:r>
            <a:br>
              <a:rPr lang="en-US" sz="2500"/>
            </a:br>
            <a:r>
              <a:rPr lang="en-US" sz="2600"/>
              <a:t>Identifying and Selecting Indicators of High and Low Opportunity</a:t>
            </a:r>
          </a:p>
        </p:txBody>
      </p:sp>
      <p:sp>
        <p:nvSpPr>
          <p:cNvPr id="58371" name="Rectangle 3"/>
          <p:cNvSpPr>
            <a:spLocks noGrp="1" noChangeArrowheads="1"/>
          </p:cNvSpPr>
          <p:nvPr>
            <p:ph type="body" idx="1"/>
          </p:nvPr>
        </p:nvSpPr>
        <p:spPr>
          <a:xfrm>
            <a:off x="304800" y="1828800"/>
            <a:ext cx="8610600" cy="4419600"/>
          </a:xfrm>
        </p:spPr>
        <p:txBody>
          <a:bodyPr/>
          <a:lstStyle/>
          <a:p>
            <a:pPr>
              <a:lnSpc>
                <a:spcPct val="80000"/>
              </a:lnSpc>
            </a:pPr>
            <a:r>
              <a:rPr lang="en-US"/>
              <a:t>Established by input from Kirwan Institute and direction from the local steering committee</a:t>
            </a:r>
          </a:p>
          <a:p>
            <a:pPr>
              <a:lnSpc>
                <a:spcPct val="80000"/>
              </a:lnSpc>
            </a:pPr>
            <a:r>
              <a:rPr lang="en-US"/>
              <a:t>Based on certain factors</a:t>
            </a:r>
          </a:p>
          <a:p>
            <a:pPr lvl="1">
              <a:lnSpc>
                <a:spcPct val="80000"/>
              </a:lnSpc>
            </a:pPr>
            <a:r>
              <a:rPr lang="en-US" sz="2400"/>
              <a:t>Specific issues or concerns of the region</a:t>
            </a:r>
          </a:p>
          <a:p>
            <a:pPr lvl="1">
              <a:lnSpc>
                <a:spcPct val="80000"/>
              </a:lnSpc>
            </a:pPr>
            <a:r>
              <a:rPr lang="en-US" sz="2400"/>
              <a:t>Research literature validating the connection between indicator and opportunity</a:t>
            </a:r>
          </a:p>
          <a:p>
            <a:pPr>
              <a:lnSpc>
                <a:spcPct val="80000"/>
              </a:lnSpc>
            </a:pPr>
            <a:r>
              <a:rPr lang="en-US"/>
              <a:t>Central Requirement:</a:t>
            </a:r>
          </a:p>
          <a:p>
            <a:pPr lvl="1">
              <a:lnSpc>
                <a:spcPct val="80000"/>
              </a:lnSpc>
            </a:pPr>
            <a:r>
              <a:rPr lang="en-US" sz="2400"/>
              <a:t>Is there a clear connection between indicator and opportunity? E.g. Proximity to parks and Health related opportunity</a:t>
            </a:r>
            <a:r>
              <a:rPr lang="en-US" sz="2800"/>
              <a:t> </a:t>
            </a:r>
            <a:endParaRPr lang="en-US" sz="2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74675" y="742950"/>
            <a:ext cx="8001000" cy="857250"/>
          </a:xfrm>
        </p:spPr>
        <p:txBody>
          <a:bodyPr/>
          <a:lstStyle/>
          <a:p>
            <a:r>
              <a:rPr lang="en-US" sz="2400"/>
              <a:t>Methodology:</a:t>
            </a:r>
            <a:br>
              <a:rPr lang="en-US" sz="2400"/>
            </a:br>
            <a:r>
              <a:rPr lang="en-US" sz="2600"/>
              <a:t>Indicator Categories</a:t>
            </a:r>
          </a:p>
        </p:txBody>
      </p:sp>
      <p:sp>
        <p:nvSpPr>
          <p:cNvPr id="62467" name="Rectangle 3"/>
          <p:cNvSpPr>
            <a:spLocks noGrp="1" noChangeArrowheads="1"/>
          </p:cNvSpPr>
          <p:nvPr>
            <p:ph type="body" idx="1"/>
          </p:nvPr>
        </p:nvSpPr>
        <p:spPr/>
        <p:txBody>
          <a:bodyPr/>
          <a:lstStyle/>
          <a:p>
            <a:r>
              <a:rPr lang="en-US" sz="2600"/>
              <a:t>Education</a:t>
            </a:r>
          </a:p>
          <a:p>
            <a:pPr lvl="1"/>
            <a:r>
              <a:rPr lang="en-US" sz="1700"/>
              <a:t>Student/Teacher ratio? Test scores? Student mobility?</a:t>
            </a:r>
          </a:p>
          <a:p>
            <a:r>
              <a:rPr lang="en-US" sz="2600"/>
              <a:t>Economic/Employment Indicators</a:t>
            </a:r>
          </a:p>
          <a:p>
            <a:pPr lvl="1"/>
            <a:r>
              <a:rPr lang="en-US" sz="1700"/>
              <a:t>Unemployment rate? Proximity to employment? Job creation?</a:t>
            </a:r>
          </a:p>
          <a:p>
            <a:r>
              <a:rPr lang="en-US" sz="2600"/>
              <a:t>Neighborhood Quality</a:t>
            </a:r>
          </a:p>
          <a:p>
            <a:pPr lvl="1"/>
            <a:r>
              <a:rPr lang="en-US" sz="1500"/>
              <a:t>Median home values? Crime rate? Housing vacancy rate?</a:t>
            </a:r>
          </a:p>
          <a:p>
            <a:r>
              <a:rPr lang="en-US" sz="2600"/>
              <a:t>Mobility/Transportation Indicators</a:t>
            </a:r>
          </a:p>
          <a:p>
            <a:pPr lvl="1"/>
            <a:r>
              <a:rPr lang="en-US" sz="1500"/>
              <a:t>Mean commute time? Access to public transit?</a:t>
            </a:r>
          </a:p>
          <a:p>
            <a:r>
              <a:rPr lang="en-US" sz="2600"/>
              <a:t>Health &amp; Environmental Indicators</a:t>
            </a:r>
          </a:p>
          <a:p>
            <a:pPr lvl="1"/>
            <a:r>
              <a:rPr lang="en-US" sz="1700"/>
              <a:t>Access to health care? Exposure to toxic waste? Proximity to parks or open space?</a:t>
            </a:r>
          </a:p>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noFill/>
          <a:ln/>
        </p:spPr>
        <p:txBody>
          <a:bodyPr/>
          <a:lstStyle/>
          <a:p>
            <a:r>
              <a:rPr lang="en-US" sz="2400"/>
              <a:t>Methodology:</a:t>
            </a:r>
            <a:br>
              <a:rPr lang="en-US" sz="2400"/>
            </a:br>
            <a:r>
              <a:rPr lang="en-US" sz="2600"/>
              <a:t>effect on opportunity</a:t>
            </a:r>
          </a:p>
        </p:txBody>
      </p:sp>
      <p:graphicFrame>
        <p:nvGraphicFramePr>
          <p:cNvPr id="74372" name="Group 644"/>
          <p:cNvGraphicFramePr>
            <a:graphicFrameLocks noGrp="1"/>
          </p:cNvGraphicFramePr>
          <p:nvPr>
            <p:ph type="tbl" idx="1"/>
          </p:nvPr>
        </p:nvGraphicFramePr>
        <p:xfrm>
          <a:off x="609600" y="1241425"/>
          <a:ext cx="8001000" cy="3568700"/>
        </p:xfrm>
        <a:graphic>
          <a:graphicData uri="http://schemas.openxmlformats.org/drawingml/2006/table">
            <a:tbl>
              <a:tblPr/>
              <a:tblGrid>
                <a:gridCol w="2825750"/>
                <a:gridCol w="4121150"/>
                <a:gridCol w="1054100"/>
              </a:tblGrid>
              <a:tr h="825500">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accent4">
                              <a:lumMod val="10000"/>
                            </a:schemeClr>
                          </a:solidFill>
                          <a:effectLst/>
                          <a:latin typeface="Arial" charset="0"/>
                          <a:ea typeface="Arial" charset="0"/>
                          <a:cs typeface="Arial" charset="0"/>
                        </a:rPr>
                        <a:t>INDICATORS DATA MATRIX</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cap="flat">
                      <a:noFill/>
                    </a:lnL>
                    <a:lnR cap="flat">
                      <a:noFill/>
                    </a:lnR>
                    <a:lnT cap="flat">
                      <a:noFill/>
                    </a:lnT>
                    <a:lnB w="12700" cap="flat" cmpd="sng" algn="ctr">
                      <a:solidFill>
                        <a:srgbClr val="969696"/>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92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accent4">
                              <a:lumMod val="10000"/>
                            </a:schemeClr>
                          </a:solidFill>
                          <a:effectLst/>
                          <a:latin typeface="Arial" charset="0"/>
                          <a:ea typeface="Arial" charset="0"/>
                          <a:cs typeface="Arial" charset="0"/>
                        </a:rPr>
                        <a:t>EDUCATION</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accent4">
                              <a:lumMod val="10000"/>
                            </a:schemeClr>
                          </a:solidFill>
                          <a:effectLst/>
                          <a:latin typeface="Arial" charset="0"/>
                          <a:ea typeface="Arial" charset="0"/>
                          <a:cs typeface="Arial" charset="0"/>
                        </a:rPr>
                        <a:t>DESCRIPTION</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accent4">
                              <a:lumMod val="10000"/>
                            </a:schemeClr>
                          </a:solidFill>
                          <a:effectLst/>
                          <a:latin typeface="Arial" charset="0"/>
                          <a:ea typeface="Arial" charset="0"/>
                          <a:cs typeface="Arial" charset="0"/>
                        </a:rPr>
                        <a:t>Effect on opportunity</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Educational attainment for total population</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Percentage of population with college degree</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Positive</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School poverty for neighborhood schools</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Percentage of economically disadvantaged students</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Negative</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354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Teacher qualifications for neighborhood schools (or certified teachers)</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Percentage of Highly Qualified Teachers (HQT)</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Positive</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accent4">
                              <a:lumMod val="10000"/>
                            </a:schemeClr>
                          </a:solidFill>
                          <a:effectLst/>
                          <a:latin typeface="Arial" charset="0"/>
                          <a:ea typeface="Arial" charset="0"/>
                          <a:cs typeface="Arial" charset="0"/>
                        </a:rPr>
                        <a:t>ENVIRONMENTAL &amp; PUBLIC HEALTH</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Proximity to toxic waste release sites</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Census tracts are ranked based on their distance from these facilities</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Positive</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Proximity to parks/Open spaces</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Census tracts are ranked based on their distance from open spaces</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Negative</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Medically Underserved Areas</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Areas designated as MUA </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Positive</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bl>
          </a:graphicData>
        </a:graphic>
      </p:graphicFrame>
      <p:sp>
        <p:nvSpPr>
          <p:cNvPr id="74373" name="Rectangle 645"/>
          <p:cNvSpPr>
            <a:spLocks noChangeArrowheads="1"/>
          </p:cNvSpPr>
          <p:nvPr/>
        </p:nvSpPr>
        <p:spPr bwMode="auto">
          <a:xfrm>
            <a:off x="566738" y="4953000"/>
            <a:ext cx="8001000" cy="1143000"/>
          </a:xfrm>
          <a:prstGeom prst="rect">
            <a:avLst/>
          </a:prstGeom>
          <a:noFill/>
          <a:ln w="9525">
            <a:noFill/>
            <a:miter lim="800000"/>
            <a:headEnd/>
            <a:tailEnd/>
          </a:ln>
          <a:effectLst/>
        </p:spPr>
        <p:txBody>
          <a:bodyPr>
            <a:prstTxWarp prst="textNoShape">
              <a:avLst/>
            </a:prstTxWarp>
          </a:bodyPr>
          <a:lstStyle/>
          <a:p>
            <a:pPr marL="469900" indent="-469900" eaLnBrk="1" hangingPunct="1">
              <a:lnSpc>
                <a:spcPct val="80000"/>
              </a:lnSpc>
              <a:spcBef>
                <a:spcPct val="20000"/>
              </a:spcBef>
              <a:buClr>
                <a:schemeClr val="accent2"/>
              </a:buClr>
              <a:buFont typeface="Wingdings" charset="2"/>
              <a:buChar char="o"/>
            </a:pPr>
            <a:r>
              <a:rPr lang="en-US" sz="2000"/>
              <a:t>Examples</a:t>
            </a:r>
          </a:p>
          <a:p>
            <a:pPr marL="908050" lvl="1" indent="-436563" eaLnBrk="1" hangingPunct="1">
              <a:lnSpc>
                <a:spcPct val="80000"/>
              </a:lnSpc>
              <a:spcBef>
                <a:spcPct val="20000"/>
              </a:spcBef>
              <a:buClr>
                <a:schemeClr val="accent2"/>
              </a:buClr>
              <a:buFont typeface="Wingdings" charset="2"/>
              <a:buChar char="n"/>
            </a:pPr>
            <a:r>
              <a:rPr lang="en-US">
                <a:ea typeface="ＭＳ Ｐゴシック" charset="-128"/>
              </a:rPr>
              <a:t>Poverty vs Income</a:t>
            </a:r>
          </a:p>
          <a:p>
            <a:pPr marL="908050" lvl="1" indent="-436563" eaLnBrk="1" hangingPunct="1">
              <a:lnSpc>
                <a:spcPct val="80000"/>
              </a:lnSpc>
              <a:spcBef>
                <a:spcPct val="20000"/>
              </a:spcBef>
              <a:buClr>
                <a:schemeClr val="accent2"/>
              </a:buClr>
              <a:buFont typeface="Wingdings" charset="2"/>
              <a:buChar char="n"/>
            </a:pPr>
            <a:r>
              <a:rPr lang="en-US">
                <a:ea typeface="ＭＳ Ｐゴシック" charset="-128"/>
              </a:rPr>
              <a:t>Vacancy rate vs Home ownership rate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2000"/>
              <a:t>Methodology:</a:t>
            </a:r>
            <a:r>
              <a:rPr lang="en-US" sz="3400"/>
              <a:t/>
            </a:r>
            <a:br>
              <a:rPr lang="en-US" sz="3400"/>
            </a:br>
            <a:r>
              <a:rPr lang="en-US" sz="2600"/>
              <a:t>Calculating Z Scores</a:t>
            </a:r>
          </a:p>
        </p:txBody>
      </p:sp>
      <p:sp>
        <p:nvSpPr>
          <p:cNvPr id="64515" name="Rectangle 3"/>
          <p:cNvSpPr>
            <a:spLocks noGrp="1" noChangeArrowheads="1"/>
          </p:cNvSpPr>
          <p:nvPr>
            <p:ph type="body" idx="1"/>
          </p:nvPr>
        </p:nvSpPr>
        <p:spPr>
          <a:xfrm>
            <a:off x="566738" y="1752600"/>
            <a:ext cx="8001000" cy="4343400"/>
          </a:xfrm>
        </p:spPr>
        <p:txBody>
          <a:bodyPr/>
          <a:lstStyle/>
          <a:p>
            <a:pPr>
              <a:lnSpc>
                <a:spcPct val="80000"/>
              </a:lnSpc>
            </a:pPr>
            <a:r>
              <a:rPr lang="en-US" sz="2200" dirty="0"/>
              <a:t>Z Score – a statistical measure that quantifies the distance (measured in standard deviations) between data points and the mean</a:t>
            </a:r>
          </a:p>
          <a:p>
            <a:pPr>
              <a:lnSpc>
                <a:spcPct val="80000"/>
              </a:lnSpc>
              <a:buFont typeface="Wingdings" charset="2"/>
              <a:buNone/>
            </a:pPr>
            <a:r>
              <a:rPr lang="en-US" sz="2200" dirty="0"/>
              <a:t>	</a:t>
            </a:r>
            <a:r>
              <a:rPr lang="en-US" sz="2200" dirty="0">
                <a:solidFill>
                  <a:schemeClr val="accent2"/>
                </a:solidFill>
              </a:rPr>
              <a:t>Z Score = (Data point – Mean)/ Standard Deviation</a:t>
            </a:r>
          </a:p>
          <a:p>
            <a:pPr>
              <a:lnSpc>
                <a:spcPct val="80000"/>
              </a:lnSpc>
            </a:pPr>
            <a:r>
              <a:rPr lang="en-US" sz="2200" dirty="0"/>
              <a:t>Allows data for a geography (e.g. census tract) to be measured based on their relative distance from the average for the entire </a:t>
            </a:r>
            <a:r>
              <a:rPr lang="en-US" sz="2200" dirty="0" smtClean="0"/>
              <a:t>region</a:t>
            </a:r>
            <a:endParaRPr lang="en-US" sz="2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2000"/>
              <a:t>Methodology:</a:t>
            </a:r>
            <a:r>
              <a:rPr lang="en-US" sz="3400"/>
              <a:t/>
            </a:r>
            <a:br>
              <a:rPr lang="en-US" sz="3400"/>
            </a:br>
            <a:r>
              <a:rPr lang="en-US" sz="2600"/>
              <a:t>Calculating Opportunity using Z Scores</a:t>
            </a:r>
          </a:p>
        </p:txBody>
      </p:sp>
      <p:sp>
        <p:nvSpPr>
          <p:cNvPr id="66563" name="Rectangle 3"/>
          <p:cNvSpPr>
            <a:spLocks noGrp="1" noChangeArrowheads="1"/>
          </p:cNvSpPr>
          <p:nvPr>
            <p:ph type="body" idx="1"/>
          </p:nvPr>
        </p:nvSpPr>
        <p:spPr>
          <a:xfrm>
            <a:off x="566738" y="1676400"/>
            <a:ext cx="8001000" cy="4572000"/>
          </a:xfrm>
        </p:spPr>
        <p:txBody>
          <a:bodyPr/>
          <a:lstStyle/>
          <a:p>
            <a:pPr>
              <a:lnSpc>
                <a:spcPct val="90000"/>
              </a:lnSpc>
            </a:pPr>
            <a:r>
              <a:rPr lang="en-US" sz="2400" dirty="0"/>
              <a:t>Final “opportunity index” for each census tract is the average of </a:t>
            </a:r>
            <a:r>
              <a:rPr lang="en-US" sz="2400" dirty="0" err="1"/>
              <a:t>z</a:t>
            </a:r>
            <a:r>
              <a:rPr lang="en-US" sz="2400" dirty="0"/>
              <a:t> scores (including adjusted scores for direction) for all indicators by category</a:t>
            </a:r>
          </a:p>
          <a:p>
            <a:pPr>
              <a:lnSpc>
                <a:spcPct val="90000"/>
              </a:lnSpc>
            </a:pPr>
            <a:r>
              <a:rPr lang="en-US" sz="2400" dirty="0"/>
              <a:t>Census tracts can be ranked</a:t>
            </a:r>
          </a:p>
          <a:p>
            <a:pPr lvl="1">
              <a:lnSpc>
                <a:spcPct val="90000"/>
              </a:lnSpc>
            </a:pPr>
            <a:r>
              <a:rPr lang="en-US" sz="2000" dirty="0"/>
              <a:t>Opportunity level is determined by sorting a region’s census tract </a:t>
            </a:r>
            <a:r>
              <a:rPr lang="en-US" sz="2000" dirty="0" err="1"/>
              <a:t>z</a:t>
            </a:r>
            <a:r>
              <a:rPr lang="en-US" sz="2000" dirty="0"/>
              <a:t> scores into ordered categories (</a:t>
            </a:r>
            <a:r>
              <a:rPr lang="en-US" sz="2000" b="1" dirty="0"/>
              <a:t>very low, low, moderate, high, very high</a:t>
            </a:r>
            <a:r>
              <a:rPr lang="en-US" sz="2000" dirty="0"/>
              <a:t>)</a:t>
            </a:r>
          </a:p>
          <a:p>
            <a:pPr lvl="2">
              <a:lnSpc>
                <a:spcPct val="90000"/>
              </a:lnSpc>
            </a:pPr>
            <a:r>
              <a:rPr lang="en-US" sz="1900" dirty="0"/>
              <a:t>Statistical measure</a:t>
            </a:r>
          </a:p>
          <a:p>
            <a:pPr lvl="2">
              <a:lnSpc>
                <a:spcPct val="90000"/>
              </a:lnSpc>
            </a:pPr>
            <a:r>
              <a:rPr lang="en-US" sz="1900" dirty="0"/>
              <a:t>Grounded in Social Science research</a:t>
            </a:r>
          </a:p>
          <a:p>
            <a:pPr lvl="2">
              <a:lnSpc>
                <a:spcPct val="90000"/>
              </a:lnSpc>
            </a:pPr>
            <a:r>
              <a:rPr lang="en-US" sz="1900" dirty="0"/>
              <a:t>Most intuitive but other measures can be used</a:t>
            </a:r>
          </a:p>
          <a:p>
            <a:pPr lvl="1">
              <a:lnSpc>
                <a:spcPct val="90000"/>
              </a:lnSpc>
            </a:pPr>
            <a:r>
              <a:rPr lang="en-US" sz="2000" dirty="0"/>
              <a:t>Example</a:t>
            </a:r>
          </a:p>
          <a:p>
            <a:pPr lvl="2">
              <a:lnSpc>
                <a:spcPct val="90000"/>
              </a:lnSpc>
            </a:pPr>
            <a:r>
              <a:rPr lang="en-US" sz="1900" dirty="0"/>
              <a:t>Top 20% can be categorized as </a:t>
            </a:r>
            <a:r>
              <a:rPr lang="en-US" sz="1900" b="1" dirty="0"/>
              <a:t>very high</a:t>
            </a:r>
            <a:r>
              <a:rPr lang="en-US" sz="1900" dirty="0"/>
              <a:t>, bottom 20%  -  </a:t>
            </a:r>
            <a:r>
              <a:rPr lang="en-US" sz="1900" b="1" dirty="0"/>
              <a:t>very low</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895600"/>
            <a:ext cx="8001000" cy="1216025"/>
          </a:xfrm>
        </p:spPr>
        <p:txBody>
          <a:bodyPr/>
          <a:lstStyle/>
          <a:p>
            <a:r>
              <a:rPr lang="en-US" sz="3400"/>
              <a:t>Examples of opportunity mapping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971800"/>
            <a:ext cx="3886200" cy="606425"/>
          </a:xfrm>
        </p:spPr>
        <p:txBody>
          <a:bodyPr/>
          <a:lstStyle/>
          <a:p>
            <a:r>
              <a:rPr lang="en-US" sz="3200"/>
              <a:t>Austin MSA, TX</a:t>
            </a:r>
          </a:p>
        </p:txBody>
      </p:sp>
      <p:pic>
        <p:nvPicPr>
          <p:cNvPr id="24580" name="Picture 4" descr="Final opportunity 2 (Revised 03_09_07)"/>
          <p:cNvPicPr>
            <a:picLocks noGrp="1" noChangeAspect="1" noChangeArrowheads="1"/>
          </p:cNvPicPr>
          <p:nvPr>
            <p:ph idx="1"/>
          </p:nvPr>
        </p:nvPicPr>
        <p:blipFill>
          <a:blip r:embed="rId3"/>
          <a:srcRect/>
          <a:stretch>
            <a:fillRect/>
          </a:stretch>
        </p:blipFill>
        <p:spPr>
          <a:xfrm>
            <a:off x="4108450" y="228600"/>
            <a:ext cx="4827588" cy="6248400"/>
          </a:xfrm>
          <a:noFill/>
          <a:ln w="25400">
            <a:solidFill>
              <a:srgbClr val="808080"/>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New orleans msa, la</a:t>
            </a:r>
          </a:p>
        </p:txBody>
      </p:sp>
      <p:pic>
        <p:nvPicPr>
          <p:cNvPr id="25604" name="Picture 4"/>
          <p:cNvPicPr>
            <a:picLocks noGrp="1" noChangeAspect="1" noChangeArrowheads="1"/>
          </p:cNvPicPr>
          <p:nvPr>
            <p:ph idx="1"/>
          </p:nvPr>
        </p:nvPicPr>
        <p:blipFill>
          <a:blip r:embed="rId3"/>
          <a:srcRect/>
          <a:stretch>
            <a:fillRect/>
          </a:stretch>
        </p:blipFill>
        <p:spPr>
          <a:xfrm>
            <a:off x="1638300" y="1752600"/>
            <a:ext cx="5857875" cy="4267200"/>
          </a:xfrm>
          <a:noFill/>
          <a:ln w="25400">
            <a:solidFill>
              <a:srgbClr val="808080"/>
            </a:solid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2209800"/>
            <a:ext cx="8001000" cy="1216025"/>
          </a:xfrm>
        </p:spPr>
        <p:txBody>
          <a:bodyPr/>
          <a:lstStyle/>
          <a:p>
            <a:r>
              <a:rPr lang="en-US" sz="3000"/>
              <a:t>Baltimore msa,</a:t>
            </a:r>
            <a:br>
              <a:rPr lang="en-US" sz="3000"/>
            </a:br>
            <a:r>
              <a:rPr lang="en-US" sz="3000"/>
              <a:t>md</a:t>
            </a:r>
          </a:p>
        </p:txBody>
      </p:sp>
      <p:pic>
        <p:nvPicPr>
          <p:cNvPr id="26628" name="Picture 4"/>
          <p:cNvPicPr>
            <a:picLocks noGrp="1" noChangeAspect="1" noChangeArrowheads="1"/>
          </p:cNvPicPr>
          <p:nvPr>
            <p:ph idx="1"/>
          </p:nvPr>
        </p:nvPicPr>
        <p:blipFill>
          <a:blip r:embed="rId3"/>
          <a:srcRect/>
          <a:stretch>
            <a:fillRect/>
          </a:stretch>
        </p:blipFill>
        <p:spPr>
          <a:xfrm>
            <a:off x="4195763" y="228600"/>
            <a:ext cx="4676775" cy="6172200"/>
          </a:xfrm>
          <a:noFill/>
          <a:ln w="25400">
            <a:solidFill>
              <a:srgbClr val="808080"/>
            </a:solid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2590800"/>
            <a:ext cx="8001000" cy="1520825"/>
          </a:xfrm>
        </p:spPr>
        <p:txBody>
          <a:bodyPr/>
          <a:lstStyle/>
          <a:p>
            <a:r>
              <a:rPr lang="en-US" sz="3000"/>
              <a:t>Ohio</a:t>
            </a:r>
            <a:br>
              <a:rPr lang="en-US" sz="3000"/>
            </a:br>
            <a:r>
              <a:rPr lang="en-US" sz="3000"/>
              <a:t>education</a:t>
            </a:r>
            <a:br>
              <a:rPr lang="en-US" sz="3000"/>
            </a:br>
            <a:r>
              <a:rPr lang="en-US" sz="3000"/>
              <a:t>opportunity</a:t>
            </a:r>
          </a:p>
        </p:txBody>
      </p:sp>
      <p:graphicFrame>
        <p:nvGraphicFramePr>
          <p:cNvPr id="27651" name="Object 3"/>
          <p:cNvGraphicFramePr>
            <a:graphicFrameLocks noChangeAspect="1"/>
          </p:cNvGraphicFramePr>
          <p:nvPr>
            <p:ph idx="1"/>
          </p:nvPr>
        </p:nvGraphicFramePr>
        <p:xfrm>
          <a:off x="3976688" y="228600"/>
          <a:ext cx="4945062" cy="6400800"/>
        </p:xfrm>
        <a:graphic>
          <a:graphicData uri="http://schemas.openxmlformats.org/presentationml/2006/ole">
            <p:oleObj spid="_x0000_s97282" name="Acrobat Document" r:id="rId4" imgW="6921500" imgH="8953500"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Mapping History</a:t>
            </a:r>
            <a:endParaRPr lang="en-US" dirty="0"/>
          </a:p>
        </p:txBody>
      </p:sp>
      <p:sp>
        <p:nvSpPr>
          <p:cNvPr id="3" name="Content Placeholder 2"/>
          <p:cNvSpPr>
            <a:spLocks noGrp="1"/>
          </p:cNvSpPr>
          <p:nvPr>
            <p:ph sz="half" idx="1"/>
          </p:nvPr>
        </p:nvSpPr>
        <p:spPr>
          <a:xfrm>
            <a:off x="457200" y="1600200"/>
            <a:ext cx="7696200" cy="4572000"/>
          </a:xfrm>
        </p:spPr>
        <p:txBody>
          <a:bodyPr/>
          <a:lstStyle/>
          <a:p>
            <a:r>
              <a:rPr lang="en-US" dirty="0" smtClean="0"/>
              <a:t>Historically some of the first equity mapping was within the </a:t>
            </a:r>
            <a:r>
              <a:rPr lang="en-US" dirty="0" err="1" smtClean="0"/>
              <a:t>env</a:t>
            </a:r>
            <a:r>
              <a:rPr lang="en-US" dirty="0" smtClean="0"/>
              <a:t>. justice community, hazardous waste </a:t>
            </a:r>
            <a:r>
              <a:rPr lang="en-US" dirty="0" err="1" smtClean="0"/>
              <a:t>siting</a:t>
            </a:r>
            <a:r>
              <a:rPr lang="en-US" dirty="0" smtClean="0"/>
              <a:t> and countering data by health agencies about things like relation of air pollution to </a:t>
            </a:r>
            <a:r>
              <a:rPr lang="en-US" dirty="0" err="1" smtClean="0"/>
              <a:t>asma</a:t>
            </a:r>
            <a:r>
              <a:rPr lang="en-US" dirty="0" smtClean="0"/>
              <a:t> victims</a:t>
            </a:r>
          </a:p>
          <a:p>
            <a:r>
              <a:rPr lang="en-US" dirty="0" smtClean="0"/>
              <a:t>1987 report, Toxic Wastes and Race in the United </a:t>
            </a:r>
            <a:r>
              <a:rPr lang="en-US" dirty="0" err="1" smtClean="0"/>
              <a:t>Staties</a:t>
            </a:r>
            <a:r>
              <a:rPr lang="en-US" dirty="0" smtClean="0"/>
              <a:t>, United Church </a:t>
            </a:r>
            <a:r>
              <a:rPr lang="en-US" dirty="0" err="1" smtClean="0"/>
              <a:t>commsion</a:t>
            </a:r>
            <a:r>
              <a:rPr lang="en-US" dirty="0" smtClean="0"/>
              <a:t> on Racial justice</a:t>
            </a:r>
          </a:p>
          <a:p>
            <a:endParaRPr lang="en-US" dirty="0" smtClean="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2438400"/>
            <a:ext cx="8001000" cy="1216025"/>
          </a:xfrm>
        </p:spPr>
        <p:txBody>
          <a:bodyPr/>
          <a:lstStyle/>
          <a:p>
            <a:r>
              <a:rPr lang="en-US" sz="2900"/>
              <a:t>Cleveland msa,</a:t>
            </a:r>
            <a:br>
              <a:rPr lang="en-US" sz="2900"/>
            </a:br>
            <a:r>
              <a:rPr lang="en-US" sz="2900"/>
              <a:t>oh</a:t>
            </a:r>
          </a:p>
        </p:txBody>
      </p:sp>
      <p:pic>
        <p:nvPicPr>
          <p:cNvPr id="28676" name="Picture 4" descr="Map7"/>
          <p:cNvPicPr>
            <a:picLocks noGrp="1" noChangeAspect="1" noChangeArrowheads="1"/>
          </p:cNvPicPr>
          <p:nvPr>
            <p:ph idx="1"/>
          </p:nvPr>
        </p:nvPicPr>
        <p:blipFill>
          <a:blip r:embed="rId3"/>
          <a:srcRect/>
          <a:stretch>
            <a:fillRect/>
          </a:stretch>
        </p:blipFill>
        <p:spPr>
          <a:xfrm>
            <a:off x="3736975" y="0"/>
            <a:ext cx="5299075" cy="6858000"/>
          </a:xfrm>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z="2400"/>
              <a:t>Non-census data</a:t>
            </a:r>
            <a:r>
              <a:rPr lang="en-US"/>
              <a:t/>
            </a:r>
            <a:br>
              <a:rPr lang="en-US"/>
            </a:br>
            <a:r>
              <a:rPr lang="en-US" sz="3200"/>
              <a:t>ExampleS</a:t>
            </a:r>
          </a:p>
        </p:txBody>
      </p:sp>
      <p:sp>
        <p:nvSpPr>
          <p:cNvPr id="104451" name="Rectangle 3"/>
          <p:cNvSpPr>
            <a:spLocks noGrp="1" noChangeArrowheads="1"/>
          </p:cNvSpPr>
          <p:nvPr>
            <p:ph type="body" idx="1"/>
          </p:nvPr>
        </p:nvSpPr>
        <p:spPr/>
        <p:txBody>
          <a:bodyPr/>
          <a:lstStyle/>
          <a:p>
            <a:pPr>
              <a:lnSpc>
                <a:spcPct val="80000"/>
              </a:lnSpc>
            </a:pPr>
            <a:r>
              <a:rPr lang="en-US" sz="1900"/>
              <a:t>School data</a:t>
            </a:r>
          </a:p>
          <a:p>
            <a:pPr lvl="1">
              <a:lnSpc>
                <a:spcPct val="80000"/>
              </a:lnSpc>
            </a:pPr>
            <a:r>
              <a:rPr lang="en-US" sz="1700"/>
              <a:t>Student poverty, test scores and teacher experience data might be available at school/District/County/State level</a:t>
            </a:r>
          </a:p>
          <a:p>
            <a:pPr>
              <a:lnSpc>
                <a:spcPct val="80000"/>
              </a:lnSpc>
            </a:pPr>
            <a:r>
              <a:rPr lang="en-US" sz="1900"/>
              <a:t>Transit data</a:t>
            </a:r>
          </a:p>
          <a:p>
            <a:pPr lvl="1">
              <a:lnSpc>
                <a:spcPct val="80000"/>
              </a:lnSpc>
            </a:pPr>
            <a:r>
              <a:rPr lang="en-US" sz="1700"/>
              <a:t>Transit route data might be available with the local Metropolitan Planning Organization (MPO)</a:t>
            </a:r>
          </a:p>
          <a:p>
            <a:pPr lvl="1">
              <a:lnSpc>
                <a:spcPct val="80000"/>
              </a:lnSpc>
            </a:pPr>
            <a:r>
              <a:rPr lang="en-US" sz="1700"/>
              <a:t>Bus-stops or train stations might be available as a point theme</a:t>
            </a:r>
          </a:p>
          <a:p>
            <a:pPr>
              <a:lnSpc>
                <a:spcPct val="80000"/>
              </a:lnSpc>
            </a:pPr>
            <a:r>
              <a:rPr lang="en-US" sz="1900"/>
              <a:t>Environmental data</a:t>
            </a:r>
          </a:p>
          <a:p>
            <a:pPr lvl="1">
              <a:lnSpc>
                <a:spcPct val="80000"/>
              </a:lnSpc>
            </a:pPr>
            <a:r>
              <a:rPr lang="en-US" sz="1700"/>
              <a:t>Toxic sites and toxic release data available at EPA as point data</a:t>
            </a:r>
          </a:p>
          <a:p>
            <a:pPr lvl="1">
              <a:lnSpc>
                <a:spcPct val="80000"/>
              </a:lnSpc>
            </a:pPr>
            <a:r>
              <a:rPr lang="en-US" sz="1700"/>
              <a:t>Parks and open spaces are available as shapefiles</a:t>
            </a:r>
          </a:p>
          <a:p>
            <a:pPr>
              <a:lnSpc>
                <a:spcPct val="80000"/>
              </a:lnSpc>
            </a:pPr>
            <a:r>
              <a:rPr lang="en-US" sz="1900"/>
              <a:t>Public health</a:t>
            </a:r>
          </a:p>
          <a:p>
            <a:pPr lvl="1">
              <a:lnSpc>
                <a:spcPct val="80000"/>
              </a:lnSpc>
            </a:pPr>
            <a:r>
              <a:rPr lang="en-US" sz="1700"/>
              <a:t>Hospital locations might be available</a:t>
            </a:r>
          </a:p>
          <a:p>
            <a:pPr lvl="1">
              <a:lnSpc>
                <a:spcPct val="80000"/>
              </a:lnSpc>
            </a:pPr>
            <a:endParaRPr lang="en-US" sz="1700"/>
          </a:p>
          <a:p>
            <a:pPr>
              <a:lnSpc>
                <a:spcPct val="80000"/>
              </a:lnSpc>
            </a:pPr>
            <a:r>
              <a:rPr lang="en-US" sz="1900"/>
              <a:t>Main issue – How to represent this data at census tract level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Spatial techniques </a:t>
            </a:r>
          </a:p>
        </p:txBody>
      </p:sp>
      <p:sp>
        <p:nvSpPr>
          <p:cNvPr id="107523" name="Rectangle 3"/>
          <p:cNvSpPr>
            <a:spLocks noGrp="1" noChangeArrowheads="1"/>
          </p:cNvSpPr>
          <p:nvPr>
            <p:ph type="body" idx="1"/>
          </p:nvPr>
        </p:nvSpPr>
        <p:spPr/>
        <p:txBody>
          <a:bodyPr/>
          <a:lstStyle/>
          <a:p>
            <a:r>
              <a:rPr lang="en-US"/>
              <a:t>Mapping software offers many techniques for data manipulation. Some of these methods used in our analysis are:</a:t>
            </a:r>
          </a:p>
          <a:p>
            <a:pPr lvl="1"/>
            <a:r>
              <a:rPr lang="en-US"/>
              <a:t>Interpolation</a:t>
            </a:r>
          </a:p>
          <a:p>
            <a:pPr lvl="2"/>
            <a:r>
              <a:rPr lang="en-US"/>
              <a:t>Areal Interpolation</a:t>
            </a:r>
          </a:p>
          <a:p>
            <a:pPr lvl="1"/>
            <a:r>
              <a:rPr lang="en-US"/>
              <a:t>Buffering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Interpolation</a:t>
            </a:r>
          </a:p>
        </p:txBody>
      </p:sp>
      <p:sp>
        <p:nvSpPr>
          <p:cNvPr id="126979" name="Rectangle 3"/>
          <p:cNvSpPr>
            <a:spLocks noGrp="1" noChangeArrowheads="1"/>
          </p:cNvSpPr>
          <p:nvPr>
            <p:ph type="body" idx="1"/>
          </p:nvPr>
        </p:nvSpPr>
        <p:spPr/>
        <p:txBody>
          <a:bodyPr/>
          <a:lstStyle/>
          <a:p>
            <a:pPr>
              <a:lnSpc>
                <a:spcPct val="90000"/>
              </a:lnSpc>
            </a:pPr>
            <a:r>
              <a:rPr lang="en-US" sz="2600"/>
              <a:t>Technique to predict value at unknown locations based on values at known locations</a:t>
            </a:r>
          </a:p>
          <a:p>
            <a:pPr lvl="1">
              <a:lnSpc>
                <a:spcPct val="90000"/>
              </a:lnSpc>
            </a:pPr>
            <a:r>
              <a:rPr lang="en-US" sz="2200"/>
              <a:t>Example – Weather data</a:t>
            </a:r>
          </a:p>
          <a:p>
            <a:pPr>
              <a:lnSpc>
                <a:spcPct val="90000"/>
              </a:lnSpc>
            </a:pPr>
            <a:r>
              <a:rPr lang="en-US" sz="2600"/>
              <a:t>Areal interpolation  - Transferring data from one geography to another based on the proportion of area overlapping the target area</a:t>
            </a:r>
          </a:p>
          <a:p>
            <a:pPr lvl="1">
              <a:lnSpc>
                <a:spcPct val="90000"/>
              </a:lnSpc>
            </a:pPr>
            <a:r>
              <a:rPr lang="en-US" sz="2200"/>
              <a:t>Data aggregation</a:t>
            </a:r>
          </a:p>
          <a:p>
            <a:pPr lvl="1">
              <a:lnSpc>
                <a:spcPct val="90000"/>
              </a:lnSpc>
            </a:pPr>
            <a:r>
              <a:rPr lang="en-US" sz="2200"/>
              <a:t>Example - Transferring jobs data at zip code level to census tracts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t>buffering</a:t>
            </a:r>
          </a:p>
        </p:txBody>
      </p:sp>
      <p:sp>
        <p:nvSpPr>
          <p:cNvPr id="142339" name="Rectangle 3"/>
          <p:cNvSpPr>
            <a:spLocks noGrp="1" noChangeArrowheads="1"/>
          </p:cNvSpPr>
          <p:nvPr>
            <p:ph type="body" idx="1"/>
          </p:nvPr>
        </p:nvSpPr>
        <p:spPr/>
        <p:txBody>
          <a:bodyPr/>
          <a:lstStyle/>
          <a:p>
            <a:r>
              <a:rPr lang="en-US"/>
              <a:t>Buffering</a:t>
            </a:r>
          </a:p>
          <a:p>
            <a:pPr lvl="1"/>
            <a:r>
              <a:rPr lang="en-US"/>
              <a:t>Creating a buffer of a specified radius around our data point</a:t>
            </a:r>
          </a:p>
          <a:p>
            <a:pPr lvl="1"/>
            <a:r>
              <a:rPr lang="en-US"/>
              <a:t>Buffer distance decision should be research or knowledge based</a:t>
            </a:r>
          </a:p>
          <a:p>
            <a:pPr lvl="1"/>
            <a:r>
              <a:rPr lang="en-US"/>
              <a:t>Captures proximity of events such as grocery stores, jobs etc.</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3400"/>
              <a:t>Data issues and considerations</a:t>
            </a:r>
          </a:p>
        </p:txBody>
      </p:sp>
      <p:sp>
        <p:nvSpPr>
          <p:cNvPr id="119811" name="Rectangle 3"/>
          <p:cNvSpPr>
            <a:spLocks noGrp="1" noChangeArrowheads="1"/>
          </p:cNvSpPr>
          <p:nvPr>
            <p:ph type="body" idx="1"/>
          </p:nvPr>
        </p:nvSpPr>
        <p:spPr/>
        <p:txBody>
          <a:bodyPr/>
          <a:lstStyle/>
          <a:p>
            <a:r>
              <a:rPr lang="en-US"/>
              <a:t>Missing data</a:t>
            </a:r>
          </a:p>
          <a:p>
            <a:pPr lvl="1"/>
            <a:r>
              <a:rPr lang="en-US"/>
              <a:t>Input data average</a:t>
            </a:r>
          </a:p>
          <a:p>
            <a:pPr lvl="2"/>
            <a:r>
              <a:rPr lang="en-US"/>
              <a:t>Z score as zero</a:t>
            </a:r>
          </a:p>
          <a:p>
            <a:r>
              <a:rPr lang="en-US"/>
              <a:t>Macro level data </a:t>
            </a:r>
          </a:p>
          <a:p>
            <a:pPr lvl="1"/>
            <a:r>
              <a:rPr lang="en-US"/>
              <a:t>Jurisdictions or school districts</a:t>
            </a:r>
          </a:p>
          <a:p>
            <a:r>
              <a:rPr lang="en-US"/>
              <a:t>When do we use ratio</a:t>
            </a:r>
          </a:p>
          <a:p>
            <a:pPr lvl="1"/>
            <a:r>
              <a:rPr lang="en-US"/>
              <a:t>Grocery stores</a:t>
            </a:r>
          </a:p>
          <a:p>
            <a:pPr lvl="1"/>
            <a:r>
              <a:rPr lang="en-US"/>
              <a:t>Jobs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EXTRA SLIDES</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80572" y="1277470"/>
            <a:ext cx="8200571" cy="5255684"/>
          </a:xfrm>
          <a:prstGeom prst="rect">
            <a:avLst/>
          </a:prstGeom>
          <a:noFill/>
          <a:ln w="9525">
            <a:noFill/>
            <a:miter lim="800000"/>
            <a:headEnd/>
            <a:tailEnd/>
          </a:ln>
        </p:spPr>
        <p:txBody>
          <a:bodyPr lIns="84216" tIns="42108" rIns="84216" bIns="42108">
            <a:prstTxWarp prst="textNoShape">
              <a:avLst/>
            </a:prstTxWarp>
            <a:spAutoFit/>
          </a:bodyPr>
          <a:lstStyle/>
          <a:p>
            <a:r>
              <a:rPr lang="en-US" sz="2200" dirty="0">
                <a:ea typeface="Arial" charset="0"/>
                <a:cs typeface="Arial" charset="0"/>
              </a:rPr>
              <a:t>First, it is an </a:t>
            </a:r>
            <a:r>
              <a:rPr lang="en-US" sz="2200" u="sng" dirty="0">
                <a:ea typeface="Arial" charset="0"/>
                <a:cs typeface="Arial" charset="0"/>
              </a:rPr>
              <a:t>analysis</a:t>
            </a:r>
            <a:r>
              <a:rPr lang="en-US" sz="2200" dirty="0">
                <a:ea typeface="Arial" charset="0"/>
                <a:cs typeface="Arial" charset="0"/>
              </a:rPr>
              <a:t> of the region’s opportunities and amenities in relation to particular people and places in the region.  </a:t>
            </a:r>
          </a:p>
          <a:p>
            <a:endParaRPr lang="en-US" sz="2200" dirty="0">
              <a:ea typeface="Arial" charset="0"/>
              <a:cs typeface="Arial" charset="0"/>
            </a:endParaRPr>
          </a:p>
          <a:p>
            <a:r>
              <a:rPr lang="en-US" sz="2200" dirty="0">
                <a:ea typeface="Arial" charset="0"/>
                <a:cs typeface="Arial" charset="0"/>
              </a:rPr>
              <a:t>Second, it is a </a:t>
            </a:r>
            <a:r>
              <a:rPr lang="en-US" sz="2200" i="1" u="sng" dirty="0">
                <a:ea typeface="Arial" charset="0"/>
                <a:cs typeface="Arial" charset="0"/>
              </a:rPr>
              <a:t>visual </a:t>
            </a:r>
            <a:r>
              <a:rPr lang="en-US" sz="2200" u="sng" dirty="0">
                <a:ea typeface="Arial" charset="0"/>
                <a:cs typeface="Arial" charset="0"/>
              </a:rPr>
              <a:t>illustration</a:t>
            </a:r>
            <a:r>
              <a:rPr lang="en-US" sz="2200" dirty="0">
                <a:ea typeface="Arial" charset="0"/>
                <a:cs typeface="Arial" charset="0"/>
              </a:rPr>
              <a:t> that highlights disparities between communities.  As a result, Portlanders will be able to see with their own eyes which areas have fewest amenities or lack access to them. This will allow interested parties to determine where to focus energy and priorities when advocating for more equitable communities. </a:t>
            </a:r>
            <a:endParaRPr lang="en-US" sz="2200" dirty="0">
              <a:ea typeface="Times New Roman" charset="0"/>
              <a:cs typeface="Times New Roman" charset="0"/>
            </a:endParaRPr>
          </a:p>
          <a:p>
            <a:pPr eaLnBrk="0" hangingPunct="0"/>
            <a:r>
              <a:rPr lang="en-US" sz="2200" dirty="0">
                <a:ea typeface="Arial" charset="0"/>
                <a:cs typeface="Arial" charset="0"/>
              </a:rPr>
              <a:t> </a:t>
            </a:r>
            <a:endParaRPr lang="en-US" sz="2200" dirty="0">
              <a:ea typeface="Times New Roman" charset="0"/>
              <a:cs typeface="Times New Roman" charset="0"/>
            </a:endParaRPr>
          </a:p>
          <a:p>
            <a:pPr eaLnBrk="0" hangingPunct="0"/>
            <a:r>
              <a:rPr lang="en-US" sz="2200" dirty="0">
                <a:ea typeface="Times New Roman" charset="0"/>
                <a:cs typeface="Times New Roman" charset="0"/>
              </a:rPr>
              <a:t>The Atlas and accompanying data is a </a:t>
            </a:r>
            <a:r>
              <a:rPr lang="en-US" sz="2200" u="sng" dirty="0">
                <a:ea typeface="Times New Roman" charset="0"/>
                <a:cs typeface="Times New Roman" charset="0"/>
              </a:rPr>
              <a:t>tool for change</a:t>
            </a:r>
            <a:r>
              <a:rPr lang="en-US" sz="2200" dirty="0">
                <a:ea typeface="Times New Roman" charset="0"/>
                <a:cs typeface="Times New Roman" charset="0"/>
              </a:rPr>
              <a:t>. It will be shared with policy makers, planners, businesses, and the general public, and used by community-based organizations to advocate for public policies and public and private investments that make regional development more equitable.</a:t>
            </a:r>
            <a:r>
              <a:rPr lang="en-US" sz="2600" dirty="0">
                <a:latin typeface="Trebuchet MS" charset="0"/>
              </a:rPr>
              <a:t> </a:t>
            </a:r>
          </a:p>
        </p:txBody>
      </p:sp>
      <p:sp>
        <p:nvSpPr>
          <p:cNvPr id="20483" name="Rectangle 5"/>
          <p:cNvSpPr>
            <a:spLocks noGrp="1" noChangeArrowheads="1"/>
          </p:cNvSpPr>
          <p:nvPr>
            <p:ph type="title" idx="4294967295"/>
          </p:nvPr>
        </p:nvSpPr>
        <p:spPr/>
        <p:txBody>
          <a:bodyPr/>
          <a:lstStyle/>
          <a:p>
            <a:pPr eaLnBrk="1" hangingPunct="1"/>
            <a:r>
              <a:rPr lang="en-US" sz="3700" i="1" dirty="0">
                <a:solidFill>
                  <a:schemeClr val="accent2"/>
                </a:solidFill>
                <a:latin typeface="Tempus Sans ITC" pitchFamily="82" charset="0"/>
                <a:ea typeface="Arial" charset="0"/>
                <a:cs typeface="Arial" charset="0"/>
              </a:rPr>
              <a:t>What exactly is an “Equity Atlas”?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2834" y="228321"/>
            <a:ext cx="8646584" cy="6384551"/>
            <a:chOff x="154" y="163"/>
            <a:chExt cx="5719" cy="4558"/>
          </a:xfrm>
        </p:grpSpPr>
        <p:sp>
          <p:nvSpPr>
            <p:cNvPr id="64515" name="Rectangle 3"/>
            <p:cNvSpPr>
              <a:spLocks noChangeArrowheads="1"/>
            </p:cNvSpPr>
            <p:nvPr/>
          </p:nvSpPr>
          <p:spPr bwMode="auto">
            <a:xfrm>
              <a:off x="154" y="163"/>
              <a:ext cx="5720" cy="4559"/>
            </a:xfrm>
            <a:prstGeom prst="rect">
              <a:avLst/>
            </a:prstGeom>
            <a:solidFill>
              <a:srgbClr val="99CC00"/>
            </a:solidFill>
            <a:ln w="9525">
              <a:noFill/>
              <a:round/>
              <a:headEnd/>
              <a:tailEnd/>
            </a:ln>
            <a:effectLst/>
          </p:spPr>
          <p:txBody>
            <a:bodyPr wrap="none" anchor="ctr">
              <a:prstTxWarp prst="textNoShape">
                <a:avLst/>
              </a:prstTxWarp>
            </a:bodyPr>
            <a:lstStyle/>
            <a:p>
              <a:endParaRPr lang="en-US" dirty="0"/>
            </a:p>
          </p:txBody>
        </p:sp>
        <p:sp>
          <p:nvSpPr>
            <p:cNvPr id="64516" name="Rectangle 4"/>
            <p:cNvSpPr>
              <a:spLocks noChangeArrowheads="1"/>
            </p:cNvSpPr>
            <p:nvPr/>
          </p:nvSpPr>
          <p:spPr bwMode="auto">
            <a:xfrm>
              <a:off x="250" y="240"/>
              <a:ext cx="5519" cy="4367"/>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en-US" dirty="0"/>
            </a:p>
          </p:txBody>
        </p:sp>
      </p:grpSp>
      <p:sp>
        <p:nvSpPr>
          <p:cNvPr id="64517" name="Text Box 5"/>
          <p:cNvSpPr txBox="1">
            <a:spLocks noChangeArrowheads="1"/>
          </p:cNvSpPr>
          <p:nvPr/>
        </p:nvSpPr>
        <p:spPr bwMode="auto">
          <a:xfrm>
            <a:off x="508000" y="434142"/>
            <a:ext cx="8224762" cy="468019"/>
          </a:xfrm>
          <a:prstGeom prst="rect">
            <a:avLst/>
          </a:prstGeom>
          <a:noFill/>
          <a:ln w="9525">
            <a:noFill/>
            <a:round/>
            <a:headEnd/>
            <a:tailEnd/>
          </a:ln>
          <a:effectLst/>
        </p:spPr>
        <p:txBody>
          <a:bodyPr lIns="91511" tIns="45755" rIns="91511" bIns="45755" anchor="ctr">
            <a:prstTxWarp prst="textNoShape">
              <a:avLst/>
            </a:prstTxWarp>
            <a:spAutoFit/>
          </a:bodyPr>
          <a:lstStyle/>
          <a:p>
            <a:pPr algn="ctr">
              <a:lnSpc>
                <a:spcPct val="81000"/>
              </a:lnSpc>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pPr>
            <a:r>
              <a:rPr lang="en-GB" sz="2900" b="1" u="sng" dirty="0">
                <a:solidFill>
                  <a:srgbClr val="000000"/>
                </a:solidFill>
              </a:rPr>
              <a:t>WHAT DO WE MEAN BY EQUITY?</a:t>
            </a:r>
          </a:p>
        </p:txBody>
      </p:sp>
      <p:sp>
        <p:nvSpPr>
          <p:cNvPr id="64518" name="Text Box 6"/>
          <p:cNvSpPr txBox="1">
            <a:spLocks noChangeArrowheads="1"/>
          </p:cNvSpPr>
          <p:nvPr/>
        </p:nvSpPr>
        <p:spPr bwMode="auto">
          <a:xfrm>
            <a:off x="1773465" y="3700743"/>
            <a:ext cx="5554738" cy="292754"/>
          </a:xfrm>
          <a:prstGeom prst="rect">
            <a:avLst/>
          </a:prstGeom>
          <a:noFill/>
          <a:ln w="9525">
            <a:noFill/>
            <a:round/>
            <a:headEnd/>
            <a:tailEnd/>
          </a:ln>
          <a:effectLst/>
        </p:spPr>
        <p:txBody>
          <a:bodyPr wrap="none" lIns="84216" tIns="42108" rIns="84216" bIns="42108" anchor="ctr">
            <a:prstTxWarp prst="textNoShape">
              <a:avLst/>
            </a:prstTxWarp>
          </a:bodyPr>
          <a:lstStyle/>
          <a:p>
            <a:endParaRPr lang="en-US" dirty="0"/>
          </a:p>
        </p:txBody>
      </p:sp>
      <p:sp>
        <p:nvSpPr>
          <p:cNvPr id="64519" name="Text Box 7"/>
          <p:cNvSpPr txBox="1">
            <a:spLocks noChangeArrowheads="1"/>
          </p:cNvSpPr>
          <p:nvPr/>
        </p:nvSpPr>
        <p:spPr bwMode="auto">
          <a:xfrm>
            <a:off x="993323" y="1581431"/>
            <a:ext cx="7446130" cy="3154093"/>
          </a:xfrm>
          <a:prstGeom prst="rect">
            <a:avLst/>
          </a:prstGeom>
          <a:noFill/>
          <a:ln w="9525">
            <a:noFill/>
            <a:round/>
            <a:headEnd/>
            <a:tailEnd/>
          </a:ln>
          <a:effectLst/>
        </p:spPr>
        <p:txBody>
          <a:bodyPr lIns="82890" tIns="43103" rIns="82890" bIns="43103">
            <a:prstTxWarp prst="textNoShape">
              <a:avLst/>
            </a:prstTxWarp>
            <a:spAutoFit/>
          </a:bodyPr>
          <a:lstStyle/>
          <a:p>
            <a:pPr marL="312887" indent="-312887">
              <a:lnSpc>
                <a:spcPct val="81000"/>
              </a:lnSpc>
              <a:spcBef>
                <a:spcPts val="1612"/>
              </a:spcBef>
              <a:buFont typeface="Arial" charset="0"/>
              <a:buAutoNum type="arabicPeriod"/>
              <a:tabLst>
                <a:tab pos="312887" algn="l"/>
                <a:tab pos="733968" algn="l"/>
                <a:tab pos="1155049" algn="l"/>
                <a:tab pos="1576130" algn="l"/>
                <a:tab pos="1997212" algn="l"/>
                <a:tab pos="2418293" algn="l"/>
                <a:tab pos="2839374" algn="l"/>
                <a:tab pos="3260455" algn="l"/>
                <a:tab pos="3681536" algn="l"/>
                <a:tab pos="4102618" algn="l"/>
                <a:tab pos="4523699" algn="l"/>
                <a:tab pos="4944780" algn="l"/>
                <a:tab pos="5365861" algn="l"/>
                <a:tab pos="5786942" algn="l"/>
                <a:tab pos="6208024" algn="l"/>
                <a:tab pos="6629105" algn="l"/>
                <a:tab pos="7050186" algn="l"/>
                <a:tab pos="7471267" algn="l"/>
                <a:tab pos="7892348" algn="l"/>
                <a:tab pos="8313430" algn="l"/>
                <a:tab pos="8734511" algn="l"/>
              </a:tabLst>
            </a:pPr>
            <a:r>
              <a:rPr lang="en-GB" sz="2600" dirty="0">
                <a:solidFill>
                  <a:srgbClr val="000000"/>
                </a:solidFill>
              </a:rPr>
              <a:t>Every person has access to opportunities for meeting their basic needs and advancing their health and well being.</a:t>
            </a:r>
          </a:p>
          <a:p>
            <a:pPr marL="312887" indent="-312887">
              <a:lnSpc>
                <a:spcPct val="81000"/>
              </a:lnSpc>
              <a:spcBef>
                <a:spcPts val="1612"/>
              </a:spcBef>
              <a:buFont typeface="Arial" charset="0"/>
              <a:buAutoNum type="arabicPeriod"/>
              <a:tabLst>
                <a:tab pos="312887" algn="l"/>
                <a:tab pos="733968" algn="l"/>
                <a:tab pos="1155049" algn="l"/>
                <a:tab pos="1576130" algn="l"/>
                <a:tab pos="1997212" algn="l"/>
                <a:tab pos="2418293" algn="l"/>
                <a:tab pos="2839374" algn="l"/>
                <a:tab pos="3260455" algn="l"/>
                <a:tab pos="3681536" algn="l"/>
                <a:tab pos="4102618" algn="l"/>
                <a:tab pos="4523699" algn="l"/>
                <a:tab pos="4944780" algn="l"/>
                <a:tab pos="5365861" algn="l"/>
                <a:tab pos="5786942" algn="l"/>
                <a:tab pos="6208024" algn="l"/>
                <a:tab pos="6629105" algn="l"/>
                <a:tab pos="7050186" algn="l"/>
                <a:tab pos="7471267" algn="l"/>
                <a:tab pos="7892348" algn="l"/>
                <a:tab pos="8313430" algn="l"/>
                <a:tab pos="8734511" algn="l"/>
              </a:tabLst>
            </a:pPr>
            <a:r>
              <a:rPr lang="en-GB" sz="2600" dirty="0">
                <a:solidFill>
                  <a:srgbClr val="000000"/>
                </a:solidFill>
              </a:rPr>
              <a:t>The benefits and burdens of growth and change are fairly shared among our communities.</a:t>
            </a:r>
          </a:p>
          <a:p>
            <a:pPr marL="312887" indent="-312887">
              <a:lnSpc>
                <a:spcPct val="81000"/>
              </a:lnSpc>
              <a:spcBef>
                <a:spcPts val="1612"/>
              </a:spcBef>
              <a:buFont typeface="Arial" charset="0"/>
              <a:buAutoNum type="arabicPeriod"/>
              <a:tabLst>
                <a:tab pos="312887" algn="l"/>
                <a:tab pos="733968" algn="l"/>
                <a:tab pos="1155049" algn="l"/>
                <a:tab pos="1576130" algn="l"/>
                <a:tab pos="1997212" algn="l"/>
                <a:tab pos="2418293" algn="l"/>
                <a:tab pos="2839374" algn="l"/>
                <a:tab pos="3260455" algn="l"/>
                <a:tab pos="3681536" algn="l"/>
                <a:tab pos="4102618" algn="l"/>
                <a:tab pos="4523699" algn="l"/>
                <a:tab pos="4944780" algn="l"/>
                <a:tab pos="5365861" algn="l"/>
                <a:tab pos="5786942" algn="l"/>
                <a:tab pos="6208024" algn="l"/>
                <a:tab pos="6629105" algn="l"/>
                <a:tab pos="7050186" algn="l"/>
                <a:tab pos="7471267" algn="l"/>
                <a:tab pos="7892348" algn="l"/>
                <a:tab pos="8313430" algn="l"/>
                <a:tab pos="8734511" algn="l"/>
              </a:tabLst>
            </a:pPr>
            <a:r>
              <a:rPr lang="en-GB" sz="2600" dirty="0">
                <a:solidFill>
                  <a:srgbClr val="000000"/>
                </a:solidFill>
              </a:rPr>
              <a:t>All residents and communities are involved fully as equal partners in public decision-making.</a:t>
            </a:r>
          </a:p>
        </p:txBody>
      </p:sp>
      <p:sp>
        <p:nvSpPr>
          <p:cNvPr id="64520" name="Text Box 8"/>
          <p:cNvSpPr txBox="1">
            <a:spLocks noChangeArrowheads="1"/>
          </p:cNvSpPr>
          <p:nvPr/>
        </p:nvSpPr>
        <p:spPr bwMode="auto">
          <a:xfrm>
            <a:off x="1690573" y="993122"/>
            <a:ext cx="5605616" cy="423807"/>
          </a:xfrm>
          <a:prstGeom prst="rect">
            <a:avLst/>
          </a:prstGeom>
          <a:noFill/>
          <a:ln w="9525">
            <a:noFill/>
            <a:round/>
            <a:headEnd/>
            <a:tailEnd/>
          </a:ln>
          <a:effectLst/>
        </p:spPr>
        <p:txBody>
          <a:bodyPr wrap="none" lIns="82890" tIns="43103" rIns="82890" bIns="43103">
            <a:prstTxWarp prst="textNoShape">
              <a:avLst/>
            </a:prstTxWarp>
            <a:spAutoFit/>
          </a:bodyPr>
          <a:lstStyle/>
          <a:p>
            <a:pPr algn="ctr">
              <a:lnSpc>
                <a:spcPct val="81000"/>
              </a:lnSpc>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pPr>
            <a:r>
              <a:rPr lang="en-GB" sz="2600" i="1" dirty="0">
                <a:solidFill>
                  <a:srgbClr val="000000"/>
                </a:solidFill>
              </a:rPr>
              <a:t>An Equitable Region is one where…</a:t>
            </a:r>
          </a:p>
        </p:txBody>
      </p:sp>
      <p:grpSp>
        <p:nvGrpSpPr>
          <p:cNvPr id="3" name="Group 9"/>
          <p:cNvGrpSpPr>
            <a:grpSpLocks/>
          </p:cNvGrpSpPr>
          <p:nvPr/>
        </p:nvGrpSpPr>
        <p:grpSpPr bwMode="auto">
          <a:xfrm>
            <a:off x="654656" y="5261163"/>
            <a:ext cx="8023679" cy="1072964"/>
            <a:chOff x="433" y="3756"/>
            <a:chExt cx="5307" cy="766"/>
          </a:xfrm>
        </p:grpSpPr>
        <p:pic>
          <p:nvPicPr>
            <p:cNvPr id="64522" name="Picture 10"/>
            <p:cNvPicPr>
              <a:picLocks noChangeAspect="1" noChangeArrowheads="1"/>
            </p:cNvPicPr>
            <p:nvPr/>
          </p:nvPicPr>
          <p:blipFill>
            <a:blip r:embed="rId3"/>
            <a:srcRect l="542" t="27959" b="28734"/>
            <a:stretch>
              <a:fillRect/>
            </a:stretch>
          </p:blipFill>
          <p:spPr bwMode="auto">
            <a:xfrm>
              <a:off x="433" y="3756"/>
              <a:ext cx="3160" cy="766"/>
            </a:xfrm>
            <a:prstGeom prst="rect">
              <a:avLst/>
            </a:prstGeom>
            <a:noFill/>
            <a:ln w="9525">
              <a:noFill/>
              <a:round/>
              <a:headEnd/>
              <a:tailEnd/>
            </a:ln>
            <a:effectLst/>
          </p:spPr>
        </p:pic>
        <p:sp>
          <p:nvSpPr>
            <p:cNvPr id="64523" name="Text Box 11"/>
            <p:cNvSpPr txBox="1">
              <a:spLocks noChangeArrowheads="1"/>
            </p:cNvSpPr>
            <p:nvPr/>
          </p:nvSpPr>
          <p:spPr bwMode="auto">
            <a:xfrm>
              <a:off x="3618" y="4117"/>
              <a:ext cx="2122" cy="271"/>
            </a:xfrm>
            <a:prstGeom prst="rect">
              <a:avLst/>
            </a:prstGeom>
            <a:noFill/>
            <a:ln w="9525">
              <a:noFill/>
              <a:round/>
              <a:headEnd/>
              <a:tailEnd/>
            </a:ln>
            <a:effectLst/>
          </p:spPr>
          <p:txBody>
            <a:bodyPr lIns="90000" tIns="46800" rIns="90000" bIns="46800">
              <a:prstTxWarp prst="textNoShape">
                <a:avLst/>
              </a:prstTxWarp>
              <a:spAutoFit/>
            </a:bodyPr>
            <a:lstStyle/>
            <a:p>
              <a:pPr algn="ctr">
                <a:lnSpc>
                  <a:spcPct val="81000"/>
                </a:lnSpc>
                <a:spcBef>
                  <a:spcPts val="1382"/>
                </a:spcBef>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pPr>
              <a:r>
                <a:rPr lang="en-GB" sz="2200" b="1" dirty="0">
                  <a:solidFill>
                    <a:srgbClr val="99CC00"/>
                  </a:solidFill>
                </a:rPr>
                <a:t>www.equityatlas.org</a:t>
              </a:r>
            </a:p>
          </p:txBody>
        </p:sp>
      </p:grpSp>
    </p:spTree>
  </p:cSld>
  <p:clrMapOvr>
    <a:masterClrMapping/>
  </p:clrMapOvr>
  <p:transition spd="med" advTm="1024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dirty="0" smtClean="0"/>
              <a:t>Defining Social Equity</a:t>
            </a:r>
            <a:endParaRPr lang="en-US" dirty="0"/>
          </a:p>
        </p:txBody>
      </p:sp>
      <p:sp>
        <p:nvSpPr>
          <p:cNvPr id="3" name="Content Placeholder 2"/>
          <p:cNvSpPr>
            <a:spLocks noGrp="1"/>
          </p:cNvSpPr>
          <p:nvPr>
            <p:ph idx="1"/>
          </p:nvPr>
        </p:nvSpPr>
        <p:spPr>
          <a:xfrm>
            <a:off x="457200" y="1219200"/>
            <a:ext cx="8229600" cy="4911725"/>
          </a:xfrm>
        </p:spPr>
        <p:txBody>
          <a:bodyPr/>
          <a:lstStyle/>
          <a:p>
            <a:r>
              <a:rPr lang="en-US" sz="2000" b="1" dirty="0" smtClean="0"/>
              <a:t>Imagine a region where:</a:t>
            </a:r>
            <a:endParaRPr lang="en-US" sz="2000" dirty="0" smtClean="0"/>
          </a:p>
          <a:p>
            <a:pPr lvl="0"/>
            <a:r>
              <a:rPr lang="en-US" sz="2000" dirty="0" smtClean="0"/>
              <a:t>All residents have </a:t>
            </a:r>
            <a:r>
              <a:rPr lang="en-US" sz="2000" b="1" dirty="0" smtClean="0"/>
              <a:t>access to opportunities</a:t>
            </a:r>
            <a:r>
              <a:rPr lang="en-US" sz="2000" dirty="0" smtClean="0"/>
              <a:t> such as good jobs, real transportation choices, safe and stable housing, a good education, a range of parks and natural areas, vibrant public spaces, and healthful, regionally produced foods.</a:t>
            </a:r>
          </a:p>
          <a:p>
            <a:pPr lvl="0"/>
            <a:r>
              <a:rPr lang="en-US" sz="2000" dirty="0" smtClean="0"/>
              <a:t>The </a:t>
            </a:r>
            <a:r>
              <a:rPr lang="en-US" sz="2000" b="1" dirty="0" smtClean="0"/>
              <a:t>benefits and burdens</a:t>
            </a:r>
            <a:r>
              <a:rPr lang="en-US" sz="2000" dirty="0" smtClean="0"/>
              <a:t> of growth and change are equitably shared across our communities.</a:t>
            </a:r>
          </a:p>
          <a:p>
            <a:pPr lvl="0"/>
            <a:r>
              <a:rPr lang="en-US" sz="2000" dirty="0" smtClean="0"/>
              <a:t>All residents and communities are </a:t>
            </a:r>
            <a:r>
              <a:rPr lang="en-US" sz="2000" b="1" dirty="0" smtClean="0"/>
              <a:t>involved</a:t>
            </a:r>
            <a:r>
              <a:rPr lang="en-US" sz="2000" dirty="0" smtClean="0"/>
              <a:t> as full and equal partners in public decision-making.</a:t>
            </a:r>
          </a:p>
          <a:p>
            <a:r>
              <a:rPr lang="en-US" sz="2000" dirty="0" smtClean="0"/>
              <a:t>In a sustainable and equitable region all of these things would be true, yet we know that equity is not a reality for all of our communities.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Why is it important? </a:t>
            </a:r>
            <a:endParaRPr lang="en-US" sz="3200" dirty="0"/>
          </a:p>
        </p:txBody>
      </p:sp>
      <p:sp>
        <p:nvSpPr>
          <p:cNvPr id="3" name="Content Placeholder 2"/>
          <p:cNvSpPr>
            <a:spLocks noGrp="1"/>
          </p:cNvSpPr>
          <p:nvPr>
            <p:ph idx="1"/>
          </p:nvPr>
        </p:nvSpPr>
        <p:spPr/>
        <p:txBody>
          <a:bodyPr/>
          <a:lstStyle/>
          <a:p>
            <a:r>
              <a:rPr lang="en-US" sz="1800" dirty="0" smtClean="0"/>
              <a:t>The Portland region is widely recognized as a leader in sustainable development. Deserved as this reputation may be, it has a soft underbelly: like most places, the Portland region’s planning approach tends to focus on places or people, rather than striking a balance between the two. The consequence? Too often, “success” results in physical improvements—pretty buildings, great parks, new transit, places to gather and so forth—that some people can enjoy, while other people get left behind. In other words, questions of equality get ignored.</a:t>
            </a:r>
            <a:br>
              <a:rPr lang="en-US" sz="1800" dirty="0" smtClean="0"/>
            </a:br>
            <a:r>
              <a:rPr lang="en-US" sz="1800" dirty="0" smtClean="0"/>
              <a:t> </a:t>
            </a:r>
            <a:br>
              <a:rPr lang="en-US" sz="1800" dirty="0" smtClean="0"/>
            </a:br>
            <a:r>
              <a:rPr lang="en-US" sz="1800" dirty="0" smtClean="0"/>
              <a:t>The Coalition for a Livable Future initiated the </a:t>
            </a:r>
            <a:r>
              <a:rPr lang="en-US" sz="1800" i="1" dirty="0" smtClean="0"/>
              <a:t>Regional Equity Atlas Project</a:t>
            </a:r>
            <a:r>
              <a:rPr lang="en-US" sz="1800" dirty="0" smtClean="0"/>
              <a:t> in response to its members’ assessment that equity and its relationship to sustainable development was not generally understood by the public and policymakers. Yet, all agreed that equity is a core component of sustainability and should be a prominent element of our regional approach to managing future growth and development.</a:t>
            </a:r>
            <a:br>
              <a:rPr lang="en-US" sz="1800" dirty="0" smtClean="0"/>
            </a:br>
            <a:r>
              <a:rPr lang="en-US" sz="1800" dirty="0" smtClean="0"/>
              <a:t/>
            </a:r>
            <a:br>
              <a:rPr lang="en-US" sz="1800" dirty="0" smtClean="0"/>
            </a:b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700" dirty="0">
                <a:solidFill>
                  <a:schemeClr val="tx1">
                    <a:lumMod val="95000"/>
                  </a:schemeClr>
                </a:solidFill>
                <a:latin typeface="Tempus Sans ITC" pitchFamily="82" charset="0"/>
                <a:ea typeface="Arial" charset="0"/>
                <a:cs typeface="Arial" charset="0"/>
              </a:rPr>
              <a:t>Why is Equity Important?</a:t>
            </a:r>
            <a:br>
              <a:rPr lang="en-US" sz="3700" dirty="0">
                <a:solidFill>
                  <a:schemeClr val="tx1">
                    <a:lumMod val="95000"/>
                  </a:schemeClr>
                </a:solidFill>
                <a:latin typeface="Tempus Sans ITC" pitchFamily="82" charset="0"/>
                <a:ea typeface="Arial" charset="0"/>
                <a:cs typeface="Arial" charset="0"/>
              </a:rPr>
            </a:br>
            <a:endParaRPr lang="en-US" sz="3700" dirty="0">
              <a:solidFill>
                <a:schemeClr val="tx1">
                  <a:lumMod val="95000"/>
                </a:schemeClr>
              </a:solidFill>
              <a:latin typeface="Tempus Sans ITC" pitchFamily="82" charset="0"/>
              <a:ea typeface="Arial" charset="0"/>
              <a:cs typeface="Arial" charset="0"/>
            </a:endParaRPr>
          </a:p>
        </p:txBody>
      </p:sp>
      <p:sp>
        <p:nvSpPr>
          <p:cNvPr id="19459" name="Rectangle 5"/>
          <p:cNvSpPr>
            <a:spLocks noChangeArrowheads="1"/>
          </p:cNvSpPr>
          <p:nvPr/>
        </p:nvSpPr>
        <p:spPr bwMode="auto">
          <a:xfrm>
            <a:off x="435429" y="1423147"/>
            <a:ext cx="8273143" cy="3205380"/>
          </a:xfrm>
          <a:prstGeom prst="rect">
            <a:avLst/>
          </a:prstGeom>
          <a:noFill/>
          <a:ln w="9525">
            <a:noFill/>
            <a:miter lim="800000"/>
            <a:headEnd/>
            <a:tailEnd/>
          </a:ln>
        </p:spPr>
        <p:txBody>
          <a:bodyPr lIns="84216" tIns="42108" rIns="84216" bIns="42108">
            <a:prstTxWarp prst="textNoShape">
              <a:avLst/>
            </a:prstTxWarp>
            <a:spAutoFit/>
          </a:bodyPr>
          <a:lstStyle/>
          <a:p>
            <a:pPr>
              <a:lnSpc>
                <a:spcPct val="90000"/>
              </a:lnSpc>
              <a:spcBef>
                <a:spcPct val="100000"/>
              </a:spcBef>
            </a:pPr>
            <a:r>
              <a:rPr lang="en-US" sz="2200" dirty="0" smtClean="0">
                <a:ea typeface="Arial" charset="0"/>
                <a:cs typeface="Arial" charset="0"/>
              </a:rPr>
              <a:t>While Portland has a strong reputation as a green community not everyone </a:t>
            </a:r>
            <a:r>
              <a:rPr lang="en-US" sz="2200" dirty="0">
                <a:ea typeface="Arial" charset="0"/>
                <a:cs typeface="Arial" charset="0"/>
              </a:rPr>
              <a:t>has equal access to health care, decent housing, and public transit.  Resources such as open space, grocery stores, good schools, and a clean environment are unequally distributed. </a:t>
            </a:r>
          </a:p>
          <a:p>
            <a:pPr>
              <a:lnSpc>
                <a:spcPct val="90000"/>
              </a:lnSpc>
              <a:spcBef>
                <a:spcPct val="100000"/>
              </a:spcBef>
            </a:pPr>
            <a:r>
              <a:rPr lang="en-US" sz="2200" dirty="0">
                <a:ea typeface="Times New Roman" charset="0"/>
                <a:cs typeface="Times New Roman" charset="0"/>
              </a:rPr>
              <a:t>To move toward sustainability, we must pay equal attention to all three E’s - environment, </a:t>
            </a:r>
            <a:r>
              <a:rPr lang="en-US" sz="2200" dirty="0" smtClean="0">
                <a:ea typeface="Times New Roman" charset="0"/>
                <a:cs typeface="Times New Roman" charset="0"/>
              </a:rPr>
              <a:t>economy, </a:t>
            </a:r>
            <a:r>
              <a:rPr lang="en-US" sz="2200" dirty="0">
                <a:ea typeface="Times New Roman" charset="0"/>
                <a:cs typeface="Times New Roman" charset="0"/>
              </a:rPr>
              <a:t>and equity.</a:t>
            </a:r>
          </a:p>
          <a:p>
            <a:pPr>
              <a:lnSpc>
                <a:spcPct val="90000"/>
              </a:lnSpc>
              <a:spcBef>
                <a:spcPct val="100000"/>
              </a:spcBef>
            </a:pPr>
            <a:r>
              <a:rPr lang="en-US" sz="2200" dirty="0">
                <a:ea typeface="Times New Roman" charset="0"/>
                <a:cs typeface="Times New Roman" charset="0"/>
              </a:rPr>
              <a:t>There are real costs of leaving a portion of the population behind, which undermine the economic prosperity of the entire region.</a:t>
            </a:r>
            <a:r>
              <a:rPr lang="en-US" sz="2200" dirty="0" smtClean="0">
                <a:ea typeface="Times New Roman" charset="0"/>
                <a:cs typeface="Times New Roman" charset="0"/>
              </a:rPr>
              <a:t> </a:t>
            </a:r>
            <a:endParaRPr lang="en-US" sz="2200" dirty="0">
              <a:ea typeface="Times New Roman" charset="0"/>
              <a:cs typeface="Times New Roman"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Mapping Equity</a:t>
            </a:r>
            <a:endParaRPr lang="en-US" dirty="0"/>
          </a:p>
        </p:txBody>
      </p:sp>
      <p:sp>
        <p:nvSpPr>
          <p:cNvPr id="3" name="Content Placeholder 2"/>
          <p:cNvSpPr>
            <a:spLocks noGrp="1"/>
          </p:cNvSpPr>
          <p:nvPr>
            <p:ph idx="1"/>
          </p:nvPr>
        </p:nvSpPr>
        <p:spPr/>
        <p:txBody>
          <a:bodyPr/>
          <a:lstStyle/>
          <a:p>
            <a:r>
              <a:rPr lang="en-US" dirty="0" smtClean="0"/>
              <a:t>Rigorous definition of equity that can be translated into public policy</a:t>
            </a:r>
          </a:p>
          <a:p>
            <a:r>
              <a:rPr lang="en-US" dirty="0" smtClean="0"/>
              <a:t>Forces elected officials to put their money where their mouth is</a:t>
            </a:r>
          </a:p>
          <a:p>
            <a:r>
              <a:rPr lang="en-US" dirty="0" smtClean="0"/>
              <a:t>Creative way to engage stakeholders and public in equity issues</a:t>
            </a:r>
          </a:p>
          <a:p>
            <a:r>
              <a:rPr lang="en-US" dirty="0" smtClean="0"/>
              <a:t>Strengthens weakest leg of Sustainability (environment, economy, social)</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Reasons Equity might be thwarted</a:t>
            </a:r>
            <a:br>
              <a:rPr lang="en-US" sz="3600" dirty="0" smtClean="0"/>
            </a:br>
            <a:endParaRPr lang="en-US" sz="3600" dirty="0"/>
          </a:p>
        </p:txBody>
      </p:sp>
      <p:sp>
        <p:nvSpPr>
          <p:cNvPr id="3" name="Content Placeholder 2"/>
          <p:cNvSpPr>
            <a:spLocks noGrp="1"/>
          </p:cNvSpPr>
          <p:nvPr>
            <p:ph idx="1"/>
          </p:nvPr>
        </p:nvSpPr>
        <p:spPr/>
        <p:txBody>
          <a:bodyPr/>
          <a:lstStyle/>
          <a:p>
            <a:r>
              <a:rPr lang="en-US" sz="2800" dirty="0" smtClean="0"/>
              <a:t> </a:t>
            </a:r>
            <a:r>
              <a:rPr lang="en-US" sz="2800" dirty="0" err="1" smtClean="0"/>
              <a:t>maket</a:t>
            </a:r>
            <a:r>
              <a:rPr lang="en-US" sz="2800" dirty="0" smtClean="0"/>
              <a:t> itself will not provide balance because of unequal return on investments</a:t>
            </a:r>
          </a:p>
          <a:p>
            <a:r>
              <a:rPr lang="en-US" sz="2800" dirty="0" err="1" smtClean="0"/>
              <a:t>Nimby</a:t>
            </a:r>
            <a:r>
              <a:rPr lang="en-US" sz="2800" dirty="0" smtClean="0"/>
              <a:t> resistances</a:t>
            </a:r>
          </a:p>
          <a:p>
            <a:r>
              <a:rPr lang="en-US" sz="2800" dirty="0" smtClean="0"/>
              <a:t>Invested interests dominating public funding or private investments</a:t>
            </a:r>
          </a:p>
          <a:p>
            <a:r>
              <a:rPr lang="en-US" sz="2800" dirty="0" smtClean="0"/>
              <a:t>Local </a:t>
            </a:r>
            <a:r>
              <a:rPr lang="en-US" sz="2800" dirty="0" err="1" smtClean="0"/>
              <a:t>govenment</a:t>
            </a:r>
            <a:r>
              <a:rPr lang="en-US" sz="2800" dirty="0" smtClean="0"/>
              <a:t> funding limits</a:t>
            </a:r>
          </a:p>
          <a:p>
            <a:r>
              <a:rPr lang="en-US" sz="2800" dirty="0" smtClean="0"/>
              <a:t>Difficulty of </a:t>
            </a:r>
            <a:r>
              <a:rPr lang="en-US" sz="2800" dirty="0" err="1" smtClean="0"/>
              <a:t>cooperatertion</a:t>
            </a:r>
            <a:r>
              <a:rPr lang="en-US" sz="2800" dirty="0" smtClean="0"/>
              <a:t> in complicated jurisdictions</a:t>
            </a:r>
          </a:p>
          <a:p>
            <a:r>
              <a:rPr lang="en-US" sz="2800" dirty="0" smtClean="0"/>
              <a:t>And no forum for </a:t>
            </a:r>
            <a:r>
              <a:rPr lang="en-US" sz="2800" dirty="0" err="1" smtClean="0"/>
              <a:t>equilizing</a:t>
            </a:r>
            <a:r>
              <a:rPr lang="en-US" sz="2800" dirty="0" smtClean="0"/>
              <a:t> (Portland has Metro)</a:t>
            </a:r>
          </a:p>
          <a:p>
            <a:r>
              <a:rPr lang="en-US" sz="2800" dirty="0" smtClean="0"/>
              <a:t>Not </a:t>
            </a:r>
            <a:r>
              <a:rPr lang="en-US" sz="2800" dirty="0" err="1" smtClean="0"/>
              <a:t>preceived</a:t>
            </a:r>
            <a:r>
              <a:rPr lang="en-US" sz="2800" dirty="0" smtClean="0"/>
              <a:t> to be a priority locally</a:t>
            </a:r>
          </a:p>
        </p:txBody>
      </p:sp>
    </p:spTree>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6426</TotalTime>
  <Words>3560</Words>
  <Application>Microsoft Macintosh PowerPoint</Application>
  <PresentationFormat>On-screen Show (4:3)</PresentationFormat>
  <Paragraphs>409</Paragraphs>
  <Slides>59</Slides>
  <Notes>25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Ripple</vt:lpstr>
      <vt:lpstr>Acrobat Document</vt:lpstr>
      <vt:lpstr>Equity Atlas Workshop  Cairns Institute James Cook University  June, 2012</vt:lpstr>
      <vt:lpstr>Slide 2</vt:lpstr>
      <vt:lpstr>Slide 3</vt:lpstr>
      <vt:lpstr>What do we mean by Equity? </vt:lpstr>
      <vt:lpstr>Equity Mapping History</vt:lpstr>
      <vt:lpstr>Why is it important? </vt:lpstr>
      <vt:lpstr>Why is Equity Important? </vt:lpstr>
      <vt:lpstr>Reasons for Mapping Equity</vt:lpstr>
      <vt:lpstr>Reasons Equity might be thwarted </vt:lpstr>
      <vt:lpstr>Preliminary Questions</vt:lpstr>
      <vt:lpstr>Preliminary Questions 2</vt:lpstr>
      <vt:lpstr>Project Resource  Identification</vt:lpstr>
      <vt:lpstr>Some Data Lessons Learned</vt:lpstr>
      <vt:lpstr>Current Research Social Equity and Opportunity Mapping</vt:lpstr>
      <vt:lpstr>Current Research</vt:lpstr>
      <vt:lpstr>Current Research</vt:lpstr>
      <vt:lpstr>Current Research</vt:lpstr>
      <vt:lpstr>Current Research</vt:lpstr>
      <vt:lpstr>Current Research</vt:lpstr>
      <vt:lpstr>Current Research</vt:lpstr>
      <vt:lpstr>Current Research</vt:lpstr>
      <vt:lpstr>Most robust indicators </vt:lpstr>
      <vt:lpstr>Citizen Satisfaction Surveys</vt:lpstr>
      <vt:lpstr>Defining Social Equity</vt:lpstr>
      <vt:lpstr>Dictionary Definition</vt:lpstr>
      <vt:lpstr>What do we mean by Equity? </vt:lpstr>
      <vt:lpstr>Imagine a Region Where…</vt:lpstr>
      <vt:lpstr>Slide 28</vt:lpstr>
      <vt:lpstr>Funding</vt:lpstr>
      <vt:lpstr>Slide 30</vt:lpstr>
      <vt:lpstr>Follow-up Equity Forums</vt:lpstr>
      <vt:lpstr>Slide 32</vt:lpstr>
      <vt:lpstr>Kirwan Opportunity Mapping</vt:lpstr>
      <vt:lpstr>The “community of opportunity” approach</vt:lpstr>
      <vt:lpstr>Opportunity structures</vt:lpstr>
      <vt:lpstr>framework</vt:lpstr>
      <vt:lpstr>The web of opportunity</vt:lpstr>
      <vt:lpstr>Opportunity mapping</vt:lpstr>
      <vt:lpstr>Methodology</vt:lpstr>
      <vt:lpstr>Methodology: Identifying and Selecting Indicators of High and Low Opportunity</vt:lpstr>
      <vt:lpstr>Methodology: Indicator Categories</vt:lpstr>
      <vt:lpstr>Methodology: effect on opportunity</vt:lpstr>
      <vt:lpstr>Methodology: Calculating Z Scores</vt:lpstr>
      <vt:lpstr>Methodology: Calculating Opportunity using Z Scores</vt:lpstr>
      <vt:lpstr>Examples of opportunity mapping</vt:lpstr>
      <vt:lpstr>Austin MSA, TX</vt:lpstr>
      <vt:lpstr>New orleans msa, la</vt:lpstr>
      <vt:lpstr>Baltimore msa, md</vt:lpstr>
      <vt:lpstr>Ohio education opportunity</vt:lpstr>
      <vt:lpstr>Cleveland msa, oh</vt:lpstr>
      <vt:lpstr>Non-census data ExampleS</vt:lpstr>
      <vt:lpstr>Spatial techniques </vt:lpstr>
      <vt:lpstr>Interpolation</vt:lpstr>
      <vt:lpstr>buffering</vt:lpstr>
      <vt:lpstr>Data issues and considerations</vt:lpstr>
      <vt:lpstr>EXTRA SLIDES</vt:lpstr>
      <vt:lpstr>What exactly is an “Equity Atlas”?</vt:lpstr>
      <vt:lpstr>Slide 58</vt:lpstr>
      <vt:lpstr>Defining Social Equity</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Bowling Together: The Civic Story of Portland Oregon Steve Johnson, Ph.D.</dc:title>
  <cp:lastModifiedBy>steve johnson</cp:lastModifiedBy>
  <cp:revision>344</cp:revision>
  <dcterms:created xsi:type="dcterms:W3CDTF">2012-06-18T02:07:35Z</dcterms:created>
  <dcterms:modified xsi:type="dcterms:W3CDTF">2012-06-18T02:16:29Z</dcterms:modified>
</cp:coreProperties>
</file>