
<file path=[Content_Types].xml><?xml version="1.0" encoding="utf-8"?>
<Types xmlns="http://schemas.openxmlformats.org/package/2006/content-types">
  <Override PartName="/ppt/notesSlides/notesSlide20.xml" ContentType="application/vnd.openxmlformats-officedocument.presentationml.notesSlide+xml"/>
  <Override PartName="/ppt/slides/slide72.xml" ContentType="application/vnd.openxmlformats-officedocument.presentationml.slide+xml"/>
  <Override PartName="/ppt/slides/slide248.xml" ContentType="application/vnd.openxmlformats-officedocument.presentationml.slide+xml"/>
  <Override PartName="/ppt/slideLayouts/slideLayout5.xml" ContentType="application/vnd.openxmlformats-officedocument.presentationml.slideLayout+xml"/>
  <Override PartName="/ppt/slides/slide179.xml" ContentType="application/vnd.openxmlformats-officedocument.presentationml.slide+xml"/>
  <Override PartName="/ppt/notesSlides/notesSlide48.xml" ContentType="application/vnd.openxmlformats-officedocument.presentationml.notesSlide+xml"/>
  <Override PartName="/ppt/notesSlides/notesSlide123.xml" ContentType="application/vnd.openxmlformats-officedocument.presentationml.notesSlide+xml"/>
  <Override PartName="/ppt/notesSlides/notesSlide81.xml" ContentType="application/vnd.openxmlformats-officedocument.presentationml.notesSlide+xml"/>
  <Override PartName="/ppt/slides/slide124.xml" ContentType="application/vnd.openxmlformats-officedocument.presentationml.slide+xml"/>
  <Override PartName="/ppt/slides/slide45.xml" ContentType="application/vnd.openxmlformats-officedocument.presentationml.slide+xml"/>
  <Override PartName="/ppt/slides/slide108.xml" ContentType="application/vnd.openxmlformats-officedocument.presentationml.slide+xml"/>
  <Override PartName="/ppt/slides/slide323.xml" ContentType="application/vnd.openxmlformats-officedocument.presentationml.slide+xml"/>
  <Override PartName="/ppt/slides/slide254.xml" ContentType="application/vnd.openxmlformats-officedocument.presentationml.slide+xml"/>
  <Override PartName="/ppt/slides/slide185.xml" ContentType="application/vnd.openxmlformats-officedocument.presentationml.slide+xml"/>
  <Override PartName="/ppt/notesSlides/notesSlide54.xml" ContentType="application/vnd.openxmlformats-officedocument.presentationml.notesSlide+xml"/>
  <Override PartName="/ppt/slides/slide3.xml" ContentType="application/vnd.openxmlformats-officedocument.presentationml.slide+xml"/>
  <Override PartName="/ppt/notesSlides/notesSlide38.xml" ContentType="application/vnd.openxmlformats-officedocument.presentationml.notesSlide+xml"/>
  <Override PartName="/ppt/notesSlides/notesSlide113.xml" ContentType="application/vnd.openxmlformats-officedocument.presentationml.notesSlide+xml"/>
  <Override PartName="/ppt/slides/slide114.xml" ContentType="application/vnd.openxmlformats-officedocument.presentationml.slide+xml"/>
  <Override PartName="/ppt/notesMasters/notesMaster1.xml" ContentType="application/vnd.openxmlformats-officedocument.presentationml.notesMaster+xml"/>
  <Override PartName="/ppt/slides/slide260.xml" ContentType="application/vnd.openxmlformats-officedocument.presentationml.slide+xml"/>
  <Override PartName="/ppt/slides/slide35.xml" ContentType="application/vnd.openxmlformats-officedocument.presentationml.slide+xml"/>
  <Override PartName="/ppt/slides/slide191.xml" ContentType="application/vnd.openxmlformats-officedocument.presentationml.slide+xml"/>
  <Override PartName="/ppt/slideLayouts/slideLayout1.xml" ContentType="application/vnd.openxmlformats-officedocument.presentationml.slideLayout+xml"/>
  <Override PartName="/ppt/slides/slide288.xml" ContentType="application/vnd.openxmlformats-officedocument.presentationml.slide+xml"/>
  <Override PartName="/ppt/slides/slide175.xml" ContentType="application/vnd.openxmlformats-officedocument.presentationml.slide+xml"/>
  <Override PartName="/ppt/notesSlides/notesSlide44.xml" ContentType="application/vnd.openxmlformats-officedocument.presentationml.notesSlide+xml"/>
  <Override PartName="/ppt/slides/slide96.xml" ContentType="application/vnd.openxmlformats-officedocument.presentationml.slide+xml"/>
  <Override PartName="/ppt/slides/slide120.xml" ContentType="application/vnd.openxmlformats-officedocument.presentationml.slide+xml"/>
  <Override PartName="/ppt/slides/slide41.xml" ContentType="application/vnd.openxmlformats-officedocument.presentationml.slide+xml"/>
  <Override PartName="/ppt/slides/slide217.xml" ContentType="application/vnd.openxmlformats-officedocument.presentationml.slide+xml"/>
  <Override PartName="/ppt/slides/slide104.xml" ContentType="application/vnd.openxmlformats-officedocument.presentationml.slide+xml"/>
  <Override PartName="/ppt/slides/slide148.xml" ContentType="application/vnd.openxmlformats-officedocument.presentationml.slide+xml"/>
  <Override PartName="/ppt/slides/slide250.xml" ContentType="application/vnd.openxmlformats-officedocument.presentationml.slide+xml"/>
  <Default Extension="xml" ContentType="application/xml"/>
  <Override PartName="/ppt/slides/slide69.xml" ContentType="application/vnd.openxmlformats-officedocument.presentationml.slide+xml"/>
  <Override PartName="/ppt/slides/slide181.xml" ContentType="application/vnd.openxmlformats-officedocument.presentationml.slide+xml"/>
  <Override PartName="/ppt/slides/slide347.xml" ContentType="application/vnd.openxmlformats-officedocument.presentationml.slide+xml"/>
  <Override PartName="/ppt/notesSlides/notesSlide50.xml" ContentType="application/vnd.openxmlformats-officedocument.presentationml.notesSlide+xml"/>
  <Override PartName="/ppt/slides/slide278.xml" ContentType="application/vnd.openxmlformats-officedocument.presentationml.slide+xml"/>
  <Override PartName="/docProps/app.xml" ContentType="application/vnd.openxmlformats-officedocument.extended-properties+xml"/>
  <Override PartName="/ppt/notesSlides/notesSlide78.xml" ContentType="application/vnd.openxmlformats-officedocument.presentationml.notesSlide+xml"/>
  <Default Extension="png" ContentType="image/png"/>
  <Override PartName="/ppt/slides/slide110.xml" ContentType="application/vnd.openxmlformats-officedocument.presentationml.slide+xml"/>
  <Override PartName="/ppt/slides/slide31.xml" ContentType="application/vnd.openxmlformats-officedocument.presentationml.slide+xml"/>
  <Override PartName="/ppt/slides/slide207.xml" ContentType="application/vnd.openxmlformats-officedocument.presentationml.slide+xml"/>
  <Override PartName="/ppt/notesSlides/notesSlide137.xml" ContentType="application/vnd.openxmlformats-officedocument.presentationml.notesSlide+xml"/>
  <Override PartName="/ppt/slides/slide138.xml" ContentType="application/vnd.openxmlformats-officedocument.presentationml.slide+xml"/>
  <Override PartName="/ppt/slides/slide284.xml" ContentType="application/vnd.openxmlformats-officedocument.presentationml.slide+xml"/>
  <Override PartName="/ppt/slides/slide59.xml" ContentType="application/vnd.openxmlformats-officedocument.presentationml.slide+xml"/>
  <Override PartName="/ppt/slides/slide171.xml" ContentType="application/vnd.openxmlformats-officedocument.presentationml.slide+xml"/>
  <Override PartName="/ppt/notesSlides/notesSlide40.xml" ContentType="application/vnd.openxmlformats-officedocument.presentationml.notesSlide+xml"/>
  <Override PartName="/ppt/slides/slide199.xml" ContentType="application/vnd.openxmlformats-officedocument.presentationml.slide+xml"/>
  <Override PartName="/ppt/notesSlides/notesSlide68.xml" ContentType="application/vnd.openxmlformats-officedocument.presentationml.notesSlide+xml"/>
  <Override PartName="/ppt/slides/slide213.xml" ContentType="application/vnd.openxmlformats-officedocument.presentationml.slide+xml"/>
  <Override PartName="/ppt/slides/slide144.xml" ContentType="application/vnd.openxmlformats-officedocument.presentationml.slide+xml"/>
  <Override PartName="/ppt/slides/slide65.xml" ContentType="application/vnd.openxmlformats-officedocument.presentationml.slide+xml"/>
  <Override PartName="/ppt/notesSlides/notesSlide4.xml" ContentType="application/vnd.openxmlformats-officedocument.presentationml.notesSlide+xml"/>
  <Override PartName="/ppt/slides/slide343.xml" ContentType="application/vnd.openxmlformats-officedocument.presentationml.slide+xml"/>
  <Override PartName="/ppt/slides/slide274.xml" ContentType="application/vnd.openxmlformats-officedocument.presentationml.slide+xml"/>
  <Override PartName="/ppt/notesSlides/notesSlide74.xml" ContentType="application/vnd.openxmlformats-officedocument.presentationml.notesSlide+xml"/>
  <Default Extension="tiff" ContentType="image/tiff"/>
  <Override PartName="/ppt/notesSlides/notesSlide133.xml" ContentType="application/vnd.openxmlformats-officedocument.presentationml.notesSlide+xml"/>
  <Override PartName="/ppt/slides/slide316.xml" ContentType="application/vnd.openxmlformats-officedocument.presentationml.slide+xml"/>
  <Override PartName="/ppt/slides/slide203.xml" ContentType="application/vnd.openxmlformats-officedocument.presentationml.slide+xml"/>
  <Override PartName="/ppt/slides/slide71.xml" ContentType="application/vnd.openxmlformats-officedocument.presentationml.slide+xml"/>
  <Override PartName="/ppt/slides/slide134.xml" ContentType="application/vnd.openxmlformats-officedocument.presentationml.slide+xml"/>
  <Override PartName="/ppt/slides/slide280.xml" ContentType="application/vnd.openxmlformats-officedocument.presentationml.slide+xml"/>
  <Override PartName="/ppt/slides/slide55.xml" ContentType="application/vnd.openxmlformats-officedocument.presentationml.slide+xml"/>
  <Override PartName="/ppt/slides/slide195.xml" ContentType="application/vnd.openxmlformats-officedocument.presentationml.slide+xml"/>
  <Override PartName="/ppt/notesSlides/notesSlide106.xml" ContentType="application/vnd.openxmlformats-officedocument.presentationml.notesSlide+xml"/>
  <Override PartName="/ppt/notesSlides/notesSlide64.xml" ContentType="application/vnd.openxmlformats-officedocument.presentationml.notesSlide+xml"/>
  <Override PartName="/ppt/slides/slide140.xml" ContentType="application/vnd.openxmlformats-officedocument.presentationml.slide+xml"/>
  <Override PartName="/ppt/slides/slide28.xml" ContentType="application/vnd.openxmlformats-officedocument.presentationml.slide+xml"/>
  <Override PartName="/ppt/slides/slide306.xml" ContentType="application/vnd.openxmlformats-officedocument.presentationml.slide+xml"/>
  <Default Extension="pdf" ContentType="application/pdf"/>
  <Override PartName="/ppt/slides/slide61.xml" ContentType="application/vnd.openxmlformats-officedocument.presentationml.slide+xml"/>
  <Override PartName="/ppt/slides/slide237.xml" ContentType="application/vnd.openxmlformats-officedocument.presentationml.slide+xml"/>
  <Override PartName="/ppt/slides/slide168.xml" ContentType="application/vnd.openxmlformats-officedocument.presentationml.slide+xml"/>
  <Override PartName="/ppt/handoutMasters/handoutMaster1.xml" ContentType="application/vnd.openxmlformats-officedocument.presentationml.handoutMaster+xml"/>
  <Override PartName="/ppt/slides/slide270.xml" ContentType="application/vnd.openxmlformats-officedocument.presentationml.slide+xml"/>
  <Override PartName="/ppt/slides/slide89.xml" ContentType="application/vnd.openxmlformats-officedocument.presentationml.slide+xml"/>
  <Override PartName="/ppt/notesSlides/notesSlide70.xml" ContentType="application/vnd.openxmlformats-officedocument.presentationml.notesSlide+xml"/>
  <Override PartName="/ppt/slides/slide298.xml" ContentType="application/vnd.openxmlformats-officedocument.presentationml.slide+xml"/>
  <Override PartName="/ppt/slides/slide312.xml" ContentType="application/vnd.openxmlformats-officedocument.presentationml.slide+xml"/>
  <Override PartName="/ppt/notesSlides/notesSlide98.xml" ContentType="application/vnd.openxmlformats-officedocument.presentationml.notesSlide+xml"/>
  <Override PartName="/ppt/slides/slide130.xml" ContentType="application/vnd.openxmlformats-officedocument.presentationml.slide+xml"/>
  <Override PartName="/ppt/slides/slide18.xml" ContentType="application/vnd.openxmlformats-officedocument.presentationml.slide+xml"/>
  <Override PartName="/ppt/slides/slide243.xml" ContentType="application/vnd.openxmlformats-officedocument.presentationml.slide+xml"/>
  <Override PartName="/ppt/slides/slide51.xml" ContentType="application/vnd.openxmlformats-officedocument.presentationml.slide+xml"/>
  <Override PartName="/ppt/slides/slide227.xml" ContentType="application/vnd.openxmlformats-officedocument.presentationml.slide+xml"/>
  <Override PartName="/ppt/slides/slide95.xml" ContentType="application/vnd.openxmlformats-officedocument.presentationml.slide+xml"/>
  <Override PartName="/ppt/slides/slide158.xml" ContentType="application/vnd.openxmlformats-officedocument.presentationml.slide+xml"/>
  <Override PartName="/ppt/notesSlides/notesSlide27.xml" ContentType="application/vnd.openxmlformats-officedocument.presentationml.notesSlide+xml"/>
  <Override PartName="/ppt/slides/slide79.xml" ContentType="application/vnd.openxmlformats-officedocument.presentationml.slide+xml"/>
  <Override PartName="/ppt/notesSlides/notesSlide102.xml" ContentType="application/vnd.openxmlformats-officedocument.presentationml.notesSlide+xml"/>
  <Override PartName="/ppt/notesSlides/notesSlide60.xml" ContentType="application/vnd.openxmlformats-officedocument.presentationml.notesSlide+xml"/>
  <Override PartName="/ppt/slides/slide103.xml" ContentType="application/vnd.openxmlformats-officedocument.presentationml.slide+xml"/>
  <Override PartName="/ppt/slides/slide24.xml" ContentType="application/vnd.openxmlformats-officedocument.presentationml.slide+xml"/>
  <Override PartName="/ppt/slides/slide302.xml" ContentType="application/vnd.openxmlformats-officedocument.presentationml.slide+xml"/>
  <Override PartName="/ppt/notesSlides/notesSlide88.xml" ContentType="application/vnd.openxmlformats-officedocument.presentationml.notesSlide+xml"/>
  <Override PartName="/ppt/slides/slide233.xml" ContentType="application/vnd.openxmlformats-officedocument.presentationml.slide+xml"/>
  <Override PartName="/ppt/slides/slide164.xml" ContentType="application/vnd.openxmlformats-officedocument.presentationml.slide+xml"/>
  <Override PartName="/ppt/notesSlides/notesSlide33.xml" ContentType="application/vnd.openxmlformats-officedocument.presentationml.notesSlide+xml"/>
  <Override PartName="/ppt/slides/slide85.xml" ContentType="application/vnd.openxmlformats-officedocument.presentationml.slide+xml"/>
  <Override PartName="/ppt/slides/slide294.xml" ContentType="application/vnd.openxmlformats-officedocument.presentationml.slide+xml"/>
  <Override PartName="/ppt/notesSlides/notesSlide8.xml" ContentType="application/vnd.openxmlformats-officedocument.presentationml.notesSlide+xml"/>
  <Override PartName="/ppt/notesSlides/notesSlide17.xml" ContentType="application/vnd.openxmlformats-officedocument.presentationml.notesSlide+xml"/>
  <Override PartName="/ppt/notesSlides/notesSlide94.xml" ContentType="application/vnd.openxmlformats-officedocument.presentationml.notesSlide+xml"/>
  <Override PartName="/ppt/slideLayouts/slideLayout15.xml" ContentType="application/vnd.openxmlformats-officedocument.presentationml.slideLayout+xml"/>
  <Override PartName="/ppt/slides/slide14.xml" ContentType="application/vnd.openxmlformats-officedocument.presentationml.slide+xml"/>
  <Override PartName="/ppt/slides/slide336.xml" ContentType="application/vnd.openxmlformats-officedocument.presentationml.slide+xml"/>
  <Override PartName="/ppt/slides/slide223.xml" ContentType="application/vnd.openxmlformats-officedocument.presentationml.slide+xml"/>
  <Override PartName="/ppt/slides/slide91.xml" ContentType="application/vnd.openxmlformats-officedocument.presentationml.slide+xml"/>
  <Override PartName="/ppt/slides/slide154.xml" ContentType="application/vnd.openxmlformats-officedocument.presentationml.slide+xml"/>
  <Override PartName="/ppt/slides/slide267.xml" ContentType="application/vnd.openxmlformats-officedocument.presentationml.slide+xml"/>
  <Override PartName="/ppt/notesSlides/notesSlide23.xml" ContentType="application/vnd.openxmlformats-officedocument.presentationml.notesSlide+xml"/>
  <Override PartName="/ppt/slides/slide75.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0.xml" ContentType="application/vnd.openxmlformats-officedocument.presentationml.slide+xml"/>
  <Override PartName="/ppt/notesSlides/notesSlide84.xml" ContentType="application/vnd.openxmlformats-officedocument.presentationml.notesSlide+xml"/>
  <Override PartName="/ppt/notesSlides/notesSlide126.xml" ContentType="application/vnd.openxmlformats-officedocument.presentationml.notesSlide+xml"/>
  <Override PartName="/ppt/slides/slide127.xml" ContentType="application/vnd.openxmlformats-officedocument.presentationml.slide+xml"/>
  <Override PartName="/ppt/slides/slide160.xml" ContentType="application/vnd.openxmlformats-officedocument.presentationml.slide+xml"/>
  <Default Extension="bin" ContentType="application/vnd.openxmlformats-officedocument.presentationml.printerSettings"/>
  <Override PartName="/ppt/slides/slide326.xml" ContentType="application/vnd.openxmlformats-officedocument.presentationml.slide+xml"/>
  <Override PartName="/ppt/slides/slide48.xml" ContentType="application/vnd.openxmlformats-officedocument.presentationml.slide+xml"/>
  <Override PartName="/ppt/slides/slide81.xml" ContentType="application/vnd.openxmlformats-officedocument.presentationml.slide+xml"/>
  <Override PartName="/ppt/slides/slide257.xml" ContentType="application/vnd.openxmlformats-officedocument.presentationml.slide+xml"/>
  <Override PartName="/ppt/slides/slide188.xml" ContentType="application/vnd.openxmlformats-officedocument.presentationml.slide+xml"/>
  <Override PartName="/ppt/slides/slide290.xml" ContentType="application/vnd.openxmlformats-officedocument.presentationml.slide+xml"/>
  <Override PartName="/ppt/notesSlides/notesSlide13.xml" ContentType="application/vnd.openxmlformats-officedocument.presentationml.notesSlide+xml"/>
  <Override PartName="/ppt/notesSlides/notesSlide57.xml" ContentType="application/vnd.openxmlformats-officedocument.presentationml.notesSlide+xml"/>
  <Override PartName="/ppt/notesSlides/notesSlide132.xml" ContentType="application/vnd.openxmlformats-officedocument.presentationml.notesSlide+xml"/>
  <Override PartName="/ppt/notesSlides/notesSlide90.xml" ContentType="application/vnd.openxmlformats-officedocument.presentationml.notesSlide+xml"/>
  <Override PartName="/ppt/slideLayouts/slideLayout11.xml" ContentType="application/vnd.openxmlformats-officedocument.presentationml.slideLayout+xml"/>
  <Override PartName="/ppt/slides/slide6.xml" ContentType="application/vnd.openxmlformats-officedocument.presentationml.slide+xml"/>
  <Override PartName="/ppt/slides/slide10.xml" ContentType="application/vnd.openxmlformats-officedocument.presentationml.slide+xml"/>
  <Override PartName="/ppt/notesSlides/notesSlide116.xml" ContentType="application/vnd.openxmlformats-officedocument.presentationml.notesSlide+xml"/>
  <Override PartName="/ppt/slides/slide117.xml" ContentType="application/vnd.openxmlformats-officedocument.presentationml.slide+xml"/>
  <Override PartName="/ppt/slides/slide332.xml" ContentType="application/vnd.openxmlformats-officedocument.presentationml.slide+xml"/>
  <Override PartName="/ppt/slides/slide150.xml" ContentType="application/vnd.openxmlformats-officedocument.presentationml.slide+xml"/>
  <Override PartName="/ppt/slides/slide38.xml" ContentType="application/vnd.openxmlformats-officedocument.presentationml.slide+xml"/>
  <Override PartName="/ppt/slides/slide263.xml" ContentType="application/vnd.openxmlformats-officedocument.presentationml.slide+xml"/>
  <Override PartName="/ppt/slides/slide247.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slides/slide178.xml" ContentType="application/vnd.openxmlformats-officedocument.presentationml.slide+xml"/>
  <Override PartName="/ppt/notesSlides/notesSlide47.xml" ContentType="application/vnd.openxmlformats-officedocument.presentationml.notesSlide+xml"/>
  <Override PartName="/ppt/slides/slide99.xml" ContentType="application/vnd.openxmlformats-officedocument.presentationml.slide+xml"/>
  <Override PartName="/ppt/notesSlides/notesSlide122.xml" ContentType="application/vnd.openxmlformats-officedocument.presentationml.notesSlide+xml"/>
  <Override PartName="/ppt/notesSlides/notesSlide80.xml" ContentType="application/vnd.openxmlformats-officedocument.presentationml.notesSlide+xml"/>
  <Override PartName="/ppt/slides/slide123.xml" ContentType="application/vnd.openxmlformats-officedocument.presentationml.slide+xml"/>
  <Override PartName="/ppt/tags/tag1.xml" ContentType="application/vnd.openxmlformats-officedocument.presentationml.tags+xml"/>
  <Override PartName="/ppt/slides/slide44.xml" ContentType="application/vnd.openxmlformats-officedocument.presentationml.slide+xml"/>
  <Override PartName="/ppt/slides/slide107.xml" ContentType="application/vnd.openxmlformats-officedocument.presentationml.slide+xml"/>
  <Override PartName="/ppt/slides/slide322.xml" ContentType="application/vnd.openxmlformats-officedocument.presentationml.slide+xml"/>
  <Override PartName="/ppt/slides/slide253.xml" ContentType="application/vnd.openxmlformats-officedocument.presentationml.slide+xml"/>
  <Override PartName="/ppt/slides/slide184.xml" ContentType="application/vnd.openxmlformats-officedocument.presentationml.slide+xml"/>
  <Override PartName="/ppt/notesSlides/notesSlide53.xml" ContentType="application/vnd.openxmlformats-officedocument.presentationml.notesSlide+xml"/>
  <Override PartName="/ppt/slides/slide2.xml" ContentType="application/vnd.openxmlformats-officedocument.presentationml.slide+xml"/>
  <Override PartName="/ppt/notesSlides/notesSlide37.xml" ContentType="application/vnd.openxmlformats-officedocument.presentationml.notesSlide+xml"/>
  <Override PartName="/ppt/notesSlides/notesSlide112.xml" ContentType="application/vnd.openxmlformats-officedocument.presentationml.notesSlide+xml"/>
  <Override PartName="/ppt/embeddings/oleObject2.bin" ContentType="application/vnd.openxmlformats-officedocument.oleObject"/>
  <Default Extension="vml" ContentType="application/vnd.openxmlformats-officedocument.vmlDrawing"/>
  <Override PartName="/ppt/slides/slide113.xml" ContentType="application/vnd.openxmlformats-officedocument.presentationml.slide+xml"/>
  <Override PartName="/ppt/slides/slide34.xml" ContentType="application/vnd.openxmlformats-officedocument.presentationml.slide+xml"/>
  <Override PartName="/ppt/slides/slide190.xml" ContentType="application/vnd.openxmlformats-officedocument.presentationml.slide+xml"/>
  <Override PartName="/ppt/slides/slide174.xml" ContentType="application/vnd.openxmlformats-officedocument.presentationml.slide+xml"/>
  <Override PartName="/ppt/slides/slide287.xml" ContentType="application/vnd.openxmlformats-officedocument.presentationml.slide+xml"/>
  <Override PartName="/ppt/notesSlides/notesSlide43.xml" ContentType="application/vnd.openxmlformats-officedocument.presentationml.notesSlide+xml"/>
  <Override PartName="/ppt/slides/slide40.xml" ContentType="application/vnd.openxmlformats-officedocument.presentationml.slide+xml"/>
  <Override PartName="/ppt/slides/slide216.xml" ContentType="application/vnd.openxmlformats-officedocument.presentationml.slide+xml"/>
  <Override PartName="/ppt/slides/slide147.xml" ContentType="application/vnd.openxmlformats-officedocument.presentationml.slide+xml"/>
  <Override PartName="/ppt/slides/slide180.xml" ContentType="application/vnd.openxmlformats-officedocument.presentationml.slide+xml"/>
  <Override PartName="/ppt/slides/slide68.xml" ContentType="application/vnd.openxmlformats-officedocument.presentationml.slide+xml"/>
  <Default Extension="jpeg" ContentType="image/jpeg"/>
  <Override PartName="/ppt/slides/slide346.xml" ContentType="application/vnd.openxmlformats-officedocument.presentationml.slide+xml"/>
  <Override PartName="/ppt/notesSlides/notesSlide7.xml" ContentType="application/vnd.openxmlformats-officedocument.presentationml.notesSlide+xml"/>
  <Override PartName="/ppt/slides/slide277.xml" ContentType="application/vnd.openxmlformats-officedocument.presentationml.slide+xml"/>
  <Override PartName="/ppt/notesSlides/notesSlide77.xml" ContentType="application/vnd.openxmlformats-officedocument.presentationml.notesSlide+xml"/>
  <Override PartName="/ppt/slides/slide30.xml" ContentType="application/vnd.openxmlformats-officedocument.presentationml.slide+xml"/>
  <Override PartName="/ppt/slides/slide206.xml" ContentType="application/vnd.openxmlformats-officedocument.presentationml.slide+xml"/>
  <Override PartName="/ppt/slides/slide319.xml" ContentType="application/vnd.openxmlformats-officedocument.presentationml.slide+xml"/>
  <Override PartName="/ppt/notesSlides/notesSlide136.xml" ContentType="application/vnd.openxmlformats-officedocument.presentationml.notesSlide+xml"/>
  <Override PartName="/ppt/slides/slide137.xml" ContentType="application/vnd.openxmlformats-officedocument.presentationml.slide+xml"/>
  <Override PartName="/ppt/slides/slide283.xml" ContentType="application/vnd.openxmlformats-officedocument.presentationml.slide+xml"/>
  <Override PartName="/ppt/slides/slide170.xml" ContentType="application/vnd.openxmlformats-officedocument.presentationml.slide+xml"/>
  <Override PartName="/ppt/slides/slide58.xml" ContentType="application/vnd.openxmlformats-officedocument.presentationml.slide+xml"/>
  <Override PartName="/ppt/slides/slide198.xml" ContentType="application/vnd.openxmlformats-officedocument.presentationml.slide+xml"/>
  <Override PartName="/ppt/notesSlides/notesSlide109.xml" ContentType="application/vnd.openxmlformats-officedocument.presentationml.notesSlide+xml"/>
  <Override PartName="/ppt/notesSlides/notesSlide67.xml" ContentType="application/vnd.openxmlformats-officedocument.presentationml.notesSlide+xml"/>
  <Override PartName="/ppt/slides/slide212.xml" ContentType="application/vnd.openxmlformats-officedocument.presentationml.slide+xml"/>
  <Override PartName="/ppt/slides/slide143.xml" ContentType="application/vnd.openxmlformats-officedocument.presentationml.slide+xml"/>
  <Override PartName="/ppt/slides/slide309.xml" ContentType="application/vnd.openxmlformats-officedocument.presentationml.slide+xml"/>
  <Override PartName="/ppt/slides/slide64.xml" ContentType="application/vnd.openxmlformats-officedocument.presentationml.slide+xml"/>
  <Override PartName="/ppt/notesSlides/notesSlide3.xml" ContentType="application/vnd.openxmlformats-officedocument.presentationml.notesSlide+xml"/>
  <Override PartName="/ppt/slides/slide342.xml" ContentType="application/vnd.openxmlformats-officedocument.presentationml.slide+xml"/>
  <Override PartName="/ppt/slides/slide273.xml" ContentType="application/vnd.openxmlformats-officedocument.presentationml.slide+xml"/>
  <Override PartName="/ppt/notesSlides/notesSlide73.xml" ContentType="application/vnd.openxmlformats-officedocument.presentationml.notesSlide+xml"/>
  <Override PartName="/ppt/slides/slide202.xml" ContentType="application/vnd.openxmlformats-officedocument.presentationml.slide+xml"/>
  <Override PartName="/ppt/slides/slide315.xml" ContentType="application/vnd.openxmlformats-officedocument.presentationml.slide+xml"/>
  <Override PartName="/ppt/slides/slide70.xml" ContentType="application/vnd.openxmlformats-officedocument.presentationml.slide+xml"/>
  <Override PartName="/ppt/slides/slide246.xml" ContentType="application/vnd.openxmlformats-officedocument.presentationml.slide+xml"/>
  <Override PartName="/ppt/slides/slide133.xml" ContentType="application/vnd.openxmlformats-officedocument.presentationml.slide+xml"/>
  <Override PartName="/ppt/slides/slide54.xml" ContentType="application/vnd.openxmlformats-officedocument.presentationml.slide+xml"/>
  <Override PartName="/ppt/slides/slide194.xml" ContentType="application/vnd.openxmlformats-officedocument.presentationml.slide+xml"/>
  <Override PartName="/ppt/notesSlides/notesSlide105.xml" ContentType="application/vnd.openxmlformats-officedocument.presentationml.notesSlide+xml"/>
  <Override PartName="/ppt/notesSlides/notesSlide63.xml" ContentType="application/vnd.openxmlformats-officedocument.presentationml.notesSlide+xml"/>
  <Override PartName="/ppt/slides/slide27.xml" ContentType="application/vnd.openxmlformats-officedocument.presentationml.slide+xml"/>
  <Override PartName="/ppt/slides/slide305.xml" ContentType="application/vnd.openxmlformats-officedocument.presentationml.slide+xml"/>
  <Override PartName="/ppt/slides/slide60.xml" ContentType="application/vnd.openxmlformats-officedocument.presentationml.slide+xml"/>
  <Override PartName="/ppt/slides/slide236.xml" ContentType="application/vnd.openxmlformats-officedocument.presentationml.slide+xml"/>
  <Override PartName="/ppt/slides/slide167.xml" ContentType="application/vnd.openxmlformats-officedocument.presentationml.slide+xml"/>
  <Override PartName="/ppt/slides/slide88.xml" ContentType="application/vnd.openxmlformats-officedocument.presentationml.slide+xml"/>
  <Override PartName="/ppt/slides/slide297.xml" ContentType="application/vnd.openxmlformats-officedocument.presentationml.slide+xml"/>
  <Override PartName="/ppt/slides/slide311.xml" ContentType="application/vnd.openxmlformats-officedocument.presentationml.slide+xml"/>
  <Override PartName="/ppt/notesSlides/notesSlide97.xml" ContentType="application/vnd.openxmlformats-officedocument.presentationml.notesSlide+xml"/>
  <Override PartName="/ppt/slides/slide242.xml" ContentType="application/vnd.openxmlformats-officedocument.presentationml.slide+xml"/>
  <Override PartName="/ppt/slides/slide17.xml" ContentType="application/vnd.openxmlformats-officedocument.presentationml.slide+xml"/>
  <Override PartName="/ppt/slides/slide50.xml" ContentType="application/vnd.openxmlformats-officedocument.presentationml.slide+xml"/>
  <Override PartName="/ppt/slides/slide226.xml" ContentType="application/vnd.openxmlformats-officedocument.presentationml.slide+xml"/>
  <Override PartName="/ppt/slides/slide339.xml" ContentType="application/vnd.openxmlformats-officedocument.presentationml.slide+xml"/>
  <Override PartName="/ppt/slides/slide94.xml" ContentType="application/vnd.openxmlformats-officedocument.presentationml.slide+xml"/>
  <Override PartName="/ppt/slides/slide157.xml" ContentType="application/vnd.openxmlformats-officedocument.presentationml.slide+xml"/>
  <Override PartName="/ppt/notesSlides/notesSlide26.xml" ContentType="application/vnd.openxmlformats-officedocument.presentationml.notesSlide+xml"/>
  <Override PartName="/ppt/slides/slide78.xml" ContentType="application/vnd.openxmlformats-officedocument.presentationml.slide+xml"/>
  <Override PartName="/ppt/notesSlides/notesSlide101.xml" ContentType="application/vnd.openxmlformats-officedocument.presentationml.notesSlide+xml"/>
  <Override PartName="/ppt/slides/slide102.xml" ContentType="application/vnd.openxmlformats-officedocument.presentationml.slide+xml"/>
  <Override PartName="/ppt/slides/slide23.xml" ContentType="application/vnd.openxmlformats-officedocument.presentationml.slide+xml"/>
  <Override PartName="/ppt/slides/slide301.xml" ContentType="application/vnd.openxmlformats-officedocument.presentationml.slide+xml"/>
  <Override PartName="/ppt/notesSlides/notesSlide87.xml" ContentType="application/vnd.openxmlformats-officedocument.presentationml.notesSlide+xml"/>
  <Override PartName="/ppt/notesSlides/notesSlide129.xml" ContentType="application/vnd.openxmlformats-officedocument.presentationml.notesSlide+xml"/>
  <Override PartName="/ppt/slides/slide232.xml" ContentType="application/vnd.openxmlformats-officedocument.presentationml.slide+xml"/>
  <Override PartName="/ppt/slides/slide163.xml" ContentType="application/vnd.openxmlformats-officedocument.presentationml.slide+xml"/>
  <Override PartName="/ppt/slides/slide329.xml" ContentType="application/vnd.openxmlformats-officedocument.presentationml.slide+xml"/>
  <Override PartName="/ppt/notesSlides/notesSlide32.xml" ContentType="application/vnd.openxmlformats-officedocument.presentationml.notesSlide+xml"/>
  <Override PartName="/ppt/slides/slide84.xml" ContentType="application/vnd.openxmlformats-officedocument.presentationml.slide+xml"/>
  <Override PartName="/ppt/presProps.xml" ContentType="application/vnd.openxmlformats-officedocument.presentationml.presProps+xml"/>
  <Override PartName="/ppt/slides/slide293.xml" ContentType="application/vnd.openxmlformats-officedocument.presentationml.slide+xml"/>
  <Override PartName="/ppt/notesSlides/notesSlide16.xml" ContentType="application/vnd.openxmlformats-officedocument.presentationml.notesSlide+xml"/>
  <Override PartName="/ppt/notesSlides/notesSlide93.xml" ContentType="application/vnd.openxmlformats-officedocument.presentationml.notesSlide+xml"/>
  <Override PartName="/ppt/slides/slide9.xml" ContentType="application/vnd.openxmlformats-officedocument.presentationml.slide+xml"/>
  <Override PartName="/ppt/slideLayouts/slideLayout14.xml" ContentType="application/vnd.openxmlformats-officedocument.presentationml.slideLayout+xml"/>
  <Override PartName="/ppt/slides/slide13.xml" ContentType="application/vnd.openxmlformats-officedocument.presentationml.slide+xml"/>
  <Override PartName="/ppt/notesSlides/notesSlide119.xml" ContentType="application/vnd.openxmlformats-officedocument.presentationml.notesSlide+xml"/>
  <Default Extension="rels" ContentType="application/vnd.openxmlformats-package.relationships+xml"/>
  <Override PartName="/ppt/slides/slide335.xml" ContentType="application/vnd.openxmlformats-officedocument.presentationml.slide+xml"/>
  <Override PartName="/ppt/slides/slide222.xml" ContentType="application/vnd.openxmlformats-officedocument.presentationml.slide+xml"/>
  <Override PartName="/ppt/slides/slide90.xml" ContentType="application/vnd.openxmlformats-officedocument.presentationml.slide+xml"/>
  <Override PartName="/ppt/slides/slide266.xml" ContentType="application/vnd.openxmlformats-officedocument.presentationml.slide+xml"/>
  <Override PartName="/ppt/slides/slide153.xml" ContentType="application/vnd.openxmlformats-officedocument.presentationml.slide+xml"/>
  <Override PartName="/ppt/notesSlides/notesSlide22.xml" ContentType="application/vnd.openxmlformats-officedocument.presentationml.notesSlide+xml"/>
  <Override PartName="/ppt/slides/slide74.xml" ContentType="application/vnd.openxmlformats-officedocument.presentationml.slide+xml"/>
  <Override PartName="/ppt/slideLayouts/slideLayout7.xml" ContentType="application/vnd.openxmlformats-officedocument.presentationml.slideLayout+xml"/>
  <Override PartName="/ppt/notesSlides/notesSlide125.xml" ContentType="application/vnd.openxmlformats-officedocument.presentationml.notesSlide+xml"/>
  <Override PartName="/ppt/notesSlides/notesSlide83.xml" ContentType="application/vnd.openxmlformats-officedocument.presentationml.notesSlide+xml"/>
  <Override PartName="/ppt/slides/slide126.xml" ContentType="application/vnd.openxmlformats-officedocument.presentationml.slide+xml"/>
  <Default Extension="pict" ContentType="image/pict"/>
  <Override PartName="/ppt/slides/slide47.xml" ContentType="application/vnd.openxmlformats-officedocument.presentationml.slide+xml"/>
  <Override PartName="/ppt/slides/slide325.xml" ContentType="application/vnd.openxmlformats-officedocument.presentationml.slide+xml"/>
  <Override PartName="/ppt/slides/slide80.xml" ContentType="application/vnd.openxmlformats-officedocument.presentationml.slide+xml"/>
  <Override PartName="/ppt/slides/slide256.xml" ContentType="application/vnd.openxmlformats-officedocument.presentationml.slide+xml"/>
  <Override PartName="/ppt/slides/slide187.xml" ContentType="application/vnd.openxmlformats-officedocument.presentationml.slide+xml"/>
  <Override PartName="/ppt/notesSlides/notesSlide12.xml" ContentType="application/vnd.openxmlformats-officedocument.presentationml.notesSlide+xml"/>
  <Override PartName="/ppt/notesSlides/notesSlide56.xml" ContentType="application/vnd.openxmlformats-officedocument.presentationml.notesSlide+xml"/>
  <Override PartName="/ppt/notesSlides/notesSlide131.xml" ContentType="application/vnd.openxmlformats-officedocument.presentationml.notesSlide+xml"/>
  <Override PartName="/ppt/slides/slide5.xml" ContentType="application/vnd.openxmlformats-officedocument.presentationml.slide+xml"/>
  <Override PartName="/ppt/slideLayouts/slideLayout10.xml" ContentType="application/vnd.openxmlformats-officedocument.presentationml.slideLayout+xml"/>
  <Override PartName="/ppt/notesSlides/notesSlide115.xml" ContentType="application/vnd.openxmlformats-officedocument.presentationml.notesSlide+xml"/>
  <Override PartName="/ppt/slides/slide331.xml" ContentType="application/vnd.openxmlformats-officedocument.presentationml.slide+xml"/>
  <Override PartName="/ppt/slides/slide116.xml" ContentType="application/vnd.openxmlformats-officedocument.presentationml.slide+xml"/>
  <Override PartName="/ppt/slides/slide262.xml" ContentType="application/vnd.openxmlformats-officedocument.presentationml.slide+xml"/>
  <Override PartName="/ppt/slides/slide37.xml" ContentType="application/vnd.openxmlformats-officedocument.presentationml.slide+xml"/>
  <Override PartName="/ppt/slideLayouts/slideLayout3.xml" ContentType="application/vnd.openxmlformats-officedocument.presentationml.slideLayout+xml"/>
  <Override PartName="/ppt/theme/theme2.xml" ContentType="application/vnd.openxmlformats-officedocument.theme+xml"/>
  <Override PartName="/ppt/slides/slide177.xml" ContentType="application/vnd.openxmlformats-officedocument.presentationml.slide+xml"/>
  <Override PartName="/ppt/notesSlides/notesSlide46.xml" ContentType="application/vnd.openxmlformats-officedocument.presentationml.notesSlide+xml"/>
  <Override PartName="/ppt/slides/slide98.xml" ContentType="application/vnd.openxmlformats-officedocument.presentationml.slide+xml"/>
  <Override PartName="/ppt/notesSlides/notesSlide121.xml" ContentType="application/vnd.openxmlformats-officedocument.presentationml.notesSlide+xml"/>
  <Override PartName="/ppt/slides/slide122.xml" ContentType="application/vnd.openxmlformats-officedocument.presentationml.slide+xml"/>
  <Override PartName="/ppt/slides/slide43.xml" ContentType="application/vnd.openxmlformats-officedocument.presentationml.slide+xml"/>
  <Override PartName="/ppt/slides/slide219.xml" ContentType="application/vnd.openxmlformats-officedocument.presentationml.slide+xml"/>
  <Override PartName="/ppt/slides/slide106.xml" ContentType="application/vnd.openxmlformats-officedocument.presentationml.slide+xml"/>
  <Override PartName="/ppt/slides/slide321.xml" ContentType="application/vnd.openxmlformats-officedocument.presentationml.slide+xml"/>
  <Override PartName="/ppt/slides/slide252.xml" ContentType="application/vnd.openxmlformats-officedocument.presentationml.slide+xml"/>
  <Override PartName="/ppt/slides/slide183.xml" ContentType="application/vnd.openxmlformats-officedocument.presentationml.slide+xml"/>
  <Override PartName="/ppt/slides/slide349.xml" ContentType="application/vnd.openxmlformats-officedocument.presentationml.slide+xml"/>
  <Override PartName="/ppt/notesSlides/notesSlide52.xml" ContentType="application/vnd.openxmlformats-officedocument.presentationml.notesSlide+xml"/>
  <Override PartName="/ppt/slides/slide1.xml" ContentType="application/vnd.openxmlformats-officedocument.presentationml.slide+xml"/>
  <Default Extension="doc" ContentType="application/msword"/>
  <Override PartName="/ppt/notesSlides/notesSlide36.xml" ContentType="application/vnd.openxmlformats-officedocument.presentationml.notesSlide+xml"/>
  <Override PartName="/ppt/notesSlides/notesSlide111.xml" ContentType="application/vnd.openxmlformats-officedocument.presentationml.notesSlide+xml"/>
  <Override PartName="/ppt/embeddings/oleObject1.bin" ContentType="application/vnd.openxmlformats-officedocument.oleObject"/>
  <Override PartName="/ppt/slides/slide112.xml" ContentType="application/vnd.openxmlformats-officedocument.presentationml.slide+xml"/>
  <Override PartName="/ppt/slides/slide33.xml" ContentType="application/vnd.openxmlformats-officedocument.presentationml.slide+xml"/>
  <Override PartName="/ppt/slides/slide209.xml" ContentType="application/vnd.openxmlformats-officedocument.presentationml.slide+xml"/>
  <Override PartName="/ppt/slides/slide286.xml" ContentType="application/vnd.openxmlformats-officedocument.presentationml.slide+xml"/>
  <Override PartName="/ppt/slides/slide173.xml" ContentType="application/vnd.openxmlformats-officedocument.presentationml.slide+xml"/>
  <Override PartName="/ppt/notesSlides/notesSlide42.xml" ContentType="application/vnd.openxmlformats-officedocument.presentationml.notesSlide+xml"/>
  <Override PartName="/ppt/slides/slide215.xml" ContentType="application/vnd.openxmlformats-officedocument.presentationml.slide+xml"/>
  <Override PartName="/ppt/slides/slide146.xml" ContentType="application/vnd.openxmlformats-officedocument.presentationml.slide+xml"/>
  <Override PartName="/ppt/slides/slide67.xml" ContentType="application/vnd.openxmlformats-officedocument.presentationml.slide+xml"/>
  <Override PartName="/ppt/slides/slide345.xml" ContentType="application/vnd.openxmlformats-officedocument.presentationml.slide+xml"/>
  <Override PartName="/ppt/notesSlides/notesSlide6.xml" ContentType="application/vnd.openxmlformats-officedocument.presentationml.notesSlide+xml"/>
  <Override PartName="/ppt/slides/slide276.xml" ContentType="application/vnd.openxmlformats-officedocument.presentationml.slide+xml"/>
  <Override PartName="/ppt/notesSlides/notesSlide76.xml" ContentType="application/vnd.openxmlformats-officedocument.presentationml.notesSlide+xml"/>
  <Override PartName="/ppt/slides/slide221.xml" ContentType="application/vnd.openxmlformats-officedocument.presentationml.slide+xml"/>
  <Override PartName="/ppt/tableStyles.xml" ContentType="application/vnd.openxmlformats-officedocument.presentationml.tableStyles+xml"/>
  <Override PartName="/ppt/notesSlides/notesSlide135.xml" ContentType="application/vnd.openxmlformats-officedocument.presentationml.notesSlide+xml"/>
  <Override PartName="/ppt/slides/slide318.xml" ContentType="application/vnd.openxmlformats-officedocument.presentationml.slide+xml"/>
  <Override PartName="/ppt/slides/slide205.xml" ContentType="application/vnd.openxmlformats-officedocument.presentationml.slide+xml"/>
  <Override PartName="/ppt/slides/slide136.xml" ContentType="application/vnd.openxmlformats-officedocument.presentationml.slide+xml"/>
  <Override PartName="/ppt/slides/slide282.xml" ContentType="application/vnd.openxmlformats-officedocument.presentationml.slide+xml"/>
  <Override PartName="/ppt/slides/slide57.xml" ContentType="application/vnd.openxmlformats-officedocument.presentationml.slide+xml"/>
  <Override PartName="/ppt/slides/slide197.xml" ContentType="application/vnd.openxmlformats-officedocument.presentationml.slide+xml"/>
  <Override PartName="/ppt/notesSlides/notesSlide108.xml" ContentType="application/vnd.openxmlformats-officedocument.presentationml.notesSlide+xml"/>
  <Override PartName="/ppt/notesSlides/notesSlide66.xml" ContentType="application/vnd.openxmlformats-officedocument.presentationml.notesSlide+xml"/>
  <Override PartName="/ppt/slides/slide211.xml" ContentType="application/vnd.openxmlformats-officedocument.presentationml.slide+xml"/>
  <Override PartName="/ppt/slides/slide142.xml" ContentType="application/vnd.openxmlformats-officedocument.presentationml.slide+xml"/>
  <Override PartName="/ppt/slides/slide308.xml" ContentType="application/vnd.openxmlformats-officedocument.presentationml.slide+xml"/>
  <Override PartName="/ppt/slides/slide63.xml" ContentType="application/vnd.openxmlformats-officedocument.presentationml.slide+xml"/>
  <Override PartName="/ppt/slides/slide239.xml" ContentType="application/vnd.openxmlformats-officedocument.presentationml.slide+xml"/>
  <Override PartName="/ppt/notesSlides/notesSlide2.xml" ContentType="application/vnd.openxmlformats-officedocument.presentationml.notesSlide+xml"/>
  <Override PartName="/ppt/slides/slide341.xml" ContentType="application/vnd.openxmlformats-officedocument.presentationml.slide+xml"/>
  <Override PartName="/ppt/slides/slide272.xml" ContentType="application/vnd.openxmlformats-officedocument.presentationml.slide+xml"/>
  <Override PartName="/ppt/viewProps.xml" ContentType="application/vnd.openxmlformats-officedocument.presentationml.viewProps+xml"/>
  <Override PartName="/ppt/notesSlides/notesSlide72.xml" ContentType="application/vnd.openxmlformats-officedocument.presentationml.notesSlide+xml"/>
  <Override PartName="/ppt/slides/slide314.xml" ContentType="application/vnd.openxmlformats-officedocument.presentationml.slide+xml"/>
  <Override PartName="/ppt/slides/slide201.xml" ContentType="application/vnd.openxmlformats-officedocument.presentationml.slide+xml"/>
  <Override PartName="/ppt/slides/slide132.xml" ContentType="application/vnd.openxmlformats-officedocument.presentationml.slide+xml"/>
  <Override PartName="/ppt/slides/slide245.xml" ContentType="application/vnd.openxmlformats-officedocument.presentationml.slide+xml"/>
  <Override PartName="/ppt/slides/slide53.xml" ContentType="application/vnd.openxmlformats-officedocument.presentationml.slide+xml"/>
  <Override PartName="/ppt/slides/slide229.xml" ContentType="application/vnd.openxmlformats-officedocument.presentationml.slide+xml"/>
  <Override PartName="/ppt/slides/slide193.xml" ContentType="application/vnd.openxmlformats-officedocument.presentationml.slide+xml"/>
  <Override PartName="/ppt/notesSlides/notesSlide29.xml" ContentType="application/vnd.openxmlformats-officedocument.presentationml.notesSlide+xml"/>
  <Override PartName="/ppt/notesSlides/notesSlide104.xml" ContentType="application/vnd.openxmlformats-officedocument.presentationml.notesSlide+xml"/>
  <Override PartName="/ppt/notesSlides/notesSlide62.xml" ContentType="application/vnd.openxmlformats-officedocument.presentationml.notesSlide+xml"/>
  <Override PartName="/ppt/slides/slide26.xml" ContentType="application/vnd.openxmlformats-officedocument.presentationml.slide+xml"/>
  <Override PartName="/ppt/slides/slide304.xml" ContentType="application/vnd.openxmlformats-officedocument.presentationml.slide+xml"/>
  <Override PartName="/ppt/slides/slide235.xml" ContentType="application/vnd.openxmlformats-officedocument.presentationml.slide+xml"/>
  <Override PartName="/ppt/slides/slide166.xml" ContentType="application/vnd.openxmlformats-officedocument.presentationml.slide+xml"/>
  <Default Extension="wmf" ContentType="image/x-wmf"/>
  <Override PartName="/ppt/notesSlides/notesSlide35.xml" ContentType="application/vnd.openxmlformats-officedocument.presentationml.notesSlide+xml"/>
  <Override PartName="/ppt/slides/slide87.xml" ContentType="application/vnd.openxmlformats-officedocument.presentationml.slide+xml"/>
  <Override PartName="/docProps/core.xml" ContentType="application/vnd.openxmlformats-package.core-properties+xml"/>
  <Override PartName="/ppt/slides/slide296.xml" ContentType="application/vnd.openxmlformats-officedocument.presentationml.slide+xml"/>
  <Override PartName="/ppt/notesSlides/notesSlide19.xml" ContentType="application/vnd.openxmlformats-officedocument.presentationml.notesSlide+xml"/>
  <Override PartName="/ppt/slides/slide310.xml" ContentType="application/vnd.openxmlformats-officedocument.presentationml.slide+xml"/>
  <Override PartName="/ppt/slideLayouts/slideLayout17.xml" ContentType="application/vnd.openxmlformats-officedocument.presentationml.slideLayout+xml"/>
  <Override PartName="/ppt/notesSlides/notesSlide96.xml" ContentType="application/vnd.openxmlformats-officedocument.presentationml.notesSlide+xml"/>
  <Override PartName="/ppt/slides/slide241.xml" ContentType="application/vnd.openxmlformats-officedocument.presentationml.slide+xml"/>
  <Override PartName="/ppt/slides/slide16.xml" ContentType="application/vnd.openxmlformats-officedocument.presentationml.slide+xml"/>
  <Override PartName="/ppt/media/audio1.bin" ContentType="audio/unknown"/>
  <Override PartName="/ppt/slides/slide338.xml" ContentType="application/vnd.openxmlformats-officedocument.presentationml.slide+xml"/>
  <Override PartName="/ppt/slides/slide225.xml" ContentType="application/vnd.openxmlformats-officedocument.presentationml.slide+xml"/>
  <Override PartName="/ppt/slides/slide93.xml" ContentType="application/vnd.openxmlformats-officedocument.presentationml.slide+xml"/>
  <Override PartName="/ppt/slides/slide269.xml" ContentType="application/vnd.openxmlformats-officedocument.presentationml.slide+xml"/>
  <Override PartName="/ppt/slides/slide156.xml" ContentType="application/vnd.openxmlformats-officedocument.presentationml.slide+xml"/>
  <Override PartName="/ppt/notesSlides/notesSlide25.xml" ContentType="application/vnd.openxmlformats-officedocument.presentationml.notesSlide+xml"/>
  <Override PartName="/ppt/slides/slide77.xml" ContentType="application/vnd.openxmlformats-officedocument.presentationml.slide+xml"/>
  <Override PartName="/ppt/notesSlides/notesSlide100.xml" ContentType="application/vnd.openxmlformats-officedocument.presentationml.notesSlide+xml"/>
  <Override PartName="/ppt/slides/slide101.xml" ContentType="application/vnd.openxmlformats-officedocument.presentationml.slide+xml"/>
  <Override PartName="/ppt/slides/slide22.xml" ContentType="application/vnd.openxmlformats-officedocument.presentationml.slide+xml"/>
  <Override PartName="/ppt/slides/slide300.xml" ContentType="application/vnd.openxmlformats-officedocument.presentationml.slide+xml"/>
  <Override PartName="/ppt/notesSlides/notesSlide86.xml" ContentType="application/vnd.openxmlformats-officedocument.presentationml.notesSlide+xml"/>
  <Override PartName="/ppt/notesSlides/notesSlide128.xml" ContentType="application/vnd.openxmlformats-officedocument.presentationml.notesSlide+xml"/>
  <Override PartName="/ppt/slides/slide231.xml" ContentType="application/vnd.openxmlformats-officedocument.presentationml.slide+xml"/>
  <Override PartName="/ppt/slides/slide162.xml" ContentType="application/vnd.openxmlformats-officedocument.presentationml.slide+xml"/>
  <Override PartName="/ppt/slides/slide328.xml" ContentType="application/vnd.openxmlformats-officedocument.presentationml.slide+xml"/>
  <Override PartName="/ppt/notesSlides/notesSlide31.xml" ContentType="application/vnd.openxmlformats-officedocument.presentationml.notesSlide+xml"/>
  <Override PartName="/ppt/slides/slide83.xml" ContentType="application/vnd.openxmlformats-officedocument.presentationml.slide+xml"/>
  <Override PartName="/ppt/slides/slide259.xml" ContentType="application/vnd.openxmlformats-officedocument.presentationml.slide+xml"/>
  <Override PartName="/ppt/slides/slide292.xml" ContentType="application/vnd.openxmlformats-officedocument.presentationml.slide+xml"/>
  <Override PartName="/ppt/notesSlides/notesSlide15.xml" ContentType="application/vnd.openxmlformats-officedocument.presentationml.notesSlide+xml"/>
  <Override PartName="/ppt/notesSlides/notesSlide59.xml" ContentType="application/vnd.openxmlformats-officedocument.presentationml.notesSlide+xml"/>
  <Override PartName="/ppt/notesSlides/notesSlide92.xml" ContentType="application/vnd.openxmlformats-officedocument.presentationml.notesSlide+xml"/>
  <Override PartName="/ppt/slideLayouts/slideLayout13.xml" ContentType="application/vnd.openxmlformats-officedocument.presentationml.slideLayout+xml"/>
  <Override PartName="/ppt/slides/slide8.xml" ContentType="application/vnd.openxmlformats-officedocument.presentationml.slide+xml"/>
  <Override PartName="/ppt/slides/slide12.xml" ContentType="application/vnd.openxmlformats-officedocument.presentationml.slide+xml"/>
  <Override PartName="/ppt/notesSlides/notesSlide118.xml" ContentType="application/vnd.openxmlformats-officedocument.presentationml.notesSlide+xml"/>
  <Override PartName="/ppt/slides/slide119.xml" ContentType="application/vnd.openxmlformats-officedocument.presentationml.slide+xml"/>
  <Override PartName="/ppt/slides/slide334.xml" ContentType="application/vnd.openxmlformats-officedocument.presentationml.slide+xml"/>
  <Override PartName="/ppt/slides/slide152.xml" ContentType="application/vnd.openxmlformats-officedocument.presentationml.slide+xml"/>
  <Override PartName="/ppt/slides/slide265.xml" ContentType="application/vnd.openxmlformats-officedocument.presentationml.slide+xml"/>
  <Override PartName="/ppt/notesSlides/notesSlide21.xml" ContentType="application/vnd.openxmlformats-officedocument.presentationml.notesSlide+xml"/>
  <Override PartName="/ppt/slides/slide73.xml" ContentType="application/vnd.openxmlformats-officedocument.presentationml.slide+xml"/>
  <Override PartName="/ppt/slides/slide249.xml" ContentType="application/vnd.openxmlformats-officedocument.presentationml.slide+xml"/>
  <Override PartName="/ppt/slideLayouts/slideLayout6.xml" ContentType="application/vnd.openxmlformats-officedocument.presentationml.slideLayout+xml"/>
  <Override PartName="/ppt/notesSlides/notesSlide49.xml" ContentType="application/vnd.openxmlformats-officedocument.presentationml.notesSlide+xml"/>
  <Override PartName="/ppt/notesSlides/notesSlide124.xml" ContentType="application/vnd.openxmlformats-officedocument.presentationml.notesSlide+xml"/>
  <Override PartName="/ppt/notesSlides/notesSlide82.xml" ContentType="application/vnd.openxmlformats-officedocument.presentationml.notesSlide+xml"/>
  <Override PartName="/ppt/slides/slide125.xml" ContentType="application/vnd.openxmlformats-officedocument.presentationml.slide+xml"/>
  <Default Extension="emf" ContentType="image/x-emf"/>
  <Override PartName="/ppt/slides/slide46.xml" ContentType="application/vnd.openxmlformats-officedocument.presentationml.slide+xml"/>
  <Override PartName="/ppt/slides/slide109.xml" ContentType="application/vnd.openxmlformats-officedocument.presentationml.slide+xml"/>
  <Override PartName="/ppt/slides/slide324.xml" ContentType="application/vnd.openxmlformats-officedocument.presentationml.slide+xml"/>
  <Override PartName="/ppt/slides/slide255.xml" ContentType="application/vnd.openxmlformats-officedocument.presentationml.slide+xml"/>
  <Override PartName="/ppt/slides/slide186.xml" ContentType="application/vnd.openxmlformats-officedocument.presentationml.slide+xml"/>
  <Override PartName="/ppt/notesSlides/notesSlide11.xml" ContentType="application/vnd.openxmlformats-officedocument.presentationml.notesSlide+xml"/>
  <Override PartName="/ppt/notesSlides/notesSlide55.xml" ContentType="application/vnd.openxmlformats-officedocument.presentationml.notesSlide+xml"/>
  <Override PartName="/ppt/notesSlides/notesSlide130.xml" ContentType="application/vnd.openxmlformats-officedocument.presentationml.notesSlide+xml"/>
  <Override PartName="/ppt/slides/slide4.xml" ContentType="application/vnd.openxmlformats-officedocument.presentationml.slide+xml"/>
  <Override PartName="/ppt/notesSlides/notesSlide39.xml" ContentType="application/vnd.openxmlformats-officedocument.presentationml.notesSlide+xml"/>
  <Override PartName="/ppt/notesSlides/notesSlide114.xml" ContentType="application/vnd.openxmlformats-officedocument.presentationml.notesSlide+xml"/>
  <Override PartName="/ppt/slides/slide115.xml" ContentType="application/vnd.openxmlformats-officedocument.presentationml.slide+xml"/>
  <Override PartName="/ppt/slides/slide330.xml" ContentType="application/vnd.openxmlformats-officedocument.presentationml.slide+xml"/>
  <Override PartName="/ppt/slides/slide261.xml" ContentType="application/vnd.openxmlformats-officedocument.presentationml.slide+xml"/>
  <Override PartName="/ppt/slides/slide36.xml" ContentType="application/vnd.openxmlformats-officedocument.presentationml.slide+xml"/>
  <Override PartName="/ppt/slides/slide192.xml" ContentType="application/vnd.openxmlformats-officedocument.presentationml.slide+xml"/>
  <Override PartName="/ppt/slideLayouts/slideLayout2.xml" ContentType="application/vnd.openxmlformats-officedocument.presentationml.slideLayout+xml"/>
  <Override PartName="/ppt/theme/theme1.xml" ContentType="application/vnd.openxmlformats-officedocument.theme+xml"/>
  <Override PartName="/ppt/slides/slide176.xml" ContentType="application/vnd.openxmlformats-officedocument.presentationml.slide+xml"/>
  <Override PartName="/ppt/slides/slide289.xml" ContentType="application/vnd.openxmlformats-officedocument.presentationml.slide+xml"/>
  <Override PartName="/ppt/notesSlides/notesSlide45.xml" ContentType="application/vnd.openxmlformats-officedocument.presentationml.notesSlide+xml"/>
  <Override PartName="/ppt/slides/slide97.xml" ContentType="application/vnd.openxmlformats-officedocument.presentationml.slide+xml"/>
  <Override PartName="/ppt/notesSlides/notesSlide120.xml" ContentType="application/vnd.openxmlformats-officedocument.presentationml.notesSlide+xml"/>
  <Override PartName="/ppt/slides/slide121.xml" ContentType="application/vnd.openxmlformats-officedocument.presentationml.slide+xml"/>
  <Override PartName="/ppt/slides/slide42.xml" ContentType="application/vnd.openxmlformats-officedocument.presentationml.slide+xml"/>
  <Override PartName="/ppt/slides/slide218.xml" ContentType="application/vnd.openxmlformats-officedocument.presentationml.slide+xml"/>
  <Override PartName="/ppt/slides/slide105.xml" ContentType="application/vnd.openxmlformats-officedocument.presentationml.slide+xml"/>
  <Override PartName="/ppt/slides/slide320.xml" ContentType="application/vnd.openxmlformats-officedocument.presentationml.slide+xml"/>
  <Override PartName="/ppt/slides/slide149.xml" ContentType="application/vnd.openxmlformats-officedocument.presentationml.slide+xml"/>
  <Override PartName="/ppt/slides/slide251.xml" ContentType="application/vnd.openxmlformats-officedocument.presentationml.slide+xml"/>
  <Override PartName="/ppt/slides/slide182.xml" ContentType="application/vnd.openxmlformats-officedocument.presentationml.slide+xml"/>
  <Override PartName="/ppt/slides/slide348.xml" ContentType="application/vnd.openxmlformats-officedocument.presentationml.slide+xml"/>
  <Override PartName="/ppt/notesSlides/notesSlide51.xml" ContentType="application/vnd.openxmlformats-officedocument.presentationml.notesSlide+xml"/>
  <Override PartName="/ppt/slides/slide279.xml" ContentType="application/vnd.openxmlformats-officedocument.presentationml.slide+xml"/>
  <Override PartName="/ppt/notesSlides/notesSlide110.xml" ContentType="application/vnd.openxmlformats-officedocument.presentationml.notesSlide+xml"/>
  <Override PartName="/ppt/notesSlides/notesSlide79.xml" ContentType="application/vnd.openxmlformats-officedocument.presentationml.notesSlide+xml"/>
  <Override PartName="/ppt/slides/slide111.xml" ContentType="application/vnd.openxmlformats-officedocument.presentationml.slide+xml"/>
  <Override PartName="/ppt/slides/slide32.xml" ContentType="application/vnd.openxmlformats-officedocument.presentationml.slide+xml"/>
  <Override PartName="/ppt/slides/slide208.xml" ContentType="application/vnd.openxmlformats-officedocument.presentationml.slide+xml"/>
  <Override PartName="/ppt/slides/slide139.xml" ContentType="application/vnd.openxmlformats-officedocument.presentationml.slide+xml"/>
  <Override PartName="/ppt/charts/chart1.xml" ContentType="application/vnd.openxmlformats-officedocument.drawingml.chart+xml"/>
  <Override PartName="/ppt/slides/slide172.xml" ContentType="application/vnd.openxmlformats-officedocument.presentationml.slide+xml"/>
  <Override PartName="/ppt/slides/slide285.xml" ContentType="application/vnd.openxmlformats-officedocument.presentationml.slide+xml"/>
  <Override PartName="/ppt/notesSlides/notesSlide41.xml" ContentType="application/vnd.openxmlformats-officedocument.presentationml.notesSlide+xml"/>
  <Override PartName="/ppt/notesSlides/notesSlide69.xml" ContentType="application/vnd.openxmlformats-officedocument.presentationml.notesSlide+xml"/>
  <Override PartName="/ppt/slides/slide214.xml" ContentType="application/vnd.openxmlformats-officedocument.presentationml.slide+xml"/>
  <Override PartName="/ppt/slides/slide145.xml" ContentType="application/vnd.openxmlformats-officedocument.presentationml.slide+xml"/>
  <Override PartName="/ppt/slides/slide66.xml" ContentType="application/vnd.openxmlformats-officedocument.presentationml.slide+xml"/>
  <Override PartName="/ppt/slides/slide129.xml" ContentType="application/vnd.openxmlformats-officedocument.presentationml.slide+xml"/>
  <Override PartName="/ppt/slides/slide344.xml" ContentType="application/vnd.openxmlformats-officedocument.presentationml.slide+xml"/>
  <Override PartName="/ppt/notesSlides/notesSlide5.xml" ContentType="application/vnd.openxmlformats-officedocument.presentationml.notesSlide+xml"/>
  <Override PartName="/ppt/slides/slide275.xml" ContentType="application/vnd.openxmlformats-officedocument.presentationml.slide+xml"/>
  <Override PartName="/ppt/notesSlides/notesSlide75.xml" ContentType="application/vnd.openxmlformats-officedocument.presentationml.notesSlide+xml"/>
  <Override PartName="/ppt/slides/slide220.xml" ContentType="application/vnd.openxmlformats-officedocument.presentationml.slide+xml"/>
  <Override PartName="/ppt/notesSlides/notesSlide134.xml" ContentType="application/vnd.openxmlformats-officedocument.presentationml.notesSlide+xml"/>
  <Override PartName="/ppt/slides/slide204.xml" ContentType="application/vnd.openxmlformats-officedocument.presentationml.slide+xml"/>
  <Override PartName="/ppt/slides/slide317.xml" ContentType="application/vnd.openxmlformats-officedocument.presentationml.slide+xml"/>
  <Override PartName="/ppt/slides/slide135.xml" ContentType="application/vnd.openxmlformats-officedocument.presentationml.slide+xml"/>
  <Override PartName="/ppt/slides/slide350.xml" ContentType="application/vnd.openxmlformats-officedocument.presentationml.slide+xml"/>
  <Override PartName="/ppt/slides/slide281.xml" ContentType="application/vnd.openxmlformats-officedocument.presentationml.slide+xml"/>
  <Override PartName="/ppt/slides/slide56.xml" ContentType="application/vnd.openxmlformats-officedocument.presentationml.slide+xml"/>
  <Override PartName="/ppt/slides/slide196.xml" ContentType="application/vnd.openxmlformats-officedocument.presentationml.slide+xml"/>
  <Override PartName="/ppt/notesSlides/notesSlide107.xml" ContentType="application/vnd.openxmlformats-officedocument.presentationml.notesSlide+xml"/>
  <Override PartName="/ppt/notesSlides/notesSlide65.xml" ContentType="application/vnd.openxmlformats-officedocument.presentationml.notesSlide+xml"/>
  <Override PartName="/ppt/slides/slide210.xml" ContentType="application/vnd.openxmlformats-officedocument.presentationml.slide+xml"/>
  <Override PartName="/ppt/slides/slide141.xml" ContentType="application/vnd.openxmlformats-officedocument.presentationml.slide+xml"/>
  <Override PartName="/ppt/slides/slide29.xml" ContentType="application/vnd.openxmlformats-officedocument.presentationml.slide+xml"/>
  <Override PartName="/ppt/slides/slide307.xml" ContentType="application/vnd.openxmlformats-officedocument.presentationml.slide+xml"/>
  <Override PartName="/ppt/notesSlides/notesSlide10.xml" ContentType="application/vnd.openxmlformats-officedocument.presentationml.notesSlide+xml"/>
  <Override PartName="/ppt/slides/slide62.xml" ContentType="application/vnd.openxmlformats-officedocument.presentationml.slide+xml"/>
  <Override PartName="/ppt/slides/slide238.xml" ContentType="application/vnd.openxmlformats-officedocument.presentationml.slide+xml"/>
  <Override PartName="/ppt/notesSlides/notesSlide1.xml" ContentType="application/vnd.openxmlformats-officedocument.presentationml.notesSlide+xml"/>
  <Override PartName="/ppt/slides/slide340.xml" ContentType="application/vnd.openxmlformats-officedocument.presentationml.slide+xml"/>
  <Override PartName="/ppt/slides/slide169.xml" ContentType="application/vnd.openxmlformats-officedocument.presentationml.slide+xml"/>
  <Override PartName="/ppt/slides/slide271.xml" ContentType="application/vnd.openxmlformats-officedocument.presentationml.slide+xml"/>
  <Override PartName="/ppt/notesSlides/notesSlide71.xml" ContentType="application/vnd.openxmlformats-officedocument.presentationml.notesSlide+xml"/>
  <Override PartName="/ppt/slides/slide299.xml" ContentType="application/vnd.openxmlformats-officedocument.presentationml.slide+xml"/>
  <Override PartName="/ppt/slides/slide313.xml" ContentType="application/vnd.openxmlformats-officedocument.presentationml.slide+xml"/>
  <Override PartName="/ppt/slides/slide200.xml" ContentType="application/vnd.openxmlformats-officedocument.presentationml.slide+xml"/>
  <Override PartName="/ppt/presentation.xml" ContentType="application/vnd.openxmlformats-officedocument.presentationml.presentation.main+xml"/>
  <Override PartName="/ppt/slides/slide244.xml" ContentType="application/vnd.openxmlformats-officedocument.presentationml.slide+xml"/>
  <Override PartName="/ppt/slides/slide19.xml" ContentType="application/vnd.openxmlformats-officedocument.presentationml.slide+xml"/>
  <Override PartName="/ppt/slides/slide131.xml" ContentType="application/vnd.openxmlformats-officedocument.presentationml.slide+xml"/>
  <Override PartName="/ppt/notesSlides/notesSlide99.xml" ContentType="application/vnd.openxmlformats-officedocument.presentationml.notesSlide+xml"/>
  <Override PartName="/ppt/slides/slide52.xml" ContentType="application/vnd.openxmlformats-officedocument.presentationml.slide+xml"/>
  <Override PartName="/ppt/slides/slide228.xml" ContentType="application/vnd.openxmlformats-officedocument.presentationml.slide+xml"/>
  <Override PartName="/ppt/slides/slide159.xml" ContentType="application/vnd.openxmlformats-officedocument.presentationml.slide+xml"/>
  <Override PartName="/ppt/notesSlides/notesSlide28.xml" ContentType="application/vnd.openxmlformats-officedocument.presentationml.notesSlide+xml"/>
  <Override PartName="/ppt/notesSlides/notesSlide103.xml" ContentType="application/vnd.openxmlformats-officedocument.presentationml.notesSlide+xml"/>
  <Override PartName="/ppt/notesSlides/notesSlide61.xml" ContentType="application/vnd.openxmlformats-officedocument.presentationml.notesSlide+xml"/>
  <Override PartName="/ppt/slides/slide25.xml" ContentType="application/vnd.openxmlformats-officedocument.presentationml.slide+xml"/>
  <Override PartName="/ppt/slides/slide303.xml" ContentType="application/vnd.openxmlformats-officedocument.presentationml.slide+xml"/>
  <Override PartName="/ppt/notesSlides/notesSlide89.xml" ContentType="application/vnd.openxmlformats-officedocument.presentationml.notesSlide+xml"/>
  <Override PartName="/ppt/slides/slide234.xml" ContentType="application/vnd.openxmlformats-officedocument.presentationml.slide+xml"/>
  <Override PartName="/ppt/slides/slide165.xml" ContentType="application/vnd.openxmlformats-officedocument.presentationml.slide+xml"/>
  <Override PartName="/ppt/notesSlides/notesSlide34.xml" ContentType="application/vnd.openxmlformats-officedocument.presentationml.notesSlide+xml"/>
  <Override PartName="/ppt/slides/slide86.xml" ContentType="application/vnd.openxmlformats-officedocument.presentationml.slide+xml"/>
  <Override PartName="/ppt/slides/slide295.xml" ContentType="application/vnd.openxmlformats-officedocument.presentationml.slide+xml"/>
  <Override PartName="/ppt/notesSlides/notesSlide9.xml" ContentType="application/vnd.openxmlformats-officedocument.presentationml.notesSlide+xml"/>
  <Override PartName="/ppt/notesSlides/notesSlide18.xml" ContentType="application/vnd.openxmlformats-officedocument.presentationml.notesSlide+xml"/>
  <Override PartName="/ppt/notesSlides/notesSlide95.xml" ContentType="application/vnd.openxmlformats-officedocument.presentationml.notesSlide+xml"/>
  <Override PartName="/ppt/slideLayouts/slideLayout16.xml" ContentType="application/vnd.openxmlformats-officedocument.presentationml.slideLayout+xml"/>
  <Override PartName="/ppt/slides/slide240.xml" ContentType="application/vnd.openxmlformats-officedocument.presentationml.slide+xml"/>
  <Override PartName="/ppt/slides/slide15.xml" ContentType="application/vnd.openxmlformats-officedocument.presentationml.slide+xml"/>
  <Override PartName="/ppt/slides/slide224.xml" ContentType="application/vnd.openxmlformats-officedocument.presentationml.slide+xml"/>
  <Override PartName="/ppt/slides/slide337.xml" ContentType="application/vnd.openxmlformats-officedocument.presentationml.slide+xml"/>
  <Override PartName="/ppt/slides/slide92.xml" ContentType="application/vnd.openxmlformats-officedocument.presentationml.slide+xml"/>
  <Override PartName="/ppt/slides/slide268.xml" ContentType="application/vnd.openxmlformats-officedocument.presentationml.slide+xml"/>
  <Override PartName="/ppt/slides/slide155.xml" ContentType="application/vnd.openxmlformats-officedocument.presentationml.slide+xml"/>
  <Override PartName="/ppt/notesSlides/notesSlide24.xml" ContentType="application/vnd.openxmlformats-officedocument.presentationml.notesSlide+xml"/>
  <Override PartName="/ppt/slides/slide76.xml" ContentType="application/vnd.openxmlformats-officedocument.presentationml.slide+xml"/>
  <Override PartName="/ppt/slideLayouts/slideLayout9.xml" ContentType="application/vnd.openxmlformats-officedocument.presentationml.slideLayout+xml"/>
  <Override PartName="/ppt/slides/slide100.xml" ContentType="application/vnd.openxmlformats-officedocument.presentationml.slide+xml"/>
  <Override PartName="/ppt/slides/slide21.xml" ContentType="application/vnd.openxmlformats-officedocument.presentationml.slide+xml"/>
  <Override PartName="/ppt/notesSlides/notesSlide85.xml" ContentType="application/vnd.openxmlformats-officedocument.presentationml.notesSlide+xml"/>
  <Override PartName="/ppt/notesSlides/notesSlide127.xml" ContentType="application/vnd.openxmlformats-officedocument.presentationml.notesSlide+xml"/>
  <Override PartName="/ppt/slides/slide128.xml" ContentType="application/vnd.openxmlformats-officedocument.presentationml.slide+xml"/>
  <Override PartName="/ppt/slides/slide230.xml" ContentType="application/vnd.openxmlformats-officedocument.presentationml.slide+xml"/>
  <Override PartName="/ppt/slides/slide161.xml" ContentType="application/vnd.openxmlformats-officedocument.presentationml.slide+xml"/>
  <Override PartName="/ppt/slides/slide49.xml" ContentType="application/vnd.openxmlformats-officedocument.presentationml.slide+xml"/>
  <Override PartName="/ppt/slides/slide327.xml" ContentType="application/vnd.openxmlformats-officedocument.presentationml.slide+xml"/>
  <Override PartName="/ppt/notesSlides/notesSlide30.xml" ContentType="application/vnd.openxmlformats-officedocument.presentationml.notesSlide+xml"/>
  <Override PartName="/ppt/slides/slide82.xml" ContentType="application/vnd.openxmlformats-officedocument.presentationml.slide+xml"/>
  <Override PartName="/ppt/slides/slide258.xml" ContentType="application/vnd.openxmlformats-officedocument.presentationml.slide+xml"/>
  <Default Extension="xls" ContentType="application/vnd.ms-excel"/>
  <Override PartName="/ppt/slides/slide189.xml" ContentType="application/vnd.openxmlformats-officedocument.presentationml.slide+xml"/>
  <Override PartName="/ppt/slides/slide291.xml" ContentType="application/vnd.openxmlformats-officedocument.presentationml.slide+xml"/>
  <Override PartName="/ppt/notesSlides/notesSlide14.xml" ContentType="application/vnd.openxmlformats-officedocument.presentationml.notesSlide+xml"/>
  <Override PartName="/ppt/notesSlides/notesSlide58.xml" ContentType="application/vnd.openxmlformats-officedocument.presentationml.notesSlide+xml"/>
  <Override PartName="/ppt/notesSlides/notesSlide91.xml" ContentType="application/vnd.openxmlformats-officedocument.presentationml.notesSlide+xml"/>
  <Override PartName="/ppt/slides/slide7.xml" ContentType="application/vnd.openxmlformats-officedocument.presentationml.slide+xml"/>
  <Override PartName="/ppt/slideLayouts/slideLayout12.xml" ContentType="application/vnd.openxmlformats-officedocument.presentationml.slideLayout+xml"/>
  <Override PartName="/ppt/slides/slide11.xml" ContentType="application/vnd.openxmlformats-officedocument.presentationml.slide+xml"/>
  <Override PartName="/ppt/notesSlides/notesSlide117.xml" ContentType="application/vnd.openxmlformats-officedocument.presentationml.notesSlide+xml"/>
  <Override PartName="/ppt/slides/slide333.xml" ContentType="application/vnd.openxmlformats-officedocument.presentationml.slide+xml"/>
  <Override PartName="/ppt/slides/slide118.xml" ContentType="application/vnd.openxmlformats-officedocument.presentationml.slide+xml"/>
  <Override PartName="/ppt/slides/slide264.xml" ContentType="application/vnd.openxmlformats-officedocument.presentationml.slide+xml"/>
  <Override PartName="/ppt/slides/slide39.xml" ContentType="application/vnd.openxmlformats-officedocument.presentationml.slide+xml"/>
  <Override PartName="/ppt/slides/slide151.xml" ContentType="application/vnd.openxmlformats-officedocument.presentationml.slide+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48" r:id="rId1"/>
  </p:sldMasterIdLst>
  <p:notesMasterIdLst>
    <p:notesMasterId r:id="rId352"/>
  </p:notesMasterIdLst>
  <p:handoutMasterIdLst>
    <p:handoutMasterId r:id="rId353"/>
  </p:handoutMasterIdLst>
  <p:sldIdLst>
    <p:sldId id="2646" r:id="rId2"/>
    <p:sldId id="2811" r:id="rId3"/>
    <p:sldId id="2824" r:id="rId4"/>
    <p:sldId id="3164" r:id="rId5"/>
    <p:sldId id="2648" r:id="rId6"/>
    <p:sldId id="2809" r:id="rId7"/>
    <p:sldId id="3178" r:id="rId8"/>
    <p:sldId id="3413" r:id="rId9"/>
    <p:sldId id="2834" r:id="rId10"/>
    <p:sldId id="3231" r:id="rId11"/>
    <p:sldId id="3307" r:id="rId12"/>
    <p:sldId id="3306" r:id="rId13"/>
    <p:sldId id="3461" r:id="rId14"/>
    <p:sldId id="3170" r:id="rId15"/>
    <p:sldId id="3342" r:id="rId16"/>
    <p:sldId id="3460" r:id="rId17"/>
    <p:sldId id="3175" r:id="rId18"/>
    <p:sldId id="2825" r:id="rId19"/>
    <p:sldId id="3338" r:id="rId20"/>
    <p:sldId id="2814" r:id="rId21"/>
    <p:sldId id="2815" r:id="rId22"/>
    <p:sldId id="2816" r:id="rId23"/>
    <p:sldId id="3362" r:id="rId24"/>
    <p:sldId id="2796" r:id="rId25"/>
    <p:sldId id="2797" r:id="rId26"/>
    <p:sldId id="2798" r:id="rId27"/>
    <p:sldId id="2799" r:id="rId28"/>
    <p:sldId id="3421" r:id="rId29"/>
    <p:sldId id="2800" r:id="rId30"/>
    <p:sldId id="2801" r:id="rId31"/>
    <p:sldId id="2805" r:id="rId32"/>
    <p:sldId id="2806" r:id="rId33"/>
    <p:sldId id="2807" r:id="rId34"/>
    <p:sldId id="2808" r:id="rId35"/>
    <p:sldId id="3339" r:id="rId36"/>
    <p:sldId id="2804" r:id="rId37"/>
    <p:sldId id="3336" r:id="rId38"/>
    <p:sldId id="3340" r:id="rId39"/>
    <p:sldId id="3341" r:id="rId40"/>
    <p:sldId id="2858" r:id="rId41"/>
    <p:sldId id="3169" r:id="rId42"/>
    <p:sldId id="2653" r:id="rId43"/>
    <p:sldId id="2789" r:id="rId44"/>
    <p:sldId id="3176" r:id="rId45"/>
    <p:sldId id="3412" r:id="rId46"/>
    <p:sldId id="2656" r:id="rId47"/>
    <p:sldId id="2658" r:id="rId48"/>
    <p:sldId id="2655" r:id="rId49"/>
    <p:sldId id="3177" r:id="rId50"/>
    <p:sldId id="2870" r:id="rId51"/>
    <p:sldId id="3350" r:id="rId52"/>
    <p:sldId id="3351" r:id="rId53"/>
    <p:sldId id="3414" r:id="rId54"/>
    <p:sldId id="3415" r:id="rId55"/>
    <p:sldId id="3416" r:id="rId56"/>
    <p:sldId id="3417" r:id="rId57"/>
    <p:sldId id="3418" r:id="rId58"/>
    <p:sldId id="3419" r:id="rId59"/>
    <p:sldId id="3352" r:id="rId60"/>
    <p:sldId id="3353" r:id="rId61"/>
    <p:sldId id="3354" r:id="rId62"/>
    <p:sldId id="3456" r:id="rId63"/>
    <p:sldId id="3457" r:id="rId64"/>
    <p:sldId id="3458" r:id="rId65"/>
    <p:sldId id="3343" r:id="rId66"/>
    <p:sldId id="3345" r:id="rId67"/>
    <p:sldId id="3346" r:id="rId68"/>
    <p:sldId id="2912" r:id="rId69"/>
    <p:sldId id="2915" r:id="rId70"/>
    <p:sldId id="2916" r:id="rId71"/>
    <p:sldId id="2917" r:id="rId72"/>
    <p:sldId id="2918" r:id="rId73"/>
    <p:sldId id="2919" r:id="rId74"/>
    <p:sldId id="3358" r:id="rId75"/>
    <p:sldId id="2920" r:id="rId76"/>
    <p:sldId id="2921" r:id="rId77"/>
    <p:sldId id="3194" r:id="rId78"/>
    <p:sldId id="2914" r:id="rId79"/>
    <p:sldId id="2842" r:id="rId80"/>
    <p:sldId id="2790" r:id="rId81"/>
    <p:sldId id="2844" r:id="rId82"/>
    <p:sldId id="2896" r:id="rId83"/>
    <p:sldId id="3455" r:id="rId84"/>
    <p:sldId id="2897" r:id="rId85"/>
    <p:sldId id="2899" r:id="rId86"/>
    <p:sldId id="2898" r:id="rId87"/>
    <p:sldId id="2843" r:id="rId88"/>
    <p:sldId id="3422" r:id="rId89"/>
    <p:sldId id="3424" r:id="rId90"/>
    <p:sldId id="3423" r:id="rId91"/>
    <p:sldId id="3425" r:id="rId92"/>
    <p:sldId id="3426" r:id="rId93"/>
    <p:sldId id="3427" r:id="rId94"/>
    <p:sldId id="3428" r:id="rId95"/>
    <p:sldId id="3430" r:id="rId96"/>
    <p:sldId id="3431" r:id="rId97"/>
    <p:sldId id="3432" r:id="rId98"/>
    <p:sldId id="3433" r:id="rId99"/>
    <p:sldId id="3434" r:id="rId100"/>
    <p:sldId id="3435" r:id="rId101"/>
    <p:sldId id="3436" r:id="rId102"/>
    <p:sldId id="3437" r:id="rId103"/>
    <p:sldId id="3438" r:id="rId104"/>
    <p:sldId id="3439" r:id="rId105"/>
    <p:sldId id="2901" r:id="rId106"/>
    <p:sldId id="3196" r:id="rId107"/>
    <p:sldId id="2902" r:id="rId108"/>
    <p:sldId id="3363" r:id="rId109"/>
    <p:sldId id="2903" r:id="rId110"/>
    <p:sldId id="2904" r:id="rId111"/>
    <p:sldId id="3214" r:id="rId112"/>
    <p:sldId id="2905" r:id="rId113"/>
    <p:sldId id="3197" r:id="rId114"/>
    <p:sldId id="3198" r:id="rId115"/>
    <p:sldId id="2906" r:id="rId116"/>
    <p:sldId id="2907" r:id="rId117"/>
    <p:sldId id="2908" r:id="rId118"/>
    <p:sldId id="2909" r:id="rId119"/>
    <p:sldId id="2910" r:id="rId120"/>
    <p:sldId id="3199" r:id="rId121"/>
    <p:sldId id="3200" r:id="rId122"/>
    <p:sldId id="3201" r:id="rId123"/>
    <p:sldId id="2911" r:id="rId124"/>
    <p:sldId id="3440" r:id="rId125"/>
    <p:sldId id="3441" r:id="rId126"/>
    <p:sldId id="3442" r:id="rId127"/>
    <p:sldId id="3443" r:id="rId128"/>
    <p:sldId id="3444" r:id="rId129"/>
    <p:sldId id="3445" r:id="rId130"/>
    <p:sldId id="3446" r:id="rId131"/>
    <p:sldId id="2922" r:id="rId132"/>
    <p:sldId id="3202" r:id="rId133"/>
    <p:sldId id="3203" r:id="rId134"/>
    <p:sldId id="2923" r:id="rId135"/>
    <p:sldId id="2927" r:id="rId136"/>
    <p:sldId id="2925" r:id="rId137"/>
    <p:sldId id="2928" r:id="rId138"/>
    <p:sldId id="2929" r:id="rId139"/>
    <p:sldId id="2930" r:id="rId140"/>
    <p:sldId id="2945" r:id="rId141"/>
    <p:sldId id="2946" r:id="rId142"/>
    <p:sldId id="2947" r:id="rId143"/>
    <p:sldId id="2948" r:id="rId144"/>
    <p:sldId id="2949" r:id="rId145"/>
    <p:sldId id="2950" r:id="rId146"/>
    <p:sldId id="3396" r:id="rId147"/>
    <p:sldId id="3397" r:id="rId148"/>
    <p:sldId id="3398" r:id="rId149"/>
    <p:sldId id="3399" r:id="rId150"/>
    <p:sldId id="3400" r:id="rId151"/>
    <p:sldId id="3401" r:id="rId152"/>
    <p:sldId id="3402" r:id="rId153"/>
    <p:sldId id="3403" r:id="rId154"/>
    <p:sldId id="3470" r:id="rId155"/>
    <p:sldId id="3471" r:id="rId156"/>
    <p:sldId id="3472" r:id="rId157"/>
    <p:sldId id="3473" r:id="rId158"/>
    <p:sldId id="3474" r:id="rId159"/>
    <p:sldId id="3475" r:id="rId160"/>
    <p:sldId id="3476" r:id="rId161"/>
    <p:sldId id="3477" r:id="rId162"/>
    <p:sldId id="3478" r:id="rId163"/>
    <p:sldId id="3479" r:id="rId164"/>
    <p:sldId id="3480" r:id="rId165"/>
    <p:sldId id="3481" r:id="rId166"/>
    <p:sldId id="3482" r:id="rId167"/>
    <p:sldId id="3483" r:id="rId168"/>
    <p:sldId id="3484" r:id="rId169"/>
    <p:sldId id="3485" r:id="rId170"/>
    <p:sldId id="3486" r:id="rId171"/>
    <p:sldId id="3487" r:id="rId172"/>
    <p:sldId id="3488" r:id="rId173"/>
    <p:sldId id="2959" r:id="rId174"/>
    <p:sldId id="3489" r:id="rId175"/>
    <p:sldId id="3490" r:id="rId176"/>
    <p:sldId id="3491" r:id="rId177"/>
    <p:sldId id="3118" r:id="rId178"/>
    <p:sldId id="3225" r:id="rId179"/>
    <p:sldId id="2954" r:id="rId180"/>
    <p:sldId id="2955" r:id="rId181"/>
    <p:sldId id="2956" r:id="rId182"/>
    <p:sldId id="2957" r:id="rId183"/>
    <p:sldId id="3404" r:id="rId184"/>
    <p:sldId id="3405" r:id="rId185"/>
    <p:sldId id="3406" r:id="rId186"/>
    <p:sldId id="3407" r:id="rId187"/>
    <p:sldId id="3408" r:id="rId188"/>
    <p:sldId id="3409" r:id="rId189"/>
    <p:sldId id="2694" r:id="rId190"/>
    <p:sldId id="2693" r:id="rId191"/>
    <p:sldId id="2960" r:id="rId192"/>
    <p:sldId id="3193" r:id="rId193"/>
    <p:sldId id="3394" r:id="rId194"/>
    <p:sldId id="3226" r:id="rId195"/>
    <p:sldId id="3227" r:id="rId196"/>
    <p:sldId id="2961" r:id="rId197"/>
    <p:sldId id="2962" r:id="rId198"/>
    <p:sldId id="2964" r:id="rId199"/>
    <p:sldId id="2965" r:id="rId200"/>
    <p:sldId id="2963" r:id="rId201"/>
    <p:sldId id="2967" r:id="rId202"/>
    <p:sldId id="2966" r:id="rId203"/>
    <p:sldId id="2970" r:id="rId204"/>
    <p:sldId id="2971" r:id="rId205"/>
    <p:sldId id="3228" r:id="rId206"/>
    <p:sldId id="2768" r:id="rId207"/>
    <p:sldId id="3233" r:id="rId208"/>
    <p:sldId id="3364" r:id="rId209"/>
    <p:sldId id="3365" r:id="rId210"/>
    <p:sldId id="3366" r:id="rId211"/>
    <p:sldId id="3367" r:id="rId212"/>
    <p:sldId id="3368" r:id="rId213"/>
    <p:sldId id="3369" r:id="rId214"/>
    <p:sldId id="3370" r:id="rId215"/>
    <p:sldId id="3371" r:id="rId216"/>
    <p:sldId id="3130" r:id="rId217"/>
    <p:sldId id="3131" r:id="rId218"/>
    <p:sldId id="3132" r:id="rId219"/>
    <p:sldId id="3133" r:id="rId220"/>
    <p:sldId id="3140" r:id="rId221"/>
    <p:sldId id="3141" r:id="rId222"/>
    <p:sldId id="3142" r:id="rId223"/>
    <p:sldId id="3143" r:id="rId224"/>
    <p:sldId id="3144" r:id="rId225"/>
    <p:sldId id="3146" r:id="rId226"/>
    <p:sldId id="3147" r:id="rId227"/>
    <p:sldId id="3148" r:id="rId228"/>
    <p:sldId id="2850" r:id="rId229"/>
    <p:sldId id="2851" r:id="rId230"/>
    <p:sldId id="2852" r:id="rId231"/>
    <p:sldId id="2854" r:id="rId232"/>
    <p:sldId id="2855" r:id="rId233"/>
    <p:sldId id="2856" r:id="rId234"/>
    <p:sldId id="2857" r:id="rId235"/>
    <p:sldId id="2939" r:id="rId236"/>
    <p:sldId id="2940" r:id="rId237"/>
    <p:sldId id="2941" r:id="rId238"/>
    <p:sldId id="2942" r:id="rId239"/>
    <p:sldId id="2943" r:id="rId240"/>
    <p:sldId id="2944" r:id="rId241"/>
    <p:sldId id="3072" r:id="rId242"/>
    <p:sldId id="3073" r:id="rId243"/>
    <p:sldId id="3074" r:id="rId244"/>
    <p:sldId id="3075" r:id="rId245"/>
    <p:sldId id="3076" r:id="rId246"/>
    <p:sldId id="3077" r:id="rId247"/>
    <p:sldId id="3372" r:id="rId248"/>
    <p:sldId id="3078" r:id="rId249"/>
    <p:sldId id="3080" r:id="rId250"/>
    <p:sldId id="3081" r:id="rId251"/>
    <p:sldId id="3082" r:id="rId252"/>
    <p:sldId id="3083" r:id="rId253"/>
    <p:sldId id="3086" r:id="rId254"/>
    <p:sldId id="3087" r:id="rId255"/>
    <p:sldId id="3090" r:id="rId256"/>
    <p:sldId id="3091" r:id="rId257"/>
    <p:sldId id="3234" r:id="rId258"/>
    <p:sldId id="3235" r:id="rId259"/>
    <p:sldId id="3239" r:id="rId260"/>
    <p:sldId id="3241" r:id="rId261"/>
    <p:sldId id="3242" r:id="rId262"/>
    <p:sldId id="3240" r:id="rId263"/>
    <p:sldId id="3243" r:id="rId264"/>
    <p:sldId id="3236" r:id="rId265"/>
    <p:sldId id="3308" r:id="rId266"/>
    <p:sldId id="3309" r:id="rId267"/>
    <p:sldId id="3244" r:id="rId268"/>
    <p:sldId id="3246" r:id="rId269"/>
    <p:sldId id="3248" r:id="rId270"/>
    <p:sldId id="3251" r:id="rId271"/>
    <p:sldId id="3250" r:id="rId272"/>
    <p:sldId id="3252" r:id="rId273"/>
    <p:sldId id="3387" r:id="rId274"/>
    <p:sldId id="3311" r:id="rId275"/>
    <p:sldId id="3388" r:id="rId276"/>
    <p:sldId id="3389" r:id="rId277"/>
    <p:sldId id="3390" r:id="rId278"/>
    <p:sldId id="3329" r:id="rId279"/>
    <p:sldId id="3333" r:id="rId280"/>
    <p:sldId id="3334" r:id="rId281"/>
    <p:sldId id="3335" r:id="rId282"/>
    <p:sldId id="3237" r:id="rId283"/>
    <p:sldId id="3256" r:id="rId284"/>
    <p:sldId id="3257" r:id="rId285"/>
    <p:sldId id="3258" r:id="rId286"/>
    <p:sldId id="3259" r:id="rId287"/>
    <p:sldId id="3260" r:id="rId288"/>
    <p:sldId id="3261" r:id="rId289"/>
    <p:sldId id="3262" r:id="rId290"/>
    <p:sldId id="3263" r:id="rId291"/>
    <p:sldId id="3264" r:id="rId292"/>
    <p:sldId id="3265" r:id="rId293"/>
    <p:sldId id="3266" r:id="rId294"/>
    <p:sldId id="3267" r:id="rId295"/>
    <p:sldId id="3238" r:id="rId296"/>
    <p:sldId id="3277" r:id="rId297"/>
    <p:sldId id="3312" r:id="rId298"/>
    <p:sldId id="3313" r:id="rId299"/>
    <p:sldId id="3314" r:id="rId300"/>
    <p:sldId id="3316" r:id="rId301"/>
    <p:sldId id="3315" r:id="rId302"/>
    <p:sldId id="3317" r:id="rId303"/>
    <p:sldId id="3318" r:id="rId304"/>
    <p:sldId id="3271" r:id="rId305"/>
    <p:sldId id="3319" r:id="rId306"/>
    <p:sldId id="3270" r:id="rId307"/>
    <p:sldId id="3420" r:id="rId308"/>
    <p:sldId id="3272" r:id="rId309"/>
    <p:sldId id="3273" r:id="rId310"/>
    <p:sldId id="3281" r:id="rId311"/>
    <p:sldId id="3284" r:id="rId312"/>
    <p:sldId id="3287" r:id="rId313"/>
    <p:sldId id="3268" r:id="rId314"/>
    <p:sldId id="3320" r:id="rId315"/>
    <p:sldId id="3288" r:id="rId316"/>
    <p:sldId id="3291" r:id="rId317"/>
    <p:sldId id="3321" r:id="rId318"/>
    <p:sldId id="3322" r:id="rId319"/>
    <p:sldId id="3289" r:id="rId320"/>
    <p:sldId id="3290" r:id="rId321"/>
    <p:sldId id="3324" r:id="rId322"/>
    <p:sldId id="3323" r:id="rId323"/>
    <p:sldId id="3304" r:id="rId324"/>
    <p:sldId id="3303" r:id="rId325"/>
    <p:sldId id="3305" r:id="rId326"/>
    <p:sldId id="3325" r:id="rId327"/>
    <p:sldId id="3327" r:id="rId328"/>
    <p:sldId id="3326" r:id="rId329"/>
    <p:sldId id="3328" r:id="rId330"/>
    <p:sldId id="3026" r:id="rId331"/>
    <p:sldId id="3027" r:id="rId332"/>
    <p:sldId id="3150" r:id="rId333"/>
    <p:sldId id="3151" r:id="rId334"/>
    <p:sldId id="3029" r:id="rId335"/>
    <p:sldId id="3031" r:id="rId336"/>
    <p:sldId id="3032" r:id="rId337"/>
    <p:sldId id="3033" r:id="rId338"/>
    <p:sldId id="3035" r:id="rId339"/>
    <p:sldId id="3392" r:id="rId340"/>
    <p:sldId id="3393" r:id="rId341"/>
    <p:sldId id="3391" r:id="rId342"/>
    <p:sldId id="3038" r:id="rId343"/>
    <p:sldId id="3462" r:id="rId344"/>
    <p:sldId id="3463" r:id="rId345"/>
    <p:sldId id="3464" r:id="rId346"/>
    <p:sldId id="3465" r:id="rId347"/>
    <p:sldId id="3466" r:id="rId348"/>
    <p:sldId id="3467" r:id="rId349"/>
    <p:sldId id="3468" r:id="rId350"/>
    <p:sldId id="3469" r:id="rId351"/>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charset="0"/>
        <a:ea typeface="ＭＳ Ｐゴシック" charset="-128"/>
        <a:cs typeface="ＭＳ Ｐゴシック" charset="-128"/>
      </a:defRPr>
    </a:lvl1pPr>
    <a:lvl2pPr marL="457200" algn="l" rtl="0" fontAlgn="base">
      <a:spcBef>
        <a:spcPct val="0"/>
      </a:spcBef>
      <a:spcAft>
        <a:spcPct val="0"/>
      </a:spcAft>
      <a:defRPr sz="2400" kern="1200">
        <a:solidFill>
          <a:schemeClr val="tx1"/>
        </a:solidFill>
        <a:latin typeface="Arial" charset="0"/>
        <a:ea typeface="ＭＳ Ｐゴシック" charset="-128"/>
        <a:cs typeface="ＭＳ Ｐゴシック" charset="-128"/>
      </a:defRPr>
    </a:lvl2pPr>
    <a:lvl3pPr marL="914400" algn="l" rtl="0" fontAlgn="base">
      <a:spcBef>
        <a:spcPct val="0"/>
      </a:spcBef>
      <a:spcAft>
        <a:spcPct val="0"/>
      </a:spcAft>
      <a:defRPr sz="2400" kern="1200">
        <a:solidFill>
          <a:schemeClr val="tx1"/>
        </a:solidFill>
        <a:latin typeface="Arial" charset="0"/>
        <a:ea typeface="ＭＳ Ｐゴシック" charset="-128"/>
        <a:cs typeface="ＭＳ Ｐゴシック" charset="-128"/>
      </a:defRPr>
    </a:lvl3pPr>
    <a:lvl4pPr marL="1371600" algn="l" rtl="0" fontAlgn="base">
      <a:spcBef>
        <a:spcPct val="0"/>
      </a:spcBef>
      <a:spcAft>
        <a:spcPct val="0"/>
      </a:spcAft>
      <a:defRPr sz="2400" kern="1200">
        <a:solidFill>
          <a:schemeClr val="tx1"/>
        </a:solidFill>
        <a:latin typeface="Arial" charset="0"/>
        <a:ea typeface="ＭＳ Ｐゴシック" charset="-128"/>
        <a:cs typeface="ＭＳ Ｐゴシック" charset="-128"/>
      </a:defRPr>
    </a:lvl4pPr>
    <a:lvl5pPr marL="1828800" algn="l" rtl="0" fontAlgn="base">
      <a:spcBef>
        <a:spcPct val="0"/>
      </a:spcBef>
      <a:spcAft>
        <a:spcPct val="0"/>
      </a:spcAft>
      <a:defRPr sz="2400" kern="1200">
        <a:solidFill>
          <a:schemeClr val="tx1"/>
        </a:solidFill>
        <a:latin typeface="Arial" charset="0"/>
        <a:ea typeface="ＭＳ Ｐゴシック" charset="-128"/>
        <a:cs typeface="ＭＳ Ｐゴシック" charset="-128"/>
      </a:defRPr>
    </a:lvl5pPr>
    <a:lvl6pPr marL="2286000" algn="l" defTabSz="457200" rtl="0" eaLnBrk="1" latinLnBrk="0" hangingPunct="1">
      <a:defRPr sz="2400" kern="1200">
        <a:solidFill>
          <a:schemeClr val="tx1"/>
        </a:solidFill>
        <a:latin typeface="Arial" charset="0"/>
        <a:ea typeface="ＭＳ Ｐゴシック" charset="-128"/>
        <a:cs typeface="ＭＳ Ｐゴシック" charset="-128"/>
      </a:defRPr>
    </a:lvl6pPr>
    <a:lvl7pPr marL="2743200" algn="l" defTabSz="457200" rtl="0" eaLnBrk="1" latinLnBrk="0" hangingPunct="1">
      <a:defRPr sz="2400" kern="1200">
        <a:solidFill>
          <a:schemeClr val="tx1"/>
        </a:solidFill>
        <a:latin typeface="Arial" charset="0"/>
        <a:ea typeface="ＭＳ Ｐゴシック" charset="-128"/>
        <a:cs typeface="ＭＳ Ｐゴシック" charset="-128"/>
      </a:defRPr>
    </a:lvl7pPr>
    <a:lvl8pPr marL="3200400" algn="l" defTabSz="457200" rtl="0" eaLnBrk="1" latinLnBrk="0" hangingPunct="1">
      <a:defRPr sz="2400" kern="1200">
        <a:solidFill>
          <a:schemeClr val="tx1"/>
        </a:solidFill>
        <a:latin typeface="Arial" charset="0"/>
        <a:ea typeface="ＭＳ Ｐゴシック" charset="-128"/>
        <a:cs typeface="ＭＳ Ｐゴシック" charset="-128"/>
      </a:defRPr>
    </a:lvl8pPr>
    <a:lvl9pPr marL="3657600" algn="l" defTabSz="457200" rtl="0" eaLnBrk="1" latinLnBrk="0" hangingPunct="1">
      <a:defRPr sz="2400" kern="1200">
        <a:solidFill>
          <a:schemeClr val="tx1"/>
        </a:solidFill>
        <a:latin typeface="Arial" charset="0"/>
        <a:ea typeface="ＭＳ Ｐゴシック" charset="-128"/>
        <a:cs typeface="ＭＳ Ｐゴシック" charset="-128"/>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showPr showNarration="1" useTimings="0">
    <p:present/>
    <p:sldAll/>
    <p:penClr>
      <a:schemeClr val="tx1"/>
    </p:penClr>
  </p:showPr>
  <p:clrMru>
    <a:srgbClr val="FFD1FF"/>
    <a:srgbClr val="D12D7A"/>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SorterView" showComments="0">
  <p:normalViewPr horzBarState="maximized">
    <p:restoredLeft sz="15620"/>
    <p:restoredTop sz="94660"/>
  </p:normalViewPr>
  <p:slideViewPr>
    <p:cSldViewPr>
      <p:cViewPr>
        <p:scale>
          <a:sx n="75" d="100"/>
          <a:sy n="75" d="100"/>
        </p:scale>
        <p:origin x="-616" y="-2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63496"/>
    </p:cViewPr>
  </p:sorterViewPr>
  <p:notesViewPr>
    <p:cSldViewPr>
      <p:cViewPr varScale="1">
        <p:scale>
          <a:sx n="62" d="100"/>
          <a:sy n="62" d="100"/>
        </p:scale>
        <p:origin x="-2416" y="-120"/>
      </p:cViewPr>
      <p:guideLst>
        <p:guide orient="horz" pos="2880"/>
        <p:guide pos="2160"/>
      </p:guideLst>
    </p:cSldViewPr>
  </p:notesViewPr>
  <p:gridSpacing cx="78028800" cy="78028800"/>
</p:viewPr>
</file>

<file path=ppt/_rels/presentation.xml.rels><?xml version="1.0" encoding="UTF-8" standalone="yes"?>
<Relationships xmlns="http://schemas.openxmlformats.org/package/2006/relationships"><Relationship Id="rId106" Type="http://schemas.openxmlformats.org/officeDocument/2006/relationships/slide" Target="slides/slide105.xml"/><Relationship Id="rId107" Type="http://schemas.openxmlformats.org/officeDocument/2006/relationships/slide" Target="slides/slide106.xml"/><Relationship Id="rId108" Type="http://schemas.openxmlformats.org/officeDocument/2006/relationships/slide" Target="slides/slide107.xml"/><Relationship Id="rId109" Type="http://schemas.openxmlformats.org/officeDocument/2006/relationships/slide" Target="slides/slide108.xml"/><Relationship Id="rId345" Type="http://schemas.openxmlformats.org/officeDocument/2006/relationships/slide" Target="slides/slide344.xml"/><Relationship Id="rId346" Type="http://schemas.openxmlformats.org/officeDocument/2006/relationships/slide" Target="slides/slide345.xml"/><Relationship Id="rId347" Type="http://schemas.openxmlformats.org/officeDocument/2006/relationships/slide" Target="slides/slide346.xml"/><Relationship Id="rId348" Type="http://schemas.openxmlformats.org/officeDocument/2006/relationships/slide" Target="slides/slide347.xml"/><Relationship Id="rId349" Type="http://schemas.openxmlformats.org/officeDocument/2006/relationships/slide" Target="slides/slide348.xml"/><Relationship Id="rId70" Type="http://schemas.openxmlformats.org/officeDocument/2006/relationships/slide" Target="slides/slide69.xml"/><Relationship Id="rId71" Type="http://schemas.openxmlformats.org/officeDocument/2006/relationships/slide" Target="slides/slide70.xml"/><Relationship Id="rId72" Type="http://schemas.openxmlformats.org/officeDocument/2006/relationships/slide" Target="slides/slide71.xml"/><Relationship Id="rId73" Type="http://schemas.openxmlformats.org/officeDocument/2006/relationships/slide" Target="slides/slide72.xml"/><Relationship Id="rId74" Type="http://schemas.openxmlformats.org/officeDocument/2006/relationships/slide" Target="slides/slide73.xml"/><Relationship Id="rId75" Type="http://schemas.openxmlformats.org/officeDocument/2006/relationships/slide" Target="slides/slide74.xml"/><Relationship Id="rId76" Type="http://schemas.openxmlformats.org/officeDocument/2006/relationships/slide" Target="slides/slide75.xml"/><Relationship Id="rId77" Type="http://schemas.openxmlformats.org/officeDocument/2006/relationships/slide" Target="slides/slide76.xml"/><Relationship Id="rId78" Type="http://schemas.openxmlformats.org/officeDocument/2006/relationships/slide" Target="slides/slide77.xml"/><Relationship Id="rId79" Type="http://schemas.openxmlformats.org/officeDocument/2006/relationships/slide" Target="slides/slide78.xml"/><Relationship Id="rId170" Type="http://schemas.openxmlformats.org/officeDocument/2006/relationships/slide" Target="slides/slide169.xml"/><Relationship Id="rId171" Type="http://schemas.openxmlformats.org/officeDocument/2006/relationships/slide" Target="slides/slide170.xml"/><Relationship Id="rId172" Type="http://schemas.openxmlformats.org/officeDocument/2006/relationships/slide" Target="slides/slide171.xml"/><Relationship Id="rId173" Type="http://schemas.openxmlformats.org/officeDocument/2006/relationships/slide" Target="slides/slide172.xml"/><Relationship Id="rId174" Type="http://schemas.openxmlformats.org/officeDocument/2006/relationships/slide" Target="slides/slide173.xml"/><Relationship Id="rId175" Type="http://schemas.openxmlformats.org/officeDocument/2006/relationships/slide" Target="slides/slide174.xml"/><Relationship Id="rId176" Type="http://schemas.openxmlformats.org/officeDocument/2006/relationships/slide" Target="slides/slide175.xml"/><Relationship Id="rId177" Type="http://schemas.openxmlformats.org/officeDocument/2006/relationships/slide" Target="slides/slide176.xml"/><Relationship Id="rId178" Type="http://schemas.openxmlformats.org/officeDocument/2006/relationships/slide" Target="slides/slide177.xml"/><Relationship Id="rId179" Type="http://schemas.openxmlformats.org/officeDocument/2006/relationships/slide" Target="slides/slide178.xml"/><Relationship Id="rId260" Type="http://schemas.openxmlformats.org/officeDocument/2006/relationships/slide" Target="slides/slide259.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61" Type="http://schemas.openxmlformats.org/officeDocument/2006/relationships/slide" Target="slides/slide260.xml"/><Relationship Id="rId262" Type="http://schemas.openxmlformats.org/officeDocument/2006/relationships/slide" Target="slides/slide261.xml"/><Relationship Id="rId263" Type="http://schemas.openxmlformats.org/officeDocument/2006/relationships/slide" Target="slides/slide262.xml"/><Relationship Id="rId264" Type="http://schemas.openxmlformats.org/officeDocument/2006/relationships/slide" Target="slides/slide263.xml"/><Relationship Id="rId110" Type="http://schemas.openxmlformats.org/officeDocument/2006/relationships/slide" Target="slides/slide109.xml"/><Relationship Id="rId111" Type="http://schemas.openxmlformats.org/officeDocument/2006/relationships/slide" Target="slides/slide110.xml"/><Relationship Id="rId112" Type="http://schemas.openxmlformats.org/officeDocument/2006/relationships/slide" Target="slides/slide111.xml"/><Relationship Id="rId113" Type="http://schemas.openxmlformats.org/officeDocument/2006/relationships/slide" Target="slides/slide112.xml"/><Relationship Id="rId114" Type="http://schemas.openxmlformats.org/officeDocument/2006/relationships/slide" Target="slides/slide113.xml"/><Relationship Id="rId115" Type="http://schemas.openxmlformats.org/officeDocument/2006/relationships/slide" Target="slides/slide114.xml"/><Relationship Id="rId116" Type="http://schemas.openxmlformats.org/officeDocument/2006/relationships/slide" Target="slides/slide115.xml"/><Relationship Id="rId117" Type="http://schemas.openxmlformats.org/officeDocument/2006/relationships/slide" Target="slides/slide116.xml"/><Relationship Id="rId118" Type="http://schemas.openxmlformats.org/officeDocument/2006/relationships/slide" Target="slides/slide117.xml"/><Relationship Id="rId119" Type="http://schemas.openxmlformats.org/officeDocument/2006/relationships/slide" Target="slides/slide118.xml"/><Relationship Id="rId200" Type="http://schemas.openxmlformats.org/officeDocument/2006/relationships/slide" Target="slides/slide199.xml"/><Relationship Id="rId201" Type="http://schemas.openxmlformats.org/officeDocument/2006/relationships/slide" Target="slides/slide200.xml"/><Relationship Id="rId202" Type="http://schemas.openxmlformats.org/officeDocument/2006/relationships/slide" Target="slides/slide201.xml"/><Relationship Id="rId203" Type="http://schemas.openxmlformats.org/officeDocument/2006/relationships/slide" Target="slides/slide202.xml"/><Relationship Id="rId204" Type="http://schemas.openxmlformats.org/officeDocument/2006/relationships/slide" Target="slides/slide203.xml"/><Relationship Id="rId205" Type="http://schemas.openxmlformats.org/officeDocument/2006/relationships/slide" Target="slides/slide204.xml"/><Relationship Id="rId206" Type="http://schemas.openxmlformats.org/officeDocument/2006/relationships/slide" Target="slides/slide205.xml"/><Relationship Id="rId207" Type="http://schemas.openxmlformats.org/officeDocument/2006/relationships/slide" Target="slides/slide206.xml"/><Relationship Id="rId208" Type="http://schemas.openxmlformats.org/officeDocument/2006/relationships/slide" Target="slides/slide207.xml"/><Relationship Id="rId209" Type="http://schemas.openxmlformats.org/officeDocument/2006/relationships/slide" Target="slides/slide208.xml"/><Relationship Id="rId265" Type="http://schemas.openxmlformats.org/officeDocument/2006/relationships/slide" Target="slides/slide264.xml"/><Relationship Id="rId266" Type="http://schemas.openxmlformats.org/officeDocument/2006/relationships/slide" Target="slides/slide265.xml"/><Relationship Id="rId267" Type="http://schemas.openxmlformats.org/officeDocument/2006/relationships/slide" Target="slides/slide266.xml"/><Relationship Id="rId268" Type="http://schemas.openxmlformats.org/officeDocument/2006/relationships/slide" Target="slides/slide267.xml"/><Relationship Id="rId269" Type="http://schemas.openxmlformats.org/officeDocument/2006/relationships/slide" Target="slides/slide268.xml"/><Relationship Id="rId350" Type="http://schemas.openxmlformats.org/officeDocument/2006/relationships/slide" Target="slides/slide349.xml"/><Relationship Id="rId351" Type="http://schemas.openxmlformats.org/officeDocument/2006/relationships/slide" Target="slides/slide350.xml"/><Relationship Id="rId352" Type="http://schemas.openxmlformats.org/officeDocument/2006/relationships/notesMaster" Target="notesMasters/notesMaster1.xml"/><Relationship Id="rId353" Type="http://schemas.openxmlformats.org/officeDocument/2006/relationships/handoutMaster" Target="handoutMasters/handoutMaster1.xml"/><Relationship Id="rId354" Type="http://schemas.openxmlformats.org/officeDocument/2006/relationships/printerSettings" Target="printerSettings/printerSettings1.bin"/><Relationship Id="rId355" Type="http://schemas.openxmlformats.org/officeDocument/2006/relationships/presProps" Target="presProps.xml"/><Relationship Id="rId356" Type="http://schemas.openxmlformats.org/officeDocument/2006/relationships/viewProps" Target="viewProps.xml"/><Relationship Id="rId357" Type="http://schemas.openxmlformats.org/officeDocument/2006/relationships/theme" Target="theme/theme1.xml"/><Relationship Id="rId35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80" Type="http://schemas.openxmlformats.org/officeDocument/2006/relationships/slide" Target="slides/slide79.xml"/><Relationship Id="rId81" Type="http://schemas.openxmlformats.org/officeDocument/2006/relationships/slide" Target="slides/slide80.xml"/><Relationship Id="rId82" Type="http://schemas.openxmlformats.org/officeDocument/2006/relationships/slide" Target="slides/slide81.xml"/><Relationship Id="rId83" Type="http://schemas.openxmlformats.org/officeDocument/2006/relationships/slide" Target="slides/slide82.xml"/><Relationship Id="rId84" Type="http://schemas.openxmlformats.org/officeDocument/2006/relationships/slide" Target="slides/slide83.xml"/><Relationship Id="rId85" Type="http://schemas.openxmlformats.org/officeDocument/2006/relationships/slide" Target="slides/slide84.xml"/><Relationship Id="rId86" Type="http://schemas.openxmlformats.org/officeDocument/2006/relationships/slide" Target="slides/slide85.xml"/><Relationship Id="rId87" Type="http://schemas.openxmlformats.org/officeDocument/2006/relationships/slide" Target="slides/slide86.xml"/><Relationship Id="rId88" Type="http://schemas.openxmlformats.org/officeDocument/2006/relationships/slide" Target="slides/slide87.xml"/><Relationship Id="rId89" Type="http://schemas.openxmlformats.org/officeDocument/2006/relationships/slide" Target="slides/slide88.xml"/><Relationship Id="rId180" Type="http://schemas.openxmlformats.org/officeDocument/2006/relationships/slide" Target="slides/slide179.xml"/><Relationship Id="rId181" Type="http://schemas.openxmlformats.org/officeDocument/2006/relationships/slide" Target="slides/slide180.xml"/><Relationship Id="rId182" Type="http://schemas.openxmlformats.org/officeDocument/2006/relationships/slide" Target="slides/slide181.xml"/><Relationship Id="rId183" Type="http://schemas.openxmlformats.org/officeDocument/2006/relationships/slide" Target="slides/slide182.xml"/><Relationship Id="rId184" Type="http://schemas.openxmlformats.org/officeDocument/2006/relationships/slide" Target="slides/slide183.xml"/><Relationship Id="rId185" Type="http://schemas.openxmlformats.org/officeDocument/2006/relationships/slide" Target="slides/slide184.xml"/><Relationship Id="rId186" Type="http://schemas.openxmlformats.org/officeDocument/2006/relationships/slide" Target="slides/slide185.xml"/><Relationship Id="rId187" Type="http://schemas.openxmlformats.org/officeDocument/2006/relationships/slide" Target="slides/slide186.xml"/><Relationship Id="rId188" Type="http://schemas.openxmlformats.org/officeDocument/2006/relationships/slide" Target="slides/slide187.xml"/><Relationship Id="rId189" Type="http://schemas.openxmlformats.org/officeDocument/2006/relationships/slide" Target="slides/slide188.xml"/><Relationship Id="rId270" Type="http://schemas.openxmlformats.org/officeDocument/2006/relationships/slide" Target="slides/slide269.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271" Type="http://schemas.openxmlformats.org/officeDocument/2006/relationships/slide" Target="slides/slide270.xml"/><Relationship Id="rId272" Type="http://schemas.openxmlformats.org/officeDocument/2006/relationships/slide" Target="slides/slide271.xml"/><Relationship Id="rId273" Type="http://schemas.openxmlformats.org/officeDocument/2006/relationships/slide" Target="slides/slide272.xml"/><Relationship Id="rId274" Type="http://schemas.openxmlformats.org/officeDocument/2006/relationships/slide" Target="slides/slide273.xml"/><Relationship Id="rId120" Type="http://schemas.openxmlformats.org/officeDocument/2006/relationships/slide" Target="slides/slide119.xml"/><Relationship Id="rId121" Type="http://schemas.openxmlformats.org/officeDocument/2006/relationships/slide" Target="slides/slide120.xml"/><Relationship Id="rId122" Type="http://schemas.openxmlformats.org/officeDocument/2006/relationships/slide" Target="slides/slide121.xml"/><Relationship Id="rId123" Type="http://schemas.openxmlformats.org/officeDocument/2006/relationships/slide" Target="slides/slide122.xml"/><Relationship Id="rId124" Type="http://schemas.openxmlformats.org/officeDocument/2006/relationships/slide" Target="slides/slide123.xml"/><Relationship Id="rId125" Type="http://schemas.openxmlformats.org/officeDocument/2006/relationships/slide" Target="slides/slide124.xml"/><Relationship Id="rId126" Type="http://schemas.openxmlformats.org/officeDocument/2006/relationships/slide" Target="slides/slide125.xml"/><Relationship Id="rId127" Type="http://schemas.openxmlformats.org/officeDocument/2006/relationships/slide" Target="slides/slide126.xml"/><Relationship Id="rId128" Type="http://schemas.openxmlformats.org/officeDocument/2006/relationships/slide" Target="slides/slide127.xml"/><Relationship Id="rId129" Type="http://schemas.openxmlformats.org/officeDocument/2006/relationships/slide" Target="slides/slide128.xml"/><Relationship Id="rId210" Type="http://schemas.openxmlformats.org/officeDocument/2006/relationships/slide" Target="slides/slide209.xml"/><Relationship Id="rId211" Type="http://schemas.openxmlformats.org/officeDocument/2006/relationships/slide" Target="slides/slide210.xml"/><Relationship Id="rId212" Type="http://schemas.openxmlformats.org/officeDocument/2006/relationships/slide" Target="slides/slide211.xml"/><Relationship Id="rId213" Type="http://schemas.openxmlformats.org/officeDocument/2006/relationships/slide" Target="slides/slide212.xml"/><Relationship Id="rId214" Type="http://schemas.openxmlformats.org/officeDocument/2006/relationships/slide" Target="slides/slide213.xml"/><Relationship Id="rId215" Type="http://schemas.openxmlformats.org/officeDocument/2006/relationships/slide" Target="slides/slide214.xml"/><Relationship Id="rId216" Type="http://schemas.openxmlformats.org/officeDocument/2006/relationships/slide" Target="slides/slide215.xml"/><Relationship Id="rId217" Type="http://schemas.openxmlformats.org/officeDocument/2006/relationships/slide" Target="slides/slide216.xml"/><Relationship Id="rId218" Type="http://schemas.openxmlformats.org/officeDocument/2006/relationships/slide" Target="slides/slide217.xml"/><Relationship Id="rId219" Type="http://schemas.openxmlformats.org/officeDocument/2006/relationships/slide" Target="slides/slide218.xml"/><Relationship Id="rId275" Type="http://schemas.openxmlformats.org/officeDocument/2006/relationships/slide" Target="slides/slide274.xml"/><Relationship Id="rId276" Type="http://schemas.openxmlformats.org/officeDocument/2006/relationships/slide" Target="slides/slide275.xml"/><Relationship Id="rId277" Type="http://schemas.openxmlformats.org/officeDocument/2006/relationships/slide" Target="slides/slide276.xml"/><Relationship Id="rId278" Type="http://schemas.openxmlformats.org/officeDocument/2006/relationships/slide" Target="slides/slide277.xml"/><Relationship Id="rId279" Type="http://schemas.openxmlformats.org/officeDocument/2006/relationships/slide" Target="slides/slide278.xml"/><Relationship Id="rId300" Type="http://schemas.openxmlformats.org/officeDocument/2006/relationships/slide" Target="slides/slide299.xml"/><Relationship Id="rId301" Type="http://schemas.openxmlformats.org/officeDocument/2006/relationships/slide" Target="slides/slide300.xml"/><Relationship Id="rId302" Type="http://schemas.openxmlformats.org/officeDocument/2006/relationships/slide" Target="slides/slide301.xml"/><Relationship Id="rId303" Type="http://schemas.openxmlformats.org/officeDocument/2006/relationships/slide" Target="slides/slide302.xml"/><Relationship Id="rId304" Type="http://schemas.openxmlformats.org/officeDocument/2006/relationships/slide" Target="slides/slide303.xml"/><Relationship Id="rId305" Type="http://schemas.openxmlformats.org/officeDocument/2006/relationships/slide" Target="slides/slide304.xml"/><Relationship Id="rId306" Type="http://schemas.openxmlformats.org/officeDocument/2006/relationships/slide" Target="slides/slide305.xml"/><Relationship Id="rId307" Type="http://schemas.openxmlformats.org/officeDocument/2006/relationships/slide" Target="slides/slide306.xml"/><Relationship Id="rId308" Type="http://schemas.openxmlformats.org/officeDocument/2006/relationships/slide" Target="slides/slide307.xml"/><Relationship Id="rId309" Type="http://schemas.openxmlformats.org/officeDocument/2006/relationships/slide" Target="slides/slide308.xml"/><Relationship Id="rId90" Type="http://schemas.openxmlformats.org/officeDocument/2006/relationships/slide" Target="slides/slide89.xml"/><Relationship Id="rId91" Type="http://schemas.openxmlformats.org/officeDocument/2006/relationships/slide" Target="slides/slide90.xml"/><Relationship Id="rId92" Type="http://schemas.openxmlformats.org/officeDocument/2006/relationships/slide" Target="slides/slide91.xml"/><Relationship Id="rId93" Type="http://schemas.openxmlformats.org/officeDocument/2006/relationships/slide" Target="slides/slide92.xml"/><Relationship Id="rId94" Type="http://schemas.openxmlformats.org/officeDocument/2006/relationships/slide" Target="slides/slide93.xml"/><Relationship Id="rId95" Type="http://schemas.openxmlformats.org/officeDocument/2006/relationships/slide" Target="slides/slide94.xml"/><Relationship Id="rId96" Type="http://schemas.openxmlformats.org/officeDocument/2006/relationships/slide" Target="slides/slide95.xml"/><Relationship Id="rId97" Type="http://schemas.openxmlformats.org/officeDocument/2006/relationships/slide" Target="slides/slide96.xml"/><Relationship Id="rId98" Type="http://schemas.openxmlformats.org/officeDocument/2006/relationships/slide" Target="slides/slide97.xml"/><Relationship Id="rId99" Type="http://schemas.openxmlformats.org/officeDocument/2006/relationships/slide" Target="slides/slide98.xml"/><Relationship Id="rId190" Type="http://schemas.openxmlformats.org/officeDocument/2006/relationships/slide" Target="slides/slide189.xml"/><Relationship Id="rId191" Type="http://schemas.openxmlformats.org/officeDocument/2006/relationships/slide" Target="slides/slide190.xml"/><Relationship Id="rId192" Type="http://schemas.openxmlformats.org/officeDocument/2006/relationships/slide" Target="slides/slide191.xml"/><Relationship Id="rId193" Type="http://schemas.openxmlformats.org/officeDocument/2006/relationships/slide" Target="slides/slide192.xml"/><Relationship Id="rId194" Type="http://schemas.openxmlformats.org/officeDocument/2006/relationships/slide" Target="slides/slide193.xml"/><Relationship Id="rId195" Type="http://schemas.openxmlformats.org/officeDocument/2006/relationships/slide" Target="slides/slide194.xml"/><Relationship Id="rId196" Type="http://schemas.openxmlformats.org/officeDocument/2006/relationships/slide" Target="slides/slide195.xml"/><Relationship Id="rId197" Type="http://schemas.openxmlformats.org/officeDocument/2006/relationships/slide" Target="slides/slide196.xml"/><Relationship Id="rId198" Type="http://schemas.openxmlformats.org/officeDocument/2006/relationships/slide" Target="slides/slide197.xml"/><Relationship Id="rId199" Type="http://schemas.openxmlformats.org/officeDocument/2006/relationships/slide" Target="slides/slide198.xml"/><Relationship Id="rId280" Type="http://schemas.openxmlformats.org/officeDocument/2006/relationships/slide" Target="slides/slide279.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81" Type="http://schemas.openxmlformats.org/officeDocument/2006/relationships/slide" Target="slides/slide280.xml"/><Relationship Id="rId282" Type="http://schemas.openxmlformats.org/officeDocument/2006/relationships/slide" Target="slides/slide281.xml"/><Relationship Id="rId283" Type="http://schemas.openxmlformats.org/officeDocument/2006/relationships/slide" Target="slides/slide282.xml"/><Relationship Id="rId284" Type="http://schemas.openxmlformats.org/officeDocument/2006/relationships/slide" Target="slides/slide283.xml"/><Relationship Id="rId130" Type="http://schemas.openxmlformats.org/officeDocument/2006/relationships/slide" Target="slides/slide129.xml"/><Relationship Id="rId131" Type="http://schemas.openxmlformats.org/officeDocument/2006/relationships/slide" Target="slides/slide130.xml"/><Relationship Id="rId132" Type="http://schemas.openxmlformats.org/officeDocument/2006/relationships/slide" Target="slides/slide131.xml"/><Relationship Id="rId133" Type="http://schemas.openxmlformats.org/officeDocument/2006/relationships/slide" Target="slides/slide132.xml"/><Relationship Id="rId220" Type="http://schemas.openxmlformats.org/officeDocument/2006/relationships/slide" Target="slides/slide219.xml"/><Relationship Id="rId221" Type="http://schemas.openxmlformats.org/officeDocument/2006/relationships/slide" Target="slides/slide220.xml"/><Relationship Id="rId222" Type="http://schemas.openxmlformats.org/officeDocument/2006/relationships/slide" Target="slides/slide221.xml"/><Relationship Id="rId223" Type="http://schemas.openxmlformats.org/officeDocument/2006/relationships/slide" Target="slides/slide222.xml"/><Relationship Id="rId224" Type="http://schemas.openxmlformats.org/officeDocument/2006/relationships/slide" Target="slides/slide223.xml"/><Relationship Id="rId225" Type="http://schemas.openxmlformats.org/officeDocument/2006/relationships/slide" Target="slides/slide224.xml"/><Relationship Id="rId226" Type="http://schemas.openxmlformats.org/officeDocument/2006/relationships/slide" Target="slides/slide225.xml"/><Relationship Id="rId227" Type="http://schemas.openxmlformats.org/officeDocument/2006/relationships/slide" Target="slides/slide226.xml"/><Relationship Id="rId228" Type="http://schemas.openxmlformats.org/officeDocument/2006/relationships/slide" Target="slides/slide227.xml"/><Relationship Id="rId229" Type="http://schemas.openxmlformats.org/officeDocument/2006/relationships/slide" Target="slides/slide228.xml"/><Relationship Id="rId134" Type="http://schemas.openxmlformats.org/officeDocument/2006/relationships/slide" Target="slides/slide133.xml"/><Relationship Id="rId135" Type="http://schemas.openxmlformats.org/officeDocument/2006/relationships/slide" Target="slides/slide134.xml"/><Relationship Id="rId136" Type="http://schemas.openxmlformats.org/officeDocument/2006/relationships/slide" Target="slides/slide135.xml"/><Relationship Id="rId137" Type="http://schemas.openxmlformats.org/officeDocument/2006/relationships/slide" Target="slides/slide136.xml"/><Relationship Id="rId138" Type="http://schemas.openxmlformats.org/officeDocument/2006/relationships/slide" Target="slides/slide137.xml"/><Relationship Id="rId139" Type="http://schemas.openxmlformats.org/officeDocument/2006/relationships/slide" Target="slides/slide138.xml"/><Relationship Id="rId285" Type="http://schemas.openxmlformats.org/officeDocument/2006/relationships/slide" Target="slides/slide284.xml"/><Relationship Id="rId286" Type="http://schemas.openxmlformats.org/officeDocument/2006/relationships/slide" Target="slides/slide285.xml"/><Relationship Id="rId287" Type="http://schemas.openxmlformats.org/officeDocument/2006/relationships/slide" Target="slides/slide286.xml"/><Relationship Id="rId288" Type="http://schemas.openxmlformats.org/officeDocument/2006/relationships/slide" Target="slides/slide287.xml"/><Relationship Id="rId289" Type="http://schemas.openxmlformats.org/officeDocument/2006/relationships/slide" Target="slides/slide288.xml"/><Relationship Id="rId310" Type="http://schemas.openxmlformats.org/officeDocument/2006/relationships/slide" Target="slides/slide309.xml"/><Relationship Id="rId311" Type="http://schemas.openxmlformats.org/officeDocument/2006/relationships/slide" Target="slides/slide310.xml"/><Relationship Id="rId312" Type="http://schemas.openxmlformats.org/officeDocument/2006/relationships/slide" Target="slides/slide311.xml"/><Relationship Id="rId313" Type="http://schemas.openxmlformats.org/officeDocument/2006/relationships/slide" Target="slides/slide312.xml"/><Relationship Id="rId314" Type="http://schemas.openxmlformats.org/officeDocument/2006/relationships/slide" Target="slides/slide313.xml"/><Relationship Id="rId315" Type="http://schemas.openxmlformats.org/officeDocument/2006/relationships/slide" Target="slides/slide314.xml"/><Relationship Id="rId316" Type="http://schemas.openxmlformats.org/officeDocument/2006/relationships/slide" Target="slides/slide315.xml"/><Relationship Id="rId317" Type="http://schemas.openxmlformats.org/officeDocument/2006/relationships/slide" Target="slides/slide316.xml"/><Relationship Id="rId318" Type="http://schemas.openxmlformats.org/officeDocument/2006/relationships/slide" Target="slides/slide317.xml"/><Relationship Id="rId319" Type="http://schemas.openxmlformats.org/officeDocument/2006/relationships/slide" Target="slides/slide318.xml"/><Relationship Id="rId290" Type="http://schemas.openxmlformats.org/officeDocument/2006/relationships/slide" Target="slides/slide289.xml"/><Relationship Id="rId291" Type="http://schemas.openxmlformats.org/officeDocument/2006/relationships/slide" Target="slides/slide290.xml"/><Relationship Id="rId292" Type="http://schemas.openxmlformats.org/officeDocument/2006/relationships/slide" Target="slides/slide291.xml"/><Relationship Id="rId293" Type="http://schemas.openxmlformats.org/officeDocument/2006/relationships/slide" Target="slides/slide292.xml"/><Relationship Id="rId294" Type="http://schemas.openxmlformats.org/officeDocument/2006/relationships/slide" Target="slides/slide293.xml"/><Relationship Id="rId295" Type="http://schemas.openxmlformats.org/officeDocument/2006/relationships/slide" Target="slides/slide294.xml"/><Relationship Id="rId296" Type="http://schemas.openxmlformats.org/officeDocument/2006/relationships/slide" Target="slides/slide295.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297" Type="http://schemas.openxmlformats.org/officeDocument/2006/relationships/slide" Target="slides/slide296.xml"/><Relationship Id="rId298" Type="http://schemas.openxmlformats.org/officeDocument/2006/relationships/slide" Target="slides/slide297.xml"/><Relationship Id="rId299" Type="http://schemas.openxmlformats.org/officeDocument/2006/relationships/slide" Target="slides/slide298.xml"/><Relationship Id="rId140" Type="http://schemas.openxmlformats.org/officeDocument/2006/relationships/slide" Target="slides/slide139.xml"/><Relationship Id="rId141" Type="http://schemas.openxmlformats.org/officeDocument/2006/relationships/slide" Target="slides/slide140.xml"/><Relationship Id="rId142" Type="http://schemas.openxmlformats.org/officeDocument/2006/relationships/slide" Target="slides/slide141.xml"/><Relationship Id="rId143" Type="http://schemas.openxmlformats.org/officeDocument/2006/relationships/slide" Target="slides/slide142.xml"/><Relationship Id="rId144" Type="http://schemas.openxmlformats.org/officeDocument/2006/relationships/slide" Target="slides/slide143.xml"/><Relationship Id="rId145" Type="http://schemas.openxmlformats.org/officeDocument/2006/relationships/slide" Target="slides/slide144.xml"/><Relationship Id="rId146" Type="http://schemas.openxmlformats.org/officeDocument/2006/relationships/slide" Target="slides/slide145.xml"/><Relationship Id="rId147" Type="http://schemas.openxmlformats.org/officeDocument/2006/relationships/slide" Target="slides/slide146.xml"/><Relationship Id="rId148" Type="http://schemas.openxmlformats.org/officeDocument/2006/relationships/slide" Target="slides/slide147.xml"/><Relationship Id="rId149" Type="http://schemas.openxmlformats.org/officeDocument/2006/relationships/slide" Target="slides/slide148.xml"/><Relationship Id="rId230" Type="http://schemas.openxmlformats.org/officeDocument/2006/relationships/slide" Target="slides/slide229.xml"/><Relationship Id="rId231" Type="http://schemas.openxmlformats.org/officeDocument/2006/relationships/slide" Target="slides/slide230.xml"/><Relationship Id="rId232" Type="http://schemas.openxmlformats.org/officeDocument/2006/relationships/slide" Target="slides/slide231.xml"/><Relationship Id="rId233" Type="http://schemas.openxmlformats.org/officeDocument/2006/relationships/slide" Target="slides/slide232.xml"/><Relationship Id="rId234" Type="http://schemas.openxmlformats.org/officeDocument/2006/relationships/slide" Target="slides/slide233.xml"/><Relationship Id="rId235" Type="http://schemas.openxmlformats.org/officeDocument/2006/relationships/slide" Target="slides/slide234.xml"/><Relationship Id="rId236" Type="http://schemas.openxmlformats.org/officeDocument/2006/relationships/slide" Target="slides/slide235.xml"/><Relationship Id="rId237" Type="http://schemas.openxmlformats.org/officeDocument/2006/relationships/slide" Target="slides/slide236.xml"/><Relationship Id="rId238" Type="http://schemas.openxmlformats.org/officeDocument/2006/relationships/slide" Target="slides/slide237.xml"/><Relationship Id="rId239" Type="http://schemas.openxmlformats.org/officeDocument/2006/relationships/slide" Target="slides/slide238.xml"/><Relationship Id="rId320" Type="http://schemas.openxmlformats.org/officeDocument/2006/relationships/slide" Target="slides/slide319.xml"/><Relationship Id="rId321" Type="http://schemas.openxmlformats.org/officeDocument/2006/relationships/slide" Target="slides/slide320.xml"/><Relationship Id="rId322" Type="http://schemas.openxmlformats.org/officeDocument/2006/relationships/slide" Target="slides/slide321.xml"/><Relationship Id="rId323" Type="http://schemas.openxmlformats.org/officeDocument/2006/relationships/slide" Target="slides/slide322.xml"/><Relationship Id="rId324" Type="http://schemas.openxmlformats.org/officeDocument/2006/relationships/slide" Target="slides/slide323.xml"/><Relationship Id="rId325" Type="http://schemas.openxmlformats.org/officeDocument/2006/relationships/slide" Target="slides/slide324.xml"/><Relationship Id="rId326" Type="http://schemas.openxmlformats.org/officeDocument/2006/relationships/slide" Target="slides/slide325.xml"/><Relationship Id="rId327" Type="http://schemas.openxmlformats.org/officeDocument/2006/relationships/slide" Target="slides/slide326.xml"/><Relationship Id="rId328" Type="http://schemas.openxmlformats.org/officeDocument/2006/relationships/slide" Target="slides/slide327.xml"/><Relationship Id="rId329" Type="http://schemas.openxmlformats.org/officeDocument/2006/relationships/slide" Target="slides/slide32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150" Type="http://schemas.openxmlformats.org/officeDocument/2006/relationships/slide" Target="slides/slide149.xml"/><Relationship Id="rId151" Type="http://schemas.openxmlformats.org/officeDocument/2006/relationships/slide" Target="slides/slide150.xml"/><Relationship Id="rId152" Type="http://schemas.openxmlformats.org/officeDocument/2006/relationships/slide" Target="slides/slide151.xml"/><Relationship Id="rId153" Type="http://schemas.openxmlformats.org/officeDocument/2006/relationships/slide" Target="slides/slide152.xml"/><Relationship Id="rId154" Type="http://schemas.openxmlformats.org/officeDocument/2006/relationships/slide" Target="slides/slide153.xml"/><Relationship Id="rId155" Type="http://schemas.openxmlformats.org/officeDocument/2006/relationships/slide" Target="slides/slide154.xml"/><Relationship Id="rId156" Type="http://schemas.openxmlformats.org/officeDocument/2006/relationships/slide" Target="slides/slide155.xml"/><Relationship Id="rId157" Type="http://schemas.openxmlformats.org/officeDocument/2006/relationships/slide" Target="slides/slide156.xml"/><Relationship Id="rId158" Type="http://schemas.openxmlformats.org/officeDocument/2006/relationships/slide" Target="slides/slide157.xml"/><Relationship Id="rId159" Type="http://schemas.openxmlformats.org/officeDocument/2006/relationships/slide" Target="slides/slide158.xml"/><Relationship Id="rId240" Type="http://schemas.openxmlformats.org/officeDocument/2006/relationships/slide" Target="slides/slide239.xml"/><Relationship Id="rId241" Type="http://schemas.openxmlformats.org/officeDocument/2006/relationships/slide" Target="slides/slide240.xml"/><Relationship Id="rId242" Type="http://schemas.openxmlformats.org/officeDocument/2006/relationships/slide" Target="slides/slide241.xml"/><Relationship Id="rId243" Type="http://schemas.openxmlformats.org/officeDocument/2006/relationships/slide" Target="slides/slide242.xml"/><Relationship Id="rId244" Type="http://schemas.openxmlformats.org/officeDocument/2006/relationships/slide" Target="slides/slide243.xml"/><Relationship Id="rId245" Type="http://schemas.openxmlformats.org/officeDocument/2006/relationships/slide" Target="slides/slide244.xml"/><Relationship Id="rId246" Type="http://schemas.openxmlformats.org/officeDocument/2006/relationships/slide" Target="slides/slide245.xml"/><Relationship Id="rId247" Type="http://schemas.openxmlformats.org/officeDocument/2006/relationships/slide" Target="slides/slide246.xml"/><Relationship Id="rId248" Type="http://schemas.openxmlformats.org/officeDocument/2006/relationships/slide" Target="slides/slide247.xml"/><Relationship Id="rId249" Type="http://schemas.openxmlformats.org/officeDocument/2006/relationships/slide" Target="slides/slide248.xml"/><Relationship Id="rId330" Type="http://schemas.openxmlformats.org/officeDocument/2006/relationships/slide" Target="slides/slide329.xml"/><Relationship Id="rId331" Type="http://schemas.openxmlformats.org/officeDocument/2006/relationships/slide" Target="slides/slide330.xml"/><Relationship Id="rId332" Type="http://schemas.openxmlformats.org/officeDocument/2006/relationships/slide" Target="slides/slide331.xml"/><Relationship Id="rId333" Type="http://schemas.openxmlformats.org/officeDocument/2006/relationships/slide" Target="slides/slide332.xml"/><Relationship Id="rId334" Type="http://schemas.openxmlformats.org/officeDocument/2006/relationships/slide" Target="slides/slide333.xml"/><Relationship Id="rId335" Type="http://schemas.openxmlformats.org/officeDocument/2006/relationships/slide" Target="slides/slide334.xml"/><Relationship Id="rId336" Type="http://schemas.openxmlformats.org/officeDocument/2006/relationships/slide" Target="slides/slide335.xml"/><Relationship Id="rId337" Type="http://schemas.openxmlformats.org/officeDocument/2006/relationships/slide" Target="slides/slide336.xml"/><Relationship Id="rId338" Type="http://schemas.openxmlformats.org/officeDocument/2006/relationships/slide" Target="slides/slide337.xml"/><Relationship Id="rId339" Type="http://schemas.openxmlformats.org/officeDocument/2006/relationships/slide" Target="slides/slide33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slide" Target="slides/slide67.xml"/><Relationship Id="rId69" Type="http://schemas.openxmlformats.org/officeDocument/2006/relationships/slide" Target="slides/slide68.xml"/><Relationship Id="rId160" Type="http://schemas.openxmlformats.org/officeDocument/2006/relationships/slide" Target="slides/slide159.xml"/><Relationship Id="rId161" Type="http://schemas.openxmlformats.org/officeDocument/2006/relationships/slide" Target="slides/slide160.xml"/><Relationship Id="rId162" Type="http://schemas.openxmlformats.org/officeDocument/2006/relationships/slide" Target="slides/slide161.xml"/><Relationship Id="rId163" Type="http://schemas.openxmlformats.org/officeDocument/2006/relationships/slide" Target="slides/slide162.xml"/><Relationship Id="rId164" Type="http://schemas.openxmlformats.org/officeDocument/2006/relationships/slide" Target="slides/slide163.xml"/><Relationship Id="rId165" Type="http://schemas.openxmlformats.org/officeDocument/2006/relationships/slide" Target="slides/slide164.xml"/><Relationship Id="rId166" Type="http://schemas.openxmlformats.org/officeDocument/2006/relationships/slide" Target="slides/slide165.xml"/><Relationship Id="rId167" Type="http://schemas.openxmlformats.org/officeDocument/2006/relationships/slide" Target="slides/slide166.xml"/><Relationship Id="rId168" Type="http://schemas.openxmlformats.org/officeDocument/2006/relationships/slide" Target="slides/slide167.xml"/><Relationship Id="rId169" Type="http://schemas.openxmlformats.org/officeDocument/2006/relationships/slide" Target="slides/slide168.xml"/><Relationship Id="rId250" Type="http://schemas.openxmlformats.org/officeDocument/2006/relationships/slide" Target="slides/slide249.xml"/><Relationship Id="rId251" Type="http://schemas.openxmlformats.org/officeDocument/2006/relationships/slide" Target="slides/slide250.xml"/><Relationship Id="rId252" Type="http://schemas.openxmlformats.org/officeDocument/2006/relationships/slide" Target="slides/slide251.xml"/><Relationship Id="rId253" Type="http://schemas.openxmlformats.org/officeDocument/2006/relationships/slide" Target="slides/slide252.xml"/><Relationship Id="rId254" Type="http://schemas.openxmlformats.org/officeDocument/2006/relationships/slide" Target="slides/slide253.xml"/><Relationship Id="rId255" Type="http://schemas.openxmlformats.org/officeDocument/2006/relationships/slide" Target="slides/slide254.xml"/><Relationship Id="rId256" Type="http://schemas.openxmlformats.org/officeDocument/2006/relationships/slide" Target="slides/slide255.xml"/><Relationship Id="rId257" Type="http://schemas.openxmlformats.org/officeDocument/2006/relationships/slide" Target="slides/slide256.xml"/><Relationship Id="rId258" Type="http://schemas.openxmlformats.org/officeDocument/2006/relationships/slide" Target="slides/slide257.xml"/><Relationship Id="rId259" Type="http://schemas.openxmlformats.org/officeDocument/2006/relationships/slide" Target="slides/slide258.xml"/><Relationship Id="rId340" Type="http://schemas.openxmlformats.org/officeDocument/2006/relationships/slide" Target="slides/slide339.xml"/><Relationship Id="rId341" Type="http://schemas.openxmlformats.org/officeDocument/2006/relationships/slide" Target="slides/slide340.xml"/><Relationship Id="rId342" Type="http://schemas.openxmlformats.org/officeDocument/2006/relationships/slide" Target="slides/slide341.xml"/><Relationship Id="rId343" Type="http://schemas.openxmlformats.org/officeDocument/2006/relationships/slide" Target="slides/slide342.xml"/><Relationship Id="rId344" Type="http://schemas.openxmlformats.org/officeDocument/2006/relationships/slide" Target="slides/slide343.xml"/><Relationship Id="rId100" Type="http://schemas.openxmlformats.org/officeDocument/2006/relationships/slide" Target="slides/slide99.xml"/><Relationship Id="rId101" Type="http://schemas.openxmlformats.org/officeDocument/2006/relationships/slide" Target="slides/slide100.xml"/><Relationship Id="rId102" Type="http://schemas.openxmlformats.org/officeDocument/2006/relationships/slide" Target="slides/slide101.xml"/><Relationship Id="rId103" Type="http://schemas.openxmlformats.org/officeDocument/2006/relationships/slide" Target="slides/slide102.xml"/><Relationship Id="rId104" Type="http://schemas.openxmlformats.org/officeDocument/2006/relationships/slide" Target="slides/slide103.xml"/><Relationship Id="rId105" Type="http://schemas.openxmlformats.org/officeDocument/2006/relationships/slide" Target="slides/slide104.xml"/></Relationships>
</file>

<file path=ppt/charts/_rels/chart1.xml.rels><?xml version="1.0" encoding="UTF-8" standalone="yes"?>
<Relationships xmlns="http://schemas.openxmlformats.org/package/2006/relationships"><Relationship Id="rId1" Type="http://schemas.openxmlformats.org/officeDocument/2006/relationships/oleObject" Target="HARDDISK:Users:stevejohnson:Desktop:weeklyqueensExpenses.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1"/>
  <c:lang val="en-US"/>
  <c:style val="18"/>
  <c:chart>
    <c:plotArea>
      <c:layout>
        <c:manualLayout>
          <c:layoutTarget val="inner"/>
          <c:xMode val="edge"/>
          <c:yMode val="edge"/>
          <c:x val="0.112888627323646"/>
          <c:y val="0.0512820512820513"/>
          <c:w val="0.821897069567335"/>
          <c:h val="0.675571118514032"/>
        </c:manualLayout>
      </c:layout>
      <c:barChart>
        <c:barDir val="col"/>
        <c:grouping val="clustered"/>
        <c:ser>
          <c:idx val="0"/>
          <c:order val="0"/>
          <c:cat>
            <c:strRef>
              <c:f>Sheet1!$A$2:$A$14</c:f>
              <c:strCache>
                <c:ptCount val="13"/>
                <c:pt idx="0">
                  <c:v>housing</c:v>
                </c:pt>
                <c:pt idx="1">
                  <c:v>food and drink</c:v>
                </c:pt>
                <c:pt idx="2">
                  <c:v>recreation</c:v>
                </c:pt>
                <c:pt idx="3">
                  <c:v>misc. </c:v>
                </c:pt>
                <c:pt idx="4">
                  <c:v>health/medical</c:v>
                </c:pt>
                <c:pt idx="5">
                  <c:v>transportation</c:v>
                </c:pt>
                <c:pt idx="6">
                  <c:v>house maintenance</c:v>
                </c:pt>
                <c:pt idx="7">
                  <c:v>furnishings</c:v>
                </c:pt>
                <c:pt idx="8">
                  <c:v>clothing</c:v>
                </c:pt>
                <c:pt idx="9">
                  <c:v>alcohol</c:v>
                </c:pt>
                <c:pt idx="10">
                  <c:v>gas and elect</c:v>
                </c:pt>
                <c:pt idx="11">
                  <c:v>personal care</c:v>
                </c:pt>
                <c:pt idx="12">
                  <c:v>tobacco</c:v>
                </c:pt>
              </c:strCache>
            </c:strRef>
          </c:cat>
          <c:val>
            <c:numRef>
              <c:f>Sheet1!$B$2:$B$14</c:f>
              <c:numCache>
                <c:formatCode>General</c:formatCode>
                <c:ptCount val="13"/>
                <c:pt idx="0">
                  <c:v>231.0</c:v>
                </c:pt>
                <c:pt idx="1">
                  <c:v>194.0</c:v>
                </c:pt>
                <c:pt idx="2">
                  <c:v>161.0</c:v>
                </c:pt>
                <c:pt idx="3">
                  <c:v>118.0</c:v>
                </c:pt>
                <c:pt idx="4">
                  <c:v>79.0</c:v>
                </c:pt>
                <c:pt idx="5">
                  <c:v>79.0</c:v>
                </c:pt>
                <c:pt idx="6">
                  <c:v>71.0</c:v>
                </c:pt>
                <c:pt idx="7">
                  <c:v>61.0</c:v>
                </c:pt>
                <c:pt idx="8">
                  <c:v>39.0</c:v>
                </c:pt>
                <c:pt idx="9">
                  <c:v>31.0</c:v>
                </c:pt>
                <c:pt idx="10">
                  <c:v>27.0</c:v>
                </c:pt>
                <c:pt idx="11">
                  <c:v>23.0</c:v>
                </c:pt>
                <c:pt idx="12">
                  <c:v>13.0</c:v>
                </c:pt>
              </c:numCache>
            </c:numRef>
          </c:val>
        </c:ser>
        <c:axId val="491548840"/>
        <c:axId val="491551896"/>
      </c:barChart>
      <c:catAx>
        <c:axId val="491548840"/>
        <c:scaling>
          <c:orientation val="minMax"/>
        </c:scaling>
        <c:axPos val="b"/>
        <c:tickLblPos val="nextTo"/>
        <c:crossAx val="491551896"/>
        <c:crosses val="autoZero"/>
        <c:auto val="1"/>
        <c:lblAlgn val="ctr"/>
        <c:lblOffset val="100"/>
      </c:catAx>
      <c:valAx>
        <c:axId val="491551896"/>
        <c:scaling>
          <c:orientation val="minMax"/>
        </c:scaling>
        <c:axPos val="l"/>
        <c:majorGridlines/>
        <c:numFmt formatCode="General" sourceLinked="1"/>
        <c:tickLblPos val="nextTo"/>
        <c:crossAx val="491548840"/>
        <c:crosses val="autoZero"/>
        <c:crossBetween val="between"/>
      </c:valAx>
    </c:plotArea>
    <c:legend>
      <c:legendPos val="r"/>
      <c:layout>
        <c:manualLayout>
          <c:xMode val="edge"/>
          <c:yMode val="edge"/>
          <c:x val="0.907524715660542"/>
          <c:y val="0.546104184893555"/>
          <c:w val="0.011919728783902"/>
          <c:h val="0.018902376786235"/>
        </c:manualLayout>
      </c:layout>
    </c:legend>
    <c:plotVisOnly val="1"/>
  </c:chart>
  <c:externalData r:id="rId1"/>
</c:chartSpace>
</file>

<file path=ppt/drawings/_rels/vmlDrawing1.vml.rels><?xml version="1.0" encoding="UTF-8" standalone="yes"?>
<Relationships xmlns="http://schemas.openxmlformats.org/package/2006/relationships"><Relationship Id="rId1" Type="http://schemas.openxmlformats.org/officeDocument/2006/relationships/image" Target="../media/image6.pict"/></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1.pict"/></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9.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49.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71.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1.pict"/></Relationships>
</file>

<file path=ppt/drawings/_rels/vmlDrawing7.vml.rels><?xml version="1.0" encoding="UTF-8" standalone="yes"?>
<Relationships xmlns="http://schemas.openxmlformats.org/package/2006/relationships"><Relationship Id="rId1" Type="http://schemas.openxmlformats.org/officeDocument/2006/relationships/image" Target="../media/image296.pict"/></Relationships>
</file>

<file path=ppt/drawings/_rels/vmlDrawing8.vml.rels><?xml version="1.0" encoding="UTF-8" standalone="yes"?>
<Relationships xmlns="http://schemas.openxmlformats.org/package/2006/relationships"><Relationship Id="rId1" Type="http://schemas.openxmlformats.org/officeDocument/2006/relationships/image" Target="../media/image297.pict"/></Relationships>
</file>

<file path=ppt/drawings/_rels/vmlDrawing9.vml.rels><?xml version="1.0" encoding="UTF-8" standalone="yes"?>
<Relationships xmlns="http://schemas.openxmlformats.org/package/2006/relationships"><Relationship Id="rId1" Type="http://schemas.openxmlformats.org/officeDocument/2006/relationships/image" Target="../media/image298.pict"/></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299.pict"/></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319.pict"/></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320.pict"/></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329.pict"/></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39321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a:latin typeface="Arial" pitchFamily="-107" charset="0"/>
                <a:ea typeface="+mn-ea"/>
                <a:cs typeface="ＭＳ Ｐゴシック" pitchFamily="-107" charset="-128"/>
              </a:defRPr>
            </a:lvl1pPr>
          </a:lstStyle>
          <a:p>
            <a:pPr>
              <a:defRPr/>
            </a:pPr>
            <a:endParaRPr lang="en-US" altLang="ja-JP"/>
          </a:p>
        </p:txBody>
      </p:sp>
      <p:sp>
        <p:nvSpPr>
          <p:cNvPr id="393219"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pitchFamily="-107" charset="0"/>
                <a:ea typeface="+mn-ea"/>
                <a:cs typeface="ＭＳ Ｐゴシック" pitchFamily="-107" charset="-128"/>
              </a:defRPr>
            </a:lvl1pPr>
          </a:lstStyle>
          <a:p>
            <a:pPr>
              <a:defRPr/>
            </a:pPr>
            <a:endParaRPr lang="en-US" altLang="ja-JP"/>
          </a:p>
        </p:txBody>
      </p:sp>
      <p:sp>
        <p:nvSpPr>
          <p:cNvPr id="393220"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a:latin typeface="Arial" pitchFamily="-107" charset="0"/>
                <a:ea typeface="+mn-ea"/>
                <a:cs typeface="ＭＳ Ｐゴシック" pitchFamily="-107" charset="-128"/>
              </a:defRPr>
            </a:lvl1pPr>
          </a:lstStyle>
          <a:p>
            <a:pPr>
              <a:defRPr/>
            </a:pPr>
            <a:endParaRPr lang="en-US" altLang="ja-JP"/>
          </a:p>
        </p:txBody>
      </p:sp>
      <p:sp>
        <p:nvSpPr>
          <p:cNvPr id="393221"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107" charset="0"/>
                <a:ea typeface="+mn-ea"/>
                <a:cs typeface="ＭＳ Ｐゴシック" pitchFamily="-107" charset="-128"/>
              </a:defRPr>
            </a:lvl1pPr>
          </a:lstStyle>
          <a:p>
            <a:pPr>
              <a:defRPr/>
            </a:pPr>
            <a:fld id="{D7AB563E-2A84-7349-8B36-D6A51664B8B6}" type="slidenum">
              <a:rPr lang="en-US" altLang="ja-JP"/>
              <a:pPr>
                <a:defRPr/>
              </a:pPr>
              <a:t>‹#›</a:t>
            </a:fld>
            <a:endParaRPr lang="en-US" altLang="ja-JP"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3921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a:latin typeface="Arial" pitchFamily="-107" charset="0"/>
                <a:ea typeface="+mn-ea"/>
                <a:cs typeface="ＭＳ Ｐゴシック" pitchFamily="-107" charset="-128"/>
              </a:defRPr>
            </a:lvl1pPr>
          </a:lstStyle>
          <a:p>
            <a:pPr>
              <a:defRPr/>
            </a:pPr>
            <a:endParaRPr lang="en-US" altLang="ja-JP"/>
          </a:p>
        </p:txBody>
      </p:sp>
      <p:sp>
        <p:nvSpPr>
          <p:cNvPr id="39219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pitchFamily="-107" charset="0"/>
                <a:ea typeface="+mn-ea"/>
                <a:cs typeface="ＭＳ Ｐゴシック" pitchFamily="-107" charset="-128"/>
              </a:defRPr>
            </a:lvl1pPr>
          </a:lstStyle>
          <a:p>
            <a:pPr>
              <a:defRPr/>
            </a:pPr>
            <a:endParaRPr lang="en-US" altLang="ja-JP"/>
          </a:p>
        </p:txBody>
      </p:sp>
      <p:sp>
        <p:nvSpPr>
          <p:cNvPr id="1946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39219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ltLang="ja-JP" noProof="0"/>
              <a:t>Click to edit Master text styles</a:t>
            </a:r>
          </a:p>
          <a:p>
            <a:pPr lvl="1"/>
            <a:r>
              <a:rPr lang="en-US" altLang="ja-JP" noProof="0"/>
              <a:t>Second level</a:t>
            </a:r>
          </a:p>
          <a:p>
            <a:pPr lvl="2"/>
            <a:r>
              <a:rPr lang="en-US" altLang="ja-JP" noProof="0"/>
              <a:t>Third level</a:t>
            </a:r>
          </a:p>
          <a:p>
            <a:pPr lvl="3"/>
            <a:r>
              <a:rPr lang="en-US" altLang="ja-JP" noProof="0"/>
              <a:t>Fourth level</a:t>
            </a:r>
          </a:p>
          <a:p>
            <a:pPr lvl="4"/>
            <a:r>
              <a:rPr lang="en-US" altLang="ja-JP" noProof="0"/>
              <a:t>Fifth level</a:t>
            </a:r>
          </a:p>
        </p:txBody>
      </p:sp>
      <p:sp>
        <p:nvSpPr>
          <p:cNvPr id="39219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a:latin typeface="Arial" pitchFamily="-107" charset="0"/>
                <a:ea typeface="+mn-ea"/>
                <a:cs typeface="ＭＳ Ｐゴシック" pitchFamily="-107" charset="-128"/>
              </a:defRPr>
            </a:lvl1pPr>
          </a:lstStyle>
          <a:p>
            <a:pPr>
              <a:defRPr/>
            </a:pPr>
            <a:endParaRPr lang="en-US" altLang="ja-JP"/>
          </a:p>
        </p:txBody>
      </p:sp>
      <p:sp>
        <p:nvSpPr>
          <p:cNvPr id="39219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107" charset="0"/>
                <a:ea typeface="+mn-ea"/>
                <a:cs typeface="ＭＳ Ｐゴシック" pitchFamily="-107" charset="-128"/>
              </a:defRPr>
            </a:lvl1pPr>
          </a:lstStyle>
          <a:p>
            <a:pPr>
              <a:defRPr/>
            </a:pPr>
            <a:fld id="{014B8E47-73C9-C447-951B-2F455DEE79B2}" type="slidenum">
              <a:rPr lang="en-US" altLang="ja-JP"/>
              <a:pPr>
                <a:defRPr/>
              </a:pPr>
              <a:t>‹#›</a:t>
            </a:fld>
            <a:endParaRPr lang="en-US" altLang="ja-JP"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107" charset="0"/>
        <a:ea typeface="ＭＳ Ｐゴシック" pitchFamily="-109" charset="-128"/>
        <a:cs typeface="ＭＳ Ｐゴシック" pitchFamily="-109" charset="-128"/>
      </a:defRPr>
    </a:lvl1pPr>
    <a:lvl2pPr marL="457200" algn="l" rtl="0" eaLnBrk="0" fontAlgn="base" hangingPunct="0">
      <a:spcBef>
        <a:spcPct val="30000"/>
      </a:spcBef>
      <a:spcAft>
        <a:spcPct val="0"/>
      </a:spcAft>
      <a:defRPr sz="1200" kern="1200">
        <a:solidFill>
          <a:schemeClr val="tx1"/>
        </a:solidFill>
        <a:latin typeface="Arial" pitchFamily="-107" charset="0"/>
        <a:ea typeface="ＭＳ Ｐゴシック" pitchFamily="-107" charset="-128"/>
        <a:cs typeface="+mn-cs"/>
      </a:defRPr>
    </a:lvl2pPr>
    <a:lvl3pPr marL="914400" algn="l" rtl="0" eaLnBrk="0" fontAlgn="base" hangingPunct="0">
      <a:spcBef>
        <a:spcPct val="30000"/>
      </a:spcBef>
      <a:spcAft>
        <a:spcPct val="0"/>
      </a:spcAft>
      <a:defRPr sz="1200" kern="1200">
        <a:solidFill>
          <a:schemeClr val="tx1"/>
        </a:solidFill>
        <a:latin typeface="Arial" pitchFamily="-107" charset="0"/>
        <a:ea typeface="ＭＳ Ｐゴシック" pitchFamily="-107" charset="-128"/>
        <a:cs typeface="+mn-cs"/>
      </a:defRPr>
    </a:lvl3pPr>
    <a:lvl4pPr marL="1371600" algn="l" rtl="0" eaLnBrk="0" fontAlgn="base" hangingPunct="0">
      <a:spcBef>
        <a:spcPct val="30000"/>
      </a:spcBef>
      <a:spcAft>
        <a:spcPct val="0"/>
      </a:spcAft>
      <a:defRPr sz="1200" kern="1200">
        <a:solidFill>
          <a:schemeClr val="tx1"/>
        </a:solidFill>
        <a:latin typeface="Arial" pitchFamily="-107" charset="0"/>
        <a:ea typeface="ＭＳ Ｐゴシック" pitchFamily="-107" charset="-128"/>
        <a:cs typeface="+mn-cs"/>
      </a:defRPr>
    </a:lvl4pPr>
    <a:lvl5pPr marL="1828800" algn="l" rtl="0" eaLnBrk="0" fontAlgn="base" hangingPunct="0">
      <a:spcBef>
        <a:spcPct val="30000"/>
      </a:spcBef>
      <a:spcAft>
        <a:spcPct val="0"/>
      </a:spcAft>
      <a:defRPr sz="1200" kern="1200">
        <a:solidFill>
          <a:schemeClr val="tx1"/>
        </a:solidFill>
        <a:latin typeface="Arial" pitchFamily="-107" charset="0"/>
        <a:ea typeface="ＭＳ Ｐゴシック" pitchFamily="-107"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5.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6.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7.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8.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9.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0.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2.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3.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7.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0.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3.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5.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8.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9.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0.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2.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3.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4.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5.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7.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9.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0.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2.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3.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4.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5.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6.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0.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1.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2.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3.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0.xml"/></Relationships>
</file>

<file path=ppt/notesSlides/_rels/notesSlide5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0.xml"/></Relationships>
</file>

<file path=ppt/notesSlides/_rels/notesSlide5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1.xml"/></Relationships>
</file>

<file path=ppt/notesSlides/_rels/notesSlide5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2.xml"/></Relationships>
</file>

<file path=ppt/notesSlides/_rels/notesSlide5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3.xml"/></Relationships>
</file>

<file path=ppt/notesSlides/_rels/notesSlide5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4.xml"/></Relationships>
</file>

<file path=ppt/notesSlides/_rels/notesSlide6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5.xml"/></Relationships>
</file>

<file path=ppt/notesSlides/_rels/notesSlide6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6.xml"/></Relationships>
</file>

<file path=ppt/notesSlides/_rels/notesSlide6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7.xml"/></Relationships>
</file>

<file path=ppt/notesSlides/_rels/notesSlide6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1.xml"/></Relationships>
</file>

<file path=ppt/notesSlides/_rels/notesSlide6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7.xml"/></Relationships>
</file>

<file path=ppt/notesSlides/_rels/notesSlide6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0.xml"/></Relationships>
</file>

<file path=ppt/notesSlides/_rels/notesSlide6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1.xml"/></Relationships>
</file>

<file path=ppt/notesSlides/_rels/notesSlide6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2.xml"/></Relationships>
</file>

<file path=ppt/notesSlides/_rels/notesSlide6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4.xml"/></Relationships>
</file>

<file path=ppt/notesSlides/_rels/notesSlide6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5.xml"/></Relationships>
</file>

<file path=ppt/notesSlides/_rels/notesSlide7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7.xml"/></Relationships>
</file>

<file path=ppt/notesSlides/_rels/notesSlide7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8.xml"/></Relationships>
</file>

<file path=ppt/notesSlides/_rels/notesSlide7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0.xml"/></Relationships>
</file>

<file path=ppt/notesSlides/_rels/notesSlide7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4.xml"/></Relationships>
</file>

<file path=ppt/notesSlides/_rels/notesSlide7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6.xml"/></Relationships>
</file>

<file path=ppt/notesSlides/_rels/notesSlide7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7.xml"/></Relationships>
</file>

<file path=ppt/notesSlides/_rels/notesSlide7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8.xml"/></Relationships>
</file>

<file path=ppt/notesSlides/_rels/notesSlide7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9.xml"/></Relationships>
</file>

<file path=ppt/notesSlides/_rels/notesSlide7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1.xml"/></Relationships>
</file>

<file path=ppt/notesSlides/_rels/notesSlide7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2.xml"/></Relationships>
</file>

<file path=ppt/notesSlides/_rels/notesSlide8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3.xml"/></Relationships>
</file>

<file path=ppt/notesSlides/_rels/notesSlide8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4.xml"/></Relationships>
</file>

<file path=ppt/notesSlides/_rels/notesSlide8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7.xml"/></Relationships>
</file>

<file path=ppt/notesSlides/_rels/notesSlide8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8.xml"/></Relationships>
</file>

<file path=ppt/notesSlides/_rels/notesSlide8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9.xml"/></Relationships>
</file>

<file path=ppt/notesSlides/_rels/notesSlide8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0.xml"/></Relationships>
</file>

<file path=ppt/notesSlides/_rels/notesSlide8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1.xml"/></Relationships>
</file>

<file path=ppt/notesSlides/_rels/notesSlide8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2.xml"/></Relationships>
</file>

<file path=ppt/notesSlides/_rels/notesSlide8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3.xml"/></Relationships>
</file>

<file path=ppt/notesSlides/_rels/notesSlide8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4.xml"/></Relationships>
</file>

<file path=ppt/notesSlides/_rels/notesSlide9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5.xml"/></Relationships>
</file>

<file path=ppt/notesSlides/_rels/notesSlide9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5.xml"/></Relationships>
</file>

<file path=ppt/notesSlides/_rels/notesSlide9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6.xml"/></Relationships>
</file>

<file path=ppt/notesSlides/_rels/notesSlide9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7.xml"/></Relationships>
</file>

<file path=ppt/notesSlides/_rels/notesSlide9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7.xml"/></Relationships>
</file>

<file path=ppt/notesSlides/_rels/notesSlide9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8.xml"/></Relationships>
</file>

<file path=ppt/notesSlides/_rels/notesSlide9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9.xml"/></Relationships>
</file>

<file path=ppt/notesSlides/_rels/notesSlide9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0.xml"/></Relationships>
</file>

<file path=ppt/notesSlides/_rels/notesSlide9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0.xml"/></Relationships>
</file>

<file path=ppt/notesSlides/_rels/notesSlide9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6.xml"/></Relationships>
</file>

<file path=ppt/notesSlides/_rels/notesSlide10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7.xml"/></Relationships>
</file>

<file path=ppt/notesSlides/_rels/notesSlide10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9.xml"/></Relationships>
</file>

<file path=ppt/notesSlides/_rels/notesSlide10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0.xml"/></Relationships>
</file>

<file path=ppt/notesSlides/_rels/notesSlide10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5.xml"/></Relationships>
</file>

<file path=ppt/notesSlides/_rels/notesSlide10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3.xml"/></Relationships>
</file>

<file path=ppt/notesSlides/_rels/notesSlide10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4.xml"/></Relationships>
</file>

<file path=ppt/notesSlides/_rels/notesSlide10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5.xml"/></Relationships>
</file>

<file path=ppt/notesSlides/_rels/notesSlide10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6.xml"/></Relationships>
</file>

<file path=ppt/notesSlides/_rels/notesSlide10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7.xml"/></Relationships>
</file>

<file path=ppt/notesSlides/_rels/notesSlide10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8.xml"/></Relationships>
</file>

<file path=ppt/notesSlides/_rels/notesSlide1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9.xml"/></Relationships>
</file>

<file path=ppt/notesSlides/_rels/notesSlide1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0.xml"/></Relationships>
</file>

<file path=ppt/notesSlides/_rels/notesSlide1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1.xml"/></Relationships>
</file>

<file path=ppt/notesSlides/_rels/notesSlide1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4.xml"/></Relationships>
</file>

<file path=ppt/notesSlides/_rels/notesSlide1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5.xml"/></Relationships>
</file>

<file path=ppt/notesSlides/_rels/notesSlide1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0.xml"/></Relationships>
</file>

<file path=ppt/notesSlides/_rels/notesSlide1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2.xml"/></Relationships>
</file>

<file path=ppt/notesSlides/_rels/notesSlide1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0.xml"/></Relationships>
</file>

<file path=ppt/notesSlides/_rels/notesSlide1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2.xml"/></Relationships>
</file>

<file path=ppt/notesSlides/_rels/notesSlide1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3.xml"/></Relationships>
</file>

<file path=ppt/notesSlides/_rels/notesSlide1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4.xml"/></Relationships>
</file>

<file path=ppt/notesSlides/_rels/notesSlide1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7.xml"/></Relationships>
</file>

<file path=ppt/notesSlides/_rels/notesSlide1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0.xml"/></Relationships>
</file>

<file path=ppt/notesSlides/_rels/notesSlide1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1.xml"/></Relationships>
</file>

<file path=ppt/notesSlides/_rels/notesSlide1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2.xml"/></Relationships>
</file>

<file path=ppt/notesSlides/_rels/notesSlide1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4.xml"/></Relationships>
</file>

<file path=ppt/notesSlides/_rels/notesSlide1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5.xml"/></Relationships>
</file>

<file path=ppt/notesSlides/_rels/notesSlide1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6.xml"/></Relationships>
</file>

<file path=ppt/notesSlides/_rels/notesSlide1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8.xml"/></Relationships>
</file>

<file path=ppt/notesSlides/_rels/notesSlide1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9.xml"/></Relationships>
</file>

<file path=ppt/notesSlides/_rels/notesSlide1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1.xml"/></Relationships>
</file>

<file path=ppt/notesSlides/_rels/notesSlide1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2.xml"/></Relationships>
</file>

<file path=ppt/notesSlides/_rels/notesSlide1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3.xml"/></Relationships>
</file>

<file path=ppt/notesSlides/_rels/notesSlide1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4.xml"/></Relationships>
</file>

<file path=ppt/notesSlides/_rels/notesSlide1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6.xml"/></Relationships>
</file>

<file path=ppt/notesSlides/_rels/notesSlide1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7.xml"/></Relationships>
</file>

<file path=ppt/notesSlides/_rels/notesSlide1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8.xml"/></Relationships>
</file>

<file path=ppt/notesSlides/_rels/notesSlide1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9.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4D24C3D1-2FB6-B34D-82DC-9F739121D66B}" type="slidenum">
              <a:rPr lang="en-US"/>
              <a:pPr/>
              <a:t>5</a:t>
            </a:fld>
            <a:endParaRPr lang="en-US"/>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p>
            <a:fld id="{063DDE28-DBE6-C049-BCCE-B7634C311652}" type="slidenum">
              <a:rPr lang="en-US"/>
              <a:pPr/>
              <a:t>6</a:t>
            </a:fld>
            <a:endParaRPr lang="en-US"/>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p:spPr>
        <p:txBody>
          <a:bodyPr/>
          <a:lstStyle/>
          <a:p>
            <a:r>
              <a:rPr lang="en-US"/>
              <a:t>These are the transition slides – from stating the health issues and problems, moving towards the solution ACE is getting at. You must click three more times for the three ovals to be highlighled.</a:t>
            </a:r>
          </a:p>
          <a:p>
            <a:r>
              <a:rPr lang="en-US"/>
              <a:t>It’s very important that these points are made:</a:t>
            </a:r>
          </a:p>
          <a:p>
            <a:r>
              <a:rPr lang="en-US"/>
              <a:t>Many critics claim that it’s up to individuals to take responsibility and modify their behaviors. Or that since it’s a health issue, it’s up to health care providers to encourage patients to be more active. But more walking and biking won’t occur in communities where the conditions don’t encourage these activities. So we do have a role to play in fostering the right conditions.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6C7198D8-92C7-C540-B743-BAA26E6F7CD7}" type="slidenum">
              <a:rPr lang="en-US"/>
              <a:pPr/>
              <a:t>7</a:t>
            </a:fld>
            <a:endParaRPr lang="en-US"/>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r>
              <a:rPr lang="en-US"/>
              <a:t>Nowadays, it is recognized that 30 minutes a day of moderate physical activity (don’t say “exercise”) is enough to bring about health benefits. The recommendations of the 70’s, telling us we had to sweat, “no pain no gain” did more harm than good, as they discouraged people who thought they would not be able to follow a strict exercise regimen.</a:t>
            </a:r>
          </a:p>
          <a:p>
            <a:r>
              <a:rPr lang="en-US"/>
              <a:t>Additional point: you do need more than 30 minutes a day for significant weight loss – 30 minutes a day is to stay healthy.</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p>
            <a:fld id="{387D8DE3-48BE-1040-A4EE-CC77358AE425}" type="slidenum">
              <a:rPr lang="en-US"/>
              <a:pPr/>
              <a:t>9</a:t>
            </a:fld>
            <a:endParaRPr lang="en-US" dirty="0"/>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a:ln/>
        </p:spPr>
        <p:txBody>
          <a:bodyPr/>
          <a:lstStyle/>
          <a:p>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p>
            <a:fld id="{55A83752-B9D9-BE4A-B9B8-152548572842}" type="slidenum">
              <a:rPr lang="en-US"/>
              <a:pPr/>
              <a:t>15</a:t>
            </a:fld>
            <a:endParaRPr lang="en-US" dirty="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p:spPr>
        <p:txBody>
          <a:bodyPr/>
          <a:lstStyle/>
          <a:p>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9D6164D-945E-B148-B406-124D17FDE62B}" type="slidenum">
              <a:rPr lang="en-US"/>
              <a:pPr/>
              <a:t>20</a:t>
            </a:fld>
            <a:endParaRPr lang="en-US" dirty="0"/>
          </a:p>
        </p:txBody>
      </p:sp>
      <p:sp>
        <p:nvSpPr>
          <p:cNvPr id="1003522"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003523" name="Rectangle 3"/>
          <p:cNvSpPr>
            <a:spLocks noGrp="1" noChangeArrowheads="1"/>
          </p:cNvSpPr>
          <p:nvPr>
            <p:ph type="body" idx="1"/>
          </p:nvPr>
        </p:nvSpPr>
        <p:spPr bwMode="auto">
          <a:xfrm>
            <a:off x="685800" y="4343400"/>
            <a:ext cx="5486400" cy="4114800"/>
          </a:xfrm>
          <a:prstGeom prst="rect">
            <a:avLst/>
          </a:prstGeom>
          <a:solidFill>
            <a:srgbClr val="FFFFFF"/>
          </a:solidFill>
          <a:ln>
            <a:solidFill>
              <a:srgbClr val="000000"/>
            </a:solidFill>
            <a:miter lim="800000"/>
            <a:headEnd/>
            <a:tailEnd/>
          </a:ln>
        </p:spPr>
        <p:txBody>
          <a:bodyPr>
            <a:prstTxWarp prst="textNoShape">
              <a:avLst/>
            </a:prstTxWarp>
          </a:bodyPr>
          <a:lstStyle/>
          <a:p>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9CFC6CE-594E-CD45-911F-665F5489C8DE}" type="slidenum">
              <a:rPr lang="en-US"/>
              <a:pPr/>
              <a:t>21</a:t>
            </a:fld>
            <a:endParaRPr lang="en-US" dirty="0"/>
          </a:p>
        </p:txBody>
      </p:sp>
      <p:sp>
        <p:nvSpPr>
          <p:cNvPr id="1005570"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005571" name="Rectangle 3"/>
          <p:cNvSpPr>
            <a:spLocks noGrp="1" noChangeArrowheads="1"/>
          </p:cNvSpPr>
          <p:nvPr>
            <p:ph type="body" idx="1"/>
          </p:nvPr>
        </p:nvSpPr>
        <p:spPr bwMode="auto">
          <a:xfrm>
            <a:off x="685800" y="4343400"/>
            <a:ext cx="5486400" cy="4114800"/>
          </a:xfrm>
          <a:prstGeom prst="rect">
            <a:avLst/>
          </a:prstGeom>
          <a:solidFill>
            <a:srgbClr val="FFFFFF"/>
          </a:solidFill>
          <a:ln>
            <a:solidFill>
              <a:srgbClr val="000000"/>
            </a:solidFill>
            <a:miter lim="800000"/>
            <a:headEnd/>
            <a:tailEnd/>
          </a:ln>
        </p:spPr>
        <p:txBody>
          <a:bodyPr>
            <a:prstTxWarp prst="textNoShape">
              <a:avLst/>
            </a:prstTxWarp>
          </a:bodyPr>
          <a:lstStyle/>
          <a:p>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p:txBody>
          <a:bodyPr/>
          <a:lstStyle/>
          <a:p>
            <a:pPr>
              <a:defRPr/>
            </a:pPr>
            <a:fld id="{80136211-8265-324D-B9A5-2500876CFB42}" type="slidenum">
              <a:rPr lang="en-US" altLang="ja-JP">
                <a:latin typeface="Arial" pitchFamily="-109" charset="0"/>
                <a:cs typeface="ＭＳ Ｐゴシック" pitchFamily="-109" charset="-128"/>
              </a:rPr>
              <a:pPr>
                <a:defRPr/>
              </a:pPr>
              <a:t>24</a:t>
            </a:fld>
            <a:endParaRPr lang="en-US" altLang="ja-JP" dirty="0">
              <a:latin typeface="Arial" pitchFamily="-109" charset="0"/>
              <a:cs typeface="ＭＳ Ｐゴシック" pitchFamily="-109" charset="-128"/>
            </a:endParaRPr>
          </a:p>
        </p:txBody>
      </p:sp>
      <p:sp>
        <p:nvSpPr>
          <p:cNvPr id="26627" name="Rectangle 2"/>
          <p:cNvSpPr>
            <a:spLocks noGrp="1" noRot="1" noChangeAspect="1" noChangeArrowheads="1"/>
          </p:cNvSpPr>
          <p:nvPr>
            <p:ph type="sldImg"/>
          </p:nvPr>
        </p:nvSpPr>
        <p:spPr>
          <a:solidFill>
            <a:srgbClr val="FFFFFF"/>
          </a:solidFill>
          <a:ln/>
        </p:spPr>
      </p:sp>
      <p:sp>
        <p:nvSpPr>
          <p:cNvPr id="26628"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ja-JP" altLang="en-US">
              <a:latin typeface="Arial" pitchFamily="-110" charset="0"/>
              <a:ea typeface="ＭＳ Ｐゴシック" pitchFamily="-110" charset="-128"/>
              <a:cs typeface="ＭＳ Ｐゴシック" pitchFamily="-110"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7793DE-E570-BF4C-B603-D1A500CE912D}" type="slidenum">
              <a:rPr lang="en-US" altLang="ja-JP"/>
              <a:pPr/>
              <a:t>26</a:t>
            </a:fld>
            <a:endParaRPr lang="en-US" altLang="ja-JP" dirty="0"/>
          </a:p>
        </p:txBody>
      </p:sp>
      <p:sp>
        <p:nvSpPr>
          <p:cNvPr id="1059842" name="Rectangle 2"/>
          <p:cNvSpPr>
            <a:spLocks noGrp="1" noRot="1" noChangeAspect="1" noChangeArrowheads="1" noTextEdit="1"/>
          </p:cNvSpPr>
          <p:nvPr>
            <p:ph type="sldImg"/>
          </p:nvPr>
        </p:nvSpPr>
        <p:spPr>
          <a:ln/>
        </p:spPr>
      </p:sp>
      <p:sp>
        <p:nvSpPr>
          <p:cNvPr id="105984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92AD3B0-00CD-9345-8ADB-AC9911F5C6A5}" type="slidenum">
              <a:rPr lang="en-US" altLang="ja-JP"/>
              <a:pPr/>
              <a:t>27</a:t>
            </a:fld>
            <a:endParaRPr lang="en-US" altLang="ja-JP" dirty="0"/>
          </a:p>
        </p:txBody>
      </p:sp>
      <p:sp>
        <p:nvSpPr>
          <p:cNvPr id="746498"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746499" name="Rectangle 3"/>
          <p:cNvSpPr>
            <a:spLocks noGrp="1" noChangeArrowheads="1"/>
          </p:cNvSpPr>
          <p:nvPr>
            <p:ph type="body" idx="1"/>
          </p:nvPr>
        </p:nvSpPr>
        <p:spPr bwMode="auto">
          <a:xfrm>
            <a:off x="685800" y="4343400"/>
            <a:ext cx="5486400" cy="4114800"/>
          </a:xfrm>
          <a:prstGeom prst="rect">
            <a:avLst/>
          </a:prstGeom>
          <a:solidFill>
            <a:srgbClr val="FFFFFF"/>
          </a:solidFill>
          <a:ln>
            <a:solidFill>
              <a:srgbClr val="000000"/>
            </a:solidFill>
            <a:miter lim="800000"/>
            <a:headEnd/>
            <a:tailEnd/>
          </a:ln>
        </p:spPr>
        <p:txBody>
          <a:bodyPr>
            <a:prstTxWarp prst="textNoShape">
              <a:avLst/>
            </a:prstTxWarp>
          </a:bodyPr>
          <a:lstStyle/>
          <a:p>
            <a:endParaRPr lang="ja-JP" altLang="en-US">
              <a:cs typeface="ＭＳ Ｐゴシック"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F81036-8570-E44D-8A49-D8C191925222}" type="slidenum">
              <a:rPr lang="en-US" altLang="ja-JP"/>
              <a:pPr/>
              <a:t>29</a:t>
            </a:fld>
            <a:endParaRPr lang="en-US" altLang="ja-JP" dirty="0"/>
          </a:p>
        </p:txBody>
      </p:sp>
      <p:sp>
        <p:nvSpPr>
          <p:cNvPr id="748546"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748547" name="Rectangle 3"/>
          <p:cNvSpPr>
            <a:spLocks noGrp="1" noChangeArrowheads="1"/>
          </p:cNvSpPr>
          <p:nvPr>
            <p:ph type="body" idx="1"/>
          </p:nvPr>
        </p:nvSpPr>
        <p:spPr bwMode="auto">
          <a:xfrm>
            <a:off x="685800" y="4343400"/>
            <a:ext cx="5486400" cy="4114800"/>
          </a:xfrm>
          <a:prstGeom prst="rect">
            <a:avLst/>
          </a:prstGeom>
          <a:solidFill>
            <a:srgbClr val="FFFFFF"/>
          </a:solidFill>
          <a:ln>
            <a:solidFill>
              <a:srgbClr val="000000"/>
            </a:solidFill>
            <a:miter lim="800000"/>
            <a:headEnd/>
            <a:tailEnd/>
          </a:ln>
        </p:spPr>
        <p:txBody>
          <a:bodyPr>
            <a:prstTxWarp prst="textNoShape">
              <a:avLst/>
            </a:prstTxWarp>
          </a:bodyPr>
          <a:lstStyle/>
          <a:p>
            <a:endParaRPr lang="ja-JP" altLang="en-US">
              <a:cs typeface="ＭＳ Ｐゴシック"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467C4BB-9CEC-2A41-8D79-B4086F036BCF}" type="slidenum">
              <a:rPr lang="en-US" altLang="ja-JP"/>
              <a:pPr/>
              <a:t>30</a:t>
            </a:fld>
            <a:endParaRPr lang="en-US" altLang="ja-JP" dirty="0"/>
          </a:p>
        </p:txBody>
      </p:sp>
      <p:sp>
        <p:nvSpPr>
          <p:cNvPr id="750594"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750595" name="Rectangle 3"/>
          <p:cNvSpPr>
            <a:spLocks noGrp="1" noChangeArrowheads="1"/>
          </p:cNvSpPr>
          <p:nvPr>
            <p:ph type="body" idx="1"/>
          </p:nvPr>
        </p:nvSpPr>
        <p:spPr bwMode="auto">
          <a:xfrm>
            <a:off x="685800" y="4343400"/>
            <a:ext cx="5486400" cy="4114800"/>
          </a:xfrm>
          <a:prstGeom prst="rect">
            <a:avLst/>
          </a:prstGeom>
          <a:solidFill>
            <a:srgbClr val="FFFFFF"/>
          </a:solidFill>
          <a:ln>
            <a:solidFill>
              <a:srgbClr val="000000"/>
            </a:solidFill>
            <a:miter lim="800000"/>
            <a:headEnd/>
            <a:tailEnd/>
          </a:ln>
        </p:spPr>
        <p:txBody>
          <a:bodyPr>
            <a:prstTxWarp prst="textNoShape">
              <a:avLst/>
            </a:prstTxWarp>
          </a:bodyPr>
          <a:lstStyle/>
          <a:p>
            <a:endParaRPr lang="ja-JP" altLang="en-US">
              <a:cs typeface="ＭＳ Ｐゴシック"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3861F8C-8D5B-1343-9769-495240655456}" type="slidenum">
              <a:rPr lang="en-US" altLang="ja-JP"/>
              <a:pPr/>
              <a:t>31</a:t>
            </a:fld>
            <a:endParaRPr lang="en-US" altLang="ja-JP"/>
          </a:p>
        </p:txBody>
      </p:sp>
      <p:sp>
        <p:nvSpPr>
          <p:cNvPr id="795650"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795651" name="Rectangle 3"/>
          <p:cNvSpPr>
            <a:spLocks noGrp="1" noChangeArrowheads="1"/>
          </p:cNvSpPr>
          <p:nvPr>
            <p:ph type="body" idx="1"/>
          </p:nvPr>
        </p:nvSpPr>
        <p:spPr bwMode="auto">
          <a:xfrm>
            <a:off x="685800" y="4343400"/>
            <a:ext cx="5486400" cy="4114800"/>
          </a:xfrm>
          <a:prstGeom prst="rect">
            <a:avLst/>
          </a:prstGeom>
          <a:solidFill>
            <a:srgbClr val="FFFFFF"/>
          </a:solidFill>
          <a:ln>
            <a:solidFill>
              <a:srgbClr val="000000"/>
            </a:solidFill>
            <a:miter lim="800000"/>
            <a:headEnd/>
            <a:tailEnd/>
          </a:ln>
        </p:spPr>
        <p:txBody>
          <a:bodyPr>
            <a:prstTxWarp prst="textNoShape">
              <a:avLst/>
            </a:prstTxWarp>
          </a:bodyPr>
          <a:lstStyle/>
          <a:p>
            <a:endParaRPr lang="ja-JP" altLang="en-US">
              <a:cs typeface="ＭＳ Ｐゴシック"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A763E974-E9D0-8C4A-9BA6-67D3A0EF3C96}" type="slidenum">
              <a:rPr lang="en-US"/>
              <a:pPr>
                <a:defRPr/>
              </a:pPr>
              <a:t>34</a:t>
            </a:fld>
            <a:endParaRPr lang="en-US"/>
          </a:p>
        </p:txBody>
      </p:sp>
      <p:sp>
        <p:nvSpPr>
          <p:cNvPr id="26627" name="Rectangle 2"/>
          <p:cNvSpPr>
            <a:spLocks noGrp="1" noRot="1" noChangeAspect="1" noChangeArrowheads="1" noTextEdit="1"/>
          </p:cNvSpPr>
          <p:nvPr>
            <p:ph type="sldImg"/>
          </p:nvPr>
        </p:nvSpPr>
        <p:spPr>
          <a:xfrm>
            <a:off x="1155700" y="681038"/>
            <a:ext cx="4548188" cy="3411537"/>
          </a:xfrm>
          <a:ln/>
        </p:spPr>
      </p:sp>
      <p:sp>
        <p:nvSpPr>
          <p:cNvPr id="26628" name="Rectangle 3"/>
          <p:cNvSpPr>
            <a:spLocks noGrp="1" noChangeArrowheads="1"/>
          </p:cNvSpPr>
          <p:nvPr>
            <p:ph type="body" idx="1"/>
          </p:nvPr>
        </p:nvSpPr>
        <p:spPr>
          <a:xfrm>
            <a:off x="914400" y="4319588"/>
            <a:ext cx="5029200" cy="4171950"/>
          </a:xfrm>
          <a:noFill/>
          <a:ln/>
        </p:spPr>
        <p:txBody>
          <a:bodyPr/>
          <a:lstStyle/>
          <a:p>
            <a:pPr>
              <a:buFontTx/>
              <a:buChar char="•"/>
              <a:tabLst>
                <a:tab pos="285750" algn="l"/>
              </a:tabLst>
            </a:pPr>
            <a:r>
              <a:rPr lang="en-US" sz="1400">
                <a:latin typeface="Arial" charset="0"/>
                <a:ea typeface="ＭＳ Ｐゴシック" charset="-128"/>
                <a:cs typeface="ＭＳ Ｐゴシック" charset="-128"/>
              </a:rPr>
              <a:t>  Our goal is actually too low -- to stabilize atmospheric concentrations of CO2, we need to reduce emissions by 60-70%.</a:t>
            </a:r>
          </a:p>
          <a:p>
            <a:pPr>
              <a:buFontTx/>
              <a:buChar char="•"/>
              <a:tabLst>
                <a:tab pos="285750" algn="l"/>
              </a:tabLst>
            </a:pPr>
            <a:r>
              <a:rPr lang="en-US" sz="1400">
                <a:latin typeface="Arial" charset="0"/>
                <a:ea typeface="ＭＳ Ｐゴシック" charset="-128"/>
                <a:cs typeface="ＭＳ Ｐゴシック" charset="-128"/>
              </a:rPr>
              <a:t>  Goals for the community and for government agencies specifically.  </a:t>
            </a:r>
          </a:p>
          <a:p>
            <a:pPr>
              <a:buFontTx/>
              <a:buChar char="•"/>
              <a:tabLst>
                <a:tab pos="285750" algn="l"/>
              </a:tabLst>
            </a:pPr>
            <a:r>
              <a:rPr lang="en-US" sz="1400">
                <a:latin typeface="Arial" charset="0"/>
                <a:ea typeface="ＭＳ Ｐゴシック" charset="-128"/>
                <a:cs typeface="ＭＳ Ｐゴシック" charset="-128"/>
              </a:rPr>
              <a:t>  Cities have an important role to play.  There are a lot of things that we can decide to do right here in this city.  </a:t>
            </a:r>
          </a:p>
          <a:p>
            <a:pPr>
              <a:buFontTx/>
              <a:buChar char="•"/>
              <a:tabLst>
                <a:tab pos="285750" algn="l"/>
              </a:tabLst>
            </a:pPr>
            <a:r>
              <a:rPr lang="en-US" sz="1400">
                <a:latin typeface="Arial" charset="0"/>
                <a:ea typeface="ＭＳ Ｐゴシック" charset="-128"/>
                <a:cs typeface="ＭＳ Ｐゴシック" charset="-128"/>
              </a:rPr>
              <a:t>  The first step for the plan was figuring out what our emissions are.  That’s a good first step for all of us.</a:t>
            </a:r>
          </a:p>
          <a:p>
            <a:pPr>
              <a:buFontTx/>
              <a:buChar char="•"/>
              <a:tabLst>
                <a:tab pos="285750" algn="l"/>
              </a:tabLst>
            </a:pPr>
            <a:r>
              <a:rPr lang="en-US" sz="1400">
                <a:latin typeface="Arial" charset="0"/>
                <a:ea typeface="ＭＳ Ｐゴシック" charset="-128"/>
                <a:cs typeface="ＭＳ Ｐゴシック" charset="-128"/>
              </a:rPr>
              <a:t>  What I’d like to do is walk you through the CO2 calculator for your household, but first let’s stop for questions.</a:t>
            </a:r>
          </a:p>
          <a:p>
            <a:pPr>
              <a:tabLst>
                <a:tab pos="285750" algn="l"/>
              </a:tabLst>
            </a:pPr>
            <a:endParaRPr lang="en-US" sz="1400">
              <a:latin typeface="Arial" charset="0"/>
              <a:ea typeface="ＭＳ Ｐゴシック" charset="-128"/>
              <a:cs typeface="ＭＳ Ｐゴシック" charset="-128"/>
            </a:endParaRPr>
          </a:p>
          <a:p>
            <a:pPr>
              <a:tabLst>
                <a:tab pos="285750" algn="l"/>
              </a:tabLst>
            </a:pPr>
            <a:endParaRPr lang="en-US" sz="1400">
              <a:latin typeface="Arial" charset="0"/>
              <a:ea typeface="ＭＳ Ｐゴシック" charset="-128"/>
              <a:cs typeface="ＭＳ Ｐゴシック"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D9A6A33C-F76A-C643-A336-C61ABCDFB9B5}" type="slidenum">
              <a:rPr lang="en-US"/>
              <a:pPr/>
              <a:t>41</a:t>
            </a:fld>
            <a:endParaRPr 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C2EFF2F0-EA85-1942-B6D8-4C07F11288CD}" type="slidenum">
              <a:rPr lang="en-US"/>
              <a:pPr/>
              <a:t>42</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12642" name="Rectangle 7"/>
          <p:cNvSpPr>
            <a:spLocks noGrp="1" noChangeArrowheads="1"/>
          </p:cNvSpPr>
          <p:nvPr>
            <p:ph type="sldNum" sz="quarter" idx="5"/>
          </p:nvPr>
        </p:nvSpPr>
        <p:spPr>
          <a:noFill/>
        </p:spPr>
        <p:txBody>
          <a:bodyPr/>
          <a:lstStyle/>
          <a:p>
            <a:fld id="{95979C93-90C8-8F40-8E9F-A90774879E15}" type="slidenum">
              <a:rPr lang="en-US"/>
              <a:pPr/>
              <a:t>43</a:t>
            </a:fld>
            <a:endParaRPr lang="en-US"/>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014B8E47-73C9-C447-951B-2F455DEE79B2}" type="slidenum">
              <a:rPr lang="en-US" altLang="ja-JP" smtClean="0"/>
              <a:pPr>
                <a:defRPr/>
              </a:pPr>
              <a:t>44</a:t>
            </a:fld>
            <a:endParaRPr lang="en-US" altLang="ja-JP"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9F5C2360-281C-0240-92ED-75F0E13B7ACA}" type="slidenum">
              <a:rPr lang="en-US"/>
              <a:pPr/>
              <a:t>46</a:t>
            </a:fld>
            <a:endParaRPr 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A97FCCF8-3B03-1A45-9386-6C1EB8070DEC}" type="slidenum">
              <a:rPr lang="en-US"/>
              <a:pPr/>
              <a:t>47</a:t>
            </a:fld>
            <a:endParaRPr lang="en-US"/>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p>
            <a:fld id="{DF3A8DC0-87BC-3C45-95E6-AD956353A842}" type="slidenum">
              <a:rPr lang="en-US"/>
              <a:pPr/>
              <a:t>65</a:t>
            </a:fld>
            <a:endParaRPr lang="en-US"/>
          </a:p>
        </p:txBody>
      </p:sp>
      <p:sp>
        <p:nvSpPr>
          <p:cNvPr id="60419" name="Rectangle 2"/>
          <p:cNvSpPr>
            <a:spLocks noGrp="1" noRot="1" noChangeAspect="1" noChangeArrowheads="1" noTextEdit="1"/>
          </p:cNvSpPr>
          <p:nvPr>
            <p:ph type="sldImg"/>
          </p:nvPr>
        </p:nvSpPr>
        <p:spPr>
          <a:xfrm>
            <a:off x="1153391" y="685800"/>
            <a:ext cx="4551218" cy="3429000"/>
          </a:xfrm>
          <a:ln/>
        </p:spPr>
      </p:sp>
      <p:sp>
        <p:nvSpPr>
          <p:cNvPr id="60420" name="Rectangle 3"/>
          <p:cNvSpPr>
            <a:spLocks noGrp="1" noChangeArrowheads="1"/>
          </p:cNvSpPr>
          <p:nvPr>
            <p:ph type="body" idx="1"/>
          </p:nvPr>
        </p:nvSpPr>
        <p:spPr>
          <a:xfrm>
            <a:off x="914920" y="4343400"/>
            <a:ext cx="5028161" cy="4114800"/>
          </a:xfrm>
          <a:noFill/>
          <a:ln/>
        </p:spPr>
        <p:txBody>
          <a:bodyPr lIns="91427" tIns="45713" rIns="91427" bIns="45713"/>
          <a:lstStyle/>
          <a:p>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DD94A9D1-106A-6D4C-B762-8673F7A3075B}" type="slidenum">
              <a:rPr lang="en-US"/>
              <a:pPr/>
              <a:t>66</a:t>
            </a:fld>
            <a:endParaRPr lang="en-US"/>
          </a:p>
        </p:txBody>
      </p:sp>
      <p:sp>
        <p:nvSpPr>
          <p:cNvPr id="66563" name="Rectangle 2"/>
          <p:cNvSpPr>
            <a:spLocks noGrp="1" noRot="1" noChangeAspect="1" noChangeArrowheads="1"/>
          </p:cNvSpPr>
          <p:nvPr>
            <p:ph type="sldImg"/>
          </p:nvPr>
        </p:nvSpPr>
        <p:spPr>
          <a:xfrm>
            <a:off x="1154950" y="685800"/>
            <a:ext cx="4549659" cy="3427435"/>
          </a:xfrm>
          <a:solidFill>
            <a:srgbClr val="FFFFFF"/>
          </a:solidFill>
          <a:ln/>
        </p:spPr>
      </p:sp>
      <p:sp>
        <p:nvSpPr>
          <p:cNvPr id="66564" name="Rectangle 3"/>
          <p:cNvSpPr>
            <a:spLocks noGrp="1" noChangeArrowheads="1"/>
          </p:cNvSpPr>
          <p:nvPr>
            <p:ph type="body" idx="1"/>
          </p:nvPr>
        </p:nvSpPr>
        <p:spPr>
          <a:xfrm>
            <a:off x="913361" y="4341835"/>
            <a:ext cx="5031278" cy="4116365"/>
          </a:xfrm>
          <a:solidFill>
            <a:srgbClr val="FFFFFF"/>
          </a:solidFill>
          <a:ln>
            <a:solidFill>
              <a:srgbClr val="000000"/>
            </a:solidFill>
          </a:ln>
        </p:spPr>
        <p:txBody>
          <a:bodyPr lIns="91525" tIns="45763" rIns="91525" bIns="45763"/>
          <a:lstStyle/>
          <a:p>
            <a:r>
              <a:rPr lang="en-US"/>
              <a:t>This slide has a tremendous affect on the audience. It must be animated to have its full impact.</a:t>
            </a:r>
          </a:p>
          <a:p>
            <a:r>
              <a:rPr lang="en-US"/>
              <a:t>You can joke about the miniscule numbers for Americans walking or biking: “you made need binoculars,” or “those in the front row can tell your friends sitting in the back what these figures are.”</a:t>
            </a:r>
          </a:p>
          <a:p>
            <a:r>
              <a:rPr lang="en-US"/>
              <a:t>The statistics for older Dutch people are striking –people over 75 walk or bike for 50% of their trips.</a:t>
            </a:r>
          </a:p>
          <a:p>
            <a:r>
              <a:rPr lang="en-US"/>
              <a:t>The red circle points out the fact that baby boomers are doing the least walking or biking of all, the very generation that grew up on the 70’s fitness messages.</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p>
            <a:fld id="{73D11844-4D04-9843-80EF-A337CA85252F}" type="slidenum">
              <a:rPr lang="en-US"/>
              <a:pPr/>
              <a:t>67</a:t>
            </a:fld>
            <a:endParaRPr lang="en-US"/>
          </a:p>
        </p:txBody>
      </p:sp>
      <p:sp>
        <p:nvSpPr>
          <p:cNvPr id="64515" name="Rectangle 2"/>
          <p:cNvSpPr>
            <a:spLocks noGrp="1" noRot="1" noChangeAspect="1" noChangeArrowheads="1" noTextEdit="1"/>
          </p:cNvSpPr>
          <p:nvPr>
            <p:ph type="sldImg"/>
          </p:nvPr>
        </p:nvSpPr>
        <p:spPr>
          <a:xfrm>
            <a:off x="1153391" y="685800"/>
            <a:ext cx="4551218" cy="3429000"/>
          </a:xfrm>
          <a:ln/>
        </p:spPr>
      </p:sp>
      <p:sp>
        <p:nvSpPr>
          <p:cNvPr id="64516" name="Rectangle 3"/>
          <p:cNvSpPr>
            <a:spLocks noGrp="1" noChangeArrowheads="1"/>
          </p:cNvSpPr>
          <p:nvPr>
            <p:ph type="body" idx="1"/>
          </p:nvPr>
        </p:nvSpPr>
        <p:spPr>
          <a:xfrm>
            <a:off x="914920" y="4343400"/>
            <a:ext cx="5028161" cy="4114800"/>
          </a:xfrm>
          <a:noFill/>
          <a:ln/>
        </p:spPr>
        <p:txBody>
          <a:bodyPr lIns="91427" tIns="45713" rIns="91427" bIns="45713"/>
          <a:lstStyle/>
          <a:p>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22EC4AB-E1D2-964D-B0E0-13C6960274F9}" type="slidenum">
              <a:rPr lang="en-US" altLang="ja-JP"/>
              <a:pPr/>
              <a:t>68</a:t>
            </a:fld>
            <a:endParaRPr lang="en-US" altLang="ja-JP"/>
          </a:p>
        </p:txBody>
      </p:sp>
      <p:sp>
        <p:nvSpPr>
          <p:cNvPr id="965634" name="Rectangle 2"/>
          <p:cNvSpPr>
            <a:spLocks noGrp="1" noRot="1" noChangeAspect="1" noChangeArrowheads="1" noTextEdit="1"/>
          </p:cNvSpPr>
          <p:nvPr>
            <p:ph type="sldImg"/>
          </p:nvPr>
        </p:nvSpPr>
        <p:spPr bwMode="auto">
          <a:xfrm>
            <a:off x="1155700" y="682625"/>
            <a:ext cx="4548188" cy="3411538"/>
          </a:xfrm>
          <a:prstGeom prst="rect">
            <a:avLst/>
          </a:prstGeom>
          <a:noFill/>
          <a:ln>
            <a:solidFill>
              <a:srgbClr val="000000"/>
            </a:solidFill>
            <a:miter lim="800000"/>
            <a:headEnd/>
            <a:tailEnd/>
          </a:ln>
        </p:spPr>
      </p:sp>
      <p:sp>
        <p:nvSpPr>
          <p:cNvPr id="965635" name="Rectangle 3"/>
          <p:cNvSpPr>
            <a:spLocks noGrp="1" noChangeArrowheads="1"/>
          </p:cNvSpPr>
          <p:nvPr>
            <p:ph type="body" idx="1"/>
          </p:nvPr>
        </p:nvSpPr>
        <p:spPr bwMode="auto">
          <a:xfrm>
            <a:off x="914400" y="4321175"/>
            <a:ext cx="5029200" cy="4170363"/>
          </a:xfrm>
          <a:prstGeom prst="rect">
            <a:avLst/>
          </a:prstGeom>
          <a:noFill/>
          <a:ln w="12700">
            <a:miter lim="800000"/>
            <a:headEnd type="none" w="sm" len="sm"/>
            <a:tailEnd type="none" w="sm" len="sm"/>
          </a:ln>
        </p:spPr>
        <p:txBody>
          <a:bodyPr>
            <a:prstTxWarp prst="textNoShape">
              <a:avLst/>
            </a:prstTxWarp>
          </a:bodyPr>
          <a:lstStyle/>
          <a:p>
            <a:pPr>
              <a:tabLst>
                <a:tab pos="346075" algn="l"/>
                <a:tab pos="744538" algn="l"/>
              </a:tabLst>
            </a:pPr>
            <a:r>
              <a:rPr lang="en-US" sz="1400"/>
              <a:t>Two big areas of focus:</a:t>
            </a:r>
          </a:p>
          <a:p>
            <a:pPr>
              <a:tabLst>
                <a:tab pos="346075" algn="l"/>
                <a:tab pos="744538" algn="l"/>
              </a:tabLst>
            </a:pPr>
            <a:r>
              <a:rPr lang="en-US" sz="1400"/>
              <a:t>	1. Land use and the shape and density of development</a:t>
            </a:r>
          </a:p>
          <a:p>
            <a:pPr>
              <a:tabLst>
                <a:tab pos="346075" algn="l"/>
                <a:tab pos="744538" algn="l"/>
              </a:tabLst>
            </a:pPr>
            <a:r>
              <a:rPr lang="en-US" sz="1400"/>
              <a:t>		- keep City compact</a:t>
            </a:r>
          </a:p>
          <a:p>
            <a:pPr>
              <a:tabLst>
                <a:tab pos="346075" algn="l"/>
                <a:tab pos="744538" algn="l"/>
              </a:tabLst>
            </a:pPr>
            <a:r>
              <a:rPr lang="en-US" sz="1400"/>
              <a:t>		- mix job with housing</a:t>
            </a:r>
          </a:p>
          <a:p>
            <a:pPr>
              <a:tabLst>
                <a:tab pos="346075" algn="l"/>
                <a:tab pos="744538" algn="l"/>
              </a:tabLst>
            </a:pPr>
            <a:r>
              <a:rPr lang="en-US" sz="1400"/>
              <a:t>		- encourage development near transit arterials</a:t>
            </a:r>
          </a:p>
          <a:p>
            <a:pPr>
              <a:tabLst>
                <a:tab pos="346075" algn="l"/>
                <a:tab pos="744538" algn="l"/>
              </a:tabLst>
            </a:pPr>
            <a:r>
              <a:rPr lang="en-US" sz="1400"/>
              <a:t>	2. Transit</a:t>
            </a:r>
          </a:p>
          <a:p>
            <a:pPr>
              <a:tabLst>
                <a:tab pos="346075" algn="l"/>
                <a:tab pos="744538" algn="l"/>
              </a:tabLst>
            </a:pPr>
            <a:r>
              <a:rPr lang="en-US" sz="1400"/>
              <a:t>		- expanded light-rail system</a:t>
            </a:r>
          </a:p>
          <a:p>
            <a:pPr>
              <a:tabLst>
                <a:tab pos="346075" algn="l"/>
                <a:tab pos="744538" algn="l"/>
              </a:tabLst>
            </a:pPr>
            <a:endParaRPr lang="en-US" sz="1400"/>
          </a:p>
          <a:p>
            <a:pPr>
              <a:tabLst>
                <a:tab pos="346075" algn="l"/>
                <a:tab pos="744538" algn="l"/>
              </a:tabLst>
            </a:pPr>
            <a:endParaRPr lang="en-US" sz="1400"/>
          </a:p>
          <a:p>
            <a:pPr>
              <a:tabLst>
                <a:tab pos="346075" algn="l"/>
                <a:tab pos="744538" algn="l"/>
              </a:tabLst>
            </a:pPr>
            <a:endParaRPr lang="en-US" sz="1400"/>
          </a:p>
          <a:p>
            <a:pPr>
              <a:tabLst>
                <a:tab pos="346075" algn="l"/>
                <a:tab pos="744538" algn="l"/>
              </a:tabLst>
            </a:pPr>
            <a:r>
              <a:rPr lang="en-US" sz="1400"/>
              <a:t>Also promoting other alternatives to private vehicle travel. . . </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83E096F-8DBC-484A-999E-607B8D5E199B}" type="slidenum">
              <a:rPr lang="en-US"/>
              <a:pPr/>
              <a:t>69</a:t>
            </a:fld>
            <a:endParaRPr lang="en-US"/>
          </a:p>
        </p:txBody>
      </p:sp>
      <p:sp>
        <p:nvSpPr>
          <p:cNvPr id="452610" name="Rectangle 2"/>
          <p:cNvSpPr>
            <a:spLocks noGrp="1" noRot="1" noChangeAspect="1" noChangeArrowheads="1" noTextEdit="1"/>
          </p:cNvSpPr>
          <p:nvPr>
            <p:ph type="sldImg"/>
          </p:nvPr>
        </p:nvSpPr>
        <p:spPr>
          <a:xfrm>
            <a:off x="1143000" y="685800"/>
            <a:ext cx="4572000" cy="3429000"/>
          </a:xfrm>
          <a:ln/>
        </p:spPr>
      </p:sp>
      <p:sp>
        <p:nvSpPr>
          <p:cNvPr id="452611" name="Rectangle 3"/>
          <p:cNvSpPr>
            <a:spLocks noGrp="1" noChangeArrowheads="1"/>
          </p:cNvSpPr>
          <p:nvPr>
            <p:ph type="body" idx="1"/>
          </p:nvPr>
        </p:nvSpPr>
        <p:spPr>
          <a:xfrm>
            <a:off x="914920" y="4343400"/>
            <a:ext cx="5028161" cy="4114800"/>
          </a:xfrm>
        </p:spPr>
        <p:txBody>
          <a:bodyPr lIns="91427" tIns="45713" rIns="91427" bIns="45713"/>
          <a:lstStyle/>
          <a:p>
            <a:r>
              <a:rPr lang="en-US"/>
              <a:t>Development of the network has been our proudest achievement in the past 11 years. Have gone from 77 miles of developed bikeways in 1990 to over 215 today.</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86432C9-42C2-4D47-8574-D52951AA1643}" type="slidenum">
              <a:rPr lang="en-US"/>
              <a:pPr/>
              <a:t>70</a:t>
            </a:fld>
            <a:endParaRPr lang="en-US"/>
          </a:p>
        </p:txBody>
      </p:sp>
      <p:sp>
        <p:nvSpPr>
          <p:cNvPr id="454658" name="Rectangle 2"/>
          <p:cNvSpPr>
            <a:spLocks noGrp="1" noRot="1" noChangeAspect="1" noChangeArrowheads="1" noTextEdit="1"/>
          </p:cNvSpPr>
          <p:nvPr>
            <p:ph type="sldImg"/>
          </p:nvPr>
        </p:nvSpPr>
        <p:spPr>
          <a:xfrm>
            <a:off x="1143000" y="685800"/>
            <a:ext cx="4572000" cy="3429000"/>
          </a:xfrm>
          <a:ln/>
        </p:spPr>
      </p:sp>
      <p:sp>
        <p:nvSpPr>
          <p:cNvPr id="454659" name="Rectangle 3"/>
          <p:cNvSpPr>
            <a:spLocks noGrp="1" noChangeArrowheads="1"/>
          </p:cNvSpPr>
          <p:nvPr>
            <p:ph type="body" idx="1"/>
          </p:nvPr>
        </p:nvSpPr>
        <p:spPr>
          <a:xfrm>
            <a:off x="914920" y="4343400"/>
            <a:ext cx="5028161" cy="4114800"/>
          </a:xfrm>
        </p:spPr>
        <p:txBody>
          <a:bodyPr lIns="91427" tIns="45713" rIns="91427" bIns="45713"/>
          <a:lstStyle/>
          <a:p>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CE738B8-AFC9-194B-ACAF-EC674DED09D3}" type="slidenum">
              <a:rPr lang="en-US"/>
              <a:pPr/>
              <a:t>71</a:t>
            </a:fld>
            <a:endParaRPr lang="en-US"/>
          </a:p>
        </p:txBody>
      </p:sp>
      <p:sp>
        <p:nvSpPr>
          <p:cNvPr id="456706" name="Rectangle 2"/>
          <p:cNvSpPr>
            <a:spLocks noGrp="1" noRot="1" noChangeAspect="1" noChangeArrowheads="1" noTextEdit="1"/>
          </p:cNvSpPr>
          <p:nvPr>
            <p:ph type="sldImg"/>
          </p:nvPr>
        </p:nvSpPr>
        <p:spPr>
          <a:xfrm>
            <a:off x="1143000" y="685800"/>
            <a:ext cx="4572000" cy="3429000"/>
          </a:xfrm>
          <a:ln/>
        </p:spPr>
      </p:sp>
      <p:sp>
        <p:nvSpPr>
          <p:cNvPr id="456707" name="Rectangle 3"/>
          <p:cNvSpPr>
            <a:spLocks noGrp="1" noChangeArrowheads="1"/>
          </p:cNvSpPr>
          <p:nvPr>
            <p:ph type="body" idx="1"/>
          </p:nvPr>
        </p:nvSpPr>
        <p:spPr>
          <a:xfrm>
            <a:off x="914920" y="4343400"/>
            <a:ext cx="5028161" cy="4114800"/>
          </a:xfrm>
        </p:spPr>
        <p:txBody>
          <a:bodyPr lIns="91427" tIns="45713" rIns="91427" bIns="45713"/>
          <a:lstStyle/>
          <a:p>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2FCB116-C75C-FE47-94EF-C875B1EAD7F7}" type="slidenum">
              <a:rPr lang="en-US"/>
              <a:pPr/>
              <a:t>72</a:t>
            </a:fld>
            <a:endParaRPr lang="en-US"/>
          </a:p>
        </p:txBody>
      </p:sp>
      <p:sp>
        <p:nvSpPr>
          <p:cNvPr id="460802" name="Rectangle 2"/>
          <p:cNvSpPr>
            <a:spLocks noGrp="1" noRot="1" noChangeAspect="1" noChangeArrowheads="1" noTextEdit="1"/>
          </p:cNvSpPr>
          <p:nvPr>
            <p:ph type="sldImg"/>
          </p:nvPr>
        </p:nvSpPr>
        <p:spPr>
          <a:xfrm>
            <a:off x="1143000" y="685800"/>
            <a:ext cx="4572000" cy="3429000"/>
          </a:xfrm>
          <a:ln/>
        </p:spPr>
      </p:sp>
      <p:sp>
        <p:nvSpPr>
          <p:cNvPr id="460803" name="Rectangle 3"/>
          <p:cNvSpPr>
            <a:spLocks noGrp="1" noChangeArrowheads="1"/>
          </p:cNvSpPr>
          <p:nvPr>
            <p:ph type="body" idx="1"/>
          </p:nvPr>
        </p:nvSpPr>
        <p:spPr>
          <a:xfrm>
            <a:off x="914920" y="4343400"/>
            <a:ext cx="5028161" cy="4114800"/>
          </a:xfrm>
        </p:spPr>
        <p:txBody>
          <a:bodyPr lIns="91427" tIns="45713" rIns="91427" bIns="45713"/>
          <a:lstStyle/>
          <a:p>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F57DB0-7A7F-264E-9D80-61934AA36F94}" type="slidenum">
              <a:rPr lang="en-US"/>
              <a:pPr/>
              <a:t>73</a:t>
            </a:fld>
            <a:endParaRPr lang="en-US"/>
          </a:p>
        </p:txBody>
      </p:sp>
      <p:sp>
        <p:nvSpPr>
          <p:cNvPr id="466946" name="Rectangle 2"/>
          <p:cNvSpPr>
            <a:spLocks noGrp="1" noRot="1" noChangeAspect="1" noChangeArrowheads="1" noTextEdit="1"/>
          </p:cNvSpPr>
          <p:nvPr>
            <p:ph type="sldImg"/>
          </p:nvPr>
        </p:nvSpPr>
        <p:spPr>
          <a:xfrm>
            <a:off x="1143000" y="685800"/>
            <a:ext cx="4572000" cy="3429000"/>
          </a:xfrm>
          <a:ln/>
        </p:spPr>
      </p:sp>
      <p:sp>
        <p:nvSpPr>
          <p:cNvPr id="466947" name="Rectangle 3"/>
          <p:cNvSpPr>
            <a:spLocks noGrp="1" noChangeArrowheads="1"/>
          </p:cNvSpPr>
          <p:nvPr>
            <p:ph type="body" idx="1"/>
          </p:nvPr>
        </p:nvSpPr>
        <p:spPr>
          <a:xfrm>
            <a:off x="914920" y="4343400"/>
            <a:ext cx="5028161" cy="4114800"/>
          </a:xfrm>
        </p:spPr>
        <p:txBody>
          <a:bodyPr lIns="91427" tIns="45713" rIns="91427" bIns="45713"/>
          <a:lstStyle/>
          <a:p>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p:spPr>
        <p:txBody>
          <a:bodyPr/>
          <a:lstStyle/>
          <a:p>
            <a:fld id="{202C7D40-C6C1-094A-84E5-674143FB2E36}" type="slidenum">
              <a:rPr lang="en-US"/>
              <a:pPr/>
              <a:t>77</a:t>
            </a:fld>
            <a:endParaRPr lang="en-US"/>
          </a:p>
        </p:txBody>
      </p:sp>
      <p:sp>
        <p:nvSpPr>
          <p:cNvPr id="78851" name="Rectangle 2"/>
          <p:cNvSpPr>
            <a:spLocks noGrp="1" noRot="1" noChangeAspect="1" noChangeArrowheads="1" noTextEdit="1"/>
          </p:cNvSpPr>
          <p:nvPr>
            <p:ph type="sldImg"/>
          </p:nvPr>
        </p:nvSpPr>
        <p:spPr>
          <a:xfrm>
            <a:off x="1153391" y="685800"/>
            <a:ext cx="4551218" cy="3429000"/>
          </a:xfrm>
          <a:ln/>
        </p:spPr>
      </p:sp>
      <p:sp>
        <p:nvSpPr>
          <p:cNvPr id="78852" name="Rectangle 3"/>
          <p:cNvSpPr>
            <a:spLocks noGrp="1" noChangeArrowheads="1"/>
          </p:cNvSpPr>
          <p:nvPr>
            <p:ph type="body" idx="1"/>
          </p:nvPr>
        </p:nvSpPr>
        <p:spPr>
          <a:xfrm>
            <a:off x="914920" y="4343400"/>
            <a:ext cx="5028161" cy="4114800"/>
          </a:xfrm>
          <a:noFill/>
          <a:ln/>
        </p:spPr>
        <p:txBody>
          <a:bodyPr lIns="91427" tIns="45713" rIns="91427" bIns="45713"/>
          <a:lstStyle/>
          <a:p>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C56A2688-43A2-AA44-9373-5D51DE169A33}" type="slidenum">
              <a:rPr lang="en-US"/>
              <a:pPr/>
              <a:t>80</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39266" name="Rectangle 7"/>
          <p:cNvSpPr>
            <a:spLocks noGrp="1" noChangeArrowheads="1"/>
          </p:cNvSpPr>
          <p:nvPr>
            <p:ph type="sldNum" sz="quarter" idx="5"/>
          </p:nvPr>
        </p:nvSpPr>
        <p:spPr>
          <a:noFill/>
        </p:spPr>
        <p:txBody>
          <a:bodyPr/>
          <a:lstStyle/>
          <a:p>
            <a:r>
              <a:rPr lang="en-US">
                <a:ea typeface="ＭＳ Ｐゴシック" charset="-128"/>
              </a:rPr>
              <a:t>Slide </a:t>
            </a:r>
            <a:fld id="{0786240C-EA81-504F-87FF-AD486AD11FD2}" type="slidenum">
              <a:rPr lang="en-US">
                <a:ea typeface="ＭＳ Ｐゴシック" charset="-128"/>
              </a:rPr>
              <a:pPr/>
              <a:t>83</a:t>
            </a:fld>
            <a:endParaRPr lang="en-US">
              <a:ea typeface="ＭＳ Ｐゴシック" charset="-128"/>
            </a:endParaRPr>
          </a:p>
        </p:txBody>
      </p:sp>
      <p:sp>
        <p:nvSpPr>
          <p:cNvPr id="139267" name="Rectangle 4"/>
          <p:cNvSpPr>
            <a:spLocks noGrp="1" noRot="1" noChangeAspect="1" noChangeArrowheads="1" noTextEdit="1"/>
          </p:cNvSpPr>
          <p:nvPr>
            <p:ph type="sldImg"/>
          </p:nvPr>
        </p:nvSpPr>
        <p:spPr>
          <a:ln/>
        </p:spPr>
      </p:sp>
      <p:sp>
        <p:nvSpPr>
          <p:cNvPr id="139268" name="Rectangle 5"/>
          <p:cNvSpPr>
            <a:spLocks noGrp="1" noChangeArrowheads="1"/>
          </p:cNvSpPr>
          <p:nvPr>
            <p:ph type="body" idx="1"/>
          </p:nvPr>
        </p:nvSpPr>
        <p:spPr>
          <a:noFill/>
          <a:ln/>
        </p:spPr>
        <p:txBody>
          <a:bodyPr/>
          <a:lstStyle/>
          <a:p>
            <a:pPr eaLnBrk="1" hangingPunct="1"/>
            <a:r>
              <a:rPr lang="en-US" b="1"/>
              <a:t>Integrated local and state planning solutions</a:t>
            </a:r>
            <a:endParaRPr lang="en-US"/>
          </a:p>
          <a:p>
            <a:pPr eaLnBrk="1" hangingPunct="1"/>
            <a:endParaRPr lang="en-US"/>
          </a:p>
          <a:p>
            <a:pPr eaLnBrk="1" hangingPunct="1"/>
            <a:r>
              <a:rPr lang="en-US"/>
              <a:t>Talking points:  </a:t>
            </a:r>
          </a:p>
          <a:p>
            <a:pPr lvl="2" eaLnBrk="1" hangingPunct="1">
              <a:buFontTx/>
              <a:buChar char="•"/>
            </a:pPr>
            <a:r>
              <a:rPr lang="en-US"/>
              <a:t> each area of concern is interconnected … comprehensive planning for a healthy community brings together many disciplines</a:t>
            </a:r>
          </a:p>
          <a:p>
            <a:pPr lvl="2" eaLnBrk="1" hangingPunct="1">
              <a:buFontTx/>
              <a:buChar char="•"/>
            </a:pPr>
            <a:r>
              <a:rPr lang="en-US"/>
              <a:t> the land itself is often the common, most costly, element uniting these concerns </a:t>
            </a:r>
          </a:p>
          <a:p>
            <a:pPr eaLnBrk="1" hangingPunct="1"/>
            <a:endParaRPr lang="en-US"/>
          </a:p>
          <a:p>
            <a:pPr eaLnBrk="1" hangingPunct="1"/>
            <a:r>
              <a:rPr lang="en-US" i="1"/>
              <a:t>Speaker’s option</a:t>
            </a:r>
            <a:r>
              <a:rPr lang="en-US"/>
              <a:t>:  if you’re familiar with the Governor’s Community Solution Team efforts, it might be highlighted as an approach to problem solving on this slide </a:t>
            </a:r>
          </a:p>
          <a:p>
            <a:pPr eaLnBrk="1" hangingPunct="1"/>
            <a:endParaRPr lang="en-US"/>
          </a:p>
          <a:p>
            <a:pPr eaLnBrk="1" hangingPunct="1"/>
            <a:endParaRPr 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a:noFill/>
        </p:spPr>
        <p:txBody>
          <a:bodyPr/>
          <a:lstStyle/>
          <a:p>
            <a:r>
              <a:rPr lang="en-US">
                <a:latin typeface="Arial" charset="0"/>
                <a:ea typeface="ＭＳ Ｐゴシック" charset="-128"/>
                <a:cs typeface="ＭＳ Ｐゴシック" charset="-128"/>
              </a:rPr>
              <a:t>Slide </a:t>
            </a:r>
            <a:fld id="{65D19368-6B2B-9045-9207-53EEAF5A5A22}" type="slidenum">
              <a:rPr lang="en-US">
                <a:latin typeface="Arial" charset="0"/>
                <a:ea typeface="ＭＳ Ｐゴシック" charset="-128"/>
                <a:cs typeface="ＭＳ Ｐゴシック" charset="-128"/>
              </a:rPr>
              <a:pPr/>
              <a:t>85</a:t>
            </a:fld>
            <a:endParaRPr lang="en-US">
              <a:latin typeface="Arial" charset="0"/>
              <a:ea typeface="ＭＳ Ｐゴシック" charset="-128"/>
              <a:cs typeface="ＭＳ Ｐゴシック" charset="-128"/>
            </a:endParaRPr>
          </a:p>
        </p:txBody>
      </p:sp>
      <p:sp>
        <p:nvSpPr>
          <p:cNvPr id="99331" name="Rectangle 2"/>
          <p:cNvSpPr>
            <a:spLocks noGrp="1" noRot="1" noChangeAspect="1" noChangeArrowheads="1" noTextEdit="1"/>
          </p:cNvSpPr>
          <p:nvPr>
            <p:ph type="sldImg"/>
          </p:nvPr>
        </p:nvSpPr>
        <p:spPr>
          <a:xfrm>
            <a:off x="1146175" y="685800"/>
            <a:ext cx="4570413" cy="3429000"/>
          </a:xfrm>
          <a:solidFill>
            <a:srgbClr val="FFFFFF"/>
          </a:solidFill>
          <a:ln/>
        </p:spPr>
      </p:sp>
      <p:sp>
        <p:nvSpPr>
          <p:cNvPr id="99332" name="Rectangle 3"/>
          <p:cNvSpPr>
            <a:spLocks noGrp="1" noChangeArrowheads="1"/>
          </p:cNvSpPr>
          <p:nvPr>
            <p:ph type="body" idx="1"/>
          </p:nvPr>
        </p:nvSpPr>
        <p:spPr>
          <a:xfrm>
            <a:off x="915988" y="4344988"/>
            <a:ext cx="5026025" cy="4113212"/>
          </a:xfrm>
          <a:solidFill>
            <a:srgbClr val="FFFFFF"/>
          </a:solidFill>
          <a:ln/>
        </p:spPr>
        <p:txBody>
          <a:bodyPr lIns="91381" tIns="45691" rIns="91381" bIns="45691"/>
          <a:lstStyle/>
          <a:p>
            <a:pPr eaLnBrk="1" hangingPunct="1"/>
            <a:r>
              <a:rPr lang="en-US" b="1">
                <a:latin typeface="Arial" charset="0"/>
                <a:ea typeface="ＭＳ Ｐゴシック" charset="-128"/>
                <a:cs typeface="ＭＳ Ｐゴシック" charset="-128"/>
              </a:rPr>
              <a:t>Slowing the loss of farmland </a:t>
            </a:r>
            <a:r>
              <a:rPr lang="en-US">
                <a:latin typeface="Arial" charset="0"/>
                <a:ea typeface="ＭＳ Ｐゴシック" charset="-128"/>
                <a:cs typeface="ＭＳ Ｐゴシック" charset="-128"/>
              </a:rPr>
              <a:t>(part 2 of 2)</a:t>
            </a:r>
            <a:endParaRPr lang="en-US" b="1">
              <a:latin typeface="Arial" charset="0"/>
              <a:ea typeface="ＭＳ Ｐゴシック" charset="-128"/>
              <a:cs typeface="ＭＳ Ｐゴシック" charset="-128"/>
            </a:endParaRPr>
          </a:p>
          <a:p>
            <a:pPr eaLnBrk="1" hangingPunct="1"/>
            <a:endParaRPr lang="en-US" b="1">
              <a:latin typeface="Arial" charset="0"/>
              <a:ea typeface="ＭＳ Ｐゴシック" charset="-128"/>
              <a:cs typeface="ＭＳ Ｐゴシック" charset="-128"/>
            </a:endParaRPr>
          </a:p>
          <a:p>
            <a:pPr eaLnBrk="1" hangingPunct="1"/>
            <a:r>
              <a:rPr lang="en-US">
                <a:latin typeface="Arial" charset="0"/>
                <a:ea typeface="ＭＳ Ｐゴシック" charset="-128"/>
                <a:cs typeface="ＭＳ Ｐゴシック" charset="-128"/>
              </a:rPr>
              <a:t>Talking points:</a:t>
            </a:r>
          </a:p>
          <a:p>
            <a:pPr lvl="2" eaLnBrk="1" hangingPunct="1"/>
            <a:r>
              <a:rPr lang="en-US">
                <a:latin typeface="Symbol" charset="2"/>
                <a:ea typeface="Times New Roman" charset="0"/>
                <a:cs typeface="Times New Roman" charset="0"/>
              </a:rPr>
              <a:t>· </a:t>
            </a:r>
            <a:r>
              <a:rPr lang="en-US">
                <a:latin typeface="Arial" charset="0"/>
                <a:ea typeface="ＭＳ Ｐゴシック" charset="-128"/>
              </a:rPr>
              <a:t>acres lost to urban development are significantly smaller than in other states.  </a:t>
            </a:r>
          </a:p>
          <a:p>
            <a:pPr lvl="2" eaLnBrk="1" hangingPunct="1">
              <a:buFontTx/>
              <a:buChar char="•"/>
            </a:pPr>
            <a:r>
              <a:rPr lang="en-US">
                <a:latin typeface="Arial" charset="0"/>
                <a:ea typeface="ＭＳ Ｐゴシック" charset="-128"/>
              </a:rPr>
              <a:t> While approximately 1% of Oregon farmland has been developed, the majority of this farmland is located within urban growth boundaries that had been designated for growth.  In contrast, California and Florida have lost over 1 million acres to sprawling development.</a:t>
            </a: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p>
            <a:fld id="{60FF6D42-8328-4742-8014-C55E5AA043B0}" type="slidenum">
              <a:rPr lang="en-US"/>
              <a:pPr/>
              <a:t>88</a:t>
            </a:fld>
            <a:endParaRPr lang="en-US"/>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p:spPr>
        <p:txBody>
          <a:bodyPr/>
          <a:lstStyle/>
          <a:p>
            <a:r>
              <a:rPr lang="en-US"/>
              <a:t>Now we get to the land-use and transportation link. We need to create community conditions so that walking and biking can occur routinely. So both street designs and development patterns matter.</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p:spPr>
        <p:txBody>
          <a:bodyPr/>
          <a:lstStyle/>
          <a:p>
            <a:fld id="{DF2CB9EC-73E2-574D-A50A-A019C30B8993}" type="slidenum">
              <a:rPr lang="en-US"/>
              <a:pPr/>
              <a:t>89</a:t>
            </a:fld>
            <a:endParaRPr lang="en-US"/>
          </a:p>
        </p:txBody>
      </p:sp>
      <p:sp>
        <p:nvSpPr>
          <p:cNvPr id="80899" name="Rectangle 2"/>
          <p:cNvSpPr>
            <a:spLocks noGrp="1" noRot="1" noChangeAspect="1" noChangeArrowheads="1" noTextEdit="1"/>
          </p:cNvSpPr>
          <p:nvPr>
            <p:ph type="sldImg"/>
          </p:nvPr>
        </p:nvSpPr>
        <p:spPr>
          <a:ln/>
        </p:spPr>
      </p:sp>
      <p:sp>
        <p:nvSpPr>
          <p:cNvPr id="80900" name="Rectangle 3"/>
          <p:cNvSpPr>
            <a:spLocks noGrp="1" noChangeArrowheads="1"/>
          </p:cNvSpPr>
          <p:nvPr>
            <p:ph type="body" idx="1"/>
          </p:nvPr>
        </p:nvSpPr>
        <p:spPr>
          <a:noFill/>
          <a:ln/>
        </p:spPr>
        <p:txBody>
          <a:bodyPr/>
          <a:lstStyle/>
          <a:p>
            <a:r>
              <a:rPr lang="en-US"/>
              <a:t>Now we’re switching to land use. As with facilities, the 4 notions are introduced here, with further explanation coming in the next series of slides. You can go through this very fast, saying there will be more coming…</a:t>
            </a: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p:spPr>
        <p:txBody>
          <a:bodyPr/>
          <a:lstStyle/>
          <a:p>
            <a:fld id="{A2D0A30D-16C2-784A-B227-66790F01E59A}" type="slidenum">
              <a:rPr lang="en-US"/>
              <a:pPr/>
              <a:t>90</a:t>
            </a:fld>
            <a:endParaRPr lang="en-US"/>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r>
              <a:rPr lang="en-US"/>
              <a:t>The following are compare and contrast slides – should be self-explanatory. Simply ask the rhetorical question “where are people more likely to walk?”</a:t>
            </a: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p:spPr>
        <p:txBody>
          <a:bodyPr/>
          <a:lstStyle/>
          <a:p>
            <a:fld id="{2178D2BF-A999-4247-82B5-5CFDA500BE79}" type="slidenum">
              <a:rPr lang="en-US"/>
              <a:pPr/>
              <a:t>91</a:t>
            </a:fld>
            <a:endParaRPr lang="en-US"/>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ln/>
        </p:spPr>
        <p:txBody>
          <a:bodyPr/>
          <a:lstStyle/>
          <a:p>
            <a:r>
              <a:rPr lang="en-US"/>
              <a:t>Another rhetorical question. Make the point that it’s not chain stores that are the problem, it’s where they’re located in relationship to the community they’re supposed to serve.</a:t>
            </a:r>
          </a:p>
          <a:p>
            <a:endParaRPr lang="en-US"/>
          </a:p>
          <a:p>
            <a:r>
              <a:rPr lang="en-US"/>
              <a:t>Timer permitting, you can joke that the upper slide illustrates the “sea of asphalt” expression quite literally.</a:t>
            </a: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p>
            <a:fld id="{37BB9432-782D-4742-9C4D-D375CB8DEB81}" type="slidenum">
              <a:rPr lang="en-US"/>
              <a:pPr/>
              <a:t>92</a:t>
            </a:fld>
            <a:endParaRPr lang="en-US"/>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ln/>
        </p:spPr>
        <p:txBody>
          <a:bodyPr/>
          <a:lstStyle/>
          <a:p>
            <a:r>
              <a:rPr lang="en-US"/>
              <a:t>Another rhetorical question (note that it’s animated). Land use deals with the larger picture, site design deals with how the destination interacts with the street. You can joke about the guard rail – they really wanted to make sure no one on foot had direct access…</a:t>
            </a: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p>
            <a:fld id="{DDA07F55-07F6-3340-ADA6-149685B60D14}" type="slidenum">
              <a:rPr lang="en-US"/>
              <a:pPr/>
              <a:t>93</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r>
              <a:rPr lang="en-US"/>
              <a:t>Solution – orient the building close to the street, with direct access and bike parking</a:t>
            </a: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p:spPr>
        <p:txBody>
          <a:bodyPr/>
          <a:lstStyle/>
          <a:p>
            <a:fld id="{87C7E2E1-D591-E94A-A851-E41C0ADC2DD2}" type="slidenum">
              <a:rPr lang="en-US"/>
              <a:pPr/>
              <a:t>94</a:t>
            </a:fld>
            <a:endParaRPr lang="en-US"/>
          </a:p>
        </p:txBody>
      </p:sp>
      <p:sp>
        <p:nvSpPr>
          <p:cNvPr id="89091" name="Rectangle 2"/>
          <p:cNvSpPr>
            <a:spLocks noGrp="1" noRot="1" noChangeAspect="1" noChangeArrowheads="1" noTextEdit="1"/>
          </p:cNvSpPr>
          <p:nvPr>
            <p:ph type="sldImg"/>
          </p:nvPr>
        </p:nvSpPr>
        <p:spPr>
          <a:ln/>
        </p:spPr>
      </p:sp>
      <p:sp>
        <p:nvSpPr>
          <p:cNvPr id="89092" name="Rectangle 3"/>
          <p:cNvSpPr>
            <a:spLocks noGrp="1" noChangeArrowheads="1"/>
          </p:cNvSpPr>
          <p:nvPr>
            <p:ph type="body" idx="1"/>
          </p:nvPr>
        </p:nvSpPr>
        <p:spPr>
          <a:noFill/>
          <a:ln/>
        </p:spPr>
        <p:txBody>
          <a:bodyPr/>
          <a:lstStyle/>
          <a:p>
            <a:r>
              <a:rPr lang="en-US"/>
              <a:t>Self-explanatory, a series of slides showing how important it is to create places worth being in, walking to.</a:t>
            </a: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fld id="{15E1775F-8954-3148-A186-29FD02DF8703}" type="slidenum">
              <a:rPr lang="en-US"/>
              <a:pPr/>
              <a:t>95</a:t>
            </a:fld>
            <a:endParaRPr lang="en-US"/>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p:spPr>
        <p:txBody>
          <a:bodyPr/>
          <a:lstStyle/>
          <a:p>
            <a:r>
              <a:rPr lang="en-US"/>
              <a:t>Self explanatory – American kids don’t walk or bike like they used to.</a:t>
            </a:r>
          </a:p>
          <a:p>
            <a:r>
              <a:rPr lang="en-US"/>
              <a:t>Time permitting – ask the audience to raise their hands if they walked or biked to school as kids. Most hands will go up. Then ask those who are parents to raise their hands if their own kids walk or bike to school. Watch the hands stay down.</a:t>
            </a: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FBE081FD-01FA-A84A-8C03-258A09553DB1}" type="slidenum">
              <a:rPr lang="en-US"/>
              <a:pPr>
                <a:defRPr/>
              </a:pPr>
              <a:t>107</a:t>
            </a:fld>
            <a:endParaRPr lang="en-US"/>
          </a:p>
        </p:txBody>
      </p:sp>
      <p:sp>
        <p:nvSpPr>
          <p:cNvPr id="155651" name="Rectangle 2"/>
          <p:cNvSpPr>
            <a:spLocks noGrp="1" noRot="1" noChangeAspect="1" noChangeArrowheads="1" noTextEdit="1"/>
          </p:cNvSpPr>
          <p:nvPr>
            <p:ph type="sldImg"/>
          </p:nvPr>
        </p:nvSpPr>
        <p:spPr>
          <a:xfrm>
            <a:off x="1147763" y="687388"/>
            <a:ext cx="4560887" cy="3421062"/>
          </a:xfrm>
          <a:ln w="12700" cap="flat">
            <a:solidFill>
              <a:schemeClr val="tx1"/>
            </a:solidFill>
          </a:ln>
        </p:spPr>
      </p:sp>
      <p:sp>
        <p:nvSpPr>
          <p:cNvPr id="155652" name="Rectangle 3"/>
          <p:cNvSpPr>
            <a:spLocks noGrp="1" noChangeArrowheads="1"/>
          </p:cNvSpPr>
          <p:nvPr>
            <p:ph type="body" idx="1"/>
          </p:nvPr>
        </p:nvSpPr>
        <p:spPr>
          <a:xfrm>
            <a:off x="909638" y="4343400"/>
            <a:ext cx="5037137" cy="4121150"/>
          </a:xfrm>
          <a:noFill/>
          <a:ln/>
        </p:spPr>
        <p:txBody>
          <a:bodyPr lIns="92177" tIns="45307" rIns="92177" bIns="45307"/>
          <a:lstStyle/>
          <a:p>
            <a:endParaRPr lang="en-US">
              <a:latin typeface="Arial" charset="0"/>
              <a:ea typeface="ＭＳ Ｐゴシック" charset="-128"/>
              <a:cs typeface="ＭＳ Ｐゴシック" charset="-128"/>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p:txBody>
          <a:bodyPr/>
          <a:lstStyle/>
          <a:p>
            <a:pPr>
              <a:defRPr/>
            </a:pPr>
            <a:fld id="{67E67947-5BBA-D345-B57C-E8407C21523F}" type="slidenum">
              <a:rPr lang="en-US" smtClean="0"/>
              <a:pPr>
                <a:defRPr/>
              </a:pPr>
              <a:t>109</a:t>
            </a:fld>
            <a:endParaRPr lang="en-US" smtClean="0"/>
          </a:p>
        </p:txBody>
      </p:sp>
      <p:sp>
        <p:nvSpPr>
          <p:cNvPr id="90115" name="Rectangle 2"/>
          <p:cNvSpPr>
            <a:spLocks noGrp="1" noRot="1" noChangeAspect="1" noChangeArrowheads="1" noTextEdit="1"/>
          </p:cNvSpPr>
          <p:nvPr>
            <p:ph type="sldImg"/>
          </p:nvPr>
        </p:nvSpPr>
        <p:spPr>
          <a:solidFill>
            <a:srgbClr val="FFFFFF"/>
          </a:solidFill>
          <a:ln/>
        </p:spPr>
      </p:sp>
      <p:sp>
        <p:nvSpPr>
          <p:cNvPr id="90116"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sz="2400" smtClean="0">
              <a:latin typeface="Arial" charset="0"/>
              <a:ea typeface="ＭＳ Ｐゴシック" charset="-128"/>
              <a:cs typeface="ＭＳ Ｐゴシック" charset="-128"/>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p:txBody>
          <a:bodyPr/>
          <a:lstStyle/>
          <a:p>
            <a:pPr>
              <a:defRPr/>
            </a:pPr>
            <a:fld id="{D974EC7C-77CE-B542-A3C1-89B9116FE523}" type="slidenum">
              <a:rPr lang="en-US" smtClean="0"/>
              <a:pPr>
                <a:defRPr/>
              </a:pPr>
              <a:t>110</a:t>
            </a:fld>
            <a:endParaRPr lang="en-US" smtClean="0"/>
          </a:p>
        </p:txBody>
      </p:sp>
      <p:sp>
        <p:nvSpPr>
          <p:cNvPr id="92163" name="Rectangle 2"/>
          <p:cNvSpPr>
            <a:spLocks noGrp="1" noRot="1" noChangeAspect="1" noChangeArrowheads="1" noTextEdit="1"/>
          </p:cNvSpPr>
          <p:nvPr>
            <p:ph type="sldImg"/>
          </p:nvPr>
        </p:nvSpPr>
        <p:spPr>
          <a:solidFill>
            <a:srgbClr val="FFFFFF"/>
          </a:solidFill>
          <a:ln/>
        </p:spPr>
      </p:sp>
      <p:sp>
        <p:nvSpPr>
          <p:cNvPr id="92164"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smtClean="0">
              <a:latin typeface="Arial" charset="0"/>
              <a:ea typeface="ＭＳ Ｐゴシック" charset="-128"/>
              <a:cs typeface="ＭＳ Ｐゴシック" charset="-128"/>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7042" name="Rectangle 2"/>
          <p:cNvSpPr>
            <a:spLocks noGrp="1" noRot="1" noChangeAspect="1" noChangeArrowheads="1" noTextEdit="1"/>
          </p:cNvSpPr>
          <p:nvPr>
            <p:ph type="sldImg"/>
          </p:nvPr>
        </p:nvSpPr>
        <p:spPr>
          <a:xfrm>
            <a:off x="1095375" y="673100"/>
            <a:ext cx="4608513" cy="3455988"/>
          </a:xfrm>
          <a:ln/>
        </p:spPr>
      </p:sp>
      <p:sp>
        <p:nvSpPr>
          <p:cNvPr id="87043" name="Rectangle 3"/>
          <p:cNvSpPr>
            <a:spLocks noGrp="1" noChangeArrowheads="1"/>
          </p:cNvSpPr>
          <p:nvPr>
            <p:ph type="body" idx="1"/>
          </p:nvPr>
        </p:nvSpPr>
        <p:spPr>
          <a:xfrm>
            <a:off x="896938" y="4352925"/>
            <a:ext cx="5083175" cy="4132263"/>
          </a:xfrm>
          <a:noFill/>
          <a:ln/>
        </p:spPr>
        <p:txBody>
          <a:bodyPr/>
          <a:lstStyle/>
          <a:p>
            <a:r>
              <a:rPr lang="en-US">
                <a:latin typeface="Arial" charset="0"/>
                <a:ea typeface="ＭＳ Ｐゴシック" charset="-128"/>
                <a:cs typeface="ＭＳ Ｐゴシック" charset="-128"/>
              </a:rPr>
              <a:t>On-going O&amp;M will cost $.008 gal/yr. and the pipe capacity is at 2011 land use, not designed for more flow, we have to keep future development off the system.</a:t>
            </a:r>
          </a:p>
          <a:p>
            <a:endParaRPr lang="en-US" sz="2000" b="1">
              <a:latin typeface="Arial" charset="0"/>
              <a:ea typeface="ＭＳ Ｐゴシック" charset="-128"/>
              <a:cs typeface="ＭＳ Ｐゴシック" charset="-128"/>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8C0289C-AB6C-2B49-B56A-832BA7D56DBD}" type="slidenum">
              <a:rPr lang="en-US"/>
              <a:pPr/>
              <a:t>113</a:t>
            </a:fld>
            <a:endParaRPr lang="en-US"/>
          </a:p>
        </p:txBody>
      </p:sp>
      <p:sp>
        <p:nvSpPr>
          <p:cNvPr id="151554" name="Rectangle 2"/>
          <p:cNvSpPr>
            <a:spLocks noGrp="1" noRot="1" noChangeAspect="1" noChangeArrowheads="1" noTextEdit="1"/>
          </p:cNvSpPr>
          <p:nvPr>
            <p:ph type="sldImg"/>
          </p:nvPr>
        </p:nvSpPr>
        <p:spPr>
          <a:ln/>
        </p:spPr>
      </p:sp>
      <p:sp>
        <p:nvSpPr>
          <p:cNvPr id="1515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B57F3E2-9F12-0D4D-AD33-0FF40CC59EE4}" type="slidenum">
              <a:rPr lang="en-US"/>
              <a:pPr/>
              <a:t>114</a:t>
            </a:fld>
            <a:endParaRPr lang="en-US"/>
          </a:p>
        </p:txBody>
      </p:sp>
      <p:sp>
        <p:nvSpPr>
          <p:cNvPr id="136194" name="Rectangle 2"/>
          <p:cNvSpPr>
            <a:spLocks noGrp="1" noRot="1" noChangeAspect="1" noChangeArrowheads="1" noTextEdit="1"/>
          </p:cNvSpPr>
          <p:nvPr>
            <p:ph type="sldImg"/>
          </p:nvPr>
        </p:nvSpPr>
        <p:spPr>
          <a:ln/>
        </p:spPr>
      </p:sp>
      <p:sp>
        <p:nvSpPr>
          <p:cNvPr id="13619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CB3CF616-21EA-5645-9EB6-5AEBF8506500}" type="slidenum">
              <a:rPr lang="en-US"/>
              <a:pPr>
                <a:defRPr/>
              </a:pPr>
              <a:t>115</a:t>
            </a:fld>
            <a:endParaRPr lang="en-US"/>
          </a:p>
        </p:txBody>
      </p:sp>
      <p:sp>
        <p:nvSpPr>
          <p:cNvPr id="124931" name="Rectangle 2"/>
          <p:cNvSpPr>
            <a:spLocks noGrp="1" noChangeArrowheads="1"/>
          </p:cNvSpPr>
          <p:nvPr>
            <p:ph type="body" idx="1"/>
          </p:nvPr>
        </p:nvSpPr>
        <p:spPr>
          <a:xfrm>
            <a:off x="914400" y="4343400"/>
            <a:ext cx="5029200" cy="4114800"/>
          </a:xfrm>
          <a:noFill/>
          <a:ln/>
        </p:spPr>
        <p:txBody>
          <a:bodyPr lIns="90477" tIns="44445" rIns="90477" bIns="44445"/>
          <a:lstStyle/>
          <a:p>
            <a:endParaRPr lang="en-US">
              <a:latin typeface="Arial" charset="0"/>
              <a:ea typeface="ＭＳ Ｐゴシック" charset="-128"/>
              <a:cs typeface="ＭＳ Ｐゴシック" charset="-128"/>
            </a:endParaRPr>
          </a:p>
        </p:txBody>
      </p:sp>
      <p:sp>
        <p:nvSpPr>
          <p:cNvPr id="124932" name="Rectangle 3"/>
          <p:cNvSpPr>
            <a:spLocks noGrp="1" noRot="1" noChangeAspect="1" noChangeArrowheads="1" noTextEdit="1"/>
          </p:cNvSpPr>
          <p:nvPr>
            <p:ph type="sldImg"/>
          </p:nvPr>
        </p:nvSpPr>
        <p:spPr>
          <a:xfrm>
            <a:off x="1152525" y="692150"/>
            <a:ext cx="4554538" cy="3416300"/>
          </a:xfrm>
          <a:ln w="12700" cap="flat">
            <a:solidFill>
              <a:schemeClr val="tx1"/>
            </a:solidFill>
          </a:ln>
        </p:spPr>
      </p:sp>
    </p:spTree>
  </p:cSld>
  <p:clrMapOvr>
    <a:masterClrMapping/>
  </p:clrMapOvr>
</p:notes>
</file>

<file path=ppt/notesSlides/notesSlide4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476A3B0B-1691-1446-9AC0-78752B3F3348}" type="slidenum">
              <a:rPr lang="en-US"/>
              <a:pPr>
                <a:defRPr/>
              </a:pPr>
              <a:t>116</a:t>
            </a:fld>
            <a:endParaRPr lang="en-US"/>
          </a:p>
        </p:txBody>
      </p:sp>
      <p:sp>
        <p:nvSpPr>
          <p:cNvPr id="126979" name="Rectangle 2"/>
          <p:cNvSpPr>
            <a:spLocks noGrp="1" noRot="1" noChangeAspect="1" noChangeArrowheads="1" noTextEdit="1"/>
          </p:cNvSpPr>
          <p:nvPr>
            <p:ph type="sldImg"/>
          </p:nvPr>
        </p:nvSpPr>
        <p:spPr>
          <a:xfrm>
            <a:off x="2387600" y="304800"/>
            <a:ext cx="2236788" cy="1676400"/>
          </a:xfrm>
          <a:ln/>
        </p:spPr>
      </p:sp>
      <p:sp>
        <p:nvSpPr>
          <p:cNvPr id="126980" name="Rectangle 3"/>
          <p:cNvSpPr>
            <a:spLocks noGrp="1" noChangeArrowheads="1"/>
          </p:cNvSpPr>
          <p:nvPr>
            <p:ph type="body" idx="1"/>
          </p:nvPr>
        </p:nvSpPr>
        <p:spPr>
          <a:xfrm>
            <a:off x="914400" y="4343400"/>
            <a:ext cx="5029200" cy="4114800"/>
          </a:xfrm>
          <a:noFill/>
          <a:ln/>
        </p:spPr>
        <p:txBody>
          <a:bodyPr/>
          <a:lstStyle/>
          <a:p>
            <a:endParaRPr lang="en-US">
              <a:latin typeface="Arial" charset="0"/>
              <a:ea typeface="ＭＳ Ｐゴシック" charset="-128"/>
              <a:cs typeface="ＭＳ Ｐゴシック" charset="-128"/>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526117D-DD11-D349-8ECA-C7FC01C3AA2D}" type="slidenum">
              <a:rPr lang="en-US"/>
              <a:pPr/>
              <a:t>120</a:t>
            </a:fld>
            <a:endParaRPr lang="en-US"/>
          </a:p>
        </p:txBody>
      </p:sp>
      <p:sp>
        <p:nvSpPr>
          <p:cNvPr id="163842" name="Rectangle 2"/>
          <p:cNvSpPr>
            <a:spLocks noGrp="1" noRot="1" noChangeAspect="1" noChangeArrowheads="1" noTextEdit="1"/>
          </p:cNvSpPr>
          <p:nvPr>
            <p:ph type="sldImg"/>
          </p:nvPr>
        </p:nvSpPr>
        <p:spPr>
          <a:ln/>
        </p:spPr>
      </p:sp>
      <p:sp>
        <p:nvSpPr>
          <p:cNvPr id="16384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A2BDEFB-4420-2040-94E9-17FEDCA8917A}" type="slidenum">
              <a:rPr lang="en-US"/>
              <a:pPr/>
              <a:t>121</a:t>
            </a:fld>
            <a:endParaRPr lang="en-US"/>
          </a:p>
        </p:txBody>
      </p:sp>
      <p:sp>
        <p:nvSpPr>
          <p:cNvPr id="174082" name="Rectangle 2"/>
          <p:cNvSpPr>
            <a:spLocks noGrp="1" noRot="1" noChangeAspect="1" noChangeArrowheads="1" noTextEdit="1"/>
          </p:cNvSpPr>
          <p:nvPr>
            <p:ph type="sldImg"/>
          </p:nvPr>
        </p:nvSpPr>
        <p:spPr>
          <a:ln/>
        </p:spPr>
      </p:sp>
      <p:sp>
        <p:nvSpPr>
          <p:cNvPr id="1740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968756C-34F5-8349-AC84-FDBFEDCC28A0}" type="slidenum">
              <a:rPr lang="en-US"/>
              <a:pPr/>
              <a:t>122</a:t>
            </a:fld>
            <a:endParaRPr lang="en-US"/>
          </a:p>
        </p:txBody>
      </p:sp>
      <p:sp>
        <p:nvSpPr>
          <p:cNvPr id="178178" name="Rectangle 2"/>
          <p:cNvSpPr>
            <a:spLocks noGrp="1" noRot="1" noChangeAspect="1" noChangeArrowheads="1" noTextEdit="1"/>
          </p:cNvSpPr>
          <p:nvPr>
            <p:ph type="sldImg"/>
          </p:nvPr>
        </p:nvSpPr>
        <p:spPr>
          <a:ln/>
        </p:spPr>
      </p:sp>
      <p:sp>
        <p:nvSpPr>
          <p:cNvPr id="1781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7B50E062-C941-1A40-AAE7-8C870766D2D2}" type="slidenum">
              <a:rPr lang="en-US"/>
              <a:pPr>
                <a:defRPr/>
              </a:pPr>
              <a:t>123</a:t>
            </a:fld>
            <a:endParaRPr lang="en-US"/>
          </a:p>
        </p:txBody>
      </p:sp>
      <p:sp>
        <p:nvSpPr>
          <p:cNvPr id="141315" name="Rectangle 2"/>
          <p:cNvSpPr>
            <a:spLocks noGrp="1" noRot="1" noChangeAspect="1" noChangeArrowheads="1" noTextEdit="1"/>
          </p:cNvSpPr>
          <p:nvPr>
            <p:ph type="sldImg"/>
          </p:nvPr>
        </p:nvSpPr>
        <p:spPr>
          <a:ln/>
        </p:spPr>
      </p:sp>
      <p:sp>
        <p:nvSpPr>
          <p:cNvPr id="141316" name="Rectangle 3"/>
          <p:cNvSpPr>
            <a:spLocks noGrp="1" noChangeArrowheads="1"/>
          </p:cNvSpPr>
          <p:nvPr>
            <p:ph type="body" idx="1"/>
          </p:nvPr>
        </p:nvSpPr>
        <p:spPr>
          <a:noFill/>
          <a:ln/>
        </p:spPr>
        <p:txBody>
          <a:bodyPr/>
          <a:lstStyle/>
          <a:p>
            <a:r>
              <a:rPr lang="en-US">
                <a:latin typeface="Arial" charset="0"/>
                <a:ea typeface="ＭＳ Ｐゴシック" charset="-128"/>
                <a:cs typeface="ＭＳ Ｐゴシック" charset="-128"/>
              </a:rPr>
              <a:t>Toilets and urinals consume large amounts of potable water. This system reduces water use by over 100,000 gallons per year.</a:t>
            </a:r>
          </a:p>
        </p:txBody>
      </p:sp>
    </p:spTree>
  </p:cSld>
  <p:clrMapOvr>
    <a:masterClrMapping/>
  </p:clrMapOvr>
</p:notes>
</file>

<file path=ppt/notesSlides/notesSlide5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0EF1B3A9-1813-D24A-AF0F-0877A7537665}" type="slidenum">
              <a:rPr lang="en-US"/>
              <a:pPr>
                <a:defRPr/>
              </a:pPr>
              <a:t>130</a:t>
            </a:fld>
            <a:endParaRPr lang="en-US"/>
          </a:p>
        </p:txBody>
      </p:sp>
      <p:sp>
        <p:nvSpPr>
          <p:cNvPr id="153603" name="Rectangle 2"/>
          <p:cNvSpPr>
            <a:spLocks noGrp="1" noRot="1" noChangeAspect="1" noChangeArrowheads="1" noTextEdit="1"/>
          </p:cNvSpPr>
          <p:nvPr>
            <p:ph type="sldImg"/>
          </p:nvPr>
        </p:nvSpPr>
        <p:spPr>
          <a:ln/>
        </p:spPr>
      </p:sp>
      <p:sp>
        <p:nvSpPr>
          <p:cNvPr id="153604" name="Rectangle 3"/>
          <p:cNvSpPr>
            <a:spLocks noGrp="1" noChangeArrowheads="1"/>
          </p:cNvSpPr>
          <p:nvPr>
            <p:ph type="body" idx="1"/>
          </p:nvPr>
        </p:nvSpPr>
        <p:spPr>
          <a:noFill/>
          <a:ln/>
        </p:spPr>
        <p:txBody>
          <a:bodyPr/>
          <a:lstStyle/>
          <a:p>
            <a:r>
              <a:rPr lang="en-US">
                <a:latin typeface="Minion Condensed" charset="0"/>
                <a:ea typeface="ＭＳ Ｐゴシック" charset="-128"/>
                <a:cs typeface="ＭＳ Ｐゴシック" charset="-128"/>
              </a:rPr>
              <a:t>Overhaul of abandoned tennis court, turning what was once flat concrete into an urban water garden, complete with a pond that drains into a wetland, 2,500-gallon cisterns where water is stored and reused, and plants that filter and clean water through bioremediation</a:t>
            </a:r>
          </a:p>
          <a:p>
            <a:r>
              <a:rPr lang="en-US">
                <a:latin typeface="Minion Condensed" charset="0"/>
                <a:ea typeface="ＭＳ Ｐゴシック" charset="-128"/>
                <a:cs typeface="ＭＳ Ｐゴシック" charset="-128"/>
              </a:rPr>
              <a:t>Removes more than 200,000 gallons of rainwater out of Portland's sewer system annually</a:t>
            </a:r>
          </a:p>
        </p:txBody>
      </p:sp>
    </p:spTree>
  </p:cSld>
  <p:clrMapOvr>
    <a:masterClrMapping/>
  </p:clrMapOvr>
</p:notes>
</file>

<file path=ppt/notesSlides/notesSlide5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4082" name="Rectangle 7"/>
          <p:cNvSpPr>
            <a:spLocks noGrp="1" noChangeArrowheads="1"/>
          </p:cNvSpPr>
          <p:nvPr>
            <p:ph type="sldNum" sz="quarter" idx="5"/>
          </p:nvPr>
        </p:nvSpPr>
        <p:spPr>
          <a:noFill/>
        </p:spPr>
        <p:txBody>
          <a:bodyPr/>
          <a:lstStyle/>
          <a:p>
            <a:fld id="{9F1E51CD-74F0-A34F-B4BF-0212F9E70149}" type="slidenum">
              <a:rPr lang="en-US" altLang="ja-JP"/>
              <a:pPr/>
              <a:t>140</a:t>
            </a:fld>
            <a:endParaRPr lang="en-US" altLang="ja-JP" dirty="0"/>
          </a:p>
        </p:txBody>
      </p:sp>
      <p:sp>
        <p:nvSpPr>
          <p:cNvPr id="174083" name="Rectangle 2"/>
          <p:cNvSpPr>
            <a:spLocks noGrp="1" noRot="1" noChangeAspect="1" noChangeArrowheads="1" noTextEdit="1"/>
          </p:cNvSpPr>
          <p:nvPr>
            <p:ph type="sldImg"/>
          </p:nvPr>
        </p:nvSpPr>
        <p:spPr>
          <a:ln/>
        </p:spPr>
      </p:sp>
      <p:sp>
        <p:nvSpPr>
          <p:cNvPr id="174084" name="Rectangle 3"/>
          <p:cNvSpPr>
            <a:spLocks noGrp="1" noChangeArrowheads="1"/>
          </p:cNvSpPr>
          <p:nvPr>
            <p:ph type="body" idx="1"/>
          </p:nvPr>
        </p:nvSpPr>
        <p:spPr>
          <a:noFill/>
          <a:ln/>
        </p:spPr>
        <p:txBody>
          <a:bodyPr/>
          <a:lstStyle/>
          <a:p>
            <a:pPr eaLnBrk="1" hangingPunct="1"/>
            <a:endParaRPr lang="en-US" dirty="0">
              <a:latin typeface="Arial" charset="0"/>
              <a:ea typeface="ＭＳ Ｐゴシック" charset="-128"/>
              <a:cs typeface="ＭＳ Ｐゴシック" charset="-128"/>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6130" name="Rectangle 7"/>
          <p:cNvSpPr>
            <a:spLocks noGrp="1" noChangeArrowheads="1"/>
          </p:cNvSpPr>
          <p:nvPr>
            <p:ph type="sldNum" sz="quarter" idx="5"/>
          </p:nvPr>
        </p:nvSpPr>
        <p:spPr>
          <a:noFill/>
        </p:spPr>
        <p:txBody>
          <a:bodyPr/>
          <a:lstStyle/>
          <a:p>
            <a:fld id="{15E7D58A-B00E-9849-AF5A-A7BB851EDBB1}" type="slidenum">
              <a:rPr lang="en-US" altLang="ja-JP"/>
              <a:pPr/>
              <a:t>141</a:t>
            </a:fld>
            <a:endParaRPr lang="en-US" altLang="ja-JP" dirty="0"/>
          </a:p>
        </p:txBody>
      </p:sp>
      <p:sp>
        <p:nvSpPr>
          <p:cNvPr id="176131" name="Rectangle 2"/>
          <p:cNvSpPr>
            <a:spLocks noGrp="1" noRot="1" noChangeAspect="1" noChangeArrowheads="1" noTextEdit="1"/>
          </p:cNvSpPr>
          <p:nvPr>
            <p:ph type="sldImg"/>
          </p:nvPr>
        </p:nvSpPr>
        <p:spPr>
          <a:solidFill>
            <a:srgbClr val="FFFFFF"/>
          </a:solidFill>
          <a:ln/>
        </p:spPr>
      </p:sp>
      <p:sp>
        <p:nvSpPr>
          <p:cNvPr id="176132"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dirty="0">
              <a:latin typeface="Arial" charset="0"/>
              <a:ea typeface="ＭＳ Ｐゴシック" charset="-128"/>
              <a:cs typeface="ＭＳ Ｐゴシック" charset="-128"/>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8178" name="Rectangle 7"/>
          <p:cNvSpPr>
            <a:spLocks noGrp="1" noChangeArrowheads="1"/>
          </p:cNvSpPr>
          <p:nvPr>
            <p:ph type="sldNum" sz="quarter" idx="5"/>
          </p:nvPr>
        </p:nvSpPr>
        <p:spPr>
          <a:noFill/>
        </p:spPr>
        <p:txBody>
          <a:bodyPr/>
          <a:lstStyle/>
          <a:p>
            <a:fld id="{18C5B370-815F-CC42-89EB-E822A8789245}" type="slidenum">
              <a:rPr lang="en-US" altLang="ja-JP"/>
              <a:pPr/>
              <a:t>142</a:t>
            </a:fld>
            <a:endParaRPr lang="en-US" altLang="ja-JP" dirty="0"/>
          </a:p>
        </p:txBody>
      </p:sp>
      <p:sp>
        <p:nvSpPr>
          <p:cNvPr id="178179" name="Rectangle 2"/>
          <p:cNvSpPr>
            <a:spLocks noGrp="1" noRot="1" noChangeAspect="1" noChangeArrowheads="1" noTextEdit="1"/>
          </p:cNvSpPr>
          <p:nvPr>
            <p:ph type="sldImg"/>
          </p:nvPr>
        </p:nvSpPr>
        <p:spPr>
          <a:solidFill>
            <a:srgbClr val="FFFFFF"/>
          </a:solidFill>
          <a:ln/>
        </p:spPr>
      </p:sp>
      <p:sp>
        <p:nvSpPr>
          <p:cNvPr id="17818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dirty="0">
              <a:latin typeface="Arial" charset="0"/>
              <a:ea typeface="ＭＳ Ｐゴシック" charset="-128"/>
              <a:cs typeface="ＭＳ Ｐゴシック" charset="-128"/>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80226" name="Slide Image Placeholder 1"/>
          <p:cNvSpPr>
            <a:spLocks noGrp="1" noRot="1" noChangeAspect="1" noTextEdit="1"/>
          </p:cNvSpPr>
          <p:nvPr>
            <p:ph type="sldImg"/>
          </p:nvPr>
        </p:nvSpPr>
        <p:spPr>
          <a:ln/>
        </p:spPr>
      </p:sp>
      <p:sp>
        <p:nvSpPr>
          <p:cNvPr id="180227" name="Notes Placeholder 2"/>
          <p:cNvSpPr>
            <a:spLocks noGrp="1"/>
          </p:cNvSpPr>
          <p:nvPr>
            <p:ph type="body" idx="1"/>
          </p:nvPr>
        </p:nvSpPr>
        <p:spPr>
          <a:noFill/>
          <a:ln/>
        </p:spPr>
        <p:txBody>
          <a:bodyPr/>
          <a:lstStyle/>
          <a:p>
            <a:endParaRPr lang="en-US" dirty="0">
              <a:latin typeface="Arial" charset="0"/>
              <a:ea typeface="ＭＳ Ｐゴシック" charset="-128"/>
              <a:cs typeface="ＭＳ Ｐゴシック" charset="-128"/>
            </a:endParaRPr>
          </a:p>
        </p:txBody>
      </p:sp>
      <p:sp>
        <p:nvSpPr>
          <p:cNvPr id="180228" name="Slide Number Placeholder 3"/>
          <p:cNvSpPr>
            <a:spLocks noGrp="1"/>
          </p:cNvSpPr>
          <p:nvPr>
            <p:ph type="sldNum" sz="quarter" idx="5"/>
          </p:nvPr>
        </p:nvSpPr>
        <p:spPr>
          <a:noFill/>
        </p:spPr>
        <p:txBody>
          <a:bodyPr/>
          <a:lstStyle/>
          <a:p>
            <a:fld id="{DAEE22C7-3A97-BA4A-B5B4-254463CB8B8B}" type="slidenum">
              <a:rPr lang="en-US" altLang="ja-JP"/>
              <a:pPr/>
              <a:t>143</a:t>
            </a:fld>
            <a:endParaRPr lang="en-US" altLang="ja-JP" dirty="0"/>
          </a:p>
        </p:txBody>
      </p:sp>
    </p:spTree>
  </p:cSld>
  <p:clrMapOvr>
    <a:masterClrMapping/>
  </p:clrMapOvr>
</p:notes>
</file>

<file path=ppt/notesSlides/notesSlide5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82274" name="Slide Image Placeholder 1"/>
          <p:cNvSpPr>
            <a:spLocks noGrp="1" noRot="1" noChangeAspect="1" noTextEdit="1"/>
          </p:cNvSpPr>
          <p:nvPr>
            <p:ph type="sldImg"/>
          </p:nvPr>
        </p:nvSpPr>
        <p:spPr>
          <a:ln/>
        </p:spPr>
      </p:sp>
      <p:sp>
        <p:nvSpPr>
          <p:cNvPr id="182275" name="Notes Placeholder 2"/>
          <p:cNvSpPr>
            <a:spLocks noGrp="1"/>
          </p:cNvSpPr>
          <p:nvPr>
            <p:ph type="body" idx="1"/>
          </p:nvPr>
        </p:nvSpPr>
        <p:spPr>
          <a:noFill/>
          <a:ln/>
        </p:spPr>
        <p:txBody>
          <a:bodyPr/>
          <a:lstStyle/>
          <a:p>
            <a:endParaRPr lang="en-US" dirty="0">
              <a:latin typeface="Arial" charset="0"/>
              <a:ea typeface="ＭＳ Ｐゴシック" charset="-128"/>
              <a:cs typeface="ＭＳ Ｐゴシック" charset="-128"/>
            </a:endParaRPr>
          </a:p>
        </p:txBody>
      </p:sp>
      <p:sp>
        <p:nvSpPr>
          <p:cNvPr id="182276" name="Slide Number Placeholder 3"/>
          <p:cNvSpPr>
            <a:spLocks noGrp="1"/>
          </p:cNvSpPr>
          <p:nvPr>
            <p:ph type="sldNum" sz="quarter" idx="5"/>
          </p:nvPr>
        </p:nvSpPr>
        <p:spPr>
          <a:noFill/>
        </p:spPr>
        <p:txBody>
          <a:bodyPr/>
          <a:lstStyle/>
          <a:p>
            <a:fld id="{33B93252-2BE2-4442-8253-08C7DA965DAD}" type="slidenum">
              <a:rPr lang="en-US" altLang="ja-JP"/>
              <a:pPr/>
              <a:t>144</a:t>
            </a:fld>
            <a:endParaRPr lang="en-US" altLang="ja-JP" dirty="0"/>
          </a:p>
        </p:txBody>
      </p:sp>
    </p:spTree>
  </p:cSld>
  <p:clrMapOvr>
    <a:masterClrMapping/>
  </p:clrMapOvr>
</p:notes>
</file>

<file path=ppt/notesSlides/notesSlide6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84322" name="Slide Image Placeholder 1"/>
          <p:cNvSpPr>
            <a:spLocks noGrp="1" noRot="1" noChangeAspect="1" noTextEdit="1"/>
          </p:cNvSpPr>
          <p:nvPr>
            <p:ph type="sldImg"/>
          </p:nvPr>
        </p:nvSpPr>
        <p:spPr>
          <a:ln/>
        </p:spPr>
      </p:sp>
      <p:sp>
        <p:nvSpPr>
          <p:cNvPr id="184323" name="Notes Placeholder 2"/>
          <p:cNvSpPr>
            <a:spLocks noGrp="1"/>
          </p:cNvSpPr>
          <p:nvPr>
            <p:ph type="body" idx="1"/>
          </p:nvPr>
        </p:nvSpPr>
        <p:spPr>
          <a:noFill/>
          <a:ln/>
        </p:spPr>
        <p:txBody>
          <a:bodyPr/>
          <a:lstStyle/>
          <a:p>
            <a:endParaRPr lang="en-US" dirty="0">
              <a:latin typeface="Arial" charset="0"/>
              <a:ea typeface="ＭＳ Ｐゴシック" charset="-128"/>
              <a:cs typeface="ＭＳ Ｐゴシック" charset="-128"/>
            </a:endParaRPr>
          </a:p>
        </p:txBody>
      </p:sp>
      <p:sp>
        <p:nvSpPr>
          <p:cNvPr id="184324" name="Slide Number Placeholder 3"/>
          <p:cNvSpPr>
            <a:spLocks noGrp="1"/>
          </p:cNvSpPr>
          <p:nvPr>
            <p:ph type="sldNum" sz="quarter" idx="5"/>
          </p:nvPr>
        </p:nvSpPr>
        <p:spPr>
          <a:noFill/>
        </p:spPr>
        <p:txBody>
          <a:bodyPr/>
          <a:lstStyle/>
          <a:p>
            <a:fld id="{08BEDCD9-983E-CB4F-ABC5-087C4359280B}" type="slidenum">
              <a:rPr lang="en-US" altLang="ja-JP"/>
              <a:pPr/>
              <a:t>145</a:t>
            </a:fld>
            <a:endParaRPr lang="en-US" altLang="ja-JP" dirty="0"/>
          </a:p>
        </p:txBody>
      </p:sp>
    </p:spTree>
  </p:cSld>
  <p:clrMapOvr>
    <a:masterClrMapping/>
  </p:clrMapOvr>
</p:notes>
</file>

<file path=ppt/notesSlides/notesSlide6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9DC10901-CBCE-FB44-A483-50CCEC674A76}" type="slidenum">
              <a:rPr lang="en-US">
                <a:latin typeface="Arial" charset="0"/>
                <a:ea typeface="ＭＳ Ｐゴシック" charset="-128"/>
                <a:cs typeface="ＭＳ Ｐゴシック" charset="-128"/>
              </a:rPr>
              <a:pPr/>
              <a:t>156</a:t>
            </a:fld>
            <a:endParaRPr lang="en-US" dirty="0">
              <a:latin typeface="Arial" charset="0"/>
              <a:ea typeface="ＭＳ Ｐゴシック" charset="-128"/>
              <a:cs typeface="ＭＳ Ｐゴシック" charset="-128"/>
            </a:endParaRPr>
          </a:p>
        </p:txBody>
      </p:sp>
      <p:sp>
        <p:nvSpPr>
          <p:cNvPr id="46083" name="Rectangle 2"/>
          <p:cNvSpPr>
            <a:spLocks noGrp="1" noRot="1" noChangeAspect="1" noChangeArrowheads="1" noTextEdit="1"/>
          </p:cNvSpPr>
          <p:nvPr>
            <p:ph type="sldImg"/>
          </p:nvPr>
        </p:nvSpPr>
        <p:spPr>
          <a:xfrm>
            <a:off x="1143000" y="687388"/>
            <a:ext cx="4573588" cy="3429000"/>
          </a:xfrm>
          <a:ln/>
        </p:spPr>
      </p:sp>
      <p:sp>
        <p:nvSpPr>
          <p:cNvPr id="46084" name="Rectangle 3"/>
          <p:cNvSpPr>
            <a:spLocks noGrp="1" noChangeArrowheads="1"/>
          </p:cNvSpPr>
          <p:nvPr>
            <p:ph type="body" idx="1"/>
          </p:nvPr>
        </p:nvSpPr>
        <p:spPr>
          <a:xfrm>
            <a:off x="914400" y="4343400"/>
            <a:ext cx="5029200" cy="4113213"/>
          </a:xfrm>
          <a:noFill/>
          <a:ln/>
        </p:spPr>
        <p:txBody>
          <a:bodyPr/>
          <a:lstStyle/>
          <a:p>
            <a:pPr eaLnBrk="1" hangingPunct="1"/>
            <a:r>
              <a:rPr lang="en-US" dirty="0">
                <a:latin typeface="Arial" charset="0"/>
                <a:ea typeface="ＭＳ Ｐゴシック" charset="-128"/>
                <a:cs typeface="ＭＳ Ｐゴシック" charset="-128"/>
              </a:rPr>
              <a:t>(3 of 3) Hiss was impressed enough with the work we were doing that he solicited House and Journal to contract with him to come back to Portland to write a follow up article for that national publication.  The result, The Wild Side of Portland, explained in much greater detail and to a national audience.  Featured in the piece were Poracsky, Sharp and Lev’s fieldwork and the evolving relationship between Houck and Walker, fusing the objectives of regional trail and wildlife habitat advocates.  This article was also the first time the regional greenspaces map was published in popular journal. </a:t>
            </a:r>
          </a:p>
        </p:txBody>
      </p:sp>
    </p:spTree>
  </p:cSld>
  <p:clrMapOvr>
    <a:masterClrMapping/>
  </p:clrMapOvr>
</p:notes>
</file>

<file path=ppt/notesSlides/notesSlide6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512F8E3-64DF-974C-A75E-CC35A9BDA4DE}" type="slidenum">
              <a:rPr lang="en-US"/>
              <a:pPr/>
              <a:t>167</a:t>
            </a:fld>
            <a:endParaRPr lang="en-US"/>
          </a:p>
        </p:txBody>
      </p:sp>
      <p:sp>
        <p:nvSpPr>
          <p:cNvPr id="2074626" name="Rectangle 2"/>
          <p:cNvSpPr>
            <a:spLocks noGrp="1" noRot="1" noChangeAspect="1" noChangeArrowheads="1" noTextEdit="1"/>
          </p:cNvSpPr>
          <p:nvPr>
            <p:ph type="sldImg"/>
          </p:nvPr>
        </p:nvSpPr>
        <p:spPr bwMode="auto">
          <a:xfrm>
            <a:off x="1146140" y="685486"/>
            <a:ext cx="4565720" cy="3429000"/>
          </a:xfrm>
          <a:prstGeom prst="rect">
            <a:avLst/>
          </a:prstGeom>
          <a:solidFill>
            <a:srgbClr val="FFFFFF"/>
          </a:solidFill>
          <a:ln>
            <a:solidFill>
              <a:srgbClr val="000000"/>
            </a:solidFill>
            <a:miter lim="800000"/>
            <a:headEnd/>
            <a:tailEnd/>
          </a:ln>
        </p:spPr>
      </p:sp>
      <p:sp>
        <p:nvSpPr>
          <p:cNvPr id="2074627" name="Rectangle 3"/>
          <p:cNvSpPr>
            <a:spLocks noGrp="1" noChangeArrowheads="1"/>
          </p:cNvSpPr>
          <p:nvPr>
            <p:ph type="body" idx="1"/>
          </p:nvPr>
        </p:nvSpPr>
        <p:spPr bwMode="auto">
          <a:xfrm>
            <a:off x="913772" y="4344030"/>
            <a:ext cx="5030456" cy="4114485"/>
          </a:xfrm>
          <a:prstGeom prst="rect">
            <a:avLst/>
          </a:prstGeom>
          <a:solidFill>
            <a:srgbClr val="FFFFFF"/>
          </a:solidFill>
          <a:ln>
            <a:solidFill>
              <a:srgbClr val="000000"/>
            </a:solidFill>
            <a:miter lim="800000"/>
            <a:headEnd/>
            <a:tailEnd/>
          </a:ln>
        </p:spPr>
        <p:txBody>
          <a:bodyPr lIns="91430" tIns="45715" rIns="91430" bIns="45715">
            <a:prstTxWarp prst="textNoShape">
              <a:avLst/>
            </a:prstTxWarp>
          </a:bodyPr>
          <a:lstStyle/>
          <a:p>
            <a:r>
              <a:rPr lang="en-US"/>
              <a:t>7 01 Ross Island Aerial @ Bill Hall.jpg</a:t>
            </a:r>
          </a:p>
        </p:txBody>
      </p:sp>
    </p:spTree>
  </p:cSld>
  <p:clrMapOvr>
    <a:masterClrMapping/>
  </p:clrMapOvr>
</p:notes>
</file>

<file path=ppt/notesSlides/notesSlide6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280B3A9D-A333-F248-B021-523040D417BD}" type="slidenum">
              <a:rPr lang="en-US"/>
              <a:pPr>
                <a:defRPr/>
              </a:pPr>
              <a:t>171</a:t>
            </a:fld>
            <a:endParaRPr lang="en-US"/>
          </a:p>
        </p:txBody>
      </p:sp>
      <p:sp>
        <p:nvSpPr>
          <p:cNvPr id="90115" name="Rectangle 2"/>
          <p:cNvSpPr>
            <a:spLocks noGrp="1" noRot="1" noChangeAspect="1" noChangeArrowheads="1" noTextEdit="1"/>
          </p:cNvSpPr>
          <p:nvPr>
            <p:ph type="sldImg"/>
          </p:nvPr>
        </p:nvSpPr>
        <p:spPr>
          <a:xfrm>
            <a:off x="1147763" y="685800"/>
            <a:ext cx="4567237" cy="3425825"/>
          </a:xfrm>
          <a:ln/>
        </p:spPr>
      </p:sp>
      <p:sp>
        <p:nvSpPr>
          <p:cNvPr id="90116" name="Rectangle 3"/>
          <p:cNvSpPr>
            <a:spLocks noGrp="1" noChangeArrowheads="1"/>
          </p:cNvSpPr>
          <p:nvPr>
            <p:ph type="body" idx="1"/>
          </p:nvPr>
        </p:nvSpPr>
        <p:spPr>
          <a:xfrm>
            <a:off x="1176338" y="4597400"/>
            <a:ext cx="4767262" cy="3860800"/>
          </a:xfrm>
          <a:noFill/>
          <a:ln/>
        </p:spPr>
        <p:txBody>
          <a:bodyPr/>
          <a:lstStyle/>
          <a:p>
            <a:r>
              <a:rPr lang="en-US">
                <a:latin typeface="Arial" charset="0"/>
                <a:ea typeface="ＭＳ Ｐゴシック" charset="-128"/>
                <a:cs typeface="ＭＳ Ｐゴシック" charset="-128"/>
              </a:rPr>
              <a:t>Metro Council appointed a </a:t>
            </a:r>
            <a:r>
              <a:rPr lang="en-US" b="1">
                <a:latin typeface="Arial" charset="0"/>
                <a:ea typeface="ＭＳ Ｐゴシック" charset="-128"/>
                <a:cs typeface="ＭＳ Ｐゴシック" charset="-128"/>
              </a:rPr>
              <a:t>Blue Ribbon Committee</a:t>
            </a:r>
            <a:r>
              <a:rPr lang="en-US">
                <a:latin typeface="Arial" charset="0"/>
                <a:ea typeface="ＭＳ Ｐゴシック" charset="-128"/>
                <a:cs typeface="ＭＳ Ｐゴシック" charset="-128"/>
              </a:rPr>
              <a:t> in September… 18 business and civic leaders… to advise on the scope, size, and elements.</a:t>
            </a:r>
          </a:p>
          <a:p>
            <a:r>
              <a:rPr lang="en-US">
                <a:latin typeface="Arial" charset="0"/>
                <a:ea typeface="ＭＳ Ｐゴシック" charset="-128"/>
                <a:cs typeface="ＭＳ Ｐゴシック" charset="-128"/>
              </a:rPr>
              <a:t>In early December, the committee presented their recommendations to the Metro Council. They made specific recommendations about each part of the bond measure, which you’ll hear about during this presentation, but they also recommended a </a:t>
            </a:r>
            <a:r>
              <a:rPr lang="en-US" b="1">
                <a:latin typeface="Arial" charset="0"/>
                <a:ea typeface="ＭＳ Ｐゴシック" charset="-128"/>
                <a:cs typeface="ＭＳ Ｐゴシック" charset="-128"/>
              </a:rPr>
              <a:t>total amount</a:t>
            </a:r>
            <a:r>
              <a:rPr lang="en-US">
                <a:latin typeface="Arial" charset="0"/>
                <a:ea typeface="ＭＳ Ｐゴシック" charset="-128"/>
                <a:cs typeface="ＭＳ Ｐゴシック" charset="-128"/>
              </a:rPr>
              <a:t> for the package and the individual elements.</a:t>
            </a:r>
          </a:p>
          <a:p>
            <a:pPr>
              <a:spcBef>
                <a:spcPct val="70000"/>
              </a:spcBef>
            </a:pPr>
            <a:r>
              <a:rPr lang="en-US">
                <a:latin typeface="Arial" charset="0"/>
                <a:ea typeface="ＭＳ Ｐゴシック" charset="-128"/>
                <a:cs typeface="ＭＳ Ｐゴシック" charset="-128"/>
              </a:rPr>
              <a:t>In the first year following its passage, a $220 million bond measure would likely cost the property tax payers 18 cents per $1,000 </a:t>
            </a:r>
            <a:r>
              <a:rPr lang="en-US" b="1">
                <a:latin typeface="Arial" charset="0"/>
                <a:ea typeface="ＭＳ Ｐゴシック" charset="-128"/>
                <a:cs typeface="ＭＳ Ｐゴシック" charset="-128"/>
              </a:rPr>
              <a:t>assessed value.</a:t>
            </a:r>
            <a:r>
              <a:rPr lang="en-US">
                <a:latin typeface="Arial" charset="0"/>
                <a:ea typeface="ＭＳ Ｐゴシック" charset="-128"/>
                <a:cs typeface="ＭＳ Ｐゴシック" charset="-128"/>
              </a:rPr>
              <a:t> Note: based on assessed value not on market value.</a:t>
            </a:r>
            <a:endParaRPr lang="en-US" sz="1000">
              <a:latin typeface="Arial" charset="0"/>
              <a:ea typeface="ＭＳ Ｐゴシック" charset="-128"/>
              <a:cs typeface="ＭＳ Ｐゴシック" charset="-128"/>
            </a:endParaRPr>
          </a:p>
        </p:txBody>
      </p:sp>
    </p:spTree>
  </p:cSld>
  <p:clrMapOvr>
    <a:masterClrMapping/>
  </p:clrMapOvr>
</p:notes>
</file>

<file path=ppt/notesSlides/notesSlide6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FFFFFF"/>
        </a:solidFill>
        <a:effectLst/>
      </p:bgPr>
    </p:bg>
    <p:spTree>
      <p:nvGrpSpPr>
        <p:cNvPr id="1" name=""/>
        <p:cNvGrpSpPr/>
        <p:nvPr/>
      </p:nvGrpSpPr>
      <p:grpSpPr>
        <a:xfrm>
          <a:off x="0" y="0"/>
          <a:ext cx="0" cy="0"/>
          <a:chOff x="0" y="0"/>
          <a:chExt cx="0" cy="0"/>
        </a:xfrm>
      </p:grpSpPr>
      <p:sp>
        <p:nvSpPr>
          <p:cNvPr id="48130" name="Text Box 2"/>
          <p:cNvSpPr txBox="1">
            <a:spLocks noGrp="1" noRot="1" noChangeAspect="1" noChangeArrowheads="1" noTextEdit="1"/>
          </p:cNvSpPr>
          <p:nvPr>
            <p:ph type="sldImg"/>
          </p:nvPr>
        </p:nvSpPr>
        <p:spPr>
          <a:xfrm>
            <a:off x="1320800" y="879475"/>
            <a:ext cx="4216400" cy="3163888"/>
          </a:xfrm>
        </p:spPr>
      </p:sp>
      <p:sp>
        <p:nvSpPr>
          <p:cNvPr id="48131" name="Text Box 3"/>
          <p:cNvSpPr txBox="1">
            <a:spLocks noGrp="1" noChangeArrowheads="1"/>
          </p:cNvSpPr>
          <p:nvPr>
            <p:ph type="body" idx="1"/>
          </p:nvPr>
        </p:nvSpPr>
        <p:spPr>
          <a:xfrm>
            <a:off x="1060693" y="4350271"/>
            <a:ext cx="4741275" cy="3513320"/>
          </a:xfrm>
          <a:noFill/>
          <a:ln/>
        </p:spPr>
        <p:txBody>
          <a:bodyPr wrap="none" anchor="ctr"/>
          <a:lstStyle/>
          <a:p>
            <a:endParaRPr lang="en-US"/>
          </a:p>
        </p:txBody>
      </p:sp>
    </p:spTree>
  </p:cSld>
  <p:clrMapOvr>
    <a:masterClrMapping/>
  </p:clrMapOvr>
</p:notes>
</file>

<file path=ppt/notesSlides/notesSlide6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34146" name="Slide Image Placeholder 1"/>
          <p:cNvSpPr>
            <a:spLocks noGrp="1" noRot="1" noChangeAspect="1" noTextEdit="1"/>
          </p:cNvSpPr>
          <p:nvPr>
            <p:ph type="sldImg"/>
          </p:nvPr>
        </p:nvSpPr>
        <p:spPr>
          <a:ln/>
        </p:spPr>
      </p:sp>
      <p:sp>
        <p:nvSpPr>
          <p:cNvPr id="134147" name="Notes Placeholder 2"/>
          <p:cNvSpPr>
            <a:spLocks noGrp="1"/>
          </p:cNvSpPr>
          <p:nvPr>
            <p:ph type="body" idx="1"/>
          </p:nvPr>
        </p:nvSpPr>
        <p:spPr>
          <a:noFill/>
          <a:ln/>
        </p:spPr>
        <p:txBody>
          <a:bodyPr/>
          <a:lstStyle/>
          <a:p>
            <a:endParaRPr lang="en-US" dirty="0">
              <a:latin typeface="Arial" charset="0"/>
              <a:ea typeface="ＭＳ Ｐゴシック" charset="-128"/>
              <a:cs typeface="ＭＳ Ｐゴシック" charset="-128"/>
            </a:endParaRPr>
          </a:p>
        </p:txBody>
      </p:sp>
      <p:sp>
        <p:nvSpPr>
          <p:cNvPr id="211972" name="Slide Number Placeholder 3"/>
          <p:cNvSpPr>
            <a:spLocks noGrp="1"/>
          </p:cNvSpPr>
          <p:nvPr>
            <p:ph type="sldNum" sz="quarter" idx="5"/>
          </p:nvPr>
        </p:nvSpPr>
        <p:spPr/>
        <p:txBody>
          <a:bodyPr/>
          <a:lstStyle/>
          <a:p>
            <a:pPr>
              <a:defRPr/>
            </a:pPr>
            <a:fld id="{A1B076E0-669C-9A4A-8D11-357CE0567E93}" type="slidenum">
              <a:rPr lang="en-US" altLang="ja-JP"/>
              <a:pPr>
                <a:defRPr/>
              </a:pPr>
              <a:t>180</a:t>
            </a:fld>
            <a:endParaRPr lang="en-US" altLang="ja-JP" dirty="0"/>
          </a:p>
        </p:txBody>
      </p:sp>
    </p:spTree>
  </p:cSld>
  <p:clrMapOvr>
    <a:masterClrMapping/>
  </p:clrMapOvr>
</p:notes>
</file>

<file path=ppt/notesSlides/notesSlide6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8589F903-CF40-544F-BD6D-FC4156A6BC04}" type="slidenum">
              <a:rPr lang="en-US" altLang="ja-JP"/>
              <a:pPr>
                <a:defRPr/>
              </a:pPr>
              <a:t>181</a:t>
            </a:fld>
            <a:endParaRPr lang="en-US" altLang="ja-JP" dirty="0"/>
          </a:p>
        </p:txBody>
      </p:sp>
      <p:sp>
        <p:nvSpPr>
          <p:cNvPr id="136195" name="Rectangle 2"/>
          <p:cNvSpPr>
            <a:spLocks noGrp="1" noRot="1" noChangeAspect="1" noChangeArrowheads="1"/>
          </p:cNvSpPr>
          <p:nvPr>
            <p:ph type="sldImg"/>
          </p:nvPr>
        </p:nvSpPr>
        <p:spPr>
          <a:solidFill>
            <a:srgbClr val="FFFFFF"/>
          </a:solidFill>
          <a:ln/>
        </p:spPr>
      </p:sp>
      <p:sp>
        <p:nvSpPr>
          <p:cNvPr id="136196" name="Rectangle 3"/>
          <p:cNvSpPr>
            <a:spLocks noGrp="1" noChangeArrowheads="1"/>
          </p:cNvSpPr>
          <p:nvPr>
            <p:ph type="body" idx="1"/>
          </p:nvPr>
        </p:nvSpPr>
        <p:spPr>
          <a:solidFill>
            <a:srgbClr val="FFFFFF"/>
          </a:solidFill>
          <a:ln>
            <a:solidFill>
              <a:srgbClr val="000000"/>
            </a:solidFill>
          </a:ln>
        </p:spPr>
        <p:txBody>
          <a:bodyPr/>
          <a:lstStyle/>
          <a:p>
            <a:endParaRPr lang="en-US" dirty="0">
              <a:latin typeface="Arial" charset="0"/>
              <a:ea typeface="ＭＳ Ｐゴシック" charset="-128"/>
              <a:cs typeface="ＭＳ Ｐゴシック" charset="-128"/>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25619FC2-0D55-4A4A-BD0D-898761590BEC}" type="slidenum">
              <a:rPr lang="en-US" altLang="ja-JP"/>
              <a:pPr>
                <a:defRPr/>
              </a:pPr>
              <a:t>182</a:t>
            </a:fld>
            <a:endParaRPr lang="en-US" altLang="ja-JP" dirty="0"/>
          </a:p>
        </p:txBody>
      </p:sp>
      <p:sp>
        <p:nvSpPr>
          <p:cNvPr id="138243" name="Rectangle 2"/>
          <p:cNvSpPr>
            <a:spLocks noGrp="1" noRot="1" noChangeAspect="1" noChangeArrowheads="1" noTextEdit="1"/>
          </p:cNvSpPr>
          <p:nvPr>
            <p:ph type="sldImg"/>
          </p:nvPr>
        </p:nvSpPr>
        <p:spPr>
          <a:ln/>
        </p:spPr>
      </p:sp>
      <p:sp>
        <p:nvSpPr>
          <p:cNvPr id="138244" name="Rectangle 3"/>
          <p:cNvSpPr>
            <a:spLocks noGrp="1" noChangeArrowheads="1"/>
          </p:cNvSpPr>
          <p:nvPr>
            <p:ph type="body" idx="1"/>
          </p:nvPr>
        </p:nvSpPr>
        <p:spPr>
          <a:noFill/>
          <a:ln/>
        </p:spPr>
        <p:txBody>
          <a:bodyPr/>
          <a:lstStyle/>
          <a:p>
            <a:endParaRPr lang="en-US" dirty="0">
              <a:latin typeface="Arial" charset="0"/>
              <a:ea typeface="ＭＳ Ｐゴシック" charset="-128"/>
              <a:cs typeface="ＭＳ Ｐゴシック" charset="-128"/>
            </a:endParaRPr>
          </a:p>
        </p:txBody>
      </p:sp>
    </p:spTree>
  </p:cSld>
  <p:clrMapOvr>
    <a:masterClrMapping/>
  </p:clrMapOvr>
</p:notes>
</file>

<file path=ppt/notesSlides/notesSlide6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p:spPr>
        <p:txBody>
          <a:bodyPr/>
          <a:lstStyle/>
          <a:p>
            <a:endParaRPr lang="en-US">
              <a:latin typeface="Arial" charset="0"/>
              <a:ea typeface="ＭＳ Ｐゴシック" charset="-128"/>
              <a:cs typeface="ＭＳ Ｐゴシック" charset="-128"/>
            </a:endParaRPr>
          </a:p>
        </p:txBody>
      </p:sp>
      <p:sp>
        <p:nvSpPr>
          <p:cNvPr id="217092" name="Slide Number Placeholder 3"/>
          <p:cNvSpPr>
            <a:spLocks noGrp="1"/>
          </p:cNvSpPr>
          <p:nvPr>
            <p:ph type="sldNum" sz="quarter" idx="5"/>
          </p:nvPr>
        </p:nvSpPr>
        <p:spPr/>
        <p:txBody>
          <a:bodyPr/>
          <a:lstStyle/>
          <a:p>
            <a:pPr>
              <a:defRPr/>
            </a:pPr>
            <a:fld id="{8C4B2761-E0EB-F143-93DB-740A2BF0908B}" type="slidenum">
              <a:rPr lang="en-US" altLang="ja-JP"/>
              <a:pPr>
                <a:defRPr/>
              </a:pPr>
              <a:t>184</a:t>
            </a:fld>
            <a:endParaRPr lang="en-US" altLang="ja-JP"/>
          </a:p>
        </p:txBody>
      </p:sp>
    </p:spTree>
  </p:cSld>
  <p:clrMapOvr>
    <a:masterClrMapping/>
  </p:clrMapOvr>
</p:notes>
</file>

<file path=ppt/notesSlides/notesSlide6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p:spPr>
        <p:txBody>
          <a:bodyPr/>
          <a:lstStyle/>
          <a:p>
            <a:endParaRPr lang="en-US">
              <a:latin typeface="Arial" charset="0"/>
              <a:ea typeface="ＭＳ Ｐゴシック" charset="-128"/>
              <a:cs typeface="ＭＳ Ｐゴシック" charset="-128"/>
            </a:endParaRPr>
          </a:p>
        </p:txBody>
      </p:sp>
      <p:sp>
        <p:nvSpPr>
          <p:cNvPr id="218116" name="Slide Number Placeholder 3"/>
          <p:cNvSpPr>
            <a:spLocks noGrp="1"/>
          </p:cNvSpPr>
          <p:nvPr>
            <p:ph type="sldNum" sz="quarter" idx="5"/>
          </p:nvPr>
        </p:nvSpPr>
        <p:spPr/>
        <p:txBody>
          <a:bodyPr/>
          <a:lstStyle/>
          <a:p>
            <a:pPr>
              <a:defRPr/>
            </a:pPr>
            <a:fld id="{EF9709C0-9FC6-104E-BFE2-40A6FCDF4CDE}" type="slidenum">
              <a:rPr lang="en-US" altLang="ja-JP"/>
              <a:pPr>
                <a:defRPr/>
              </a:pPr>
              <a:t>185</a:t>
            </a:fld>
            <a:endParaRPr lang="en-US" altLang="ja-JP"/>
          </a:p>
        </p:txBody>
      </p:sp>
    </p:spTree>
  </p:cSld>
  <p:clrMapOvr>
    <a:masterClrMapping/>
  </p:clrMapOvr>
</p:notes>
</file>

<file path=ppt/notesSlides/notesSlide7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31074" name="Rectangle 7"/>
          <p:cNvSpPr>
            <a:spLocks noGrp="1" noChangeArrowheads="1"/>
          </p:cNvSpPr>
          <p:nvPr>
            <p:ph type="sldNum" sz="quarter" idx="5"/>
          </p:nvPr>
        </p:nvSpPr>
        <p:spPr/>
        <p:txBody>
          <a:bodyPr/>
          <a:lstStyle/>
          <a:p>
            <a:pPr>
              <a:defRPr/>
            </a:pPr>
            <a:fld id="{3FE32C69-D2C3-FC4D-BFC9-854A83D2674A}" type="slidenum">
              <a:rPr lang="en-US" altLang="ja-JP">
                <a:latin typeface="Arial" pitchFamily="-109" charset="0"/>
                <a:cs typeface="ＭＳ Ｐゴシック" pitchFamily="-109" charset="-128"/>
              </a:rPr>
              <a:pPr>
                <a:defRPr/>
              </a:pPr>
              <a:t>187</a:t>
            </a:fld>
            <a:endParaRPr lang="en-US" altLang="ja-JP">
              <a:latin typeface="Arial" pitchFamily="-109" charset="0"/>
              <a:cs typeface="ＭＳ Ｐゴシック" pitchFamily="-109" charset="-128"/>
            </a:endParaRPr>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p:spPr>
        <p:txBody>
          <a:bodyPr/>
          <a:lstStyle/>
          <a:p>
            <a:pPr eaLnBrk="1" hangingPunct="1"/>
            <a:r>
              <a:rPr lang="en-US" smtClean="0">
                <a:latin typeface="Palatino" charset="0"/>
                <a:ea typeface="ＭＳ Ｐゴシック" charset="-128"/>
                <a:cs typeface="ＭＳ Ｐゴシック" charset="-128"/>
              </a:rPr>
              <a:t>Today in the Portland area there are at least 25 such operations, serving between 15—30 families each.  Other hybrids of the CSA model have emerged in recent years.  Organic Direct, Organics to You, and Urban Organics all deliver organic produce to residences or places of  employment.</a:t>
            </a:r>
          </a:p>
          <a:p>
            <a:pPr eaLnBrk="1" hangingPunct="1"/>
            <a:endParaRPr lang="en-US" smtClean="0">
              <a:latin typeface="Arial" charset="0"/>
              <a:ea typeface="ＭＳ Ｐゴシック" charset="-128"/>
              <a:cs typeface="ＭＳ Ｐゴシック" charset="-128"/>
            </a:endParaRPr>
          </a:p>
        </p:txBody>
      </p:sp>
    </p:spTree>
  </p:cSld>
  <p:clrMapOvr>
    <a:masterClrMapping/>
  </p:clrMapOvr>
</p:notes>
</file>

<file path=ppt/notesSlides/notesSlide7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0962" name="Slide Image Placeholder 1"/>
          <p:cNvSpPr>
            <a:spLocks noGrp="1" noRot="1" noChangeAspect="1"/>
          </p:cNvSpPr>
          <p:nvPr>
            <p:ph type="sldImg"/>
          </p:nvPr>
        </p:nvSpPr>
        <p:spPr>
          <a:ln/>
        </p:spPr>
      </p:sp>
      <p:sp>
        <p:nvSpPr>
          <p:cNvPr id="3" name="Notes Placeholder 2"/>
          <p:cNvSpPr>
            <a:spLocks noGrp="1"/>
          </p:cNvSpPr>
          <p:nvPr>
            <p:ph type="body" idx="1"/>
          </p:nvPr>
        </p:nvSpPr>
        <p:spPr/>
        <p:txBody>
          <a:bodyPr>
            <a:normAutofit/>
          </a:bodyPr>
          <a:lstStyle/>
          <a:p>
            <a:pPr eaLnBrk="1" hangingPunct="1">
              <a:defRPr/>
            </a:pPr>
            <a:r>
              <a:rPr lang="en-US" dirty="0" smtClean="0">
                <a:ea typeface="+mn-ea"/>
                <a:cs typeface="+mn-cs"/>
              </a:rPr>
              <a:t>Between 1998 and 2005 the number of farmer’s markets in Oregon nearly doubled from 38 to 68 </a:t>
            </a:r>
          </a:p>
          <a:p>
            <a:pPr>
              <a:defRPr/>
            </a:pPr>
            <a:endParaRPr lang="en-US" dirty="0"/>
          </a:p>
        </p:txBody>
      </p:sp>
      <p:sp>
        <p:nvSpPr>
          <p:cNvPr id="4" name="Slide Number Placeholder 3"/>
          <p:cNvSpPr>
            <a:spLocks noGrp="1"/>
          </p:cNvSpPr>
          <p:nvPr>
            <p:ph type="sldNum" sz="quarter" idx="5"/>
          </p:nvPr>
        </p:nvSpPr>
        <p:spPr/>
        <p:txBody>
          <a:bodyPr/>
          <a:lstStyle/>
          <a:p>
            <a:pPr>
              <a:defRPr/>
            </a:pPr>
            <a:fld id="{FE4F979B-B3AC-184C-9DD6-F23CAF23A007}" type="slidenum">
              <a:rPr lang="en-US" altLang="ja-JP" smtClean="0"/>
              <a:pPr>
                <a:defRPr/>
              </a:pPr>
              <a:t>188</a:t>
            </a:fld>
            <a:endParaRPr lang="en-US" altLang="ja-JP"/>
          </a:p>
        </p:txBody>
      </p:sp>
    </p:spTree>
  </p:cSld>
  <p:clrMapOvr>
    <a:masterClrMapping/>
  </p:clrMapOvr>
</p:notes>
</file>

<file path=ppt/notesSlides/notesSlide7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FFFFFF"/>
        </a:solidFill>
        <a:effectLst/>
      </p:bgPr>
    </p:bg>
    <p:spTree>
      <p:nvGrpSpPr>
        <p:cNvPr id="1" name=""/>
        <p:cNvGrpSpPr/>
        <p:nvPr/>
      </p:nvGrpSpPr>
      <p:grpSpPr>
        <a:xfrm>
          <a:off x="0" y="0"/>
          <a:ext cx="0" cy="0"/>
          <a:chOff x="0" y="0"/>
          <a:chExt cx="0" cy="0"/>
        </a:xfrm>
      </p:grpSpPr>
      <p:sp>
        <p:nvSpPr>
          <p:cNvPr id="101378" name="Text Box 1"/>
          <p:cNvSpPr>
            <a:spLocks noGrp="1" noRot="1" noChangeAspect="1" noChangeArrowheads="1"/>
          </p:cNvSpPr>
          <p:nvPr>
            <p:ph type="sldImg"/>
          </p:nvPr>
        </p:nvSpPr>
        <p:spPr>
          <a:xfrm>
            <a:off x="1320800" y="879475"/>
            <a:ext cx="4216400" cy="3163888"/>
          </a:xfrm>
          <a:solidFill>
            <a:srgbClr val="FFFFFF"/>
          </a:solidFill>
          <a:ln/>
        </p:spPr>
      </p:sp>
      <p:sp>
        <p:nvSpPr>
          <p:cNvPr id="101379" name="Text Box 2"/>
          <p:cNvSpPr>
            <a:spLocks noGrp="1" noChangeArrowheads="1"/>
          </p:cNvSpPr>
          <p:nvPr>
            <p:ph type="body" idx="1"/>
          </p:nvPr>
        </p:nvSpPr>
        <p:spPr>
          <a:xfrm>
            <a:off x="1060450" y="4349750"/>
            <a:ext cx="4741863" cy="3513138"/>
          </a:xfrm>
          <a:noFill/>
          <a:ln/>
        </p:spPr>
        <p:txBody>
          <a:bodyPr lIns="80164" tIns="40082" rIns="80164" bIns="40082" anchor="ctr"/>
          <a:lstStyle/>
          <a:p>
            <a:endParaRPr lang="en-US"/>
          </a:p>
        </p:txBody>
      </p:sp>
    </p:spTree>
  </p:cSld>
  <p:clrMapOvr>
    <a:masterClrMapping/>
  </p:clrMapOvr>
</p:notes>
</file>

<file path=ppt/notesSlides/notesSlide7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p:spPr>
        <p:txBody>
          <a:bodyPr/>
          <a:lstStyle/>
          <a:p>
            <a:fld id="{4DC41EE6-A978-434E-B87F-004B68769225}" type="slidenum">
              <a:rPr lang="en-US"/>
              <a:pPr/>
              <a:t>194</a:t>
            </a:fld>
            <a:endParaRPr lang="en-US"/>
          </a:p>
        </p:txBody>
      </p:sp>
      <p:sp>
        <p:nvSpPr>
          <p:cNvPr id="88067" name="Rectangle 2"/>
          <p:cNvSpPr>
            <a:spLocks noGrp="1" noRot="1" noChangeAspect="1" noChangeArrowheads="1" noTextEdit="1"/>
          </p:cNvSpPr>
          <p:nvPr>
            <p:ph type="sldImg"/>
          </p:nvPr>
        </p:nvSpPr>
        <p:spPr>
          <a:ln/>
        </p:spPr>
      </p:sp>
      <p:sp>
        <p:nvSpPr>
          <p:cNvPr id="88068"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7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p:spPr>
        <p:txBody>
          <a:bodyPr/>
          <a:lstStyle/>
          <a:p>
            <a:fld id="{D2C76662-A1DB-B444-ABC6-F966391DFB6C}" type="slidenum">
              <a:rPr lang="en-US"/>
              <a:pPr/>
              <a:t>196</a:t>
            </a:fld>
            <a:endParaRPr lang="en-US"/>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7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5CD1958B-1695-7147-B041-7238C09477B6}" type="slidenum">
              <a:rPr lang="en-US"/>
              <a:pPr/>
              <a:t>197</a:t>
            </a:fld>
            <a:endParaRPr lang="en-US"/>
          </a:p>
        </p:txBody>
      </p:sp>
      <p:sp>
        <p:nvSpPr>
          <p:cNvPr id="50179" name="Rectangle 2"/>
          <p:cNvSpPr>
            <a:spLocks noGrp="1" noRot="1" noChangeAspect="1" noChangeArrowheads="1"/>
          </p:cNvSpPr>
          <p:nvPr>
            <p:ph type="sldImg"/>
          </p:nvPr>
        </p:nvSpPr>
        <p:spPr>
          <a:solidFill>
            <a:srgbClr val="FFFFFF"/>
          </a:solidFill>
          <a:ln/>
        </p:spPr>
      </p:sp>
      <p:sp>
        <p:nvSpPr>
          <p:cNvPr id="50180" name="Rectangle 3"/>
          <p:cNvSpPr>
            <a:spLocks noGrp="1" noChangeArrowheads="1"/>
          </p:cNvSpPr>
          <p:nvPr>
            <p:ph type="body" idx="1"/>
          </p:nvPr>
        </p:nvSpPr>
        <p:spPr>
          <a:xfrm>
            <a:off x="685800" y="4343400"/>
            <a:ext cx="5486400" cy="4114800"/>
          </a:xfrm>
          <a:solidFill>
            <a:srgbClr val="FFFFFF"/>
          </a:solidFill>
          <a:ln>
            <a:solidFill>
              <a:srgbClr val="000000"/>
            </a:solidFill>
          </a:ln>
        </p:spPr>
        <p:txBody>
          <a:bodyPr/>
          <a:lstStyle/>
          <a:p>
            <a:endParaRPr lang="ja-JP" altLang="en-US"/>
          </a:p>
        </p:txBody>
      </p:sp>
    </p:spTree>
  </p:cSld>
  <p:clrMapOvr>
    <a:masterClrMapping/>
  </p:clrMapOvr>
</p:notes>
</file>

<file path=ppt/notesSlides/notesSlide7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2B3C4D-CF45-884F-BF7C-96AC05075136}" type="slidenum">
              <a:rPr lang="en-US"/>
              <a:pPr/>
              <a:t>198</a:t>
            </a:fld>
            <a:endParaRPr lang="en-US"/>
          </a:p>
        </p:txBody>
      </p:sp>
      <p:sp>
        <p:nvSpPr>
          <p:cNvPr id="702466" name="Rectangle 2"/>
          <p:cNvSpPr>
            <a:spLocks noGrp="1" noRot="1" noChangeAspect="1" noChangeArrowheads="1" noTextEdit="1"/>
          </p:cNvSpPr>
          <p:nvPr>
            <p:ph type="sldImg"/>
          </p:nvPr>
        </p:nvSpPr>
        <p:spPr>
          <a:ln/>
        </p:spPr>
      </p:sp>
      <p:sp>
        <p:nvSpPr>
          <p:cNvPr id="70246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172A05F-2B5C-D64D-834E-9E87383FC087}" type="slidenum">
              <a:rPr lang="en-US"/>
              <a:pPr/>
              <a:t>199</a:t>
            </a:fld>
            <a:endParaRPr lang="en-US"/>
          </a:p>
        </p:txBody>
      </p:sp>
      <p:sp>
        <p:nvSpPr>
          <p:cNvPr id="703490" name="Rectangle 2"/>
          <p:cNvSpPr>
            <a:spLocks noGrp="1" noRot="1" noChangeAspect="1" noChangeArrowheads="1" noTextEdit="1"/>
          </p:cNvSpPr>
          <p:nvPr>
            <p:ph type="sldImg"/>
          </p:nvPr>
        </p:nvSpPr>
        <p:spPr>
          <a:ln/>
        </p:spPr>
      </p:sp>
      <p:sp>
        <p:nvSpPr>
          <p:cNvPr id="7034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p:spPr>
        <p:txBody>
          <a:bodyPr/>
          <a:lstStyle/>
          <a:p>
            <a:fld id="{36AB7BDF-67CF-4C4A-9C19-58BFA2C01484}" type="slidenum">
              <a:rPr lang="en-US"/>
              <a:pPr/>
              <a:t>201</a:t>
            </a:fld>
            <a:endParaRPr lang="en-US"/>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7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p:spPr>
        <p:txBody>
          <a:bodyPr/>
          <a:lstStyle/>
          <a:p>
            <a:fld id="{DD5927AF-A11C-3940-83C6-B008861608B4}" type="slidenum">
              <a:rPr lang="en-US"/>
              <a:pPr/>
              <a:t>202</a:t>
            </a:fld>
            <a:endParaRPr lang="en-US"/>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8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p:spPr>
        <p:txBody>
          <a:bodyPr/>
          <a:lstStyle/>
          <a:p>
            <a:fld id="{290E0D84-1E1D-104E-8242-204733E2E764}" type="slidenum">
              <a:rPr lang="en-US"/>
              <a:pPr/>
              <a:t>203</a:t>
            </a:fld>
            <a:endParaRPr lang="en-US"/>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8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p:spPr>
        <p:txBody>
          <a:bodyPr/>
          <a:lstStyle/>
          <a:p>
            <a:fld id="{53B84E80-FA8A-404B-9747-3F2284E94066}" type="slidenum">
              <a:rPr lang="en-US"/>
              <a:pPr/>
              <a:t>204</a:t>
            </a:fld>
            <a:endParaRPr lang="en-US"/>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8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p>
            <a:fld id="{55A83752-B9D9-BE4A-B9B8-152548572842}" type="slidenum">
              <a:rPr lang="en-US"/>
              <a:pPr/>
              <a:t>207</a:t>
            </a:fld>
            <a:endParaRPr lang="en-US"/>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8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FFFFFF"/>
        </a:solidFill>
        <a:effectLst/>
      </p:bgPr>
    </p:bg>
    <p:spTree>
      <p:nvGrpSpPr>
        <p:cNvPr id="1" name=""/>
        <p:cNvGrpSpPr/>
        <p:nvPr/>
      </p:nvGrpSpPr>
      <p:grpSpPr>
        <a:xfrm>
          <a:off x="0" y="0"/>
          <a:ext cx="0" cy="0"/>
          <a:chOff x="0" y="0"/>
          <a:chExt cx="0" cy="0"/>
        </a:xfrm>
      </p:grpSpPr>
      <p:sp>
        <p:nvSpPr>
          <p:cNvPr id="160770" name="Rectangle 11"/>
          <p:cNvSpPr>
            <a:spLocks noGrp="1" noChangeArrowheads="1"/>
          </p:cNvSpPr>
          <p:nvPr>
            <p:ph type="sldNum" sz="quarter" idx="5"/>
          </p:nvPr>
        </p:nvSpPr>
        <p:spPr>
          <a:noFill/>
        </p:spPr>
        <p:txBody>
          <a:bodyPr/>
          <a:lstStyle/>
          <a:p>
            <a:fld id="{0CF568C7-9DCD-C548-8465-114908BD4292}" type="slidenum">
              <a:rPr lang="en-GB">
                <a:latin typeface="Arial" charset="0"/>
                <a:ea typeface="ＭＳ Ｐゴシック" charset="-128"/>
                <a:cs typeface="ＭＳ Ｐゴシック" charset="-128"/>
              </a:rPr>
              <a:pPr/>
              <a:t>208</a:t>
            </a:fld>
            <a:endParaRPr lang="en-GB" dirty="0">
              <a:latin typeface="Arial" charset="0"/>
              <a:ea typeface="ＭＳ Ｐゴシック" charset="-128"/>
              <a:cs typeface="ＭＳ Ｐゴシック" charset="-128"/>
            </a:endParaRPr>
          </a:p>
        </p:txBody>
      </p:sp>
      <p:sp>
        <p:nvSpPr>
          <p:cNvPr id="160771" name="Text Box 1"/>
          <p:cNvSpPr txBox="1">
            <a:spLocks noChangeArrowheads="1"/>
          </p:cNvSpPr>
          <p:nvPr/>
        </p:nvSpPr>
        <p:spPr bwMode="auto">
          <a:xfrm>
            <a:off x="1192213" y="663575"/>
            <a:ext cx="4037012" cy="3321050"/>
          </a:xfrm>
          <a:prstGeom prst="rect">
            <a:avLst/>
          </a:prstGeom>
          <a:solidFill>
            <a:srgbClr val="FFFFFF"/>
          </a:solidFill>
          <a:ln w="9360">
            <a:solidFill>
              <a:srgbClr val="000000"/>
            </a:solidFill>
            <a:miter lim="800000"/>
            <a:headEnd/>
            <a:tailEnd/>
          </a:ln>
        </p:spPr>
        <p:txBody>
          <a:bodyPr wrap="none" lIns="86493" tIns="43247" rIns="86493" bIns="43247" anchor="ctr">
            <a:prstTxWarp prst="textNoShape">
              <a:avLst/>
            </a:prstTxWarp>
          </a:bodyPr>
          <a:lstStyle/>
          <a:p>
            <a:pPr algn="ctr"/>
            <a:endParaRPr lang="en-US" sz="1800" dirty="0"/>
          </a:p>
        </p:txBody>
      </p:sp>
      <p:sp>
        <p:nvSpPr>
          <p:cNvPr id="160772" name="Text Box 2"/>
          <p:cNvSpPr>
            <a:spLocks noGrp="1" noChangeArrowheads="1"/>
          </p:cNvSpPr>
          <p:nvPr>
            <p:ph type="body"/>
          </p:nvPr>
        </p:nvSpPr>
        <p:spPr>
          <a:xfrm>
            <a:off x="304800" y="4341813"/>
            <a:ext cx="6245225" cy="4113212"/>
          </a:xfrm>
          <a:noFill/>
          <a:ln/>
        </p:spPr>
        <p:txBody>
          <a:bodyPr wrap="none" anchor="ctr"/>
          <a:lstStyle/>
          <a:p>
            <a:pPr eaLnBrk="1" hangingPunct="1"/>
            <a:endParaRPr lang="en-US" dirty="0">
              <a:latin typeface="Arial" charset="0"/>
              <a:ea typeface="ＭＳ Ｐゴシック" charset="-128"/>
              <a:cs typeface="ＭＳ Ｐゴシック" charset="-128"/>
            </a:endParaRPr>
          </a:p>
        </p:txBody>
      </p:sp>
    </p:spTree>
  </p:cSld>
  <p:clrMapOvr>
    <a:masterClrMapping/>
  </p:clrMapOvr>
</p:notes>
</file>

<file path=ppt/notesSlides/notesSlide8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FFFFFF"/>
        </a:solidFill>
        <a:effectLst/>
      </p:bgPr>
    </p:bg>
    <p:spTree>
      <p:nvGrpSpPr>
        <p:cNvPr id="1" name=""/>
        <p:cNvGrpSpPr/>
        <p:nvPr/>
      </p:nvGrpSpPr>
      <p:grpSpPr>
        <a:xfrm>
          <a:off x="0" y="0"/>
          <a:ext cx="0" cy="0"/>
          <a:chOff x="0" y="0"/>
          <a:chExt cx="0" cy="0"/>
        </a:xfrm>
      </p:grpSpPr>
      <p:sp>
        <p:nvSpPr>
          <p:cNvPr id="162818" name="Rectangle 11"/>
          <p:cNvSpPr>
            <a:spLocks noGrp="1" noChangeArrowheads="1"/>
          </p:cNvSpPr>
          <p:nvPr>
            <p:ph type="sldNum" sz="quarter" idx="5"/>
          </p:nvPr>
        </p:nvSpPr>
        <p:spPr>
          <a:noFill/>
        </p:spPr>
        <p:txBody>
          <a:bodyPr/>
          <a:lstStyle/>
          <a:p>
            <a:fld id="{8F099E38-4BEC-704E-B5A7-EE591E6ED669}" type="slidenum">
              <a:rPr lang="en-GB">
                <a:latin typeface="Arial" charset="0"/>
                <a:ea typeface="ＭＳ Ｐゴシック" charset="-128"/>
                <a:cs typeface="ＭＳ Ｐゴシック" charset="-128"/>
              </a:rPr>
              <a:pPr/>
              <a:t>209</a:t>
            </a:fld>
            <a:endParaRPr lang="en-GB" dirty="0">
              <a:latin typeface="Arial" charset="0"/>
              <a:ea typeface="ＭＳ Ｐゴシック" charset="-128"/>
              <a:cs typeface="ＭＳ Ｐゴシック" charset="-128"/>
            </a:endParaRPr>
          </a:p>
        </p:txBody>
      </p:sp>
      <p:sp>
        <p:nvSpPr>
          <p:cNvPr id="162819" name="Text Box 2"/>
          <p:cNvSpPr txBox="1">
            <a:spLocks noChangeArrowheads="1"/>
          </p:cNvSpPr>
          <p:nvPr/>
        </p:nvSpPr>
        <p:spPr bwMode="auto">
          <a:xfrm>
            <a:off x="3886200" y="8686800"/>
            <a:ext cx="2967038" cy="455613"/>
          </a:xfrm>
          <a:prstGeom prst="rect">
            <a:avLst/>
          </a:prstGeom>
          <a:noFill/>
          <a:ln w="9525">
            <a:noFill/>
            <a:round/>
            <a:headEnd/>
            <a:tailEnd/>
          </a:ln>
        </p:spPr>
        <p:txBody>
          <a:bodyPr lIns="89217" tIns="46311" rIns="89217" bIns="46311" anchor="b">
            <a:prstTxWarp prst="textNoShape">
              <a:avLst/>
            </a:prstTxWarp>
          </a:bodyPr>
          <a:lstStyle/>
          <a:p>
            <a:pPr algn="r">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fld id="{946113BB-6041-8F44-BE0A-C0CBB3EACE81}" type="slidenum">
              <a:rPr lang="en-GB" sz="1200">
                <a:solidFill>
                  <a:srgbClr val="000000"/>
                </a:solidFill>
              </a:rPr>
              <a:pPr algn="r">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t>209</a:t>
            </a:fld>
            <a:endParaRPr lang="en-GB" sz="1200" dirty="0">
              <a:solidFill>
                <a:srgbClr val="000000"/>
              </a:solidFill>
            </a:endParaRPr>
          </a:p>
        </p:txBody>
      </p:sp>
      <p:sp>
        <p:nvSpPr>
          <p:cNvPr id="162820" name="Text Box 3"/>
          <p:cNvSpPr txBox="1">
            <a:spLocks noChangeArrowheads="1"/>
          </p:cNvSpPr>
          <p:nvPr/>
        </p:nvSpPr>
        <p:spPr bwMode="auto">
          <a:xfrm>
            <a:off x="1228725" y="657225"/>
            <a:ext cx="3973513" cy="3287713"/>
          </a:xfrm>
          <a:prstGeom prst="rect">
            <a:avLst/>
          </a:prstGeom>
          <a:solidFill>
            <a:srgbClr val="FFFFFF"/>
          </a:solidFill>
          <a:ln w="9360">
            <a:solidFill>
              <a:srgbClr val="000000"/>
            </a:solidFill>
            <a:miter lim="800000"/>
            <a:headEnd/>
            <a:tailEnd/>
          </a:ln>
        </p:spPr>
        <p:txBody>
          <a:bodyPr wrap="none" lIns="86493" tIns="43247" rIns="86493" bIns="43247" anchor="ctr">
            <a:prstTxWarp prst="textNoShape">
              <a:avLst/>
            </a:prstTxWarp>
          </a:bodyPr>
          <a:lstStyle/>
          <a:p>
            <a:pPr algn="ctr"/>
            <a:endParaRPr lang="en-US" sz="1800" dirty="0"/>
          </a:p>
        </p:txBody>
      </p:sp>
      <p:sp>
        <p:nvSpPr>
          <p:cNvPr id="162821" name="Text Box 4"/>
          <p:cNvSpPr txBox="1">
            <a:spLocks noChangeArrowheads="1"/>
          </p:cNvSpPr>
          <p:nvPr/>
        </p:nvSpPr>
        <p:spPr bwMode="auto">
          <a:xfrm>
            <a:off x="1239838" y="657225"/>
            <a:ext cx="3949700" cy="3286125"/>
          </a:xfrm>
          <a:prstGeom prst="rect">
            <a:avLst/>
          </a:prstGeom>
          <a:solidFill>
            <a:srgbClr val="FFFFFF"/>
          </a:solidFill>
          <a:ln w="9360">
            <a:solidFill>
              <a:srgbClr val="000000"/>
            </a:solidFill>
            <a:miter lim="800000"/>
            <a:headEnd/>
            <a:tailEnd/>
          </a:ln>
        </p:spPr>
        <p:txBody>
          <a:bodyPr wrap="none" lIns="86493" tIns="43247" rIns="86493" bIns="43247" anchor="ctr">
            <a:prstTxWarp prst="textNoShape">
              <a:avLst/>
            </a:prstTxWarp>
          </a:bodyPr>
          <a:lstStyle/>
          <a:p>
            <a:pPr algn="ctr"/>
            <a:endParaRPr lang="en-US" sz="1800" dirty="0"/>
          </a:p>
        </p:txBody>
      </p:sp>
      <p:sp>
        <p:nvSpPr>
          <p:cNvPr id="162822" name="Text Box 5"/>
          <p:cNvSpPr>
            <a:spLocks noGrp="1" noChangeArrowheads="1"/>
          </p:cNvSpPr>
          <p:nvPr>
            <p:ph type="body"/>
          </p:nvPr>
        </p:nvSpPr>
        <p:spPr>
          <a:xfrm>
            <a:off x="285750" y="4851400"/>
            <a:ext cx="5856288" cy="2563813"/>
          </a:xfrm>
          <a:noFill/>
          <a:ln/>
        </p:spPr>
        <p:txBody>
          <a:bodyPr lIns="82066" tIns="41203" rIns="82066" bIns="41203" anchor="ctr">
            <a:spAutoFit/>
          </a:bodyPr>
          <a:lstStyle/>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dirty="0">
                <a:latin typeface="Arial" charset="0"/>
                <a:ea typeface="Times New Roman" charset="0"/>
                <a:cs typeface="Times New Roman" charset="0"/>
              </a:rPr>
              <a:t>In the Equity Atlas, “equity” was defined as a region where:</a:t>
            </a: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dirty="0">
              <a:latin typeface="Arial" charset="0"/>
              <a:ea typeface="Lucida Sans Unicode" charset="0"/>
              <a:cs typeface="Lucida Sans Unicode" charset="0"/>
            </a:endParaRP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dirty="0">
                <a:latin typeface="Arial" charset="0"/>
                <a:ea typeface="Times New Roman" charset="0"/>
                <a:cs typeface="Times New Roman" charset="0"/>
              </a:rPr>
              <a:t>Every person has access to opportunities for meeting their basic needs and advancing their health and well being.</a:t>
            </a: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dirty="0">
              <a:latin typeface="Arial" charset="0"/>
              <a:ea typeface="Times New Roman" charset="0"/>
              <a:cs typeface="Times New Roman" charset="0"/>
            </a:endParaRP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dirty="0">
                <a:latin typeface="Arial" charset="0"/>
                <a:ea typeface="Lucida Sans Unicode" charset="0"/>
                <a:cs typeface="Lucida Sans Unicode" charset="0"/>
              </a:rPr>
              <a:t>Second, the benefits and burdens of growth and change are fairly shared among our communities. </a:t>
            </a: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dirty="0">
              <a:latin typeface="Arial" charset="0"/>
              <a:ea typeface="Times New Roman" charset="0"/>
              <a:cs typeface="Times New Roman" charset="0"/>
            </a:endParaRP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dirty="0">
                <a:latin typeface="Arial" charset="0"/>
                <a:ea typeface="Times New Roman" charset="0"/>
                <a:cs typeface="Times New Roman" charset="0"/>
              </a:rPr>
              <a:t>And third, it’s a place where all residents and communities are involved fully as equal partners in public decision-making.</a:t>
            </a: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dirty="0">
                <a:latin typeface="Arial" charset="0"/>
                <a:ea typeface="Lucida Sans Unicode" charset="0"/>
                <a:cs typeface="Lucida Sans Unicode" charset="0"/>
              </a:rPr>
              <a:t> </a:t>
            </a:r>
          </a:p>
        </p:txBody>
      </p:sp>
      <p:sp>
        <p:nvSpPr>
          <p:cNvPr id="162823" name="Text Box 6"/>
          <p:cNvSpPr txBox="1">
            <a:spLocks noChangeArrowheads="1"/>
          </p:cNvSpPr>
          <p:nvPr/>
        </p:nvSpPr>
        <p:spPr bwMode="auto">
          <a:xfrm>
            <a:off x="1216025" y="657225"/>
            <a:ext cx="3992563" cy="3284538"/>
          </a:xfrm>
          <a:prstGeom prst="rect">
            <a:avLst/>
          </a:prstGeom>
          <a:solidFill>
            <a:srgbClr val="FFFFFF"/>
          </a:solidFill>
          <a:ln w="9360">
            <a:solidFill>
              <a:srgbClr val="000000"/>
            </a:solidFill>
            <a:miter lim="800000"/>
            <a:headEnd/>
            <a:tailEnd/>
          </a:ln>
        </p:spPr>
        <p:txBody>
          <a:bodyPr wrap="none" lIns="86493" tIns="43247" rIns="86493" bIns="43247" anchor="ctr">
            <a:prstTxWarp prst="textNoShape">
              <a:avLst/>
            </a:prstTxWarp>
          </a:bodyPr>
          <a:lstStyle/>
          <a:p>
            <a:pPr algn="ctr"/>
            <a:endParaRPr lang="en-US" sz="1800" dirty="0"/>
          </a:p>
        </p:txBody>
      </p:sp>
    </p:spTree>
  </p:cSld>
  <p:clrMapOvr>
    <a:masterClrMapping/>
  </p:clrMapOvr>
</p:notes>
</file>

<file path=ppt/notesSlides/notesSlide8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FFFFFF"/>
        </a:solidFill>
        <a:effectLst/>
      </p:bgPr>
    </p:bg>
    <p:spTree>
      <p:nvGrpSpPr>
        <p:cNvPr id="1" name=""/>
        <p:cNvGrpSpPr/>
        <p:nvPr/>
      </p:nvGrpSpPr>
      <p:grpSpPr>
        <a:xfrm>
          <a:off x="0" y="0"/>
          <a:ext cx="0" cy="0"/>
          <a:chOff x="0" y="0"/>
          <a:chExt cx="0" cy="0"/>
        </a:xfrm>
      </p:grpSpPr>
      <p:sp>
        <p:nvSpPr>
          <p:cNvPr id="156674" name="Rectangle 11"/>
          <p:cNvSpPr>
            <a:spLocks noGrp="1" noChangeArrowheads="1"/>
          </p:cNvSpPr>
          <p:nvPr>
            <p:ph type="sldNum" sz="quarter" idx="5"/>
          </p:nvPr>
        </p:nvSpPr>
        <p:spPr>
          <a:noFill/>
        </p:spPr>
        <p:txBody>
          <a:bodyPr/>
          <a:lstStyle/>
          <a:p>
            <a:fld id="{062FF50D-698B-4E43-816A-415A0A54A1A8}" type="slidenum">
              <a:rPr lang="en-GB">
                <a:latin typeface="Arial" charset="0"/>
                <a:ea typeface="ＭＳ Ｐゴシック" charset="-128"/>
                <a:cs typeface="ＭＳ Ｐゴシック" charset="-128"/>
              </a:rPr>
              <a:pPr/>
              <a:t>210</a:t>
            </a:fld>
            <a:endParaRPr lang="en-GB" dirty="0">
              <a:latin typeface="Arial" charset="0"/>
              <a:ea typeface="ＭＳ Ｐゴシック" charset="-128"/>
              <a:cs typeface="ＭＳ Ｐゴシック" charset="-128"/>
            </a:endParaRPr>
          </a:p>
        </p:txBody>
      </p:sp>
      <p:sp>
        <p:nvSpPr>
          <p:cNvPr id="156675" name="Text Box 2"/>
          <p:cNvSpPr txBox="1">
            <a:spLocks noChangeArrowheads="1"/>
          </p:cNvSpPr>
          <p:nvPr/>
        </p:nvSpPr>
        <p:spPr bwMode="auto">
          <a:xfrm>
            <a:off x="3886200" y="8686800"/>
            <a:ext cx="2967038" cy="455613"/>
          </a:xfrm>
          <a:prstGeom prst="rect">
            <a:avLst/>
          </a:prstGeom>
          <a:noFill/>
          <a:ln w="9525">
            <a:noFill/>
            <a:round/>
            <a:headEnd/>
            <a:tailEnd/>
          </a:ln>
        </p:spPr>
        <p:txBody>
          <a:bodyPr lIns="89217" tIns="46311" rIns="89217" bIns="46311" anchor="b">
            <a:prstTxWarp prst="textNoShape">
              <a:avLst/>
            </a:prstTxWarp>
          </a:bodyPr>
          <a:lstStyle/>
          <a:p>
            <a:pPr algn="r">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fld id="{AB7DB062-E022-9B4B-BC62-490F6D287C53}" type="slidenum">
              <a:rPr lang="en-GB" sz="1200">
                <a:solidFill>
                  <a:srgbClr val="000000"/>
                </a:solidFill>
              </a:rPr>
              <a:pPr algn="r">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t>210</a:t>
            </a:fld>
            <a:endParaRPr lang="en-GB" sz="1200" dirty="0">
              <a:solidFill>
                <a:srgbClr val="000000"/>
              </a:solidFill>
            </a:endParaRPr>
          </a:p>
        </p:txBody>
      </p:sp>
      <p:sp>
        <p:nvSpPr>
          <p:cNvPr id="156676" name="Text Box 3"/>
          <p:cNvSpPr txBox="1">
            <a:spLocks noChangeArrowheads="1"/>
          </p:cNvSpPr>
          <p:nvPr/>
        </p:nvSpPr>
        <p:spPr bwMode="auto">
          <a:xfrm>
            <a:off x="1239838" y="657225"/>
            <a:ext cx="3949700" cy="3286125"/>
          </a:xfrm>
          <a:prstGeom prst="rect">
            <a:avLst/>
          </a:prstGeom>
          <a:solidFill>
            <a:srgbClr val="FFFFFF"/>
          </a:solidFill>
          <a:ln w="9360">
            <a:solidFill>
              <a:srgbClr val="000000"/>
            </a:solidFill>
            <a:miter lim="800000"/>
            <a:headEnd/>
            <a:tailEnd/>
          </a:ln>
        </p:spPr>
        <p:txBody>
          <a:bodyPr wrap="none" lIns="86493" tIns="43247" rIns="86493" bIns="43247" anchor="ctr">
            <a:prstTxWarp prst="textNoShape">
              <a:avLst/>
            </a:prstTxWarp>
          </a:bodyPr>
          <a:lstStyle/>
          <a:p>
            <a:pPr algn="ctr"/>
            <a:endParaRPr lang="en-US" sz="1800" dirty="0"/>
          </a:p>
        </p:txBody>
      </p:sp>
      <p:sp>
        <p:nvSpPr>
          <p:cNvPr id="156677" name="Text Box 4"/>
          <p:cNvSpPr txBox="1">
            <a:spLocks noChangeArrowheads="1"/>
          </p:cNvSpPr>
          <p:nvPr/>
        </p:nvSpPr>
        <p:spPr bwMode="auto">
          <a:xfrm>
            <a:off x="1216025" y="657225"/>
            <a:ext cx="3992563" cy="3284538"/>
          </a:xfrm>
          <a:prstGeom prst="rect">
            <a:avLst/>
          </a:prstGeom>
          <a:solidFill>
            <a:srgbClr val="FFFFFF"/>
          </a:solidFill>
          <a:ln w="9360">
            <a:solidFill>
              <a:srgbClr val="000000"/>
            </a:solidFill>
            <a:miter lim="800000"/>
            <a:headEnd/>
            <a:tailEnd/>
          </a:ln>
        </p:spPr>
        <p:txBody>
          <a:bodyPr wrap="none" lIns="86493" tIns="43247" rIns="86493" bIns="43247" anchor="ctr">
            <a:prstTxWarp prst="textNoShape">
              <a:avLst/>
            </a:prstTxWarp>
          </a:bodyPr>
          <a:lstStyle/>
          <a:p>
            <a:pPr algn="ctr"/>
            <a:endParaRPr lang="en-US" sz="1800" dirty="0"/>
          </a:p>
        </p:txBody>
      </p:sp>
      <p:sp>
        <p:nvSpPr>
          <p:cNvPr id="156678" name="Text Box 5"/>
          <p:cNvSpPr>
            <a:spLocks noGrp="1" noChangeArrowheads="1"/>
          </p:cNvSpPr>
          <p:nvPr>
            <p:ph type="body"/>
          </p:nvPr>
        </p:nvSpPr>
        <p:spPr>
          <a:xfrm>
            <a:off x="285750" y="4160838"/>
            <a:ext cx="5859463" cy="2219325"/>
          </a:xfrm>
          <a:noFill/>
          <a:ln/>
        </p:spPr>
        <p:txBody>
          <a:bodyPr lIns="82066" tIns="44609" rIns="82066" bIns="44609">
            <a:spAutoFit/>
          </a:bodyPr>
          <a:lstStyle/>
          <a:p>
            <a:pPr eaLnBrk="1" hangingPunct="1">
              <a:spcBef>
                <a:spcPts val="350"/>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dirty="0">
                <a:latin typeface="Arial" charset="0"/>
                <a:ea typeface="Lucida Sans Unicode" charset="0"/>
                <a:cs typeface="Lucida Sans Unicode" charset="0"/>
              </a:rPr>
              <a:t>The Equity Atlas focuses on People, Places and Opportunities and we hope that you will be able to use the Regional Equity Atlas as tool for better understanding the people and places in our region.  As well as to better understand how different populations around the region can access essential opportunities and resources.</a:t>
            </a: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dirty="0">
              <a:latin typeface="Arial" charset="0"/>
              <a:ea typeface="Lucida Sans Unicode" charset="0"/>
              <a:cs typeface="Lucida Sans Unicode" charset="0"/>
            </a:endParaRP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dirty="0">
                <a:latin typeface="Arial" charset="0"/>
                <a:ea typeface="Lucida Sans Unicode" charset="0"/>
                <a:cs typeface="Lucida Sans Unicode" charset="0"/>
              </a:rPr>
              <a:t>Our view at the region is guided by a belief that a successful region is supported by three pillars of sustainability.</a:t>
            </a:r>
          </a:p>
          <a:p>
            <a:pPr eaLnBrk="1" hangingPunct="1">
              <a:spcBef>
                <a:spcPts val="350"/>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dirty="0">
              <a:latin typeface="Arial" charset="0"/>
              <a:ea typeface="Lucida Sans Unicode" charset="0"/>
              <a:cs typeface="Lucida Sans Unicode" charset="0"/>
            </a:endParaRPr>
          </a:p>
          <a:p>
            <a:pPr eaLnBrk="1" hangingPunct="1">
              <a:spcBef>
                <a:spcPts val="350"/>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dirty="0">
              <a:latin typeface="Arial" charset="0"/>
              <a:ea typeface="Lucida Sans Unicode" charset="0"/>
              <a:cs typeface="Lucida Sans Unicode" charset="0"/>
            </a:endParaRPr>
          </a:p>
          <a:p>
            <a:pPr eaLnBrk="1" hangingPunct="1">
              <a:spcBef>
                <a:spcPts val="350"/>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dirty="0">
              <a:latin typeface="Arial" charset="0"/>
              <a:ea typeface="Lucida Sans Unicode" charset="0"/>
              <a:cs typeface="Lucida Sans Unicode" charset="0"/>
            </a:endParaRPr>
          </a:p>
        </p:txBody>
      </p:sp>
    </p:spTree>
  </p:cSld>
  <p:clrMapOvr>
    <a:masterClrMapping/>
  </p:clrMapOvr>
</p:notes>
</file>

<file path=ppt/notesSlides/notesSlide8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FFFFFF"/>
        </a:solidFill>
        <a:effectLst/>
      </p:bgPr>
    </p:bg>
    <p:spTree>
      <p:nvGrpSpPr>
        <p:cNvPr id="1" name=""/>
        <p:cNvGrpSpPr/>
        <p:nvPr/>
      </p:nvGrpSpPr>
      <p:grpSpPr>
        <a:xfrm>
          <a:off x="0" y="0"/>
          <a:ext cx="0" cy="0"/>
          <a:chOff x="0" y="0"/>
          <a:chExt cx="0" cy="0"/>
        </a:xfrm>
      </p:grpSpPr>
      <p:sp>
        <p:nvSpPr>
          <p:cNvPr id="164866" name="Rectangle 11"/>
          <p:cNvSpPr>
            <a:spLocks noGrp="1" noChangeArrowheads="1"/>
          </p:cNvSpPr>
          <p:nvPr>
            <p:ph type="sldNum" sz="quarter" idx="5"/>
          </p:nvPr>
        </p:nvSpPr>
        <p:spPr>
          <a:noFill/>
        </p:spPr>
        <p:txBody>
          <a:bodyPr/>
          <a:lstStyle/>
          <a:p>
            <a:fld id="{A8B66545-AA9B-A445-A657-645E07D4C546}" type="slidenum">
              <a:rPr lang="en-GB">
                <a:latin typeface="Arial" charset="0"/>
                <a:ea typeface="ＭＳ Ｐゴシック" charset="-128"/>
                <a:cs typeface="ＭＳ Ｐゴシック" charset="-128"/>
              </a:rPr>
              <a:pPr/>
              <a:t>211</a:t>
            </a:fld>
            <a:endParaRPr lang="en-GB" dirty="0">
              <a:latin typeface="Arial" charset="0"/>
              <a:ea typeface="ＭＳ Ｐゴシック" charset="-128"/>
              <a:cs typeface="ＭＳ Ｐゴシック" charset="-128"/>
            </a:endParaRPr>
          </a:p>
        </p:txBody>
      </p:sp>
      <p:sp>
        <p:nvSpPr>
          <p:cNvPr id="164867" name="Text Box 2"/>
          <p:cNvSpPr txBox="1">
            <a:spLocks noChangeArrowheads="1"/>
          </p:cNvSpPr>
          <p:nvPr/>
        </p:nvSpPr>
        <p:spPr bwMode="auto">
          <a:xfrm>
            <a:off x="3886200" y="8686800"/>
            <a:ext cx="2967038" cy="455613"/>
          </a:xfrm>
          <a:prstGeom prst="rect">
            <a:avLst/>
          </a:prstGeom>
          <a:noFill/>
          <a:ln w="9525">
            <a:noFill/>
            <a:round/>
            <a:headEnd/>
            <a:tailEnd/>
          </a:ln>
        </p:spPr>
        <p:txBody>
          <a:bodyPr lIns="89217" tIns="46311" rIns="89217" bIns="46311" anchor="b">
            <a:prstTxWarp prst="textNoShape">
              <a:avLst/>
            </a:prstTxWarp>
          </a:bodyPr>
          <a:lstStyle/>
          <a:p>
            <a:pPr algn="r">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fld id="{A129ECC2-2F52-3E49-8BA7-F53DE48FB687}" type="slidenum">
              <a:rPr lang="en-GB" sz="1200">
                <a:solidFill>
                  <a:srgbClr val="000000"/>
                </a:solidFill>
              </a:rPr>
              <a:pPr algn="r">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t>211</a:t>
            </a:fld>
            <a:endParaRPr lang="en-GB" sz="1200" dirty="0">
              <a:solidFill>
                <a:srgbClr val="000000"/>
              </a:solidFill>
            </a:endParaRPr>
          </a:p>
        </p:txBody>
      </p:sp>
      <p:sp>
        <p:nvSpPr>
          <p:cNvPr id="164868" name="Text Box 3"/>
          <p:cNvSpPr txBox="1">
            <a:spLocks noChangeArrowheads="1"/>
          </p:cNvSpPr>
          <p:nvPr/>
        </p:nvSpPr>
        <p:spPr bwMode="auto">
          <a:xfrm>
            <a:off x="1343025" y="685800"/>
            <a:ext cx="4167188" cy="3427413"/>
          </a:xfrm>
          <a:prstGeom prst="rect">
            <a:avLst/>
          </a:prstGeom>
          <a:solidFill>
            <a:srgbClr val="FFFFFF"/>
          </a:solidFill>
          <a:ln w="9360">
            <a:solidFill>
              <a:srgbClr val="000000"/>
            </a:solidFill>
            <a:miter lim="800000"/>
            <a:headEnd/>
            <a:tailEnd/>
          </a:ln>
        </p:spPr>
        <p:txBody>
          <a:bodyPr wrap="none" lIns="86493" tIns="43247" rIns="86493" bIns="43247" anchor="ctr">
            <a:prstTxWarp prst="textNoShape">
              <a:avLst/>
            </a:prstTxWarp>
          </a:bodyPr>
          <a:lstStyle/>
          <a:p>
            <a:pPr algn="ctr"/>
            <a:endParaRPr lang="en-US" sz="1800" dirty="0"/>
          </a:p>
        </p:txBody>
      </p:sp>
      <p:sp>
        <p:nvSpPr>
          <p:cNvPr id="164869" name="Text Box 4"/>
          <p:cNvSpPr>
            <a:spLocks noGrp="1" noChangeArrowheads="1"/>
          </p:cNvSpPr>
          <p:nvPr>
            <p:ph type="body"/>
          </p:nvPr>
        </p:nvSpPr>
        <p:spPr>
          <a:xfrm>
            <a:off x="304800" y="4341813"/>
            <a:ext cx="6248400" cy="5599112"/>
          </a:xfrm>
          <a:noFill/>
          <a:ln/>
        </p:spPr>
        <p:txBody>
          <a:bodyPr>
            <a:spAutoFit/>
          </a:bodyPr>
          <a:lstStyle/>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dirty="0">
                <a:latin typeface="Arial" charset="0"/>
                <a:ea typeface="Lucida Sans Unicode" charset="0"/>
                <a:cs typeface="Lucida Sans Unicode" charset="0"/>
              </a:rPr>
              <a:t>However, the recent population and development patterns we discussed earlier create new challenges that will need to be addressed: there are areas of growing poverty, mostly in outlying communities, with poor access to transit.  </a:t>
            </a: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dirty="0">
              <a:latin typeface="Arial" charset="0"/>
              <a:ea typeface="Lucida Sans Unicode" charset="0"/>
              <a:cs typeface="Lucida Sans Unicode" charset="0"/>
            </a:endParaRP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i="1" dirty="0">
                <a:latin typeface="Arial" charset="0"/>
                <a:ea typeface="Lucida Sans Unicode" charset="0"/>
                <a:cs typeface="Lucida Sans Unicode" charset="0"/>
              </a:rPr>
              <a:t>For example,  in Happy Valley – Rock Creek the percent of population within ¼ mile of stop is only 43% (below 58%) and has a lower network score than the region (5.07 compared to 5.95 regionally).  In both measures Happy Valley – Rock Creek is in tier 2.</a:t>
            </a: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dirty="0">
              <a:latin typeface="Arial" charset="0"/>
              <a:ea typeface="Lucida Sans Unicode" charset="0"/>
              <a:cs typeface="Lucida Sans Unicode" charset="0"/>
            </a:endParaRP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dirty="0">
                <a:latin typeface="Arial" charset="0"/>
                <a:ea typeface="Lucida Sans Unicode" charset="0"/>
                <a:cs typeface="Lucida Sans Unicode" charset="0"/>
              </a:rPr>
              <a:t>This map shows transit access scores for neighborhoods throughout the region. The Atlas </a:t>
            </a:r>
            <a:r>
              <a:rPr lang="en-GB" dirty="0">
                <a:latin typeface="Arial" charset="0"/>
                <a:ea typeface="Times New Roman" charset="0"/>
                <a:cs typeface="Times New Roman" charset="0"/>
              </a:rPr>
              <a:t>creates a transit access score for each location in the region based on the walking distance to the nearest public transit stop, the population sharing that stop, and the frequency of rides at that stop.</a:t>
            </a:r>
            <a:r>
              <a:rPr lang="en-GB" dirty="0">
                <a:latin typeface="Arial" charset="0"/>
                <a:ea typeface="Lucida Sans Unicode" charset="0"/>
                <a:cs typeface="Lucida Sans Unicode" charset="0"/>
              </a:rPr>
              <a:t>  This map shows these transit access scores averaged by neighborhood. </a:t>
            </a: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dirty="0">
              <a:latin typeface="Arial" charset="0"/>
              <a:ea typeface="Lucida Sans Unicode" charset="0"/>
              <a:cs typeface="Lucida Sans Unicode" charset="0"/>
            </a:endParaRP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dirty="0">
                <a:latin typeface="Arial" charset="0"/>
                <a:ea typeface="Lucida Sans Unicode" charset="0"/>
                <a:cs typeface="Lucida Sans Unicode" charset="0"/>
              </a:rPr>
              <a:t>The pale yellow areas outlined in red in the map depict the areas in our region with high or rapidly growing poverty rates and/or high levels of diversity that have poor transit access. </a:t>
            </a: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dirty="0">
              <a:latin typeface="Arial" charset="0"/>
              <a:ea typeface="Lucida Sans Unicode" charset="0"/>
              <a:cs typeface="Lucida Sans Unicode" charset="0"/>
            </a:endParaRP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i="1" dirty="0">
                <a:latin typeface="Arial" charset="0"/>
                <a:ea typeface="Lucida Sans Unicode" charset="0"/>
                <a:cs typeface="Lucida Sans Unicode" charset="0"/>
              </a:rPr>
              <a:t>For example, Park Place and Barclay Hills (CLICK) were among the communities with the highest poverty rates and populations of </a:t>
            </a:r>
            <a:r>
              <a:rPr lang="en-GB" i="1" dirty="0" err="1">
                <a:latin typeface="Arial" charset="0"/>
                <a:ea typeface="Lucida Sans Unicode" charset="0"/>
                <a:cs typeface="Lucida Sans Unicode" charset="0"/>
              </a:rPr>
              <a:t>color</a:t>
            </a:r>
            <a:r>
              <a:rPr lang="en-GB" i="1" dirty="0">
                <a:latin typeface="Arial" charset="0"/>
                <a:ea typeface="Lucida Sans Unicode" charset="0"/>
                <a:cs typeface="Lucida Sans Unicode" charset="0"/>
              </a:rPr>
              <a:t> (10.9% and 16.11.8% respectively) in 2000. It also is among the 20 neighborhoods with the most rapidly increasing poverty rates. The average walking distance to the nearest transit stop is 7 city blocks for each area, well above the regional average.</a:t>
            </a: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i="1" dirty="0">
              <a:latin typeface="Book Antiqua" charset="0"/>
              <a:ea typeface="Lucida Sans Unicode" charset="0"/>
              <a:cs typeface="Lucida Sans Unicode" charset="0"/>
            </a:endParaRP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i="1" dirty="0">
              <a:latin typeface="Book Antiqua" charset="0"/>
              <a:ea typeface="Lucida Sans Unicode" charset="0"/>
              <a:cs typeface="Lucida Sans Unicode" charset="0"/>
            </a:endParaRP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i="1" dirty="0">
              <a:latin typeface="Book Antiqua" charset="0"/>
              <a:ea typeface="Lucida Sans Unicode" charset="0"/>
              <a:cs typeface="Lucida Sans Unicode" charset="0"/>
            </a:endParaRPr>
          </a:p>
        </p:txBody>
      </p:sp>
    </p:spTree>
  </p:cSld>
  <p:clrMapOvr>
    <a:masterClrMapping/>
  </p:clrMapOvr>
</p:notes>
</file>

<file path=ppt/notesSlides/notesSlide8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FFFFFF"/>
        </a:solidFill>
        <a:effectLst/>
      </p:bgPr>
    </p:bg>
    <p:spTree>
      <p:nvGrpSpPr>
        <p:cNvPr id="1" name=""/>
        <p:cNvGrpSpPr/>
        <p:nvPr/>
      </p:nvGrpSpPr>
      <p:grpSpPr>
        <a:xfrm>
          <a:off x="0" y="0"/>
          <a:ext cx="0" cy="0"/>
          <a:chOff x="0" y="0"/>
          <a:chExt cx="0" cy="0"/>
        </a:xfrm>
      </p:grpSpPr>
      <p:sp>
        <p:nvSpPr>
          <p:cNvPr id="166914" name="Rectangle 11"/>
          <p:cNvSpPr>
            <a:spLocks noGrp="1" noChangeArrowheads="1"/>
          </p:cNvSpPr>
          <p:nvPr>
            <p:ph type="sldNum" sz="quarter" idx="5"/>
          </p:nvPr>
        </p:nvSpPr>
        <p:spPr>
          <a:noFill/>
        </p:spPr>
        <p:txBody>
          <a:bodyPr/>
          <a:lstStyle/>
          <a:p>
            <a:fld id="{2E49CD27-E4E0-8846-9C73-C3910F19D00B}" type="slidenum">
              <a:rPr lang="en-GB">
                <a:latin typeface="Arial" charset="0"/>
                <a:ea typeface="ＭＳ Ｐゴシック" charset="-128"/>
                <a:cs typeface="ＭＳ Ｐゴシック" charset="-128"/>
              </a:rPr>
              <a:pPr/>
              <a:t>212</a:t>
            </a:fld>
            <a:endParaRPr lang="en-GB">
              <a:latin typeface="Arial" charset="0"/>
              <a:ea typeface="ＭＳ Ｐゴシック" charset="-128"/>
              <a:cs typeface="ＭＳ Ｐゴシック" charset="-128"/>
            </a:endParaRPr>
          </a:p>
        </p:txBody>
      </p:sp>
      <p:sp>
        <p:nvSpPr>
          <p:cNvPr id="166915" name="Text Box 2"/>
          <p:cNvSpPr txBox="1">
            <a:spLocks noChangeArrowheads="1"/>
          </p:cNvSpPr>
          <p:nvPr/>
        </p:nvSpPr>
        <p:spPr bwMode="auto">
          <a:xfrm>
            <a:off x="3886200" y="8686800"/>
            <a:ext cx="2967038" cy="455613"/>
          </a:xfrm>
          <a:prstGeom prst="rect">
            <a:avLst/>
          </a:prstGeom>
          <a:noFill/>
          <a:ln w="9525">
            <a:noFill/>
            <a:round/>
            <a:headEnd/>
            <a:tailEnd/>
          </a:ln>
        </p:spPr>
        <p:txBody>
          <a:bodyPr lIns="89217" tIns="46311" rIns="89217" bIns="46311" anchor="b">
            <a:prstTxWarp prst="textNoShape">
              <a:avLst/>
            </a:prstTxWarp>
          </a:bodyPr>
          <a:lstStyle/>
          <a:p>
            <a:pPr algn="r">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fld id="{DCFF554C-6205-7443-A861-D3DC2B27B467}" type="slidenum">
              <a:rPr lang="en-GB" sz="1200">
                <a:solidFill>
                  <a:srgbClr val="000000"/>
                </a:solidFill>
              </a:rPr>
              <a:pPr algn="r">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t>212</a:t>
            </a:fld>
            <a:endParaRPr lang="en-GB" sz="1200">
              <a:solidFill>
                <a:srgbClr val="000000"/>
              </a:solidFill>
            </a:endParaRPr>
          </a:p>
        </p:txBody>
      </p:sp>
      <p:sp>
        <p:nvSpPr>
          <p:cNvPr id="166916" name="Text Box 3"/>
          <p:cNvSpPr txBox="1">
            <a:spLocks noChangeArrowheads="1"/>
          </p:cNvSpPr>
          <p:nvPr/>
        </p:nvSpPr>
        <p:spPr bwMode="auto">
          <a:xfrm>
            <a:off x="1320800" y="685800"/>
            <a:ext cx="4213225" cy="3430588"/>
          </a:xfrm>
          <a:prstGeom prst="rect">
            <a:avLst/>
          </a:prstGeom>
          <a:solidFill>
            <a:srgbClr val="FFFFFF"/>
          </a:solidFill>
          <a:ln w="9360">
            <a:solidFill>
              <a:srgbClr val="000000"/>
            </a:solidFill>
            <a:miter lim="800000"/>
            <a:headEnd/>
            <a:tailEnd/>
          </a:ln>
        </p:spPr>
        <p:txBody>
          <a:bodyPr wrap="none" lIns="86493" tIns="43247" rIns="86493" bIns="43247" anchor="ctr">
            <a:prstTxWarp prst="textNoShape">
              <a:avLst/>
            </a:prstTxWarp>
          </a:bodyPr>
          <a:lstStyle/>
          <a:p>
            <a:pPr algn="ctr"/>
            <a:endParaRPr lang="en-US" sz="1800"/>
          </a:p>
        </p:txBody>
      </p:sp>
      <p:sp>
        <p:nvSpPr>
          <p:cNvPr id="166917" name="Text Box 4"/>
          <p:cNvSpPr>
            <a:spLocks noGrp="1" noChangeArrowheads="1"/>
          </p:cNvSpPr>
          <p:nvPr>
            <p:ph type="body"/>
          </p:nvPr>
        </p:nvSpPr>
        <p:spPr>
          <a:xfrm>
            <a:off x="304800" y="4808538"/>
            <a:ext cx="6243638" cy="3182937"/>
          </a:xfrm>
          <a:noFill/>
          <a:ln/>
        </p:spPr>
        <p:txBody>
          <a:bodyPr anchor="ctr">
            <a:spAutoFit/>
          </a:bodyPr>
          <a:lstStyle/>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dirty="0">
                <a:latin typeface="Arial" charset="0"/>
                <a:ea typeface="Arial" charset="0"/>
                <a:cs typeface="Arial" charset="0"/>
              </a:rPr>
              <a:t>This map shows the percent of the population within ¼ mile of a public </a:t>
            </a:r>
            <a:r>
              <a:rPr lang="en-GB" dirty="0" err="1">
                <a:latin typeface="Arial" charset="0"/>
                <a:ea typeface="Arial" charset="0"/>
                <a:cs typeface="Arial" charset="0"/>
              </a:rPr>
              <a:t>greenspace</a:t>
            </a:r>
            <a:r>
              <a:rPr lang="en-GB" dirty="0">
                <a:latin typeface="Arial" charset="0"/>
                <a:ea typeface="Arial" charset="0"/>
                <a:cs typeface="Arial" charset="0"/>
              </a:rPr>
              <a:t> in the Portland-Vancouver region by neighborhood or city zone.</a:t>
            </a:r>
            <a:r>
              <a:rPr lang="en-GB" b="1" dirty="0">
                <a:latin typeface="Arial" charset="0"/>
                <a:ea typeface="Arial" charset="0"/>
                <a:cs typeface="Arial" charset="0"/>
              </a:rPr>
              <a:t> </a:t>
            </a: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dirty="0">
                <a:latin typeface="Arial" charset="0"/>
                <a:ea typeface="Arial" charset="0"/>
                <a:cs typeface="Arial" charset="0"/>
              </a:rPr>
              <a:t> </a:t>
            </a: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dirty="0">
                <a:latin typeface="Arial" charset="0"/>
                <a:ea typeface="Lucida Sans Unicode" charset="0"/>
                <a:cs typeface="Lucida Sans Unicode" charset="0"/>
              </a:rPr>
              <a:t>Neighborhoods with the worst access include areas of North Clackamas, and various neighborhoods in N and NE Portland (CLICK).  </a:t>
            </a:r>
            <a:r>
              <a:rPr lang="en-GB" i="1" dirty="0">
                <a:latin typeface="Arial" charset="0"/>
                <a:ea typeface="Lucida Sans Unicode" charset="0"/>
                <a:cs typeface="Lucida Sans Unicode" charset="0"/>
              </a:rPr>
              <a:t>In the Overland/Southgate area [CLICK] there is only one small pocket park (Mill Park). However, there are efforts to address this disparity – such as Metro’s Nature in the Neighborhood.  Northwest Housing has started preliminary conversations to try and get some capital funds for parks in conjunction with affordable housing.  The area has existing resources with Johnson Creek and the </a:t>
            </a:r>
            <a:r>
              <a:rPr lang="en-GB" i="1" dirty="0" err="1">
                <a:latin typeface="Arial" charset="0"/>
                <a:ea typeface="Lucida Sans Unicode" charset="0"/>
                <a:cs typeface="Lucida Sans Unicode" charset="0"/>
              </a:rPr>
              <a:t>Springwater</a:t>
            </a:r>
            <a:r>
              <a:rPr lang="en-GB" i="1" dirty="0">
                <a:latin typeface="Arial" charset="0"/>
                <a:ea typeface="Lucida Sans Unicode" charset="0"/>
                <a:cs typeface="Lucida Sans Unicode" charset="0"/>
              </a:rPr>
              <a:t> Corridor.</a:t>
            </a: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dirty="0">
              <a:latin typeface="Arial" charset="0"/>
              <a:ea typeface="Lucida Sans Unicode" charset="0"/>
              <a:cs typeface="Lucida Sans Unicode" charset="0"/>
            </a:endParaRP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dirty="0">
                <a:latin typeface="Arial" charset="0"/>
                <a:ea typeface="Lucida Sans Unicode" charset="0"/>
                <a:cs typeface="Lucida Sans Unicode" charset="0"/>
              </a:rPr>
              <a:t>Neighborhoods with the best access include Homestead (SW Portland) (CLICK), Falls View (Oregon City) (CLICK), and Skyline Ridge and Forest Park-Linton in NW Portland (CLICK). </a:t>
            </a: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dirty="0">
              <a:latin typeface="Arial" charset="0"/>
              <a:ea typeface="Lucida Sans Unicode" charset="0"/>
              <a:cs typeface="Lucida Sans Unicode" charset="0"/>
            </a:endParaRPr>
          </a:p>
        </p:txBody>
      </p:sp>
      <p:sp>
        <p:nvSpPr>
          <p:cNvPr id="166918" name="Text Box 5"/>
          <p:cNvSpPr txBox="1">
            <a:spLocks noChangeArrowheads="1"/>
          </p:cNvSpPr>
          <p:nvPr/>
        </p:nvSpPr>
        <p:spPr bwMode="auto">
          <a:xfrm>
            <a:off x="1343025" y="685800"/>
            <a:ext cx="4167188" cy="3427413"/>
          </a:xfrm>
          <a:prstGeom prst="rect">
            <a:avLst/>
          </a:prstGeom>
          <a:solidFill>
            <a:srgbClr val="FFFFFF"/>
          </a:solidFill>
          <a:ln w="9360">
            <a:solidFill>
              <a:srgbClr val="000000"/>
            </a:solidFill>
            <a:miter lim="800000"/>
            <a:headEnd/>
            <a:tailEnd/>
          </a:ln>
        </p:spPr>
        <p:txBody>
          <a:bodyPr wrap="none" lIns="86493" tIns="43247" rIns="86493" bIns="43247" anchor="ctr">
            <a:prstTxWarp prst="textNoShape">
              <a:avLst/>
            </a:prstTxWarp>
          </a:bodyPr>
          <a:lstStyle/>
          <a:p>
            <a:pPr algn="ctr"/>
            <a:endParaRPr lang="en-US" sz="1800"/>
          </a:p>
        </p:txBody>
      </p:sp>
    </p:spTree>
  </p:cSld>
  <p:clrMapOvr>
    <a:masterClrMapping/>
  </p:clrMapOvr>
</p:notes>
</file>

<file path=ppt/notesSlides/notesSlide8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FFFFFF"/>
        </a:solidFill>
        <a:effectLst/>
      </p:bgPr>
    </p:bg>
    <p:spTree>
      <p:nvGrpSpPr>
        <p:cNvPr id="1" name=""/>
        <p:cNvGrpSpPr/>
        <p:nvPr/>
      </p:nvGrpSpPr>
      <p:grpSpPr>
        <a:xfrm>
          <a:off x="0" y="0"/>
          <a:ext cx="0" cy="0"/>
          <a:chOff x="0" y="0"/>
          <a:chExt cx="0" cy="0"/>
        </a:xfrm>
      </p:grpSpPr>
      <p:sp>
        <p:nvSpPr>
          <p:cNvPr id="168962" name="Rectangle 11"/>
          <p:cNvSpPr>
            <a:spLocks noGrp="1" noChangeArrowheads="1"/>
          </p:cNvSpPr>
          <p:nvPr>
            <p:ph type="sldNum" sz="quarter" idx="5"/>
          </p:nvPr>
        </p:nvSpPr>
        <p:spPr>
          <a:noFill/>
        </p:spPr>
        <p:txBody>
          <a:bodyPr/>
          <a:lstStyle/>
          <a:p>
            <a:fld id="{82BCE530-F0AB-4D4A-BAA8-0CE9807864D9}" type="slidenum">
              <a:rPr lang="en-GB">
                <a:latin typeface="Arial" charset="0"/>
                <a:ea typeface="ＭＳ Ｐゴシック" charset="-128"/>
                <a:cs typeface="ＭＳ Ｐゴシック" charset="-128"/>
              </a:rPr>
              <a:pPr/>
              <a:t>213</a:t>
            </a:fld>
            <a:endParaRPr lang="en-GB">
              <a:latin typeface="Arial" charset="0"/>
              <a:ea typeface="ＭＳ Ｐゴシック" charset="-128"/>
              <a:cs typeface="ＭＳ Ｐゴシック" charset="-128"/>
            </a:endParaRPr>
          </a:p>
        </p:txBody>
      </p:sp>
      <p:sp>
        <p:nvSpPr>
          <p:cNvPr id="168963" name="Text Box 2"/>
          <p:cNvSpPr txBox="1">
            <a:spLocks noChangeArrowheads="1"/>
          </p:cNvSpPr>
          <p:nvPr/>
        </p:nvSpPr>
        <p:spPr bwMode="auto">
          <a:xfrm>
            <a:off x="3886200" y="8686800"/>
            <a:ext cx="2967038" cy="455613"/>
          </a:xfrm>
          <a:prstGeom prst="rect">
            <a:avLst/>
          </a:prstGeom>
          <a:noFill/>
          <a:ln w="9525">
            <a:noFill/>
            <a:round/>
            <a:headEnd/>
            <a:tailEnd/>
          </a:ln>
        </p:spPr>
        <p:txBody>
          <a:bodyPr lIns="89217" tIns="46311" rIns="89217" bIns="46311" anchor="b">
            <a:prstTxWarp prst="textNoShape">
              <a:avLst/>
            </a:prstTxWarp>
          </a:bodyPr>
          <a:lstStyle/>
          <a:p>
            <a:pPr algn="r">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fld id="{E51A2995-EE0A-BC4A-B7F6-9FC8EC1ADD23}" type="slidenum">
              <a:rPr lang="en-GB" sz="1200">
                <a:solidFill>
                  <a:srgbClr val="000000"/>
                </a:solidFill>
              </a:rPr>
              <a:pPr algn="r">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t>213</a:t>
            </a:fld>
            <a:endParaRPr lang="en-GB" sz="1200">
              <a:solidFill>
                <a:srgbClr val="000000"/>
              </a:solidFill>
            </a:endParaRPr>
          </a:p>
        </p:txBody>
      </p:sp>
      <p:sp>
        <p:nvSpPr>
          <p:cNvPr id="168964" name="Text Box 3"/>
          <p:cNvSpPr txBox="1">
            <a:spLocks noChangeArrowheads="1"/>
          </p:cNvSpPr>
          <p:nvPr/>
        </p:nvSpPr>
        <p:spPr bwMode="auto">
          <a:xfrm>
            <a:off x="1322388" y="685800"/>
            <a:ext cx="4211637" cy="3425825"/>
          </a:xfrm>
          <a:prstGeom prst="rect">
            <a:avLst/>
          </a:prstGeom>
          <a:solidFill>
            <a:srgbClr val="FFFFFF"/>
          </a:solidFill>
          <a:ln w="9360">
            <a:solidFill>
              <a:srgbClr val="000000"/>
            </a:solidFill>
            <a:miter lim="800000"/>
            <a:headEnd/>
            <a:tailEnd/>
          </a:ln>
        </p:spPr>
        <p:txBody>
          <a:bodyPr wrap="none" lIns="86493" tIns="43247" rIns="86493" bIns="43247" anchor="ctr">
            <a:prstTxWarp prst="textNoShape">
              <a:avLst/>
            </a:prstTxWarp>
          </a:bodyPr>
          <a:lstStyle/>
          <a:p>
            <a:pPr algn="ctr"/>
            <a:endParaRPr lang="en-US" sz="1800"/>
          </a:p>
        </p:txBody>
      </p:sp>
      <p:sp>
        <p:nvSpPr>
          <p:cNvPr id="168965" name="Text Box 4"/>
          <p:cNvSpPr>
            <a:spLocks noGrp="1" noChangeArrowheads="1"/>
          </p:cNvSpPr>
          <p:nvPr>
            <p:ph type="body"/>
          </p:nvPr>
        </p:nvSpPr>
        <p:spPr>
          <a:xfrm>
            <a:off x="304800" y="4341813"/>
            <a:ext cx="6248400" cy="4302125"/>
          </a:xfrm>
          <a:noFill/>
          <a:ln/>
        </p:spPr>
        <p:txBody>
          <a:bodyPr tIns="46992" bIns="46992">
            <a:spAutoFit/>
          </a:bodyPr>
          <a:lstStyle/>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dirty="0">
                <a:latin typeface="Arial" charset="0"/>
                <a:ea typeface="Lucida Sans Unicode" charset="0"/>
                <a:cs typeface="Lucida Sans Unicode" charset="0"/>
              </a:rPr>
              <a:t>The Atlas measures </a:t>
            </a:r>
            <a:r>
              <a:rPr lang="en-GB" dirty="0" err="1">
                <a:latin typeface="Arial" charset="0"/>
                <a:ea typeface="Lucida Sans Unicode" charset="0"/>
                <a:cs typeface="Lucida Sans Unicode" charset="0"/>
              </a:rPr>
              <a:t>walkability</a:t>
            </a:r>
            <a:r>
              <a:rPr lang="en-GB" dirty="0">
                <a:latin typeface="Arial" charset="0"/>
                <a:ea typeface="Lucida Sans Unicode" charset="0"/>
                <a:cs typeface="Lucida Sans Unicode" charset="0"/>
              </a:rPr>
              <a:t> by looking at the percentage of sidewalk coverage around schools. We wanted to focus on children because of the growing public health crisis of childhood obesity. There is a growing recognition that walking to school may be an important way for children to maintain physical activity. </a:t>
            </a: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dirty="0">
              <a:latin typeface="Arial" charset="0"/>
              <a:ea typeface="Lucida Sans Unicode" charset="0"/>
              <a:cs typeface="Lucida Sans Unicode" charset="0"/>
            </a:endParaRP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dirty="0">
                <a:latin typeface="Arial" charset="0"/>
                <a:ea typeface="Lucida Sans Unicode" charset="0"/>
                <a:cs typeface="Lucida Sans Unicode" charset="0"/>
              </a:rPr>
              <a:t>The dots represent the areas within a one-mile radius of each school in the region. The areas with blue dots have the best sidewalk coverage.</a:t>
            </a: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dirty="0">
              <a:latin typeface="Arial" charset="0"/>
              <a:ea typeface="Lucida Sans Unicode" charset="0"/>
              <a:cs typeface="Lucida Sans Unicode" charset="0"/>
            </a:endParaRP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dirty="0">
                <a:latin typeface="Arial" charset="0"/>
                <a:ea typeface="Lucida Sans Unicode" charset="0"/>
                <a:cs typeface="Lucida Sans Unicode" charset="0"/>
              </a:rPr>
              <a:t>Looking at the map, we can see that older neighborhoods in the region – primarily those in Portland’s urban core --  tend to be more pedestrian oriented, and as you move further out, the sidewalk network becomes poorer.</a:t>
            </a: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dirty="0">
              <a:latin typeface="Arial" charset="0"/>
              <a:ea typeface="Lucida Sans Unicode" charset="0"/>
              <a:cs typeface="Lucida Sans Unicode" charset="0"/>
            </a:endParaRP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dirty="0">
                <a:latin typeface="Arial" charset="0"/>
                <a:ea typeface="Lucida Sans Unicode" charset="0"/>
                <a:cs typeface="Lucida Sans Unicode" charset="0"/>
              </a:rPr>
              <a:t>Comparing the demographic patterns that we discussed earlier with this map, we see that as low-income families and families of </a:t>
            </a:r>
            <a:r>
              <a:rPr lang="en-GB" dirty="0" err="1">
                <a:latin typeface="Arial" charset="0"/>
                <a:ea typeface="Lucida Sans Unicode" charset="0"/>
                <a:cs typeface="Lucida Sans Unicode" charset="0"/>
              </a:rPr>
              <a:t>color</a:t>
            </a:r>
            <a:r>
              <a:rPr lang="en-GB" dirty="0">
                <a:latin typeface="Arial" charset="0"/>
                <a:ea typeface="Lucida Sans Unicode" charset="0"/>
                <a:cs typeface="Lucida Sans Unicode" charset="0"/>
              </a:rPr>
              <a:t> move outward from inner Portland neighborhoods, many of them are finding themselves in schools where walking is more difficult.  Examples include high poverty schools in the Beaverton, Hillsboro, David Douglas, Parkrose, and Reynolds Districts [ CLICK]. The circled schools are elementary schools where 50% or more of their students receive free and reduced lunch. </a:t>
            </a: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dirty="0">
              <a:latin typeface="Arial" charset="0"/>
              <a:ea typeface="Lucida Sans Unicode" charset="0"/>
              <a:cs typeface="Lucida Sans Unicode" charset="0"/>
            </a:endParaRPr>
          </a:p>
          <a:p>
            <a:pPr eaLnBrk="1" hangingPunct="1">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dirty="0">
              <a:latin typeface="Arial" charset="0"/>
              <a:ea typeface="Lucida Sans Unicode" charset="0"/>
              <a:cs typeface="Lucida Sans Unicode" charset="0"/>
            </a:endParaRPr>
          </a:p>
        </p:txBody>
      </p:sp>
      <p:sp>
        <p:nvSpPr>
          <p:cNvPr id="168966" name="Text Box 5"/>
          <p:cNvSpPr txBox="1">
            <a:spLocks noChangeArrowheads="1"/>
          </p:cNvSpPr>
          <p:nvPr/>
        </p:nvSpPr>
        <p:spPr bwMode="auto">
          <a:xfrm>
            <a:off x="1343025" y="685800"/>
            <a:ext cx="4167188" cy="3427413"/>
          </a:xfrm>
          <a:prstGeom prst="rect">
            <a:avLst/>
          </a:prstGeom>
          <a:solidFill>
            <a:srgbClr val="FFFFFF"/>
          </a:solidFill>
          <a:ln w="9525">
            <a:solidFill>
              <a:srgbClr val="000000"/>
            </a:solidFill>
            <a:miter lim="800000"/>
            <a:headEnd/>
            <a:tailEnd/>
          </a:ln>
        </p:spPr>
        <p:txBody>
          <a:bodyPr wrap="none" lIns="86493" tIns="43247" rIns="86493" bIns="43247" anchor="ctr">
            <a:prstTxWarp prst="textNoShape">
              <a:avLst/>
            </a:prstTxWarp>
          </a:bodyPr>
          <a:lstStyle/>
          <a:p>
            <a:pPr algn="ctr"/>
            <a:endParaRPr lang="en-US" sz="1800"/>
          </a:p>
        </p:txBody>
      </p:sp>
    </p:spTree>
  </p:cSld>
  <p:clrMapOvr>
    <a:masterClrMapping/>
  </p:clrMapOvr>
</p:notes>
</file>

<file path=ppt/notesSlides/notesSlide8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FFFFFF"/>
        </a:solidFill>
        <a:effectLst/>
      </p:bgPr>
    </p:bg>
    <p:spTree>
      <p:nvGrpSpPr>
        <p:cNvPr id="1" name=""/>
        <p:cNvGrpSpPr/>
        <p:nvPr/>
      </p:nvGrpSpPr>
      <p:grpSpPr>
        <a:xfrm>
          <a:off x="0" y="0"/>
          <a:ext cx="0" cy="0"/>
          <a:chOff x="0" y="0"/>
          <a:chExt cx="0" cy="0"/>
        </a:xfrm>
      </p:grpSpPr>
      <p:sp>
        <p:nvSpPr>
          <p:cNvPr id="171010" name="Rectangle 11"/>
          <p:cNvSpPr>
            <a:spLocks noGrp="1" noChangeArrowheads="1"/>
          </p:cNvSpPr>
          <p:nvPr>
            <p:ph type="sldNum" sz="quarter" idx="5"/>
          </p:nvPr>
        </p:nvSpPr>
        <p:spPr>
          <a:noFill/>
        </p:spPr>
        <p:txBody>
          <a:bodyPr/>
          <a:lstStyle/>
          <a:p>
            <a:fld id="{3E4490B3-A03D-C746-8B99-45D3521FBB93}" type="slidenum">
              <a:rPr lang="en-GB">
                <a:latin typeface="Arial" charset="0"/>
                <a:ea typeface="ＭＳ Ｐゴシック" charset="-128"/>
                <a:cs typeface="ＭＳ Ｐゴシック" charset="-128"/>
              </a:rPr>
              <a:pPr/>
              <a:t>214</a:t>
            </a:fld>
            <a:endParaRPr lang="en-GB">
              <a:latin typeface="Arial" charset="0"/>
              <a:ea typeface="ＭＳ Ｐゴシック" charset="-128"/>
              <a:cs typeface="ＭＳ Ｐゴシック" charset="-128"/>
            </a:endParaRPr>
          </a:p>
        </p:txBody>
      </p:sp>
      <p:sp>
        <p:nvSpPr>
          <p:cNvPr id="171011" name="Text Box 2"/>
          <p:cNvSpPr txBox="1">
            <a:spLocks noChangeArrowheads="1"/>
          </p:cNvSpPr>
          <p:nvPr/>
        </p:nvSpPr>
        <p:spPr bwMode="auto">
          <a:xfrm>
            <a:off x="3886200" y="8686800"/>
            <a:ext cx="2967038" cy="455613"/>
          </a:xfrm>
          <a:prstGeom prst="rect">
            <a:avLst/>
          </a:prstGeom>
          <a:noFill/>
          <a:ln w="9525">
            <a:noFill/>
            <a:round/>
            <a:headEnd/>
            <a:tailEnd/>
          </a:ln>
        </p:spPr>
        <p:txBody>
          <a:bodyPr lIns="89217" tIns="46311" rIns="89217" bIns="46311" anchor="b">
            <a:prstTxWarp prst="textNoShape">
              <a:avLst/>
            </a:prstTxWarp>
          </a:bodyPr>
          <a:lstStyle/>
          <a:p>
            <a:pPr algn="r">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fld id="{2B523877-ED1E-7E40-AD94-65CDFEDE0960}" type="slidenum">
              <a:rPr lang="en-GB" sz="1200">
                <a:solidFill>
                  <a:srgbClr val="000000"/>
                </a:solidFill>
              </a:rPr>
              <a:pPr algn="r">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t>214</a:t>
            </a:fld>
            <a:endParaRPr lang="en-GB" sz="1200">
              <a:solidFill>
                <a:srgbClr val="000000"/>
              </a:solidFill>
            </a:endParaRPr>
          </a:p>
        </p:txBody>
      </p:sp>
      <p:sp>
        <p:nvSpPr>
          <p:cNvPr id="171012" name="Text Box 3"/>
          <p:cNvSpPr txBox="1">
            <a:spLocks noChangeArrowheads="1"/>
          </p:cNvSpPr>
          <p:nvPr/>
        </p:nvSpPr>
        <p:spPr bwMode="auto">
          <a:xfrm>
            <a:off x="1343025" y="685800"/>
            <a:ext cx="4167188" cy="3427413"/>
          </a:xfrm>
          <a:prstGeom prst="rect">
            <a:avLst/>
          </a:prstGeom>
          <a:solidFill>
            <a:srgbClr val="FFFFFF"/>
          </a:solidFill>
          <a:ln w="9525">
            <a:solidFill>
              <a:srgbClr val="000000"/>
            </a:solidFill>
            <a:miter lim="800000"/>
            <a:headEnd/>
            <a:tailEnd/>
          </a:ln>
        </p:spPr>
        <p:txBody>
          <a:bodyPr wrap="none" lIns="86493" tIns="43247" rIns="86493" bIns="43247" anchor="ctr">
            <a:prstTxWarp prst="textNoShape">
              <a:avLst/>
            </a:prstTxWarp>
          </a:bodyPr>
          <a:lstStyle/>
          <a:p>
            <a:pPr algn="ctr"/>
            <a:endParaRPr lang="en-US" sz="1800"/>
          </a:p>
        </p:txBody>
      </p:sp>
      <p:sp>
        <p:nvSpPr>
          <p:cNvPr id="171013" name="Text Box 4"/>
          <p:cNvSpPr>
            <a:spLocks noGrp="1" noChangeArrowheads="1"/>
          </p:cNvSpPr>
          <p:nvPr>
            <p:ph type="body"/>
          </p:nvPr>
        </p:nvSpPr>
        <p:spPr>
          <a:xfrm>
            <a:off x="304800" y="4341813"/>
            <a:ext cx="6248400" cy="2871787"/>
          </a:xfrm>
          <a:noFill/>
          <a:ln/>
        </p:spPr>
        <p:txBody>
          <a:bodyPr>
            <a:spAutoFit/>
          </a:bodyPr>
          <a:lstStyle/>
          <a:p>
            <a:pPr eaLnBrk="1" hangingPunct="1">
              <a:lnSpc>
                <a:spcPct val="90000"/>
              </a:lnSpc>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a:latin typeface="Arial" charset="0"/>
                <a:ea typeface="Lucida Sans Unicode" charset="0"/>
                <a:cs typeface="Lucida Sans Unicode" charset="0"/>
              </a:rPr>
              <a:t>This map shows walking access to grocery stores. The darkest blue areas in the middle are the best served areas. </a:t>
            </a:r>
          </a:p>
          <a:p>
            <a:pPr eaLnBrk="1" hangingPunct="1">
              <a:lnSpc>
                <a:spcPct val="90000"/>
              </a:lnSpc>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a:latin typeface="Arial" charset="0"/>
              <a:ea typeface="Lucida Sans Unicode" charset="0"/>
              <a:cs typeface="Lucida Sans Unicode" charset="0"/>
            </a:endParaRPr>
          </a:p>
          <a:p>
            <a:pPr eaLnBrk="1" hangingPunct="1">
              <a:lnSpc>
                <a:spcPct val="90000"/>
              </a:lnSpc>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a:latin typeface="Arial" charset="0"/>
                <a:ea typeface="Lucida Sans Unicode" charset="0"/>
                <a:cs typeface="Lucida Sans Unicode" charset="0"/>
              </a:rPr>
              <a:t>On the whole, the map shows that low income communities and communities of color have decent walkable access to grocery stores. </a:t>
            </a:r>
          </a:p>
          <a:p>
            <a:pPr eaLnBrk="1" hangingPunct="1">
              <a:lnSpc>
                <a:spcPct val="90000"/>
              </a:lnSpc>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a:latin typeface="Arial" charset="0"/>
              <a:ea typeface="Lucida Sans Unicode" charset="0"/>
              <a:cs typeface="Lucida Sans Unicode" charset="0"/>
            </a:endParaRPr>
          </a:p>
          <a:p>
            <a:pPr eaLnBrk="1" hangingPunct="1">
              <a:lnSpc>
                <a:spcPct val="90000"/>
              </a:lnSpc>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a:latin typeface="Arial" charset="0"/>
                <a:ea typeface="Lucida Sans Unicode" charset="0"/>
                <a:cs typeface="Lucida Sans Unicode" charset="0"/>
              </a:rPr>
              <a:t>The reds are mainly found in far out rural locations or outlying suburbs where a small number of central stores serve large areas. Many of the outlying suburbs tend be wealthier, so not having grocery stores within walking distance does not significantly impact residents’ access.</a:t>
            </a:r>
          </a:p>
          <a:p>
            <a:pPr eaLnBrk="1" hangingPunct="1">
              <a:lnSpc>
                <a:spcPct val="90000"/>
              </a:lnSpc>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a:latin typeface="Arial" charset="0"/>
              <a:ea typeface="Lucida Sans Unicode" charset="0"/>
              <a:cs typeface="Lucida Sans Unicode" charset="0"/>
            </a:endParaRPr>
          </a:p>
          <a:p>
            <a:pPr eaLnBrk="1" hangingPunct="1">
              <a:lnSpc>
                <a:spcPct val="90000"/>
              </a:lnSpc>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r>
              <a:rPr lang="en-GB">
                <a:latin typeface="Arial" charset="0"/>
                <a:ea typeface="Lucida Sans Unicode" charset="0"/>
                <a:cs typeface="Lucida Sans Unicode" charset="0"/>
              </a:rPr>
              <a:t>But, there are a few red areas with higher than average poverty and diversity that have poor walking access to grocery stores.  These areas are a cause for concern.</a:t>
            </a:r>
          </a:p>
          <a:p>
            <a:pPr eaLnBrk="1" hangingPunct="1">
              <a:lnSpc>
                <a:spcPct val="90000"/>
              </a:lnSpc>
              <a:spcBef>
                <a:spcPts val="425"/>
              </a:spcBef>
              <a:tabLst>
                <a:tab pos="0" algn="l"/>
                <a:tab pos="431800" algn="l"/>
                <a:tab pos="863600" algn="l"/>
                <a:tab pos="1296988" algn="l"/>
                <a:tab pos="1728788" algn="l"/>
                <a:tab pos="2162175" algn="l"/>
                <a:tab pos="2593975" algn="l"/>
                <a:tab pos="3025775" algn="l"/>
                <a:tab pos="3459163" algn="l"/>
                <a:tab pos="3890963" algn="l"/>
                <a:tab pos="4324350" algn="l"/>
                <a:tab pos="4756150" algn="l"/>
                <a:tab pos="5189538" algn="l"/>
                <a:tab pos="5621338" algn="l"/>
                <a:tab pos="6053138" algn="l"/>
                <a:tab pos="6486525" algn="l"/>
                <a:tab pos="6918325" algn="l"/>
                <a:tab pos="7351713" algn="l"/>
                <a:tab pos="7783513" algn="l"/>
                <a:tab pos="8215313" algn="l"/>
                <a:tab pos="8648700" algn="l"/>
              </a:tabLst>
            </a:pPr>
            <a:endParaRPr lang="en-GB">
              <a:latin typeface="Arial" charset="0"/>
              <a:ea typeface="Lucida Sans Unicode" charset="0"/>
              <a:cs typeface="Lucida Sans Unicode" charset="0"/>
            </a:endParaRPr>
          </a:p>
        </p:txBody>
      </p:sp>
    </p:spTree>
  </p:cSld>
  <p:clrMapOvr>
    <a:masterClrMapping/>
  </p:clrMapOvr>
</p:notes>
</file>

<file path=ppt/notesSlides/notesSlide9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FFFFFF"/>
        </a:solidFill>
        <a:effectLst/>
      </p:bgPr>
    </p:bg>
    <p:spTree>
      <p:nvGrpSpPr>
        <p:cNvPr id="1" name=""/>
        <p:cNvGrpSpPr/>
        <p:nvPr/>
      </p:nvGrpSpPr>
      <p:grpSpPr>
        <a:xfrm>
          <a:off x="0" y="0"/>
          <a:ext cx="0" cy="0"/>
          <a:chOff x="0" y="0"/>
          <a:chExt cx="0" cy="0"/>
        </a:xfrm>
      </p:grpSpPr>
      <p:sp>
        <p:nvSpPr>
          <p:cNvPr id="173058" name="Rectangle 11"/>
          <p:cNvSpPr>
            <a:spLocks noGrp="1" noChangeArrowheads="1"/>
          </p:cNvSpPr>
          <p:nvPr>
            <p:ph type="sldNum" sz="quarter" idx="5"/>
          </p:nvPr>
        </p:nvSpPr>
        <p:spPr>
          <a:noFill/>
        </p:spPr>
        <p:txBody>
          <a:bodyPr/>
          <a:lstStyle/>
          <a:p>
            <a:fld id="{E418688E-6FE0-E748-902D-E5FB5BF749F2}" type="slidenum">
              <a:rPr lang="en-GB">
                <a:latin typeface="Arial" charset="0"/>
                <a:ea typeface="ＭＳ Ｐゴシック" charset="-128"/>
                <a:cs typeface="ＭＳ Ｐゴシック" charset="-128"/>
              </a:rPr>
              <a:pPr/>
              <a:t>215</a:t>
            </a:fld>
            <a:endParaRPr lang="en-GB">
              <a:latin typeface="Arial" charset="0"/>
              <a:ea typeface="ＭＳ Ｐゴシック" charset="-128"/>
              <a:cs typeface="ＭＳ Ｐゴシック" charset="-128"/>
            </a:endParaRPr>
          </a:p>
        </p:txBody>
      </p:sp>
      <p:sp>
        <p:nvSpPr>
          <p:cNvPr id="173059" name="Text Box 2"/>
          <p:cNvSpPr>
            <a:spLocks noGrp="1" noRot="1" noChangeAspect="1" noChangeArrowheads="1" noTextEdit="1"/>
          </p:cNvSpPr>
          <p:nvPr>
            <p:ph type="sldImg"/>
          </p:nvPr>
        </p:nvSpPr>
        <p:spPr>
          <a:xfrm>
            <a:off x="1141413" y="685800"/>
            <a:ext cx="4567237" cy="3425825"/>
          </a:xfrm>
          <a:ln/>
        </p:spPr>
      </p:sp>
      <p:sp>
        <p:nvSpPr>
          <p:cNvPr id="173060" name="Text Box 3"/>
          <p:cNvSpPr>
            <a:spLocks noGrp="1" noChangeArrowheads="1"/>
          </p:cNvSpPr>
          <p:nvPr>
            <p:ph type="body" idx="1"/>
          </p:nvPr>
        </p:nvSpPr>
        <p:spPr>
          <a:xfrm>
            <a:off x="304800" y="4341813"/>
            <a:ext cx="6245225" cy="4113212"/>
          </a:xfrm>
          <a:noFill/>
          <a:ln/>
        </p:spPr>
        <p:txBody>
          <a:bodyPr wrap="none" anchor="ctr"/>
          <a:lstStyle/>
          <a:p>
            <a:pPr eaLnBrk="1" hangingPunct="1"/>
            <a:endParaRPr lang="en-US">
              <a:latin typeface="Arial" charset="0"/>
              <a:ea typeface="ＭＳ Ｐゴシック" charset="-128"/>
              <a:cs typeface="ＭＳ Ｐゴシック" charset="-128"/>
            </a:endParaRPr>
          </a:p>
        </p:txBody>
      </p:sp>
    </p:spTree>
  </p:cSld>
  <p:clrMapOvr>
    <a:masterClrMapping/>
  </p:clrMapOvr>
</p:notes>
</file>

<file path=ppt/notesSlides/notesSlide9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F69F0B9-C794-CA44-970E-A1605FB6FFE4}" type="slidenum">
              <a:rPr lang="en-US"/>
              <a:pPr/>
              <a:t>225</a:t>
            </a:fld>
            <a:endParaRPr lang="en-US" dirty="0"/>
          </a:p>
        </p:txBody>
      </p:sp>
      <p:sp>
        <p:nvSpPr>
          <p:cNvPr id="137218" name="Rectangle 2"/>
          <p:cNvSpPr>
            <a:spLocks noGrp="1" noRot="1" noChangeAspect="1" noChangeArrowheads="1" noTextEdit="1"/>
          </p:cNvSpPr>
          <p:nvPr>
            <p:ph type="sldImg"/>
          </p:nvPr>
        </p:nvSpPr>
        <p:spPr>
          <a:ln/>
        </p:spPr>
      </p:sp>
      <p:sp>
        <p:nvSpPr>
          <p:cNvPr id="13721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9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7C91A51-CFB9-D74F-975E-983C2DF12111}" type="slidenum">
              <a:rPr lang="en-US"/>
              <a:pPr/>
              <a:t>226</a:t>
            </a:fld>
            <a:endParaRPr lang="en-US" dirty="0"/>
          </a:p>
        </p:txBody>
      </p:sp>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9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F8C6435-4665-814C-8E6F-092AB882F87A}" type="slidenum">
              <a:rPr lang="en-US"/>
              <a:pPr/>
              <a:t>227</a:t>
            </a:fld>
            <a:endParaRPr lang="en-US" dirty="0"/>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9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9FE8CBF-FC48-794F-8E5B-1851AA942AE3}" type="slidenum">
              <a:rPr lang="en-US" altLang="ja-JP"/>
              <a:pPr/>
              <a:t>237</a:t>
            </a:fld>
            <a:endParaRPr lang="en-US" altLang="ja-JP"/>
          </a:p>
        </p:txBody>
      </p:sp>
      <p:sp>
        <p:nvSpPr>
          <p:cNvPr id="1240066"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240067" name="Rectangle 3"/>
          <p:cNvSpPr>
            <a:spLocks noGrp="1" noChangeArrowheads="1"/>
          </p:cNvSpPr>
          <p:nvPr>
            <p:ph type="body" idx="1"/>
          </p:nvPr>
        </p:nvSpPr>
        <p:spPr bwMode="auto">
          <a:xfrm>
            <a:off x="685800" y="4343400"/>
            <a:ext cx="5486400" cy="4114800"/>
          </a:xfrm>
          <a:prstGeom prst="rect">
            <a:avLst/>
          </a:prstGeom>
          <a:solidFill>
            <a:srgbClr val="FFFFFF"/>
          </a:solidFill>
          <a:ln>
            <a:solidFill>
              <a:srgbClr val="000000"/>
            </a:solidFill>
            <a:miter lim="800000"/>
            <a:headEnd/>
            <a:tailEnd/>
          </a:ln>
        </p:spPr>
        <p:txBody>
          <a:bodyPr>
            <a:prstTxWarp prst="textNoShape">
              <a:avLst/>
            </a:prstTxWarp>
          </a:bodyPr>
          <a:lstStyle/>
          <a:p>
            <a:endParaRPr lang="en-US"/>
          </a:p>
        </p:txBody>
      </p:sp>
    </p:spTree>
  </p:cSld>
  <p:clrMapOvr>
    <a:masterClrMapping/>
  </p:clrMapOvr>
</p:notes>
</file>

<file path=ppt/notesSlides/notesSlide9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7B22452-2C67-6848-95EF-82779E1401DD}" type="slidenum">
              <a:rPr lang="en-US" altLang="ja-JP"/>
              <a:pPr/>
              <a:t>238</a:t>
            </a:fld>
            <a:endParaRPr lang="en-US" altLang="ja-JP"/>
          </a:p>
        </p:txBody>
      </p:sp>
      <p:sp>
        <p:nvSpPr>
          <p:cNvPr id="1255426" name="Rectangle 2"/>
          <p:cNvSpPr>
            <a:spLocks noGrp="1" noRot="1" noChangeAspect="1" noChangeArrowheads="1" noTextEdit="1"/>
          </p:cNvSpPr>
          <p:nvPr>
            <p:ph type="sldImg"/>
          </p:nvPr>
        </p:nvSpPr>
        <p:spPr bwMode="auto">
          <a:xfrm>
            <a:off x="1144588" y="685800"/>
            <a:ext cx="4572000" cy="3429000"/>
          </a:xfrm>
          <a:prstGeom prst="rect">
            <a:avLst/>
          </a:prstGeom>
          <a:solidFill>
            <a:srgbClr val="FFFFFF"/>
          </a:solidFill>
          <a:ln>
            <a:solidFill>
              <a:srgbClr val="000000"/>
            </a:solidFill>
            <a:miter lim="800000"/>
            <a:headEnd/>
            <a:tailEnd/>
          </a:ln>
        </p:spPr>
      </p:sp>
      <p:sp>
        <p:nvSpPr>
          <p:cNvPr id="1255427"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prstTxWarp prst="textNoShape">
              <a:avLst/>
            </a:prstTxWarp>
          </a:bodyPr>
          <a:lstStyle/>
          <a:p>
            <a:r>
              <a:rPr lang="en-US"/>
              <a:t>Brief introduction</a:t>
            </a:r>
          </a:p>
          <a:p>
            <a:r>
              <a:rPr lang="en-US"/>
              <a:t>Who we are.</a:t>
            </a:r>
          </a:p>
          <a:p>
            <a:r>
              <a:rPr lang="en-US"/>
              <a:t>Our involvement in water quality protection.</a:t>
            </a:r>
          </a:p>
          <a:p>
            <a:endParaRPr lang="en-US"/>
          </a:p>
          <a:p>
            <a:endParaRPr lang="en-US"/>
          </a:p>
        </p:txBody>
      </p:sp>
    </p:spTree>
  </p:cSld>
  <p:clrMapOvr>
    <a:masterClrMapping/>
  </p:clrMapOvr>
</p:notes>
</file>

<file path=ppt/notesSlides/notesSlide9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B066688-BF7B-6745-942C-13797D75C238}" type="slidenum">
              <a:rPr lang="en-US" altLang="ja-JP"/>
              <a:pPr/>
              <a:t>239</a:t>
            </a:fld>
            <a:endParaRPr lang="en-US" altLang="ja-JP"/>
          </a:p>
        </p:txBody>
      </p:sp>
      <p:sp>
        <p:nvSpPr>
          <p:cNvPr id="1251330"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251331" name="Rectangle 3"/>
          <p:cNvSpPr>
            <a:spLocks noGrp="1" noChangeArrowheads="1"/>
          </p:cNvSpPr>
          <p:nvPr>
            <p:ph type="body" idx="1"/>
          </p:nvPr>
        </p:nvSpPr>
        <p:spPr bwMode="auto">
          <a:xfrm>
            <a:off x="685800" y="4343400"/>
            <a:ext cx="5486400" cy="4114800"/>
          </a:xfrm>
          <a:prstGeom prst="rect">
            <a:avLst/>
          </a:prstGeom>
          <a:solidFill>
            <a:srgbClr val="FFFFFF"/>
          </a:solidFill>
          <a:ln>
            <a:solidFill>
              <a:srgbClr val="000000"/>
            </a:solidFill>
            <a:miter lim="800000"/>
            <a:headEnd/>
            <a:tailEnd/>
          </a:ln>
        </p:spPr>
        <p:txBody>
          <a:bodyPr>
            <a:prstTxWarp prst="textNoShape">
              <a:avLst/>
            </a:prstTxWarp>
          </a:bodyPr>
          <a:lstStyle/>
          <a:p>
            <a:endParaRPr lang="en-US"/>
          </a:p>
        </p:txBody>
      </p:sp>
    </p:spTree>
  </p:cSld>
  <p:clrMapOvr>
    <a:masterClrMapping/>
  </p:clrMapOvr>
</p:notes>
</file>

<file path=ppt/notesSlides/notesSlide9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74944A5-A395-B344-8A13-DDA7153E07A0}" type="slidenum">
              <a:rPr lang="en-US" altLang="ja-JP"/>
              <a:pPr/>
              <a:t>240</a:t>
            </a:fld>
            <a:endParaRPr lang="en-US" altLang="ja-JP"/>
          </a:p>
        </p:txBody>
      </p:sp>
      <p:sp>
        <p:nvSpPr>
          <p:cNvPr id="1238018"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238019" name="Rectangle 3"/>
          <p:cNvSpPr>
            <a:spLocks noGrp="1" noChangeArrowheads="1"/>
          </p:cNvSpPr>
          <p:nvPr>
            <p:ph type="body" idx="1"/>
          </p:nvPr>
        </p:nvSpPr>
        <p:spPr bwMode="auto">
          <a:xfrm>
            <a:off x="685800" y="4343400"/>
            <a:ext cx="5486400" cy="4114800"/>
          </a:xfrm>
          <a:prstGeom prst="rect">
            <a:avLst/>
          </a:prstGeom>
          <a:solidFill>
            <a:srgbClr val="FFFFFF"/>
          </a:solidFill>
          <a:ln>
            <a:solidFill>
              <a:srgbClr val="000000"/>
            </a:solidFill>
            <a:miter lim="800000"/>
            <a:headEnd/>
            <a:tailEnd/>
          </a:ln>
        </p:spPr>
        <p:txBody>
          <a:bodyPr>
            <a:prstTxWarp prst="textNoShape">
              <a:avLst/>
            </a:prstTxWarp>
          </a:bodyPr>
          <a:lstStyle/>
          <a:p>
            <a:endParaRPr lang="en-US"/>
          </a:p>
        </p:txBody>
      </p:sp>
    </p:spTree>
  </p:cSld>
  <p:clrMapOvr>
    <a:masterClrMapping/>
  </p:clrMapOvr>
</p:notes>
</file>

<file path=ppt/notesSlides/notesSlide9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F4EFADC9-AD71-D84F-B63C-B9932C777ED4}" type="slidenum">
              <a:rPr lang="en-US"/>
              <a:pPr>
                <a:defRPr/>
              </a:pPr>
              <a:t>260</a:t>
            </a:fld>
            <a:endParaRPr lang="en-US"/>
          </a:p>
        </p:txBody>
      </p:sp>
      <p:sp>
        <p:nvSpPr>
          <p:cNvPr id="49155" name="Rectangle 2"/>
          <p:cNvSpPr>
            <a:spLocks noGrp="1" noRot="1" noChangeAspect="1" noChangeArrowheads="1"/>
          </p:cNvSpPr>
          <p:nvPr>
            <p:ph type="sldImg"/>
          </p:nvPr>
        </p:nvSpPr>
        <p:spPr>
          <a:solidFill>
            <a:srgbClr val="FFFFFF"/>
          </a:solidFill>
          <a:ln/>
        </p:spPr>
      </p:sp>
      <p:sp>
        <p:nvSpPr>
          <p:cNvPr id="49156" name="Rectangle 3"/>
          <p:cNvSpPr>
            <a:spLocks noGrp="1" noChangeArrowheads="1"/>
          </p:cNvSpPr>
          <p:nvPr>
            <p:ph type="body" idx="1"/>
          </p:nvPr>
        </p:nvSpPr>
        <p:spPr>
          <a:xfrm>
            <a:off x="914400" y="4343400"/>
            <a:ext cx="5029200" cy="4114800"/>
          </a:xfrm>
          <a:solidFill>
            <a:srgbClr val="FFFFFF"/>
          </a:solidFill>
          <a:ln>
            <a:solidFill>
              <a:srgbClr val="000000"/>
            </a:solidFill>
          </a:ln>
        </p:spPr>
        <p:txBody>
          <a:bodyPr/>
          <a:lstStyle/>
          <a:p>
            <a:endParaRPr lang="en-US">
              <a:latin typeface="Arial" charset="0"/>
              <a:ea typeface="ＭＳ Ｐゴシック" charset="-128"/>
              <a:cs typeface="ＭＳ Ｐゴシック" charset="-128"/>
            </a:endParaRPr>
          </a:p>
        </p:txBody>
      </p:sp>
    </p:spTree>
  </p:cSld>
  <p:clrMapOvr>
    <a:masterClrMapping/>
  </p:clrMapOvr>
</p:notes>
</file>

<file path=ppt/notesSlides/notesSlide9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p:txBody>
          <a:bodyPr/>
          <a:lstStyle/>
          <a:p>
            <a:pPr>
              <a:defRPr/>
            </a:pPr>
            <a:fld id="{1C422AF0-F1EE-3749-BACE-FB05151F6E8B}" type="slidenum">
              <a:rPr lang="en-US"/>
              <a:pPr>
                <a:defRPr/>
              </a:pPr>
              <a:t>266</a:t>
            </a:fld>
            <a:endParaRPr lang="en-US"/>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endParaRPr lang="en-US">
              <a:latin typeface="Arial" charset="0"/>
              <a:ea typeface="ＭＳ Ｐゴシック" charset="-128"/>
              <a:cs typeface="ＭＳ Ｐゴシック" charset="-128"/>
            </a:endParaRPr>
          </a:p>
        </p:txBody>
      </p:sp>
    </p:spTree>
  </p:cSld>
  <p:clrMapOvr>
    <a:masterClrMapping/>
  </p:clrMapOvr>
</p:notes>
</file>

<file path=ppt/notesSlides/notesSlide10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p:txBody>
          <a:bodyPr/>
          <a:lstStyle/>
          <a:p>
            <a:pPr>
              <a:defRPr/>
            </a:pPr>
            <a:fld id="{9A17AB2C-7F8F-0944-8777-622A1C89B211}" type="slidenum">
              <a:rPr lang="en-US"/>
              <a:pPr>
                <a:defRPr/>
              </a:pPr>
              <a:t>267</a:t>
            </a:fld>
            <a:endParaRPr lang="en-US"/>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p:spPr>
        <p:txBody>
          <a:bodyPr/>
          <a:lstStyle/>
          <a:p>
            <a:endParaRPr lang="en-US">
              <a:latin typeface="Arial" charset="0"/>
              <a:ea typeface="ＭＳ Ｐゴシック" charset="-128"/>
              <a:cs typeface="ＭＳ Ｐゴシック" charset="-128"/>
            </a:endParaRPr>
          </a:p>
        </p:txBody>
      </p:sp>
    </p:spTree>
  </p:cSld>
  <p:clrMapOvr>
    <a:masterClrMapping/>
  </p:clrMapOvr>
</p:notes>
</file>

<file path=ppt/notesSlides/notesSlide10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p:txBody>
          <a:bodyPr/>
          <a:lstStyle/>
          <a:p>
            <a:pPr>
              <a:defRPr/>
            </a:pPr>
            <a:fld id="{FB2E9043-DB4E-8447-B225-D8FF17C4C7C8}" type="slidenum">
              <a:rPr lang="en-US"/>
              <a:pPr>
                <a:defRPr/>
              </a:pPr>
              <a:t>269</a:t>
            </a:fld>
            <a:endParaRPr lang="en-US"/>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p:spPr>
        <p:txBody>
          <a:bodyPr/>
          <a:lstStyle/>
          <a:p>
            <a:endParaRPr lang="en-US">
              <a:latin typeface="Arial" charset="0"/>
              <a:ea typeface="ＭＳ Ｐゴシック" charset="-128"/>
              <a:cs typeface="ＭＳ Ｐゴシック" charset="-128"/>
            </a:endParaRPr>
          </a:p>
        </p:txBody>
      </p:sp>
    </p:spTree>
  </p:cSld>
  <p:clrMapOvr>
    <a:masterClrMapping/>
  </p:clrMapOvr>
</p:notes>
</file>

<file path=ppt/notesSlides/notesSlide10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p:txBody>
          <a:bodyPr/>
          <a:lstStyle/>
          <a:p>
            <a:pPr>
              <a:defRPr/>
            </a:pPr>
            <a:fld id="{08F27EEA-CD8F-494E-8013-5F64C0908FF8}" type="slidenum">
              <a:rPr lang="en-US"/>
              <a:pPr>
                <a:defRPr/>
              </a:pPr>
              <a:t>270</a:t>
            </a:fld>
            <a:endParaRPr lang="en-US"/>
          </a:p>
        </p:txBody>
      </p:sp>
      <p:sp>
        <p:nvSpPr>
          <p:cNvPr id="55299" name="Rectangle 2"/>
          <p:cNvSpPr>
            <a:spLocks noGrp="1" noRot="1" noChangeAspect="1" noChangeArrowheads="1"/>
          </p:cNvSpPr>
          <p:nvPr>
            <p:ph type="sldImg"/>
          </p:nvPr>
        </p:nvSpPr>
        <p:spPr>
          <a:solidFill>
            <a:srgbClr val="FFFFFF"/>
          </a:solidFill>
          <a:ln/>
        </p:spPr>
      </p:sp>
      <p:sp>
        <p:nvSpPr>
          <p:cNvPr id="55300" name="Rectangle 3"/>
          <p:cNvSpPr>
            <a:spLocks noGrp="1" noChangeArrowheads="1"/>
          </p:cNvSpPr>
          <p:nvPr>
            <p:ph type="body" idx="1"/>
          </p:nvPr>
        </p:nvSpPr>
        <p:spPr>
          <a:solidFill>
            <a:srgbClr val="FFFFFF"/>
          </a:solidFill>
          <a:ln>
            <a:solidFill>
              <a:srgbClr val="000000"/>
            </a:solidFill>
          </a:ln>
        </p:spPr>
        <p:txBody>
          <a:bodyPr/>
          <a:lstStyle/>
          <a:p>
            <a:endParaRPr lang="en-US">
              <a:latin typeface="Arial" charset="0"/>
              <a:ea typeface="ＭＳ Ｐゴシック" charset="-128"/>
              <a:cs typeface="ＭＳ Ｐゴシック" charset="-128"/>
            </a:endParaRPr>
          </a:p>
        </p:txBody>
      </p:sp>
    </p:spTree>
  </p:cSld>
  <p:clrMapOvr>
    <a:masterClrMapping/>
  </p:clrMapOvr>
</p:notes>
</file>

<file path=ppt/notesSlides/notesSlide10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Women's Bookstore</a:t>
            </a:r>
          </a:p>
          <a:p>
            <a:r>
              <a:rPr lang="en-US" dirty="0" smtClean="0"/>
              <a:t>Women's Press</a:t>
            </a:r>
          </a:p>
          <a:p>
            <a:r>
              <a:rPr lang="en-US" dirty="0" smtClean="0"/>
              <a:t>Gathering Places</a:t>
            </a:r>
          </a:p>
          <a:p>
            <a:r>
              <a:rPr lang="en-US" dirty="0" smtClean="0"/>
              <a:t>Law Assistance</a:t>
            </a:r>
          </a:p>
          <a:p>
            <a:r>
              <a:rPr lang="en-US" dirty="0" smtClean="0"/>
              <a:t>Credit Union</a:t>
            </a:r>
          </a:p>
          <a:p>
            <a:r>
              <a:rPr lang="en-US" dirty="0" smtClean="0"/>
              <a:t>Art Galleries</a:t>
            </a:r>
          </a:p>
          <a:p>
            <a:r>
              <a:rPr lang="en-US" dirty="0" smtClean="0"/>
              <a:t>Labor Union Women</a:t>
            </a:r>
          </a:p>
          <a:p>
            <a:r>
              <a:rPr lang="en-US" dirty="0" smtClean="0"/>
              <a:t>Socialists</a:t>
            </a:r>
          </a:p>
          <a:p>
            <a:r>
              <a:rPr lang="en-US" dirty="0" smtClean="0"/>
              <a:t>Lesbian parents</a:t>
            </a:r>
          </a:p>
          <a:p>
            <a:r>
              <a:rPr lang="en-US" dirty="0" smtClean="0"/>
              <a:t>Vegetarians</a:t>
            </a:r>
          </a:p>
          <a:p>
            <a:endParaRPr lang="en-US" dirty="0"/>
          </a:p>
        </p:txBody>
      </p:sp>
      <p:sp>
        <p:nvSpPr>
          <p:cNvPr id="4" name="Slide Number Placeholder 3"/>
          <p:cNvSpPr>
            <a:spLocks noGrp="1"/>
          </p:cNvSpPr>
          <p:nvPr>
            <p:ph type="sldNum" sz="quarter" idx="10"/>
          </p:nvPr>
        </p:nvSpPr>
        <p:spPr/>
        <p:txBody>
          <a:bodyPr/>
          <a:lstStyle/>
          <a:p>
            <a:fld id="{3144821E-D486-1445-A407-F7DDA016EF2C}" type="slidenum">
              <a:rPr lang="en-US" smtClean="0"/>
              <a:pPr/>
              <a:t>275</a:t>
            </a:fld>
            <a:endParaRPr lang="en-US" dirty="0"/>
          </a:p>
        </p:txBody>
      </p:sp>
    </p:spTree>
  </p:cSld>
  <p:clrMapOvr>
    <a:masterClrMapping/>
  </p:clrMapOvr>
</p:notes>
</file>

<file path=ppt/notesSlides/notesSlide10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81C6648-4288-6B48-B169-78DC5E8C5708}" type="slidenum">
              <a:rPr lang="en-US" altLang="ja-JP"/>
              <a:pPr/>
              <a:t>283</a:t>
            </a:fld>
            <a:endParaRPr lang="en-US" altLang="ja-JP"/>
          </a:p>
        </p:txBody>
      </p:sp>
      <p:sp>
        <p:nvSpPr>
          <p:cNvPr id="760834"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760835" name="Rectangle 3"/>
          <p:cNvSpPr>
            <a:spLocks noGrp="1" noChangeArrowheads="1"/>
          </p:cNvSpPr>
          <p:nvPr>
            <p:ph type="body" idx="1"/>
          </p:nvPr>
        </p:nvSpPr>
        <p:spPr bwMode="auto">
          <a:xfrm>
            <a:off x="685800" y="4343400"/>
            <a:ext cx="5486400" cy="4114800"/>
          </a:xfrm>
          <a:prstGeom prst="rect">
            <a:avLst/>
          </a:prstGeom>
          <a:solidFill>
            <a:srgbClr val="FFFFFF"/>
          </a:solidFill>
          <a:ln>
            <a:solidFill>
              <a:srgbClr val="000000"/>
            </a:solidFill>
            <a:miter lim="800000"/>
            <a:headEnd/>
            <a:tailEnd/>
          </a:ln>
        </p:spPr>
        <p:txBody>
          <a:bodyPr>
            <a:prstTxWarp prst="textNoShape">
              <a:avLst/>
            </a:prstTxWarp>
          </a:bodyPr>
          <a:lstStyle/>
          <a:p>
            <a:endParaRPr lang="ja-JP" altLang="en-US">
              <a:cs typeface="ＭＳ Ｐゴシック" charset="-128"/>
            </a:endParaRPr>
          </a:p>
        </p:txBody>
      </p:sp>
    </p:spTree>
  </p:cSld>
  <p:clrMapOvr>
    <a:masterClrMapping/>
  </p:clrMapOvr>
</p:notes>
</file>

<file path=ppt/notesSlides/notesSlide10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p:txBody>
          <a:bodyPr/>
          <a:lstStyle/>
          <a:p>
            <a:pPr>
              <a:defRPr/>
            </a:pPr>
            <a:fld id="{5328E7EF-60F5-9343-8988-0962448ED9EC}" type="slidenum">
              <a:rPr lang="en-US" altLang="ja-JP">
                <a:latin typeface="Arial" pitchFamily="-109" charset="0"/>
                <a:cs typeface="ＭＳ Ｐゴシック" pitchFamily="-109" charset="-128"/>
              </a:rPr>
              <a:pPr>
                <a:defRPr/>
              </a:pPr>
              <a:t>284</a:t>
            </a:fld>
            <a:endParaRPr lang="en-US" altLang="ja-JP">
              <a:latin typeface="Arial" pitchFamily="-109" charset="0"/>
              <a:cs typeface="ＭＳ Ｐゴシック" pitchFamily="-109" charset="-128"/>
            </a:endParaRPr>
          </a:p>
        </p:txBody>
      </p:sp>
      <p:sp>
        <p:nvSpPr>
          <p:cNvPr id="44035" name="Rectangle 2"/>
          <p:cNvSpPr>
            <a:spLocks noGrp="1" noRot="1" noChangeAspect="1" noChangeArrowheads="1"/>
          </p:cNvSpPr>
          <p:nvPr>
            <p:ph type="sldImg"/>
          </p:nvPr>
        </p:nvSpPr>
        <p:spPr>
          <a:solidFill>
            <a:srgbClr val="FFFFFF"/>
          </a:solidFill>
          <a:ln/>
        </p:spPr>
      </p:sp>
      <p:sp>
        <p:nvSpPr>
          <p:cNvPr id="44036"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ja-JP" altLang="en-US">
              <a:latin typeface="Arial" pitchFamily="-110" charset="0"/>
              <a:ea typeface="ＭＳ Ｐゴシック" pitchFamily="-110" charset="-128"/>
              <a:cs typeface="ＭＳ Ｐゴシック" pitchFamily="-110" charset="-128"/>
            </a:endParaRPr>
          </a:p>
        </p:txBody>
      </p:sp>
    </p:spTree>
  </p:cSld>
  <p:clrMapOvr>
    <a:masterClrMapping/>
  </p:clrMapOvr>
</p:notes>
</file>

<file path=ppt/notesSlides/notesSlide10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p:txBody>
          <a:bodyPr/>
          <a:lstStyle/>
          <a:p>
            <a:pPr>
              <a:defRPr/>
            </a:pPr>
            <a:fld id="{D0EC3FC5-AD51-EA44-B4FD-47C3FC503883}" type="slidenum">
              <a:rPr lang="en-US" altLang="ja-JP">
                <a:latin typeface="Arial" pitchFamily="-109" charset="0"/>
                <a:cs typeface="ＭＳ Ｐゴシック" pitchFamily="-109" charset="-128"/>
              </a:rPr>
              <a:pPr>
                <a:defRPr/>
              </a:pPr>
              <a:t>285</a:t>
            </a:fld>
            <a:endParaRPr lang="en-US" altLang="ja-JP">
              <a:latin typeface="Arial" pitchFamily="-109" charset="0"/>
              <a:cs typeface="ＭＳ Ｐゴシック" pitchFamily="-109" charset="-128"/>
            </a:endParaRPr>
          </a:p>
        </p:txBody>
      </p:sp>
      <p:sp>
        <p:nvSpPr>
          <p:cNvPr id="46083" name="Rectangle 2"/>
          <p:cNvSpPr>
            <a:spLocks noGrp="1" noRot="1" noChangeAspect="1" noChangeArrowheads="1"/>
          </p:cNvSpPr>
          <p:nvPr>
            <p:ph type="sldImg"/>
          </p:nvPr>
        </p:nvSpPr>
        <p:spPr>
          <a:solidFill>
            <a:srgbClr val="FFFFFF"/>
          </a:solidFill>
          <a:ln/>
        </p:spPr>
      </p:sp>
      <p:sp>
        <p:nvSpPr>
          <p:cNvPr id="46084"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ja-JP" altLang="en-US">
              <a:latin typeface="Arial" pitchFamily="-110" charset="0"/>
              <a:ea typeface="ＭＳ Ｐゴシック" pitchFamily="-110" charset="-128"/>
              <a:cs typeface="ＭＳ Ｐゴシック" pitchFamily="-110" charset="-128"/>
            </a:endParaRPr>
          </a:p>
        </p:txBody>
      </p:sp>
    </p:spTree>
  </p:cSld>
  <p:clrMapOvr>
    <a:masterClrMapping/>
  </p:clrMapOvr>
</p:notes>
</file>

<file path=ppt/notesSlides/notesSlide10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p:txBody>
          <a:bodyPr/>
          <a:lstStyle/>
          <a:p>
            <a:pPr>
              <a:defRPr/>
            </a:pPr>
            <a:fld id="{DABB2E63-4653-A645-A284-D402A386AC6C}" type="slidenum">
              <a:rPr lang="en-US" altLang="ja-JP">
                <a:latin typeface="Arial" pitchFamily="-109" charset="0"/>
                <a:cs typeface="ＭＳ Ｐゴシック" pitchFamily="-109" charset="-128"/>
              </a:rPr>
              <a:pPr>
                <a:defRPr/>
              </a:pPr>
              <a:t>286</a:t>
            </a:fld>
            <a:endParaRPr lang="en-US" altLang="ja-JP">
              <a:latin typeface="Arial" pitchFamily="-109" charset="0"/>
              <a:cs typeface="ＭＳ Ｐゴシック" pitchFamily="-109" charset="-128"/>
            </a:endParaRPr>
          </a:p>
        </p:txBody>
      </p:sp>
      <p:sp>
        <p:nvSpPr>
          <p:cNvPr id="50179" name="Rectangle 2"/>
          <p:cNvSpPr>
            <a:spLocks noGrp="1" noRot="1" noChangeAspect="1" noChangeArrowheads="1"/>
          </p:cNvSpPr>
          <p:nvPr>
            <p:ph type="sldImg"/>
          </p:nvPr>
        </p:nvSpPr>
        <p:spPr>
          <a:solidFill>
            <a:srgbClr val="FFFFFF"/>
          </a:solidFill>
          <a:ln/>
        </p:spPr>
      </p:sp>
      <p:sp>
        <p:nvSpPr>
          <p:cNvPr id="5018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ja-JP" altLang="en-US">
              <a:latin typeface="Arial" pitchFamily="-110" charset="0"/>
              <a:ea typeface="ＭＳ Ｐゴシック" pitchFamily="-110" charset="-128"/>
              <a:cs typeface="ＭＳ Ｐゴシック" pitchFamily="-110" charset="-128"/>
            </a:endParaRPr>
          </a:p>
        </p:txBody>
      </p:sp>
    </p:spTree>
  </p:cSld>
  <p:clrMapOvr>
    <a:masterClrMapping/>
  </p:clrMapOvr>
</p:notes>
</file>

<file path=ppt/notesSlides/notesSlide10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p:txBody>
          <a:bodyPr/>
          <a:lstStyle/>
          <a:p>
            <a:pPr>
              <a:defRPr/>
            </a:pPr>
            <a:fld id="{81F4E6B6-0C31-6846-A1CF-98F0DDF9C4A7}" type="slidenum">
              <a:rPr lang="en-US" altLang="ja-JP">
                <a:latin typeface="Arial" pitchFamily="-109" charset="0"/>
                <a:cs typeface="ＭＳ Ｐゴシック" pitchFamily="-109" charset="-128"/>
              </a:rPr>
              <a:pPr>
                <a:defRPr/>
              </a:pPr>
              <a:t>287</a:t>
            </a:fld>
            <a:endParaRPr lang="en-US" altLang="ja-JP">
              <a:latin typeface="Arial" pitchFamily="-109" charset="0"/>
              <a:cs typeface="ＭＳ Ｐゴシック" pitchFamily="-109" charset="-128"/>
            </a:endParaRPr>
          </a:p>
        </p:txBody>
      </p:sp>
      <p:sp>
        <p:nvSpPr>
          <p:cNvPr id="52227" name="Rectangle 2"/>
          <p:cNvSpPr>
            <a:spLocks noGrp="1" noRot="1" noChangeAspect="1" noChangeArrowheads="1"/>
          </p:cNvSpPr>
          <p:nvPr>
            <p:ph type="sldImg"/>
          </p:nvPr>
        </p:nvSpPr>
        <p:spPr>
          <a:solidFill>
            <a:srgbClr val="FFFFFF"/>
          </a:solidFill>
          <a:ln/>
        </p:spPr>
      </p:sp>
      <p:sp>
        <p:nvSpPr>
          <p:cNvPr id="52228"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ja-JP" altLang="en-US">
              <a:latin typeface="Arial" pitchFamily="-110" charset="0"/>
              <a:ea typeface="ＭＳ Ｐゴシック" pitchFamily="-110" charset="-128"/>
              <a:cs typeface="ＭＳ Ｐゴシック" pitchFamily="-110" charset="-128"/>
            </a:endParaRPr>
          </a:p>
        </p:txBody>
      </p:sp>
    </p:spTree>
  </p:cSld>
  <p:clrMapOvr>
    <a:masterClrMapping/>
  </p:clrMapOvr>
</p:notes>
</file>

<file path=ppt/notesSlides/notesSlide10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a:noFill/>
        </p:spPr>
        <p:txBody>
          <a:bodyPr/>
          <a:lstStyle/>
          <a:p>
            <a:fld id="{C96C96C9-8CD8-DC43-91C1-815C1467EA6C}" type="slidenum">
              <a:rPr lang="en-US"/>
              <a:pPr/>
              <a:t>288</a:t>
            </a:fld>
            <a:endParaRPr lang="en-US"/>
          </a:p>
        </p:txBody>
      </p:sp>
      <p:sp>
        <p:nvSpPr>
          <p:cNvPr id="105475" name="Rectangle 2"/>
          <p:cNvSpPr>
            <a:spLocks noGrp="1" noRot="1" noChangeAspect="1" noChangeArrowheads="1" noTextEdit="1"/>
          </p:cNvSpPr>
          <p:nvPr>
            <p:ph type="sldImg"/>
          </p:nvPr>
        </p:nvSpPr>
        <p:spPr>
          <a:ln/>
        </p:spPr>
      </p:sp>
      <p:sp>
        <p:nvSpPr>
          <p:cNvPr id="105476"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p:spPr>
        <p:txBody>
          <a:bodyPr/>
          <a:lstStyle/>
          <a:p>
            <a:fld id="{2C22078B-506B-F548-9D7F-5C00FD88D517}" type="slidenum">
              <a:rPr lang="en-US"/>
              <a:pPr/>
              <a:t>289</a:t>
            </a:fld>
            <a:endParaRPr lang="en-US"/>
          </a:p>
        </p:txBody>
      </p:sp>
      <p:sp>
        <p:nvSpPr>
          <p:cNvPr id="107523" name="Rectangle 2"/>
          <p:cNvSpPr>
            <a:spLocks noGrp="1" noRot="1" noChangeAspect="1" noChangeArrowheads="1" noTextEdit="1"/>
          </p:cNvSpPr>
          <p:nvPr>
            <p:ph type="sldImg"/>
          </p:nvPr>
        </p:nvSpPr>
        <p:spPr>
          <a:ln/>
        </p:spPr>
      </p:sp>
      <p:sp>
        <p:nvSpPr>
          <p:cNvPr id="107524"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7A24B6-2792-C840-973F-AE38EA58A871}" type="slidenum">
              <a:rPr lang="en-US" altLang="ja-JP"/>
              <a:pPr/>
              <a:t>290</a:t>
            </a:fld>
            <a:endParaRPr lang="en-US" altLang="ja-JP"/>
          </a:p>
        </p:txBody>
      </p:sp>
      <p:sp>
        <p:nvSpPr>
          <p:cNvPr id="789506"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789507" name="Rectangle 3"/>
          <p:cNvSpPr>
            <a:spLocks noGrp="1" noChangeArrowheads="1"/>
          </p:cNvSpPr>
          <p:nvPr>
            <p:ph type="body" idx="1"/>
          </p:nvPr>
        </p:nvSpPr>
        <p:spPr bwMode="auto">
          <a:xfrm>
            <a:off x="685800" y="4343400"/>
            <a:ext cx="5486400" cy="4114800"/>
          </a:xfrm>
          <a:prstGeom prst="rect">
            <a:avLst/>
          </a:prstGeom>
          <a:solidFill>
            <a:srgbClr val="FFFFFF"/>
          </a:solidFill>
          <a:ln>
            <a:solidFill>
              <a:srgbClr val="000000"/>
            </a:solidFill>
            <a:miter lim="800000"/>
            <a:headEnd/>
            <a:tailEnd/>
          </a:ln>
        </p:spPr>
        <p:txBody>
          <a:bodyPr>
            <a:prstTxWarp prst="textNoShape">
              <a:avLst/>
            </a:prstTxWarp>
          </a:bodyPr>
          <a:lstStyle/>
          <a:p>
            <a:endParaRPr lang="ja-JP" altLang="en-US">
              <a:cs typeface="ＭＳ Ｐゴシック" charset="-128"/>
            </a:endParaRPr>
          </a:p>
        </p:txBody>
      </p:sp>
    </p:spTree>
  </p:cSld>
  <p:clrMapOvr>
    <a:masterClrMapping/>
  </p:clrMapOvr>
</p:notes>
</file>

<file path=ppt/notesSlides/notesSlide1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3EEB146-B199-B243-AFD3-4B280537BC7A}" type="slidenum">
              <a:rPr lang="en-US" altLang="ja-JP"/>
              <a:pPr/>
              <a:t>291</a:t>
            </a:fld>
            <a:endParaRPr lang="en-US" altLang="ja-JP"/>
          </a:p>
        </p:txBody>
      </p:sp>
      <p:sp>
        <p:nvSpPr>
          <p:cNvPr id="791554"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791555" name="Rectangle 3"/>
          <p:cNvSpPr>
            <a:spLocks noGrp="1" noChangeArrowheads="1"/>
          </p:cNvSpPr>
          <p:nvPr>
            <p:ph type="body" idx="1"/>
          </p:nvPr>
        </p:nvSpPr>
        <p:spPr bwMode="auto">
          <a:xfrm>
            <a:off x="685800" y="4343400"/>
            <a:ext cx="5486400" cy="4114800"/>
          </a:xfrm>
          <a:prstGeom prst="rect">
            <a:avLst/>
          </a:prstGeom>
          <a:solidFill>
            <a:srgbClr val="FFFFFF"/>
          </a:solidFill>
          <a:ln>
            <a:solidFill>
              <a:srgbClr val="000000"/>
            </a:solidFill>
            <a:miter lim="800000"/>
            <a:headEnd/>
            <a:tailEnd/>
          </a:ln>
        </p:spPr>
        <p:txBody>
          <a:bodyPr>
            <a:prstTxWarp prst="textNoShape">
              <a:avLst/>
            </a:prstTxWarp>
          </a:bodyPr>
          <a:lstStyle/>
          <a:p>
            <a:endParaRPr lang="ja-JP" altLang="en-US">
              <a:cs typeface="ＭＳ Ｐゴシック" charset="-128"/>
            </a:endParaRPr>
          </a:p>
        </p:txBody>
      </p:sp>
    </p:spTree>
  </p:cSld>
  <p:clrMapOvr>
    <a:masterClrMapping/>
  </p:clrMapOvr>
</p:notes>
</file>

<file path=ppt/notesSlides/notesSlide1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E3D5C31-EDDC-5D4D-9795-6781DC18A649}" type="slidenum">
              <a:rPr lang="en-US"/>
              <a:pPr/>
              <a:t>294</a:t>
            </a:fld>
            <a:endParaRPr lang="en-US"/>
          </a:p>
        </p:txBody>
      </p:sp>
      <p:sp>
        <p:nvSpPr>
          <p:cNvPr id="679938" name="Rectangle 2"/>
          <p:cNvSpPr>
            <a:spLocks noGrp="1" noRot="1" noChangeAspect="1" noChangeArrowheads="1" noTextEdit="1"/>
          </p:cNvSpPr>
          <p:nvPr>
            <p:ph type="sldImg"/>
          </p:nvPr>
        </p:nvSpPr>
        <p:spPr>
          <a:ln/>
        </p:spPr>
      </p:sp>
      <p:sp>
        <p:nvSpPr>
          <p:cNvPr id="6799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014B8E47-73C9-C447-951B-2F455DEE79B2}" type="slidenum">
              <a:rPr lang="en-US" altLang="ja-JP" smtClean="0"/>
              <a:pPr>
                <a:defRPr/>
              </a:pPr>
              <a:t>295</a:t>
            </a:fld>
            <a:endParaRPr lang="en-US" altLang="ja-JP" dirty="0"/>
          </a:p>
        </p:txBody>
      </p:sp>
    </p:spTree>
  </p:cSld>
  <p:clrMapOvr>
    <a:masterClrMapping/>
  </p:clrMapOvr>
</p:notes>
</file>

<file path=ppt/notesSlides/notesSlide1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p:txBody>
          <a:bodyPr/>
          <a:lstStyle/>
          <a:p>
            <a:pPr>
              <a:defRPr/>
            </a:pPr>
            <a:fld id="{13165DAC-DB66-814B-A315-7F06C8A35A61}" type="slidenum">
              <a:rPr lang="en-US" altLang="ja-JP">
                <a:latin typeface="Arial" pitchFamily="-109" charset="0"/>
                <a:cs typeface="ＭＳ Ｐゴシック" pitchFamily="-109" charset="-128"/>
              </a:rPr>
              <a:pPr>
                <a:defRPr/>
              </a:pPr>
              <a:t>300</a:t>
            </a:fld>
            <a:endParaRPr lang="en-US" altLang="ja-JP">
              <a:latin typeface="Arial" pitchFamily="-109" charset="0"/>
              <a:cs typeface="ＭＳ Ｐゴシック" pitchFamily="-109" charset="-128"/>
            </a:endParaRPr>
          </a:p>
        </p:txBody>
      </p:sp>
      <p:sp>
        <p:nvSpPr>
          <p:cNvPr id="121859" name="Rectangle 2"/>
          <p:cNvSpPr>
            <a:spLocks noGrp="1" noRot="1" noChangeAspect="1" noChangeArrowheads="1"/>
          </p:cNvSpPr>
          <p:nvPr>
            <p:ph type="sldImg"/>
          </p:nvPr>
        </p:nvSpPr>
        <p:spPr>
          <a:solidFill>
            <a:srgbClr val="FFFFFF"/>
          </a:solidFill>
          <a:ln/>
        </p:spPr>
      </p:sp>
      <p:sp>
        <p:nvSpPr>
          <p:cNvPr id="12186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Arial" pitchFamily="-110" charset="0"/>
              <a:ea typeface="ＭＳ Ｐゴシック" pitchFamily="-110" charset="-128"/>
              <a:cs typeface="ＭＳ Ｐゴシック" pitchFamily="-110" charset="-128"/>
            </a:endParaRPr>
          </a:p>
        </p:txBody>
      </p:sp>
    </p:spTree>
  </p:cSld>
  <p:clrMapOvr>
    <a:masterClrMapping/>
  </p:clrMapOvr>
</p:notes>
</file>

<file path=ppt/notesSlides/notesSlide1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32098" name="Rectangle 7"/>
          <p:cNvSpPr>
            <a:spLocks noGrp="1" noChangeArrowheads="1"/>
          </p:cNvSpPr>
          <p:nvPr>
            <p:ph type="sldNum" sz="quarter" idx="5"/>
          </p:nvPr>
        </p:nvSpPr>
        <p:spPr/>
        <p:txBody>
          <a:bodyPr/>
          <a:lstStyle/>
          <a:p>
            <a:pPr>
              <a:defRPr/>
            </a:pPr>
            <a:fld id="{BF8E2940-0AA8-6747-9FF7-FB09C933B377}" type="slidenum">
              <a:rPr lang="en-US" altLang="ja-JP">
                <a:latin typeface="Arial" pitchFamily="-109" charset="0"/>
                <a:cs typeface="ＭＳ Ｐゴシック" pitchFamily="-109" charset="-128"/>
              </a:rPr>
              <a:pPr>
                <a:defRPr/>
              </a:pPr>
              <a:t>302</a:t>
            </a:fld>
            <a:endParaRPr lang="en-US" altLang="ja-JP">
              <a:latin typeface="Arial" pitchFamily="-109" charset="0"/>
              <a:cs typeface="ＭＳ Ｐゴシック" pitchFamily="-109" charset="-128"/>
            </a:endParaRPr>
          </a:p>
        </p:txBody>
      </p:sp>
      <p:sp>
        <p:nvSpPr>
          <p:cNvPr id="123907" name="Rectangle 2"/>
          <p:cNvSpPr>
            <a:spLocks noGrp="1" noRot="1" noChangeAspect="1" noChangeArrowheads="1" noTextEdit="1"/>
          </p:cNvSpPr>
          <p:nvPr>
            <p:ph type="sldImg"/>
          </p:nvPr>
        </p:nvSpPr>
        <p:spPr>
          <a:solidFill>
            <a:srgbClr val="FFFFFF"/>
          </a:solidFill>
          <a:ln/>
        </p:spPr>
      </p:sp>
      <p:sp>
        <p:nvSpPr>
          <p:cNvPr id="123908" name="Rectangle 3"/>
          <p:cNvSpPr>
            <a:spLocks noGrp="1" noChangeArrowheads="1"/>
          </p:cNvSpPr>
          <p:nvPr>
            <p:ph type="body" idx="1"/>
          </p:nvPr>
        </p:nvSpPr>
        <p:spPr>
          <a:xfrm>
            <a:off x="914400" y="4343400"/>
            <a:ext cx="5029200" cy="4114800"/>
          </a:xfrm>
          <a:solidFill>
            <a:srgbClr val="FFFFFF"/>
          </a:solidFill>
          <a:ln>
            <a:solidFill>
              <a:srgbClr val="000000"/>
            </a:solidFill>
          </a:ln>
        </p:spPr>
        <p:txBody>
          <a:bodyPr/>
          <a:lstStyle/>
          <a:p>
            <a:pPr eaLnBrk="1" hangingPunct="1"/>
            <a:endParaRPr lang="en-US">
              <a:latin typeface="Arial" pitchFamily="-110" charset="0"/>
              <a:ea typeface="ＭＳ Ｐゴシック" pitchFamily="-110" charset="-128"/>
              <a:cs typeface="ＭＳ Ｐゴシック" pitchFamily="-110" charset="-128"/>
            </a:endParaRPr>
          </a:p>
        </p:txBody>
      </p:sp>
    </p:spTree>
  </p:cSld>
  <p:clrMapOvr>
    <a:masterClrMapping/>
  </p:clrMapOvr>
</p:notes>
</file>

<file path=ppt/notesSlides/notesSlide1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C1C62F3-0F5A-364E-BB49-326E3732B4A2}" type="slidenum">
              <a:rPr lang="en-US" altLang="ja-JP"/>
              <a:pPr/>
              <a:t>310</a:t>
            </a:fld>
            <a:endParaRPr lang="en-US" altLang="ja-JP"/>
          </a:p>
        </p:txBody>
      </p:sp>
      <p:sp>
        <p:nvSpPr>
          <p:cNvPr id="948226"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948227" name="Rectangle 3"/>
          <p:cNvSpPr>
            <a:spLocks noGrp="1" noChangeArrowheads="1"/>
          </p:cNvSpPr>
          <p:nvPr>
            <p:ph type="body" idx="1"/>
          </p:nvPr>
        </p:nvSpPr>
        <p:spPr bwMode="auto">
          <a:xfrm>
            <a:off x="685800" y="4343400"/>
            <a:ext cx="5486400" cy="4114800"/>
          </a:xfrm>
          <a:prstGeom prst="rect">
            <a:avLst/>
          </a:prstGeom>
          <a:solidFill>
            <a:srgbClr val="FFFFFF"/>
          </a:solidFill>
          <a:ln>
            <a:solidFill>
              <a:srgbClr val="000000"/>
            </a:solidFill>
            <a:miter lim="800000"/>
            <a:headEnd/>
            <a:tailEnd/>
          </a:ln>
        </p:spPr>
        <p:txBody>
          <a:bodyPr>
            <a:prstTxWarp prst="textNoShape">
              <a:avLst/>
            </a:prstTxWarp>
          </a:bodyPr>
          <a:lstStyle/>
          <a:p>
            <a:endParaRPr lang="ja-JP" altLang="en-US">
              <a:cs typeface="ＭＳ Ｐゴシック" charset="-128"/>
            </a:endParaRPr>
          </a:p>
        </p:txBody>
      </p:sp>
    </p:spTree>
  </p:cSld>
  <p:clrMapOvr>
    <a:masterClrMapping/>
  </p:clrMapOvr>
</p:notes>
</file>

<file path=ppt/notesSlides/notesSlide1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34146" name="Rectangle 7"/>
          <p:cNvSpPr>
            <a:spLocks noGrp="1" noChangeArrowheads="1"/>
          </p:cNvSpPr>
          <p:nvPr>
            <p:ph type="sldNum" sz="quarter" idx="5"/>
          </p:nvPr>
        </p:nvSpPr>
        <p:spPr/>
        <p:txBody>
          <a:bodyPr/>
          <a:lstStyle/>
          <a:p>
            <a:pPr>
              <a:defRPr/>
            </a:pPr>
            <a:fld id="{7BD1579F-7035-6942-A19F-00D15ACB466E}" type="slidenum">
              <a:rPr lang="en-US" altLang="ja-JP">
                <a:latin typeface="Arial" pitchFamily="-109" charset="0"/>
                <a:cs typeface="ＭＳ Ｐゴシック" pitchFamily="-109" charset="-128"/>
              </a:rPr>
              <a:pPr>
                <a:defRPr/>
              </a:pPr>
              <a:t>312</a:t>
            </a:fld>
            <a:endParaRPr lang="en-US" altLang="ja-JP">
              <a:latin typeface="Arial" pitchFamily="-109" charset="0"/>
              <a:cs typeface="ＭＳ Ｐゴシック" pitchFamily="-109" charset="-128"/>
            </a:endParaRPr>
          </a:p>
        </p:txBody>
      </p:sp>
      <p:sp>
        <p:nvSpPr>
          <p:cNvPr id="125955" name="Rectangle 2"/>
          <p:cNvSpPr>
            <a:spLocks noGrp="1" noRot="1" noChangeAspect="1" noChangeArrowheads="1"/>
          </p:cNvSpPr>
          <p:nvPr>
            <p:ph type="sldImg"/>
          </p:nvPr>
        </p:nvSpPr>
        <p:spPr>
          <a:solidFill>
            <a:srgbClr val="FFFFFF"/>
          </a:solidFill>
          <a:ln/>
        </p:spPr>
      </p:sp>
      <p:sp>
        <p:nvSpPr>
          <p:cNvPr id="125956"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Arial" pitchFamily="-110" charset="0"/>
              <a:ea typeface="ＭＳ Ｐゴシック" pitchFamily="-110" charset="-128"/>
              <a:cs typeface="ＭＳ Ｐゴシック" pitchFamily="-110" charset="-128"/>
            </a:endParaRPr>
          </a:p>
        </p:txBody>
      </p:sp>
    </p:spTree>
  </p:cSld>
  <p:clrMapOvr>
    <a:masterClrMapping/>
  </p:clrMapOvr>
</p:notes>
</file>

<file path=ppt/notesSlides/notesSlide1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014B8E47-73C9-C447-951B-2F455DEE79B2}" type="slidenum">
              <a:rPr lang="en-US" altLang="ja-JP" smtClean="0"/>
              <a:pPr>
                <a:defRPr/>
              </a:pPr>
              <a:t>313</a:t>
            </a:fld>
            <a:endParaRPr lang="en-US" altLang="ja-JP" dirty="0"/>
          </a:p>
        </p:txBody>
      </p:sp>
    </p:spTree>
  </p:cSld>
  <p:clrMapOvr>
    <a:masterClrMapping/>
  </p:clrMapOvr>
</p:notes>
</file>

<file path=ppt/notesSlides/notesSlide1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p:txBody>
          <a:bodyPr/>
          <a:lstStyle/>
          <a:p>
            <a:pPr>
              <a:defRPr/>
            </a:pPr>
            <a:fld id="{B7F65C19-20F6-4F4A-907D-D14CEBCC8F28}" type="slidenum">
              <a:rPr lang="en-US" altLang="ja-JP">
                <a:latin typeface="Arial" pitchFamily="-109" charset="0"/>
                <a:cs typeface="ＭＳ Ｐゴシック" pitchFamily="-109" charset="-128"/>
              </a:rPr>
              <a:pPr>
                <a:defRPr/>
              </a:pPr>
              <a:t>314</a:t>
            </a:fld>
            <a:endParaRPr lang="en-US" altLang="ja-JP" dirty="0">
              <a:latin typeface="Arial" pitchFamily="-109" charset="0"/>
              <a:cs typeface="ＭＳ Ｐゴシック" pitchFamily="-109" charset="-128"/>
            </a:endParaRPr>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p:spPr>
        <p:txBody>
          <a:bodyPr/>
          <a:lstStyle/>
          <a:p>
            <a:pPr eaLnBrk="1" hangingPunct="1"/>
            <a:endParaRPr lang="en-US" dirty="0">
              <a:latin typeface="Arial" pitchFamily="-110" charset="0"/>
              <a:ea typeface="ＭＳ Ｐゴシック" pitchFamily="-110" charset="-128"/>
              <a:cs typeface="ＭＳ Ｐゴシック" pitchFamily="-110" charset="-128"/>
            </a:endParaRPr>
          </a:p>
        </p:txBody>
      </p:sp>
    </p:spTree>
  </p:cSld>
  <p:clrMapOvr>
    <a:masterClrMapping/>
  </p:clrMapOvr>
</p:notes>
</file>

<file path=ppt/notesSlides/notesSlide1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08747D2-F442-7547-85CC-2D547C7E1729}" type="slidenum">
              <a:rPr lang="en-US" altLang="ja-JP"/>
              <a:pPr/>
              <a:t>317</a:t>
            </a:fld>
            <a:endParaRPr lang="en-US" altLang="ja-JP"/>
          </a:p>
        </p:txBody>
      </p:sp>
      <p:sp>
        <p:nvSpPr>
          <p:cNvPr id="1207298" name="Rectangle 2"/>
          <p:cNvSpPr>
            <a:spLocks noGrp="1" noRot="1" noChangeAspect="1" noChangeArrowheads="1" noTextEdit="1"/>
          </p:cNvSpPr>
          <p:nvPr>
            <p:ph type="sldImg"/>
          </p:nvPr>
        </p:nvSpPr>
        <p:spPr>
          <a:ln/>
        </p:spPr>
      </p:sp>
      <p:sp>
        <p:nvSpPr>
          <p:cNvPr id="12072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FC9C473-8F33-DE46-A5EF-BF1128156386}" type="slidenum">
              <a:rPr lang="en-US" altLang="ja-JP"/>
              <a:pPr/>
              <a:t>320</a:t>
            </a:fld>
            <a:endParaRPr lang="en-US" altLang="ja-JP"/>
          </a:p>
        </p:txBody>
      </p:sp>
      <p:sp>
        <p:nvSpPr>
          <p:cNvPr id="931842"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931843" name="Rectangle 3"/>
          <p:cNvSpPr>
            <a:spLocks noGrp="1" noChangeArrowheads="1"/>
          </p:cNvSpPr>
          <p:nvPr>
            <p:ph type="body" idx="1"/>
          </p:nvPr>
        </p:nvSpPr>
        <p:spPr bwMode="auto">
          <a:xfrm>
            <a:off x="685800" y="4343400"/>
            <a:ext cx="5486400" cy="4114800"/>
          </a:xfrm>
          <a:prstGeom prst="rect">
            <a:avLst/>
          </a:prstGeom>
          <a:solidFill>
            <a:srgbClr val="FFFFFF"/>
          </a:solidFill>
          <a:ln>
            <a:solidFill>
              <a:srgbClr val="000000"/>
            </a:solidFill>
            <a:miter lim="800000"/>
            <a:headEnd/>
            <a:tailEnd/>
          </a:ln>
        </p:spPr>
        <p:txBody>
          <a:bodyPr>
            <a:prstTxWarp prst="textNoShape">
              <a:avLst/>
            </a:prstTxWarp>
          </a:bodyPr>
          <a:lstStyle/>
          <a:p>
            <a:endParaRPr lang="ja-JP" altLang="en-US">
              <a:cs typeface="ＭＳ Ｐゴシック" charset="-128"/>
            </a:endParaRPr>
          </a:p>
        </p:txBody>
      </p:sp>
    </p:spTree>
  </p:cSld>
  <p:clrMapOvr>
    <a:masterClrMapping/>
  </p:clrMapOvr>
</p:notes>
</file>

<file path=ppt/notesSlides/notesSlide1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7698" name="Rectangle 7"/>
          <p:cNvSpPr>
            <a:spLocks noGrp="1" noChangeArrowheads="1"/>
          </p:cNvSpPr>
          <p:nvPr>
            <p:ph type="sldNum" sz="quarter" idx="5"/>
          </p:nvPr>
        </p:nvSpPr>
        <p:spPr>
          <a:noFill/>
        </p:spPr>
        <p:txBody>
          <a:bodyPr/>
          <a:lstStyle/>
          <a:p>
            <a:fld id="{CFA79B11-5243-F643-8543-F58B49619BE8}" type="slidenum">
              <a:rPr lang="en-US"/>
              <a:pPr/>
              <a:t>321</a:t>
            </a:fld>
            <a:endParaRPr lang="en-US"/>
          </a:p>
        </p:txBody>
      </p:sp>
      <p:sp>
        <p:nvSpPr>
          <p:cNvPr id="157699" name="Rectangle 2"/>
          <p:cNvSpPr>
            <a:spLocks noGrp="1" noRot="1" noChangeAspect="1" noChangeArrowheads="1" noTextEdit="1"/>
          </p:cNvSpPr>
          <p:nvPr>
            <p:ph type="sldImg"/>
          </p:nvPr>
        </p:nvSpPr>
        <p:spPr>
          <a:ln/>
        </p:spPr>
      </p:sp>
      <p:sp>
        <p:nvSpPr>
          <p:cNvPr id="157700"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39266" name="Rectangle 7"/>
          <p:cNvSpPr>
            <a:spLocks noGrp="1" noChangeArrowheads="1"/>
          </p:cNvSpPr>
          <p:nvPr>
            <p:ph type="sldNum" sz="quarter" idx="5"/>
          </p:nvPr>
        </p:nvSpPr>
        <p:spPr>
          <a:noFill/>
        </p:spPr>
        <p:txBody>
          <a:bodyPr/>
          <a:lstStyle/>
          <a:p>
            <a:fld id="{E2BC2429-DFD4-AA48-A3D7-DB0F80B0EE29}" type="slidenum">
              <a:rPr lang="en-US"/>
              <a:pPr/>
              <a:t>322</a:t>
            </a:fld>
            <a:endParaRPr lang="en-US"/>
          </a:p>
        </p:txBody>
      </p:sp>
      <p:sp>
        <p:nvSpPr>
          <p:cNvPr id="139267" name="Rectangle 2"/>
          <p:cNvSpPr>
            <a:spLocks noGrp="1" noRot="1" noChangeAspect="1" noChangeArrowheads="1" noTextEdit="1"/>
          </p:cNvSpPr>
          <p:nvPr>
            <p:ph type="sldImg"/>
          </p:nvPr>
        </p:nvSpPr>
        <p:spPr>
          <a:ln/>
        </p:spPr>
      </p:sp>
      <p:sp>
        <p:nvSpPr>
          <p:cNvPr id="139268"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67938" name="Rectangle 7"/>
          <p:cNvSpPr>
            <a:spLocks noGrp="1" noChangeArrowheads="1"/>
          </p:cNvSpPr>
          <p:nvPr>
            <p:ph type="sldNum" sz="quarter" idx="5"/>
          </p:nvPr>
        </p:nvSpPr>
        <p:spPr>
          <a:noFill/>
        </p:spPr>
        <p:txBody>
          <a:bodyPr/>
          <a:lstStyle/>
          <a:p>
            <a:fld id="{9AE00B35-F72F-F342-8FDD-891B4E5F69BF}" type="slidenum">
              <a:rPr lang="en-US"/>
              <a:pPr/>
              <a:t>324</a:t>
            </a:fld>
            <a:endParaRPr lang="en-US"/>
          </a:p>
        </p:txBody>
      </p:sp>
      <p:sp>
        <p:nvSpPr>
          <p:cNvPr id="167939" name="Rectangle 2"/>
          <p:cNvSpPr>
            <a:spLocks noGrp="1" noRot="1" noChangeAspect="1" noChangeArrowheads="1" noTextEdit="1"/>
          </p:cNvSpPr>
          <p:nvPr>
            <p:ph type="sldImg"/>
          </p:nvPr>
        </p:nvSpPr>
        <p:spPr>
          <a:ln/>
        </p:spPr>
      </p:sp>
      <p:sp>
        <p:nvSpPr>
          <p:cNvPr id="167940"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B8EBBE9A-CA79-A647-AD25-24A15DB5EC5D}" type="slidenum">
              <a:rPr lang="en-US" smtClean="0"/>
              <a:pPr>
                <a:defRPr/>
              </a:pPr>
              <a:t>325</a:t>
            </a:fld>
            <a:endParaRPr lang="en-US"/>
          </a:p>
        </p:txBody>
      </p:sp>
    </p:spTree>
  </p:cSld>
  <p:clrMapOvr>
    <a:masterClrMapping/>
  </p:clrMapOvr>
</p:notes>
</file>

<file path=ppt/notesSlides/notesSlide1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p:txBody>
          <a:bodyPr/>
          <a:lstStyle/>
          <a:p>
            <a:pPr>
              <a:defRPr/>
            </a:pPr>
            <a:fld id="{23270353-D192-D044-B081-06E66C69BDB8}" type="slidenum">
              <a:rPr lang="en-US" altLang="ja-JP">
                <a:latin typeface="Arial" pitchFamily="-109" charset="0"/>
                <a:cs typeface="ＭＳ Ｐゴシック" pitchFamily="-109" charset="-128"/>
              </a:rPr>
              <a:pPr>
                <a:defRPr/>
              </a:pPr>
              <a:t>326</a:t>
            </a:fld>
            <a:endParaRPr lang="en-US" altLang="ja-JP">
              <a:latin typeface="Arial" pitchFamily="-109" charset="0"/>
              <a:cs typeface="ＭＳ Ｐゴシック" pitchFamily="-109" charset="-128"/>
            </a:endParaRPr>
          </a:p>
        </p:txBody>
      </p:sp>
      <p:sp>
        <p:nvSpPr>
          <p:cNvPr id="83971" name="Rectangle 2"/>
          <p:cNvSpPr>
            <a:spLocks noGrp="1" noRot="1" noChangeAspect="1" noChangeArrowheads="1"/>
          </p:cNvSpPr>
          <p:nvPr>
            <p:ph type="sldImg"/>
          </p:nvPr>
        </p:nvSpPr>
        <p:spPr>
          <a:solidFill>
            <a:srgbClr val="FFFFFF"/>
          </a:solidFill>
          <a:ln/>
        </p:spPr>
      </p:sp>
      <p:sp>
        <p:nvSpPr>
          <p:cNvPr id="83972"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ja-JP" altLang="en-US">
              <a:latin typeface="Arial" pitchFamily="-110" charset="0"/>
              <a:ea typeface="ＭＳ Ｐゴシック" pitchFamily="-110" charset="-128"/>
              <a:cs typeface="ＭＳ Ｐゴシック" pitchFamily="-110" charset="-128"/>
            </a:endParaRPr>
          </a:p>
        </p:txBody>
      </p:sp>
    </p:spTree>
  </p:cSld>
  <p:clrMapOvr>
    <a:masterClrMapping/>
  </p:clrMapOvr>
</p:notes>
</file>

<file path=ppt/notesSlides/notesSlide1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p:spPr>
        <p:txBody>
          <a:bodyPr/>
          <a:lstStyle/>
          <a:p>
            <a:fld id="{BA536865-0372-CA45-90B2-3542962AADE7}" type="slidenum">
              <a:rPr lang="en-US">
                <a:latin typeface="Arial" pitchFamily="-110" charset="0"/>
                <a:ea typeface="ＭＳ Ｐゴシック" pitchFamily="-110" charset="-128"/>
                <a:cs typeface="ＭＳ Ｐゴシック" pitchFamily="-110" charset="-128"/>
              </a:rPr>
              <a:pPr/>
              <a:t>328</a:t>
            </a:fld>
            <a:endParaRPr lang="en-US">
              <a:latin typeface="Arial" pitchFamily="-110" charset="0"/>
              <a:ea typeface="ＭＳ Ｐゴシック" pitchFamily="-110" charset="-128"/>
              <a:cs typeface="ＭＳ Ｐゴシック" pitchFamily="-110" charset="-128"/>
            </a:endParaRPr>
          </a:p>
        </p:txBody>
      </p:sp>
      <p:sp>
        <p:nvSpPr>
          <p:cNvPr id="86019" name="Rectangle 2"/>
          <p:cNvSpPr>
            <a:spLocks noGrp="1" noRot="1" noChangeAspect="1" noChangeArrowheads="1"/>
          </p:cNvSpPr>
          <p:nvPr>
            <p:ph type="sldImg"/>
          </p:nvPr>
        </p:nvSpPr>
        <p:spPr>
          <a:solidFill>
            <a:srgbClr val="FFFFFF"/>
          </a:solidFill>
          <a:ln/>
        </p:spPr>
      </p:sp>
      <p:sp>
        <p:nvSpPr>
          <p:cNvPr id="86020" name="Rectangle 3"/>
          <p:cNvSpPr>
            <a:spLocks noGrp="1" noChangeArrowheads="1"/>
          </p:cNvSpPr>
          <p:nvPr>
            <p:ph type="body" idx="1"/>
          </p:nvPr>
        </p:nvSpPr>
        <p:spPr>
          <a:xfrm>
            <a:off x="914400" y="4343400"/>
            <a:ext cx="5029200" cy="4114800"/>
          </a:xfrm>
          <a:solidFill>
            <a:srgbClr val="FFFFFF"/>
          </a:solidFill>
          <a:ln>
            <a:solidFill>
              <a:srgbClr val="000000"/>
            </a:solidFill>
          </a:ln>
        </p:spPr>
        <p:txBody>
          <a:bodyPr/>
          <a:lstStyle/>
          <a:p>
            <a:pPr eaLnBrk="1" hangingPunct="1"/>
            <a:endParaRPr lang="en-US">
              <a:latin typeface="Arial" pitchFamily="-110" charset="0"/>
              <a:ea typeface="ＭＳ Ｐゴシック" pitchFamily="-110" charset="-128"/>
              <a:cs typeface="ＭＳ Ｐゴシック" pitchFamily="-110" charset="-128"/>
            </a:endParaRPr>
          </a:p>
        </p:txBody>
      </p:sp>
    </p:spTree>
  </p:cSld>
  <p:clrMapOvr>
    <a:masterClrMapping/>
  </p:clrMapOvr>
</p:notes>
</file>

<file path=ppt/notesSlides/notesSlide1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p>
            <a:fld id="{BE54F836-37B3-1444-8B7C-E7B08CD45630}" type="slidenum">
              <a:rPr lang="en-US"/>
              <a:pPr/>
              <a:t>329</a:t>
            </a:fld>
            <a:endParaRPr lang="en-US"/>
          </a:p>
        </p:txBody>
      </p:sp>
      <p:sp>
        <p:nvSpPr>
          <p:cNvPr id="49155" name="Rectangle 2"/>
          <p:cNvSpPr>
            <a:spLocks noGrp="1" noRot="1" noChangeAspect="1" noChangeArrowheads="1"/>
          </p:cNvSpPr>
          <p:nvPr>
            <p:ph type="sldImg"/>
          </p:nvPr>
        </p:nvSpPr>
        <p:spPr>
          <a:solidFill>
            <a:srgbClr val="FFFFFF"/>
          </a:solidFill>
          <a:ln/>
        </p:spPr>
      </p:sp>
      <p:sp>
        <p:nvSpPr>
          <p:cNvPr id="49156"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ja-JP" altLang="en-US"/>
          </a:p>
        </p:txBody>
      </p:sp>
    </p:spTree>
  </p:cSld>
  <p:clrMapOvr>
    <a:masterClrMapping/>
  </p:clrMapOvr>
</p:notes>
</file>

<file path=ppt/notesSlides/notesSlide1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20834" name="Rectangle 7"/>
          <p:cNvSpPr>
            <a:spLocks noGrp="1" noChangeArrowheads="1"/>
          </p:cNvSpPr>
          <p:nvPr>
            <p:ph type="sldNum" sz="quarter" idx="5"/>
          </p:nvPr>
        </p:nvSpPr>
        <p:spPr/>
        <p:txBody>
          <a:bodyPr/>
          <a:lstStyle/>
          <a:p>
            <a:pPr>
              <a:defRPr/>
            </a:pPr>
            <a:fld id="{2D24D5F9-42F4-054F-ABE2-F016779888AF}" type="slidenum">
              <a:rPr lang="en-US" altLang="ja-JP">
                <a:latin typeface="Arial" pitchFamily="-109" charset="0"/>
                <a:cs typeface="ＭＳ Ｐゴシック" pitchFamily="-109" charset="-128"/>
              </a:rPr>
              <a:pPr>
                <a:defRPr/>
              </a:pPr>
              <a:t>331</a:t>
            </a:fld>
            <a:endParaRPr lang="en-US" altLang="ja-JP">
              <a:latin typeface="Arial" pitchFamily="-109" charset="0"/>
              <a:cs typeface="ＭＳ Ｐゴシック" pitchFamily="-109" charset="-128"/>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p:spPr>
        <p:txBody>
          <a:bodyPr/>
          <a:lstStyle/>
          <a:p>
            <a:pPr eaLnBrk="1" hangingPunct="1"/>
            <a:endParaRPr lang="en-US">
              <a:latin typeface="Arial" pitchFamily="-110" charset="0"/>
              <a:ea typeface="ＭＳ Ｐゴシック" pitchFamily="-110" charset="-128"/>
              <a:cs typeface="ＭＳ Ｐゴシック" pitchFamily="-110" charset="-128"/>
            </a:endParaRPr>
          </a:p>
        </p:txBody>
      </p:sp>
    </p:spTree>
  </p:cSld>
  <p:clrMapOvr>
    <a:masterClrMapping/>
  </p:clrMapOvr>
</p:notes>
</file>

<file path=ppt/notesSlides/notesSlide1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3058" name="Rectangle 7"/>
          <p:cNvSpPr>
            <a:spLocks noGrp="1" noChangeArrowheads="1"/>
          </p:cNvSpPr>
          <p:nvPr>
            <p:ph type="sldNum" sz="quarter" idx="5"/>
          </p:nvPr>
        </p:nvSpPr>
        <p:spPr/>
        <p:txBody>
          <a:bodyPr/>
          <a:lstStyle/>
          <a:p>
            <a:pPr>
              <a:defRPr/>
            </a:pPr>
            <a:fld id="{84097F57-8D51-4648-A883-98B07D89A8DC}" type="slidenum">
              <a:rPr lang="en-US"/>
              <a:pPr>
                <a:defRPr/>
              </a:pPr>
              <a:t>332</a:t>
            </a:fld>
            <a:endParaRPr lang="en-US"/>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p:spPr>
        <p:txBody>
          <a:bodyPr/>
          <a:lstStyle/>
          <a:p>
            <a:endParaRPr lang="en-US">
              <a:latin typeface="Arial" charset="0"/>
              <a:ea typeface="ＭＳ Ｐゴシック" charset="-128"/>
              <a:cs typeface="ＭＳ Ｐゴシック" charset="-128"/>
            </a:endParaRPr>
          </a:p>
        </p:txBody>
      </p:sp>
    </p:spTree>
  </p:cSld>
  <p:clrMapOvr>
    <a:masterClrMapping/>
  </p:clrMapOvr>
</p:notes>
</file>

<file path=ppt/notesSlides/notesSlide1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5106" name="Rectangle 7"/>
          <p:cNvSpPr>
            <a:spLocks noGrp="1" noChangeArrowheads="1"/>
          </p:cNvSpPr>
          <p:nvPr>
            <p:ph type="sldNum" sz="quarter" idx="5"/>
          </p:nvPr>
        </p:nvSpPr>
        <p:spPr/>
        <p:txBody>
          <a:bodyPr/>
          <a:lstStyle/>
          <a:p>
            <a:pPr>
              <a:defRPr/>
            </a:pPr>
            <a:fld id="{DF70007D-A8A1-2F48-A1ED-096BAD959219}" type="slidenum">
              <a:rPr lang="en-US"/>
              <a:pPr>
                <a:defRPr/>
              </a:pPr>
              <a:t>333</a:t>
            </a:fld>
            <a:endParaRPr lang="en-US"/>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p:spPr>
        <p:txBody>
          <a:bodyPr/>
          <a:lstStyle/>
          <a:p>
            <a:endParaRPr lang="en-US">
              <a:latin typeface="Arial" charset="0"/>
              <a:ea typeface="ＭＳ Ｐゴシック" charset="-128"/>
              <a:cs typeface="ＭＳ Ｐゴシック" charset="-128"/>
            </a:endParaRPr>
          </a:p>
        </p:txBody>
      </p:sp>
    </p:spTree>
  </p:cSld>
  <p:clrMapOvr>
    <a:masterClrMapping/>
  </p:clrMapOvr>
</p:notes>
</file>

<file path=ppt/notesSlides/notesSlide1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fld id="{17CD660E-D4A7-D04A-B799-D3AC1B29E15D}" type="slidenum">
              <a:rPr lang="en-US" altLang="ja-JP">
                <a:latin typeface="Arial" pitchFamily="-106" charset="0"/>
                <a:cs typeface="ＭＳ Ｐゴシック" pitchFamily="-106" charset="-128"/>
              </a:rPr>
              <a:pPr/>
              <a:t>334</a:t>
            </a:fld>
            <a:endParaRPr lang="en-US" altLang="ja-JP">
              <a:latin typeface="Arial" pitchFamily="-106" charset="0"/>
              <a:cs typeface="ＭＳ Ｐゴシック" pitchFamily="-106" charset="-128"/>
            </a:endParaRPr>
          </a:p>
        </p:txBody>
      </p:sp>
      <p:sp>
        <p:nvSpPr>
          <p:cNvPr id="177155" name="Rectangle 2"/>
          <p:cNvSpPr>
            <a:spLocks noGrp="1" noRot="1" noChangeAspect="1" noChangeArrowheads="1"/>
          </p:cNvSpPr>
          <p:nvPr>
            <p:ph type="sldImg"/>
          </p:nvPr>
        </p:nvSpPr>
        <p:spPr>
          <a:solidFill>
            <a:srgbClr val="FFFFFF"/>
          </a:solidFill>
          <a:ln/>
        </p:spPr>
      </p:sp>
      <p:sp>
        <p:nvSpPr>
          <p:cNvPr id="177156"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ja-JP" altLang="en-US">
              <a:latin typeface="Arial" pitchFamily="-106" charset="0"/>
            </a:endParaRPr>
          </a:p>
        </p:txBody>
      </p:sp>
    </p:spTree>
  </p:cSld>
  <p:clrMapOvr>
    <a:masterClrMapping/>
  </p:clrMapOvr>
</p:notes>
</file>

<file path=ppt/notesSlides/notesSlide1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p>
            <a:fld id="{C9C0D634-10A6-F64D-BAF6-400BB35B6C73}" type="slidenum">
              <a:rPr lang="en-US"/>
              <a:pPr/>
              <a:t>346</a:t>
            </a:fld>
            <a:endParaRPr lang="en-US"/>
          </a:p>
        </p:txBody>
      </p:sp>
      <p:sp>
        <p:nvSpPr>
          <p:cNvPr id="87043" name="Rectangle 2"/>
          <p:cNvSpPr>
            <a:spLocks noGrp="1" noRot="1" noChangeAspect="1" noChangeArrowheads="1"/>
          </p:cNvSpPr>
          <p:nvPr>
            <p:ph type="sldImg"/>
          </p:nvPr>
        </p:nvSpPr>
        <p:spPr>
          <a:solidFill>
            <a:srgbClr val="FFFFFF"/>
          </a:solidFill>
          <a:ln/>
        </p:spPr>
      </p:sp>
      <p:sp>
        <p:nvSpPr>
          <p:cNvPr id="87044" name="Rectangle 3"/>
          <p:cNvSpPr>
            <a:spLocks noGrp="1" noChangeArrowheads="1"/>
          </p:cNvSpPr>
          <p:nvPr>
            <p:ph type="body" idx="1"/>
          </p:nvPr>
        </p:nvSpPr>
        <p:spPr>
          <a:solidFill>
            <a:srgbClr val="FFFFFF"/>
          </a:solidFill>
          <a:ln>
            <a:solidFill>
              <a:srgbClr val="000000"/>
            </a:solidFill>
          </a:ln>
        </p:spPr>
        <p:txBody>
          <a:bodyPr/>
          <a:lstStyle/>
          <a:p>
            <a:endParaRPr lang="en-US"/>
          </a:p>
        </p:txBody>
      </p:sp>
    </p:spTree>
  </p:cSld>
  <p:clrMapOvr>
    <a:masterClrMapping/>
  </p:clrMapOvr>
</p:notes>
</file>

<file path=ppt/notesSlides/notesSlide1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p:spPr>
        <p:txBody>
          <a:bodyPr/>
          <a:lstStyle/>
          <a:p>
            <a:fld id="{992C3210-6502-E442-B9F5-29A583A9A97E}" type="slidenum">
              <a:rPr lang="en-US"/>
              <a:pPr/>
              <a:t>347</a:t>
            </a:fld>
            <a:endParaRPr lang="en-US"/>
          </a:p>
        </p:txBody>
      </p:sp>
      <p:sp>
        <p:nvSpPr>
          <p:cNvPr id="89091" name="Rectangle 2"/>
          <p:cNvSpPr>
            <a:spLocks noGrp="1" noRot="1" noChangeAspect="1" noChangeArrowheads="1"/>
          </p:cNvSpPr>
          <p:nvPr>
            <p:ph type="sldImg"/>
          </p:nvPr>
        </p:nvSpPr>
        <p:spPr>
          <a:solidFill>
            <a:srgbClr val="FFFFFF"/>
          </a:solidFill>
          <a:ln/>
        </p:spPr>
      </p:sp>
      <p:sp>
        <p:nvSpPr>
          <p:cNvPr id="89092" name="Rectangle 3"/>
          <p:cNvSpPr>
            <a:spLocks noGrp="1" noChangeArrowheads="1"/>
          </p:cNvSpPr>
          <p:nvPr>
            <p:ph type="body" idx="1"/>
          </p:nvPr>
        </p:nvSpPr>
        <p:spPr>
          <a:solidFill>
            <a:srgbClr val="FFFFFF"/>
          </a:solidFill>
          <a:ln>
            <a:solidFill>
              <a:srgbClr val="000000"/>
            </a:solidFill>
          </a:ln>
        </p:spPr>
        <p:txBody>
          <a:bodyPr/>
          <a:lstStyle/>
          <a:p>
            <a:endParaRPr lang="en-US"/>
          </a:p>
        </p:txBody>
      </p:sp>
    </p:spTree>
  </p:cSld>
  <p:clrMapOvr>
    <a:masterClrMapping/>
  </p:clrMapOvr>
</p:notes>
</file>

<file path=ppt/notesSlides/notesSlide1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FFFFFF"/>
        </a:solidFill>
        <a:effectLst/>
      </p:bgPr>
    </p:bg>
    <p:spTree>
      <p:nvGrpSpPr>
        <p:cNvPr id="1" name=""/>
        <p:cNvGrpSpPr/>
        <p:nvPr/>
      </p:nvGrpSpPr>
      <p:grpSpPr>
        <a:xfrm>
          <a:off x="0" y="0"/>
          <a:ext cx="0" cy="0"/>
          <a:chOff x="0" y="0"/>
          <a:chExt cx="0" cy="0"/>
        </a:xfrm>
      </p:grpSpPr>
      <p:sp>
        <p:nvSpPr>
          <p:cNvPr id="46082" name="Text Box 2"/>
          <p:cNvSpPr txBox="1">
            <a:spLocks noGrp="1" noRot="1" noChangeAspect="1" noChangeArrowheads="1" noTextEdit="1"/>
          </p:cNvSpPr>
          <p:nvPr>
            <p:ph type="sldImg"/>
          </p:nvPr>
        </p:nvSpPr>
        <p:spPr>
          <a:xfrm>
            <a:off x="1330912" y="879112"/>
            <a:ext cx="4196177" cy="3163549"/>
          </a:xfrm>
        </p:spPr>
      </p:sp>
      <p:sp>
        <p:nvSpPr>
          <p:cNvPr id="46083" name="Text Box 3"/>
          <p:cNvSpPr txBox="1">
            <a:spLocks noGrp="1" noChangeArrowheads="1"/>
          </p:cNvSpPr>
          <p:nvPr>
            <p:ph type="body" idx="1"/>
          </p:nvPr>
        </p:nvSpPr>
        <p:spPr>
          <a:xfrm>
            <a:off x="1060693" y="4350271"/>
            <a:ext cx="4741275" cy="3513320"/>
          </a:xfrm>
          <a:noFill/>
          <a:ln/>
        </p:spPr>
        <p:txBody>
          <a:bodyPr wrap="none" anchor="ctr"/>
          <a:lstStyle/>
          <a:p>
            <a:endParaRPr lang="en-US"/>
          </a:p>
        </p:txBody>
      </p:sp>
    </p:spTree>
  </p:cSld>
  <p:clrMapOvr>
    <a:masterClrMapping/>
  </p:clrMapOvr>
</p:notes>
</file>

<file path=ppt/notesSlides/notesSlide1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FFFFFF"/>
        </a:solidFill>
        <a:effectLst/>
      </p:bgPr>
    </p:bg>
    <p:spTree>
      <p:nvGrpSpPr>
        <p:cNvPr id="1" name=""/>
        <p:cNvGrpSpPr/>
        <p:nvPr/>
      </p:nvGrpSpPr>
      <p:grpSpPr>
        <a:xfrm>
          <a:off x="0" y="0"/>
          <a:ext cx="0" cy="0"/>
          <a:chOff x="0" y="0"/>
          <a:chExt cx="0" cy="0"/>
        </a:xfrm>
      </p:grpSpPr>
      <p:sp>
        <p:nvSpPr>
          <p:cNvPr id="22529" name="Text Box 1"/>
          <p:cNvSpPr txBox="1">
            <a:spLocks noGrp="1" noRot="1" noChangeAspect="1" noChangeArrowheads="1"/>
          </p:cNvSpPr>
          <p:nvPr>
            <p:ph type="sldImg"/>
          </p:nvPr>
        </p:nvSpPr>
        <p:spPr bwMode="auto">
          <a:xfrm>
            <a:off x="1330912" y="879112"/>
            <a:ext cx="4196177" cy="3163549"/>
          </a:xfrm>
          <a:prstGeom prst="rect">
            <a:avLst/>
          </a:prstGeom>
          <a:solidFill>
            <a:srgbClr val="FFFFFF"/>
          </a:solidFill>
          <a:ln>
            <a:solidFill>
              <a:srgbClr val="000000"/>
            </a:solidFill>
            <a:miter lim="800000"/>
            <a:headEnd/>
            <a:tailEnd/>
          </a:ln>
        </p:spPr>
      </p:sp>
      <p:sp>
        <p:nvSpPr>
          <p:cNvPr id="22530" name="Text Box 2"/>
          <p:cNvSpPr txBox="1">
            <a:spLocks noGrp="1" noChangeArrowheads="1"/>
          </p:cNvSpPr>
          <p:nvPr>
            <p:ph type="body" idx="1"/>
          </p:nvPr>
        </p:nvSpPr>
        <p:spPr bwMode="auto">
          <a:xfrm>
            <a:off x="1060693" y="4350271"/>
            <a:ext cx="4741275" cy="3513320"/>
          </a:xfrm>
          <a:prstGeom prst="rect">
            <a:avLst/>
          </a:prstGeom>
          <a:noFill/>
          <a:ln>
            <a:round/>
            <a:headEnd/>
            <a:tailEnd/>
          </a:ln>
        </p:spPr>
        <p:txBody>
          <a:bodyPr wrap="none" lIns="80164" tIns="40082" rIns="80164" bIns="40082" anchor="ctr">
            <a:prstTxWarp prst="textNoShape">
              <a:avLst/>
            </a:prstTxWarp>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3175" y="4267200"/>
            <a:ext cx="9140825" cy="2590800"/>
            <a:chOff x="2" y="2688"/>
            <a:chExt cx="5758" cy="1632"/>
          </a:xfrm>
        </p:grpSpPr>
        <p:sp>
          <p:nvSpPr>
            <p:cNvPr id="5" name="Freeform 3"/>
            <p:cNvSpPr>
              <a:spLocks/>
            </p:cNvSpPr>
            <p:nvPr/>
          </p:nvSpPr>
          <p:spPr bwMode="hidden">
            <a:xfrm>
              <a:off x="2" y="2688"/>
              <a:ext cx="5758" cy="1632"/>
            </a:xfrm>
            <a:custGeom>
              <a:avLst/>
              <a:gdLst/>
              <a:ahLst/>
              <a:cxnLst>
                <a:cxn ang="0">
                  <a:pos x="5740" y="4316"/>
                </a:cxn>
                <a:cxn ang="0">
                  <a:pos x="0" y="4316"/>
                </a:cxn>
                <a:cxn ang="0">
                  <a:pos x="0" y="0"/>
                </a:cxn>
                <a:cxn ang="0">
                  <a:pos x="5740" y="0"/>
                </a:cxn>
                <a:cxn ang="0">
                  <a:pos x="5740" y="4316"/>
                </a:cxn>
                <a:cxn ang="0">
                  <a:pos x="5740" y="4316"/>
                </a:cxn>
              </a:cxnLst>
              <a:rect l="0" t="0" r="r" b="b"/>
              <a:pathLst>
                <a:path w="5740" h="4316">
                  <a:moveTo>
                    <a:pt x="5740" y="4316"/>
                  </a:moveTo>
                  <a:lnTo>
                    <a:pt x="0" y="4316"/>
                  </a:lnTo>
                  <a:lnTo>
                    <a:pt x="0" y="0"/>
                  </a:lnTo>
                  <a:lnTo>
                    <a:pt x="5740" y="0"/>
                  </a:lnTo>
                  <a:lnTo>
                    <a:pt x="5740" y="4316"/>
                  </a:lnTo>
                  <a:lnTo>
                    <a:pt x="5740" y="4316"/>
                  </a:lnTo>
                  <a:close/>
                </a:path>
              </a:pathLst>
            </a:custGeom>
            <a:gradFill rotWithShape="0">
              <a:gsLst>
                <a:gs pos="0">
                  <a:schemeClr val="bg1"/>
                </a:gs>
                <a:gs pos="100000">
                  <a:schemeClr val="accent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grpSp>
          <p:nvGrpSpPr>
            <p:cNvPr id="6" name="Group 4"/>
            <p:cNvGrpSpPr>
              <a:grpSpLocks/>
            </p:cNvGrpSpPr>
            <p:nvPr/>
          </p:nvGrpSpPr>
          <p:grpSpPr bwMode="auto">
            <a:xfrm>
              <a:off x="1776" y="3024"/>
              <a:ext cx="3929" cy="1290"/>
              <a:chOff x="1776" y="3024"/>
              <a:chExt cx="3929" cy="1290"/>
            </a:xfrm>
          </p:grpSpPr>
          <p:grpSp>
            <p:nvGrpSpPr>
              <p:cNvPr id="7" name="Group 5"/>
              <p:cNvGrpSpPr>
                <a:grpSpLocks/>
              </p:cNvGrpSpPr>
              <p:nvPr/>
            </p:nvGrpSpPr>
            <p:grpSpPr bwMode="auto">
              <a:xfrm>
                <a:off x="2268" y="3934"/>
                <a:ext cx="638" cy="377"/>
                <a:chOff x="2268" y="3934"/>
                <a:chExt cx="638" cy="377"/>
              </a:xfrm>
            </p:grpSpPr>
            <p:sp>
              <p:nvSpPr>
                <p:cNvPr id="60" name="Oval 6"/>
                <p:cNvSpPr>
                  <a:spLocks noChangeArrowheads="1"/>
                </p:cNvSpPr>
                <p:nvPr userDrawn="1"/>
              </p:nvSpPr>
              <p:spPr bwMode="hidden">
                <a:xfrm>
                  <a:off x="2268" y="3934"/>
                  <a:ext cx="638" cy="377"/>
                </a:xfrm>
                <a:prstGeom prst="ellipse">
                  <a:avLst/>
                </a:prstGeom>
                <a:gradFill rotWithShape="0">
                  <a:gsLst>
                    <a:gs pos="0">
                      <a:schemeClr val="accent1">
                        <a:gamma/>
                        <a:shade val="87843"/>
                        <a:invGamma/>
                      </a:schemeClr>
                    </a:gs>
                    <a:gs pos="100000">
                      <a:schemeClr val="accent1"/>
                    </a:gs>
                  </a:gsLst>
                  <a:lin ang="27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61" name="Oval 7"/>
                <p:cNvSpPr>
                  <a:spLocks noChangeArrowheads="1"/>
                </p:cNvSpPr>
                <p:nvPr userDrawn="1"/>
              </p:nvSpPr>
              <p:spPr bwMode="hidden">
                <a:xfrm>
                  <a:off x="2314" y="3958"/>
                  <a:ext cx="543" cy="332"/>
                </a:xfrm>
                <a:prstGeom prst="ellipse">
                  <a:avLst/>
                </a:prstGeom>
                <a:gradFill rotWithShape="0">
                  <a:gsLst>
                    <a:gs pos="0">
                      <a:schemeClr val="accent1"/>
                    </a:gs>
                    <a:gs pos="100000">
                      <a:schemeClr val="accent1">
                        <a:gamma/>
                        <a:shade val="87843"/>
                        <a:invGamma/>
                      </a:schemeClr>
                    </a:gs>
                  </a:gsLst>
                  <a:lin ang="27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62" name="Oval 8"/>
                <p:cNvSpPr>
                  <a:spLocks noChangeArrowheads="1"/>
                </p:cNvSpPr>
                <p:nvPr userDrawn="1"/>
              </p:nvSpPr>
              <p:spPr bwMode="hidden">
                <a:xfrm>
                  <a:off x="2341" y="3979"/>
                  <a:ext cx="501" cy="299"/>
                </a:xfrm>
                <a:prstGeom prst="ellipse">
                  <a:avLst/>
                </a:prstGeom>
                <a:gradFill rotWithShape="0">
                  <a:gsLst>
                    <a:gs pos="0">
                      <a:schemeClr val="accent1">
                        <a:gamma/>
                        <a:shade val="90980"/>
                        <a:invGamma/>
                      </a:schemeClr>
                    </a:gs>
                    <a:gs pos="100000">
                      <a:schemeClr val="accent1"/>
                    </a:gs>
                  </a:gsLst>
                  <a:lin ang="27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63" name="Oval 9"/>
                <p:cNvSpPr>
                  <a:spLocks noChangeArrowheads="1"/>
                </p:cNvSpPr>
                <p:nvPr userDrawn="1"/>
              </p:nvSpPr>
              <p:spPr bwMode="hidden">
                <a:xfrm>
                  <a:off x="2368" y="3997"/>
                  <a:ext cx="444" cy="258"/>
                </a:xfrm>
                <a:prstGeom prst="ellipse">
                  <a:avLst/>
                </a:prstGeom>
                <a:gradFill rotWithShape="0">
                  <a:gsLst>
                    <a:gs pos="0">
                      <a:schemeClr val="accent1">
                        <a:gamma/>
                        <a:shade val="87843"/>
                        <a:invGamma/>
                      </a:schemeClr>
                    </a:gs>
                    <a:gs pos="100000">
                      <a:schemeClr val="accent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64" name="Oval 10"/>
                <p:cNvSpPr>
                  <a:spLocks noChangeArrowheads="1"/>
                </p:cNvSpPr>
                <p:nvPr userDrawn="1"/>
              </p:nvSpPr>
              <p:spPr bwMode="hidden">
                <a:xfrm>
                  <a:off x="2385" y="4005"/>
                  <a:ext cx="413" cy="240"/>
                </a:xfrm>
                <a:prstGeom prst="ellipse">
                  <a:avLst/>
                </a:prstGeom>
                <a:gradFill rotWithShape="0">
                  <a:gsLst>
                    <a:gs pos="0">
                      <a:schemeClr val="accent1">
                        <a:gamma/>
                        <a:shade val="94118"/>
                        <a:invGamma/>
                      </a:schemeClr>
                    </a:gs>
                    <a:gs pos="100000">
                      <a:schemeClr val="accent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65" name="Oval 11"/>
                <p:cNvSpPr>
                  <a:spLocks noChangeArrowheads="1"/>
                </p:cNvSpPr>
                <p:nvPr userDrawn="1"/>
              </p:nvSpPr>
              <p:spPr bwMode="hidden">
                <a:xfrm>
                  <a:off x="2437" y="4026"/>
                  <a:ext cx="306" cy="192"/>
                </a:xfrm>
                <a:prstGeom prst="ellipse">
                  <a:avLst/>
                </a:prstGeom>
                <a:gradFill rotWithShape="0">
                  <a:gsLst>
                    <a:gs pos="0">
                      <a:schemeClr val="accent1">
                        <a:gamma/>
                        <a:shade val="87843"/>
                        <a:invGamma/>
                      </a:schemeClr>
                    </a:gs>
                    <a:gs pos="100000">
                      <a:schemeClr val="accent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66" name="Oval 12"/>
                <p:cNvSpPr>
                  <a:spLocks noChangeArrowheads="1"/>
                </p:cNvSpPr>
                <p:nvPr userDrawn="1"/>
              </p:nvSpPr>
              <p:spPr bwMode="hidden">
                <a:xfrm>
                  <a:off x="2476" y="4056"/>
                  <a:ext cx="227" cy="135"/>
                </a:xfrm>
                <a:prstGeom prst="ellipse">
                  <a:avLst/>
                </a:prstGeom>
                <a:gradFill rotWithShape="0">
                  <a:gsLst>
                    <a:gs pos="0">
                      <a:schemeClr val="accent1"/>
                    </a:gs>
                    <a:gs pos="100000">
                      <a:schemeClr val="accent1">
                        <a:gamma/>
                        <a:shade val="90980"/>
                        <a:invGamma/>
                      </a:schemeClr>
                    </a:gs>
                  </a:gsLst>
                  <a:lin ang="27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67" name="Oval 13"/>
                <p:cNvSpPr>
                  <a:spLocks noChangeArrowheads="1"/>
                </p:cNvSpPr>
                <p:nvPr userDrawn="1"/>
              </p:nvSpPr>
              <p:spPr bwMode="hidden">
                <a:xfrm>
                  <a:off x="2542" y="4097"/>
                  <a:ext cx="90" cy="60"/>
                </a:xfrm>
                <a:prstGeom prst="ellipse">
                  <a:avLst/>
                </a:prstGeom>
                <a:gradFill rotWithShape="0">
                  <a:gsLst>
                    <a:gs pos="0">
                      <a:schemeClr val="accent1"/>
                    </a:gs>
                    <a:gs pos="100000">
                      <a:schemeClr val="accent1">
                        <a:gamma/>
                        <a:shade val="90980"/>
                        <a:invGamma/>
                      </a:schemeClr>
                    </a:gs>
                  </a:gsLst>
                  <a:lin ang="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grpSp>
          <p:sp>
            <p:nvSpPr>
              <p:cNvPr id="8" name="Oval 14"/>
              <p:cNvSpPr>
                <a:spLocks noChangeArrowheads="1"/>
              </p:cNvSpPr>
              <p:nvPr/>
            </p:nvSpPr>
            <p:spPr bwMode="hidden">
              <a:xfrm>
                <a:off x="3686" y="3810"/>
                <a:ext cx="532" cy="327"/>
              </a:xfrm>
              <a:prstGeom prst="ellipse">
                <a:avLst/>
              </a:prstGeom>
              <a:gradFill rotWithShape="0">
                <a:gsLst>
                  <a:gs pos="0">
                    <a:schemeClr val="accent1"/>
                  </a:gs>
                  <a:gs pos="100000">
                    <a:schemeClr val="accent1">
                      <a:gamma/>
                      <a:shade val="90980"/>
                      <a:invGamma/>
                    </a:schemeClr>
                  </a:gs>
                </a:gsLst>
                <a:path path="shape">
                  <a:fillToRect l="50000" t="50000" r="50000" b="50000"/>
                </a:path>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9" name="Oval 15"/>
              <p:cNvSpPr>
                <a:spLocks noChangeArrowheads="1"/>
              </p:cNvSpPr>
              <p:nvPr/>
            </p:nvSpPr>
            <p:spPr bwMode="hidden">
              <a:xfrm>
                <a:off x="3726" y="3840"/>
                <a:ext cx="452" cy="275"/>
              </a:xfrm>
              <a:prstGeom prst="ellipse">
                <a:avLst/>
              </a:prstGeom>
              <a:gradFill rotWithShape="0">
                <a:gsLst>
                  <a:gs pos="0">
                    <a:schemeClr val="accent1">
                      <a:gamma/>
                      <a:shade val="90980"/>
                      <a:invGamma/>
                    </a:schemeClr>
                  </a:gs>
                  <a:gs pos="100000">
                    <a:schemeClr val="accent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10" name="Oval 16"/>
              <p:cNvSpPr>
                <a:spLocks noChangeArrowheads="1"/>
              </p:cNvSpPr>
              <p:nvPr/>
            </p:nvSpPr>
            <p:spPr bwMode="hidden">
              <a:xfrm>
                <a:off x="3782" y="3872"/>
                <a:ext cx="344" cy="207"/>
              </a:xfrm>
              <a:prstGeom prst="ellipse">
                <a:avLst/>
              </a:prstGeom>
              <a:gradFill rotWithShape="0">
                <a:gsLst>
                  <a:gs pos="0">
                    <a:schemeClr val="accent1"/>
                  </a:gs>
                  <a:gs pos="100000">
                    <a:schemeClr val="accent1">
                      <a:gamma/>
                      <a:shade val="94118"/>
                      <a:invGamma/>
                    </a:schemeClr>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11" name="Oval 17"/>
              <p:cNvSpPr>
                <a:spLocks noChangeArrowheads="1"/>
              </p:cNvSpPr>
              <p:nvPr/>
            </p:nvSpPr>
            <p:spPr bwMode="hidden">
              <a:xfrm>
                <a:off x="3822" y="3896"/>
                <a:ext cx="262" cy="159"/>
              </a:xfrm>
              <a:prstGeom prst="ellipse">
                <a:avLst/>
              </a:prstGeom>
              <a:gradFill rotWithShape="0">
                <a:gsLst>
                  <a:gs pos="0">
                    <a:schemeClr val="accent1">
                      <a:gamma/>
                      <a:shade val="96863"/>
                      <a:invGamma/>
                    </a:schemeClr>
                  </a:gs>
                  <a:gs pos="100000">
                    <a:schemeClr val="accent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12" name="Oval 18"/>
              <p:cNvSpPr>
                <a:spLocks noChangeArrowheads="1"/>
              </p:cNvSpPr>
              <p:nvPr/>
            </p:nvSpPr>
            <p:spPr bwMode="hidden">
              <a:xfrm>
                <a:off x="3856" y="3922"/>
                <a:ext cx="192" cy="107"/>
              </a:xfrm>
              <a:prstGeom prst="ellipse">
                <a:avLst/>
              </a:prstGeom>
              <a:gradFill rotWithShape="0">
                <a:gsLst>
                  <a:gs pos="0">
                    <a:schemeClr val="accent1"/>
                  </a:gs>
                  <a:gs pos="100000">
                    <a:schemeClr val="accent1">
                      <a:gamma/>
                      <a:shade val="94118"/>
                      <a:invGamma/>
                    </a:schemeClr>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13" name="Freeform 19"/>
              <p:cNvSpPr>
                <a:spLocks/>
              </p:cNvSpPr>
              <p:nvPr/>
            </p:nvSpPr>
            <p:spPr bwMode="hidden">
              <a:xfrm>
                <a:off x="3575" y="3715"/>
                <a:ext cx="383" cy="161"/>
              </a:xfrm>
              <a:custGeom>
                <a:avLst/>
                <a:gdLst/>
                <a:ahLst/>
                <a:cxnLst>
                  <a:cxn ang="0">
                    <a:pos x="376" y="12"/>
                  </a:cxn>
                  <a:cxn ang="0">
                    <a:pos x="257" y="24"/>
                  </a:cxn>
                  <a:cxn ang="0">
                    <a:pos x="149" y="54"/>
                  </a:cxn>
                  <a:cxn ang="0">
                    <a:pos x="101" y="77"/>
                  </a:cxn>
                  <a:cxn ang="0">
                    <a:pos x="59" y="101"/>
                  </a:cxn>
                  <a:cxn ang="0">
                    <a:pos x="24" y="131"/>
                  </a:cxn>
                  <a:cxn ang="0">
                    <a:pos x="0" y="161"/>
                  </a:cxn>
                  <a:cxn ang="0">
                    <a:pos x="0" y="137"/>
                  </a:cxn>
                  <a:cxn ang="0">
                    <a:pos x="29" y="107"/>
                  </a:cxn>
                  <a:cxn ang="0">
                    <a:pos x="65" y="83"/>
                  </a:cxn>
                  <a:cxn ang="0">
                    <a:pos x="155" y="36"/>
                  </a:cxn>
                  <a:cxn ang="0">
                    <a:pos x="257" y="12"/>
                  </a:cxn>
                  <a:cxn ang="0">
                    <a:pos x="376" y="0"/>
                  </a:cxn>
                  <a:cxn ang="0">
                    <a:pos x="376" y="0"/>
                  </a:cxn>
                  <a:cxn ang="0">
                    <a:pos x="382" y="0"/>
                  </a:cxn>
                  <a:cxn ang="0">
                    <a:pos x="382" y="12"/>
                  </a:cxn>
                  <a:cxn ang="0">
                    <a:pos x="376" y="12"/>
                  </a:cxn>
                  <a:cxn ang="0">
                    <a:pos x="376" y="12"/>
                  </a:cxn>
                  <a:cxn ang="0">
                    <a:pos x="376" y="12"/>
                  </a:cxn>
                </a:cxnLst>
                <a:rect l="0" t="0" r="r" b="b"/>
                <a:pathLst>
                  <a:path w="382" h="161">
                    <a:moveTo>
                      <a:pt x="376" y="12"/>
                    </a:moveTo>
                    <a:lnTo>
                      <a:pt x="257" y="24"/>
                    </a:lnTo>
                    <a:lnTo>
                      <a:pt x="149" y="54"/>
                    </a:lnTo>
                    <a:lnTo>
                      <a:pt x="101" y="77"/>
                    </a:lnTo>
                    <a:lnTo>
                      <a:pt x="59" y="101"/>
                    </a:lnTo>
                    <a:lnTo>
                      <a:pt x="24" y="131"/>
                    </a:lnTo>
                    <a:lnTo>
                      <a:pt x="0" y="161"/>
                    </a:lnTo>
                    <a:lnTo>
                      <a:pt x="0" y="137"/>
                    </a:lnTo>
                    <a:lnTo>
                      <a:pt x="29" y="107"/>
                    </a:lnTo>
                    <a:lnTo>
                      <a:pt x="65" y="83"/>
                    </a:lnTo>
                    <a:lnTo>
                      <a:pt x="155" y="36"/>
                    </a:lnTo>
                    <a:lnTo>
                      <a:pt x="257" y="12"/>
                    </a:lnTo>
                    <a:lnTo>
                      <a:pt x="376" y="0"/>
                    </a:lnTo>
                    <a:lnTo>
                      <a:pt x="376" y="0"/>
                    </a:lnTo>
                    <a:lnTo>
                      <a:pt x="382" y="0"/>
                    </a:lnTo>
                    <a:lnTo>
                      <a:pt x="382" y="12"/>
                    </a:lnTo>
                    <a:lnTo>
                      <a:pt x="376" y="12"/>
                    </a:lnTo>
                    <a:lnTo>
                      <a:pt x="376" y="12"/>
                    </a:lnTo>
                    <a:lnTo>
                      <a:pt x="376" y="12"/>
                    </a:lnTo>
                    <a:close/>
                  </a:path>
                </a:pathLst>
              </a:custGeom>
              <a:gradFill rotWithShape="0">
                <a:gsLst>
                  <a:gs pos="0">
                    <a:schemeClr val="accent1">
                      <a:gamma/>
                      <a:shade val="94118"/>
                      <a:invGamma/>
                    </a:schemeClr>
                  </a:gs>
                  <a:gs pos="100000">
                    <a:schemeClr val="accent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14" name="Freeform 20"/>
              <p:cNvSpPr>
                <a:spLocks/>
              </p:cNvSpPr>
              <p:nvPr/>
            </p:nvSpPr>
            <p:spPr bwMode="hidden">
              <a:xfrm>
                <a:off x="3695" y="4170"/>
                <a:ext cx="444" cy="66"/>
              </a:xfrm>
              <a:custGeom>
                <a:avLst/>
                <a:gdLst/>
                <a:ahLst/>
                <a:cxnLst>
                  <a:cxn ang="0">
                    <a:pos x="257" y="54"/>
                  </a:cxn>
                  <a:cxn ang="0">
                    <a:pos x="353" y="48"/>
                  </a:cxn>
                  <a:cxn ang="0">
                    <a:pos x="443" y="24"/>
                  </a:cxn>
                  <a:cxn ang="0">
                    <a:pos x="443" y="36"/>
                  </a:cxn>
                  <a:cxn ang="0">
                    <a:pos x="353" y="60"/>
                  </a:cxn>
                  <a:cxn ang="0">
                    <a:pos x="257" y="66"/>
                  </a:cxn>
                  <a:cxn ang="0">
                    <a:pos x="186" y="60"/>
                  </a:cxn>
                  <a:cxn ang="0">
                    <a:pos x="120" y="48"/>
                  </a:cxn>
                  <a:cxn ang="0">
                    <a:pos x="60" y="36"/>
                  </a:cxn>
                  <a:cxn ang="0">
                    <a:pos x="0" y="12"/>
                  </a:cxn>
                  <a:cxn ang="0">
                    <a:pos x="0" y="0"/>
                  </a:cxn>
                  <a:cxn ang="0">
                    <a:pos x="54" y="24"/>
                  </a:cxn>
                  <a:cxn ang="0">
                    <a:pos x="120" y="36"/>
                  </a:cxn>
                  <a:cxn ang="0">
                    <a:pos x="186" y="48"/>
                  </a:cxn>
                  <a:cxn ang="0">
                    <a:pos x="257" y="54"/>
                  </a:cxn>
                  <a:cxn ang="0">
                    <a:pos x="257" y="54"/>
                  </a:cxn>
                </a:cxnLst>
                <a:rect l="0" t="0" r="r" b="b"/>
                <a:pathLst>
                  <a:path w="443" h="66">
                    <a:moveTo>
                      <a:pt x="257" y="54"/>
                    </a:moveTo>
                    <a:lnTo>
                      <a:pt x="353" y="48"/>
                    </a:lnTo>
                    <a:lnTo>
                      <a:pt x="443" y="24"/>
                    </a:lnTo>
                    <a:lnTo>
                      <a:pt x="443" y="36"/>
                    </a:lnTo>
                    <a:lnTo>
                      <a:pt x="353" y="60"/>
                    </a:lnTo>
                    <a:lnTo>
                      <a:pt x="257" y="66"/>
                    </a:lnTo>
                    <a:lnTo>
                      <a:pt x="186" y="60"/>
                    </a:lnTo>
                    <a:lnTo>
                      <a:pt x="120" y="48"/>
                    </a:lnTo>
                    <a:lnTo>
                      <a:pt x="60" y="36"/>
                    </a:lnTo>
                    <a:lnTo>
                      <a:pt x="0" y="12"/>
                    </a:lnTo>
                    <a:lnTo>
                      <a:pt x="0" y="0"/>
                    </a:lnTo>
                    <a:lnTo>
                      <a:pt x="54" y="24"/>
                    </a:lnTo>
                    <a:lnTo>
                      <a:pt x="120" y="36"/>
                    </a:lnTo>
                    <a:lnTo>
                      <a:pt x="186" y="48"/>
                    </a:lnTo>
                    <a:lnTo>
                      <a:pt x="257" y="54"/>
                    </a:lnTo>
                    <a:lnTo>
                      <a:pt x="257" y="54"/>
                    </a:lnTo>
                    <a:close/>
                  </a:path>
                </a:pathLst>
              </a:custGeom>
              <a:gradFill rotWithShape="0">
                <a:gsLst>
                  <a:gs pos="0">
                    <a:schemeClr val="accent1">
                      <a:gamma/>
                      <a:shade val="84706"/>
                      <a:invGamma/>
                    </a:schemeClr>
                  </a:gs>
                  <a:gs pos="100000">
                    <a:schemeClr val="accent1"/>
                  </a:gs>
                </a:gsLst>
                <a:lin ang="189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15" name="Freeform 21"/>
              <p:cNvSpPr>
                <a:spLocks/>
              </p:cNvSpPr>
              <p:nvPr/>
            </p:nvSpPr>
            <p:spPr bwMode="hidden">
              <a:xfrm>
                <a:off x="3527" y="3906"/>
                <a:ext cx="89" cy="216"/>
              </a:xfrm>
              <a:custGeom>
                <a:avLst/>
                <a:gdLst/>
                <a:ahLst/>
                <a:cxnLst>
                  <a:cxn ang="0">
                    <a:pos x="12" y="66"/>
                  </a:cxn>
                  <a:cxn ang="0">
                    <a:pos x="18" y="108"/>
                  </a:cxn>
                  <a:cxn ang="0">
                    <a:pos x="36" y="144"/>
                  </a:cxn>
                  <a:cxn ang="0">
                    <a:pos x="60" y="180"/>
                  </a:cxn>
                  <a:cxn ang="0">
                    <a:pos x="89" y="216"/>
                  </a:cxn>
                  <a:cxn ang="0">
                    <a:pos x="72" y="216"/>
                  </a:cxn>
                  <a:cxn ang="0">
                    <a:pos x="42" y="180"/>
                  </a:cxn>
                  <a:cxn ang="0">
                    <a:pos x="18" y="144"/>
                  </a:cxn>
                  <a:cxn ang="0">
                    <a:pos x="6" y="108"/>
                  </a:cxn>
                  <a:cxn ang="0">
                    <a:pos x="0" y="66"/>
                  </a:cxn>
                  <a:cxn ang="0">
                    <a:pos x="0" y="30"/>
                  </a:cxn>
                  <a:cxn ang="0">
                    <a:pos x="12" y="0"/>
                  </a:cxn>
                  <a:cxn ang="0">
                    <a:pos x="30" y="0"/>
                  </a:cxn>
                  <a:cxn ang="0">
                    <a:pos x="18" y="30"/>
                  </a:cxn>
                  <a:cxn ang="0">
                    <a:pos x="12" y="66"/>
                  </a:cxn>
                  <a:cxn ang="0">
                    <a:pos x="12" y="66"/>
                  </a:cxn>
                </a:cxnLst>
                <a:rect l="0" t="0" r="r" b="b"/>
                <a:pathLst>
                  <a:path w="89" h="216">
                    <a:moveTo>
                      <a:pt x="12" y="66"/>
                    </a:moveTo>
                    <a:lnTo>
                      <a:pt x="18" y="108"/>
                    </a:lnTo>
                    <a:lnTo>
                      <a:pt x="36" y="144"/>
                    </a:lnTo>
                    <a:lnTo>
                      <a:pt x="60" y="180"/>
                    </a:lnTo>
                    <a:lnTo>
                      <a:pt x="89" y="216"/>
                    </a:lnTo>
                    <a:lnTo>
                      <a:pt x="72" y="216"/>
                    </a:lnTo>
                    <a:lnTo>
                      <a:pt x="42" y="180"/>
                    </a:lnTo>
                    <a:lnTo>
                      <a:pt x="18" y="144"/>
                    </a:lnTo>
                    <a:lnTo>
                      <a:pt x="6" y="108"/>
                    </a:lnTo>
                    <a:lnTo>
                      <a:pt x="0" y="66"/>
                    </a:lnTo>
                    <a:lnTo>
                      <a:pt x="0" y="30"/>
                    </a:lnTo>
                    <a:lnTo>
                      <a:pt x="12" y="0"/>
                    </a:lnTo>
                    <a:lnTo>
                      <a:pt x="30" y="0"/>
                    </a:lnTo>
                    <a:lnTo>
                      <a:pt x="18" y="30"/>
                    </a:lnTo>
                    <a:lnTo>
                      <a:pt x="12" y="66"/>
                    </a:lnTo>
                    <a:lnTo>
                      <a:pt x="12" y="66"/>
                    </a:lnTo>
                    <a:close/>
                  </a:path>
                </a:pathLst>
              </a:custGeom>
              <a:gradFill rotWithShape="0">
                <a:gsLst>
                  <a:gs pos="0">
                    <a:schemeClr val="accent1"/>
                  </a:gs>
                  <a:gs pos="100000">
                    <a:schemeClr val="accent1">
                      <a:gamma/>
                      <a:shade val="87843"/>
                      <a:invGamma/>
                    </a:schemeClr>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16" name="Freeform 22"/>
              <p:cNvSpPr>
                <a:spLocks/>
              </p:cNvSpPr>
              <p:nvPr/>
            </p:nvSpPr>
            <p:spPr bwMode="hidden">
              <a:xfrm>
                <a:off x="3569" y="3745"/>
                <a:ext cx="750" cy="461"/>
              </a:xfrm>
              <a:custGeom>
                <a:avLst/>
                <a:gdLst/>
                <a:ahLst/>
                <a:cxnLst>
                  <a:cxn ang="0">
                    <a:pos x="382" y="443"/>
                  </a:cxn>
                  <a:cxn ang="0">
                    <a:pos x="311" y="437"/>
                  </a:cxn>
                  <a:cxn ang="0">
                    <a:pos x="245" y="425"/>
                  </a:cxn>
                  <a:cxn ang="0">
                    <a:pos x="185" y="407"/>
                  </a:cxn>
                  <a:cxn ang="0">
                    <a:pos x="131" y="383"/>
                  </a:cxn>
                  <a:cxn ang="0">
                    <a:pos x="83" y="347"/>
                  </a:cxn>
                  <a:cxn ang="0">
                    <a:pos x="53" y="311"/>
                  </a:cxn>
                  <a:cxn ang="0">
                    <a:pos x="30" y="269"/>
                  </a:cxn>
                  <a:cxn ang="0">
                    <a:pos x="24" y="227"/>
                  </a:cxn>
                  <a:cxn ang="0">
                    <a:pos x="30" y="185"/>
                  </a:cxn>
                  <a:cxn ang="0">
                    <a:pos x="53" y="143"/>
                  </a:cxn>
                  <a:cxn ang="0">
                    <a:pos x="83" y="107"/>
                  </a:cxn>
                  <a:cxn ang="0">
                    <a:pos x="131" y="77"/>
                  </a:cxn>
                  <a:cxn ang="0">
                    <a:pos x="185" y="47"/>
                  </a:cxn>
                  <a:cxn ang="0">
                    <a:pos x="245" y="30"/>
                  </a:cxn>
                  <a:cxn ang="0">
                    <a:pos x="311" y="18"/>
                  </a:cxn>
                  <a:cxn ang="0">
                    <a:pos x="382" y="12"/>
                  </a:cxn>
                  <a:cxn ang="0">
                    <a:pos x="478" y="18"/>
                  </a:cxn>
                  <a:cxn ang="0">
                    <a:pos x="562" y="41"/>
                  </a:cxn>
                  <a:cxn ang="0">
                    <a:pos x="562" y="36"/>
                  </a:cxn>
                  <a:cxn ang="0">
                    <a:pos x="562" y="30"/>
                  </a:cxn>
                  <a:cxn ang="0">
                    <a:pos x="478" y="6"/>
                  </a:cxn>
                  <a:cxn ang="0">
                    <a:pos x="382" y="0"/>
                  </a:cxn>
                  <a:cxn ang="0">
                    <a:pos x="305" y="6"/>
                  </a:cxn>
                  <a:cxn ang="0">
                    <a:pos x="233" y="18"/>
                  </a:cxn>
                  <a:cxn ang="0">
                    <a:pos x="167" y="41"/>
                  </a:cxn>
                  <a:cxn ang="0">
                    <a:pos x="113" y="65"/>
                  </a:cxn>
                  <a:cxn ang="0">
                    <a:pos x="65" y="101"/>
                  </a:cxn>
                  <a:cxn ang="0">
                    <a:pos x="30" y="137"/>
                  </a:cxn>
                  <a:cxn ang="0">
                    <a:pos x="6" y="179"/>
                  </a:cxn>
                  <a:cxn ang="0">
                    <a:pos x="0" y="227"/>
                  </a:cxn>
                  <a:cxn ang="0">
                    <a:pos x="6" y="275"/>
                  </a:cxn>
                  <a:cxn ang="0">
                    <a:pos x="30" y="317"/>
                  </a:cxn>
                  <a:cxn ang="0">
                    <a:pos x="65" y="359"/>
                  </a:cxn>
                  <a:cxn ang="0">
                    <a:pos x="113" y="395"/>
                  </a:cxn>
                  <a:cxn ang="0">
                    <a:pos x="167" y="419"/>
                  </a:cxn>
                  <a:cxn ang="0">
                    <a:pos x="233" y="443"/>
                  </a:cxn>
                  <a:cxn ang="0">
                    <a:pos x="305" y="455"/>
                  </a:cxn>
                  <a:cxn ang="0">
                    <a:pos x="382" y="461"/>
                  </a:cxn>
                  <a:cxn ang="0">
                    <a:pos x="448" y="455"/>
                  </a:cxn>
                  <a:cxn ang="0">
                    <a:pos x="508" y="449"/>
                  </a:cxn>
                  <a:cxn ang="0">
                    <a:pos x="609" y="413"/>
                  </a:cxn>
                  <a:cxn ang="0">
                    <a:pos x="657" y="389"/>
                  </a:cxn>
                  <a:cxn ang="0">
                    <a:pos x="693" y="359"/>
                  </a:cxn>
                  <a:cxn ang="0">
                    <a:pos x="723" y="329"/>
                  </a:cxn>
                  <a:cxn ang="0">
                    <a:pos x="747" y="293"/>
                  </a:cxn>
                  <a:cxn ang="0">
                    <a:pos x="741" y="287"/>
                  </a:cxn>
                  <a:cxn ang="0">
                    <a:pos x="729" y="281"/>
                  </a:cxn>
                  <a:cxn ang="0">
                    <a:pos x="711" y="317"/>
                  </a:cxn>
                  <a:cxn ang="0">
                    <a:pos x="681" y="347"/>
                  </a:cxn>
                  <a:cxn ang="0">
                    <a:pos x="645" y="377"/>
                  </a:cxn>
                  <a:cxn ang="0">
                    <a:pos x="604" y="401"/>
                  </a:cxn>
                  <a:cxn ang="0">
                    <a:pos x="502" y="431"/>
                  </a:cxn>
                  <a:cxn ang="0">
                    <a:pos x="442" y="443"/>
                  </a:cxn>
                  <a:cxn ang="0">
                    <a:pos x="382" y="443"/>
                  </a:cxn>
                  <a:cxn ang="0">
                    <a:pos x="382" y="443"/>
                  </a:cxn>
                </a:cxnLst>
                <a:rect l="0" t="0" r="r" b="b"/>
                <a:pathLst>
                  <a:path w="747" h="461">
                    <a:moveTo>
                      <a:pt x="382" y="443"/>
                    </a:moveTo>
                    <a:lnTo>
                      <a:pt x="311" y="437"/>
                    </a:lnTo>
                    <a:lnTo>
                      <a:pt x="245" y="425"/>
                    </a:lnTo>
                    <a:lnTo>
                      <a:pt x="185" y="407"/>
                    </a:lnTo>
                    <a:lnTo>
                      <a:pt x="131" y="383"/>
                    </a:lnTo>
                    <a:lnTo>
                      <a:pt x="83" y="347"/>
                    </a:lnTo>
                    <a:lnTo>
                      <a:pt x="53" y="311"/>
                    </a:lnTo>
                    <a:lnTo>
                      <a:pt x="30" y="269"/>
                    </a:lnTo>
                    <a:lnTo>
                      <a:pt x="24" y="227"/>
                    </a:lnTo>
                    <a:lnTo>
                      <a:pt x="30" y="185"/>
                    </a:lnTo>
                    <a:lnTo>
                      <a:pt x="53" y="143"/>
                    </a:lnTo>
                    <a:lnTo>
                      <a:pt x="83" y="107"/>
                    </a:lnTo>
                    <a:lnTo>
                      <a:pt x="131" y="77"/>
                    </a:lnTo>
                    <a:lnTo>
                      <a:pt x="185" y="47"/>
                    </a:lnTo>
                    <a:lnTo>
                      <a:pt x="245" y="30"/>
                    </a:lnTo>
                    <a:lnTo>
                      <a:pt x="311" y="18"/>
                    </a:lnTo>
                    <a:lnTo>
                      <a:pt x="382" y="12"/>
                    </a:lnTo>
                    <a:lnTo>
                      <a:pt x="478" y="18"/>
                    </a:lnTo>
                    <a:lnTo>
                      <a:pt x="562" y="41"/>
                    </a:lnTo>
                    <a:lnTo>
                      <a:pt x="562" y="36"/>
                    </a:lnTo>
                    <a:lnTo>
                      <a:pt x="562" y="30"/>
                    </a:lnTo>
                    <a:lnTo>
                      <a:pt x="478" y="6"/>
                    </a:lnTo>
                    <a:lnTo>
                      <a:pt x="382" y="0"/>
                    </a:lnTo>
                    <a:lnTo>
                      <a:pt x="305" y="6"/>
                    </a:lnTo>
                    <a:lnTo>
                      <a:pt x="233" y="18"/>
                    </a:lnTo>
                    <a:lnTo>
                      <a:pt x="167" y="41"/>
                    </a:lnTo>
                    <a:lnTo>
                      <a:pt x="113" y="65"/>
                    </a:lnTo>
                    <a:lnTo>
                      <a:pt x="65" y="101"/>
                    </a:lnTo>
                    <a:lnTo>
                      <a:pt x="30" y="137"/>
                    </a:lnTo>
                    <a:lnTo>
                      <a:pt x="6" y="179"/>
                    </a:lnTo>
                    <a:lnTo>
                      <a:pt x="0" y="227"/>
                    </a:lnTo>
                    <a:lnTo>
                      <a:pt x="6" y="275"/>
                    </a:lnTo>
                    <a:lnTo>
                      <a:pt x="30" y="317"/>
                    </a:lnTo>
                    <a:lnTo>
                      <a:pt x="65" y="359"/>
                    </a:lnTo>
                    <a:lnTo>
                      <a:pt x="113" y="395"/>
                    </a:lnTo>
                    <a:lnTo>
                      <a:pt x="167" y="419"/>
                    </a:lnTo>
                    <a:lnTo>
                      <a:pt x="233" y="443"/>
                    </a:lnTo>
                    <a:lnTo>
                      <a:pt x="305" y="455"/>
                    </a:lnTo>
                    <a:lnTo>
                      <a:pt x="382" y="461"/>
                    </a:lnTo>
                    <a:lnTo>
                      <a:pt x="448" y="455"/>
                    </a:lnTo>
                    <a:lnTo>
                      <a:pt x="508" y="449"/>
                    </a:lnTo>
                    <a:lnTo>
                      <a:pt x="609" y="413"/>
                    </a:lnTo>
                    <a:lnTo>
                      <a:pt x="657" y="389"/>
                    </a:lnTo>
                    <a:lnTo>
                      <a:pt x="693" y="359"/>
                    </a:lnTo>
                    <a:lnTo>
                      <a:pt x="723" y="329"/>
                    </a:lnTo>
                    <a:lnTo>
                      <a:pt x="747" y="293"/>
                    </a:lnTo>
                    <a:lnTo>
                      <a:pt x="741" y="287"/>
                    </a:lnTo>
                    <a:lnTo>
                      <a:pt x="729" y="281"/>
                    </a:lnTo>
                    <a:lnTo>
                      <a:pt x="711" y="317"/>
                    </a:lnTo>
                    <a:lnTo>
                      <a:pt x="681" y="347"/>
                    </a:lnTo>
                    <a:lnTo>
                      <a:pt x="645" y="377"/>
                    </a:lnTo>
                    <a:lnTo>
                      <a:pt x="604" y="401"/>
                    </a:lnTo>
                    <a:lnTo>
                      <a:pt x="502" y="431"/>
                    </a:lnTo>
                    <a:lnTo>
                      <a:pt x="442" y="443"/>
                    </a:lnTo>
                    <a:lnTo>
                      <a:pt x="382" y="443"/>
                    </a:lnTo>
                    <a:lnTo>
                      <a:pt x="382" y="443"/>
                    </a:lnTo>
                    <a:close/>
                  </a:path>
                </a:pathLst>
              </a:custGeom>
              <a:gradFill rotWithShape="0">
                <a:gsLst>
                  <a:gs pos="0">
                    <a:schemeClr val="accent1"/>
                  </a:gs>
                  <a:gs pos="100000">
                    <a:schemeClr val="accent1">
                      <a:gamma/>
                      <a:shade val="90980"/>
                      <a:invGamma/>
                    </a:schemeClr>
                  </a:gs>
                </a:gsLst>
                <a:path path="rect">
                  <a:fillToRect l="50000" t="50000" r="50000" b="50000"/>
                </a:path>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17" name="Freeform 23"/>
              <p:cNvSpPr>
                <a:spLocks/>
              </p:cNvSpPr>
              <p:nvPr/>
            </p:nvSpPr>
            <p:spPr bwMode="hidden">
              <a:xfrm>
                <a:off x="4037" y="3721"/>
                <a:ext cx="96" cy="30"/>
              </a:xfrm>
              <a:custGeom>
                <a:avLst/>
                <a:gdLst/>
                <a:ahLst/>
                <a:cxnLst>
                  <a:cxn ang="0">
                    <a:pos x="0" y="0"/>
                  </a:cxn>
                  <a:cxn ang="0">
                    <a:pos x="0" y="12"/>
                  </a:cxn>
                  <a:cxn ang="0">
                    <a:pos x="48" y="18"/>
                  </a:cxn>
                  <a:cxn ang="0">
                    <a:pos x="96" y="30"/>
                  </a:cxn>
                  <a:cxn ang="0">
                    <a:pos x="96" y="24"/>
                  </a:cxn>
                  <a:cxn ang="0">
                    <a:pos x="96" y="18"/>
                  </a:cxn>
                  <a:cxn ang="0">
                    <a:pos x="48" y="12"/>
                  </a:cxn>
                  <a:cxn ang="0">
                    <a:pos x="0" y="0"/>
                  </a:cxn>
                  <a:cxn ang="0">
                    <a:pos x="0" y="0"/>
                  </a:cxn>
                </a:cxnLst>
                <a:rect l="0" t="0" r="r" b="b"/>
                <a:pathLst>
                  <a:path w="96" h="30">
                    <a:moveTo>
                      <a:pt x="0" y="0"/>
                    </a:moveTo>
                    <a:lnTo>
                      <a:pt x="0" y="12"/>
                    </a:lnTo>
                    <a:lnTo>
                      <a:pt x="48" y="18"/>
                    </a:lnTo>
                    <a:lnTo>
                      <a:pt x="96" y="30"/>
                    </a:lnTo>
                    <a:lnTo>
                      <a:pt x="96" y="24"/>
                    </a:lnTo>
                    <a:lnTo>
                      <a:pt x="96" y="18"/>
                    </a:lnTo>
                    <a:lnTo>
                      <a:pt x="48" y="12"/>
                    </a:lnTo>
                    <a:lnTo>
                      <a:pt x="0" y="0"/>
                    </a:lnTo>
                    <a:lnTo>
                      <a:pt x="0" y="0"/>
                    </a:lnTo>
                    <a:close/>
                  </a:path>
                </a:pathLst>
              </a:custGeom>
              <a:gradFill rotWithShape="0">
                <a:gsLst>
                  <a:gs pos="0">
                    <a:schemeClr val="accent1"/>
                  </a:gs>
                  <a:gs pos="100000">
                    <a:schemeClr val="accent1">
                      <a:gamma/>
                      <a:shade val="87843"/>
                      <a:invGamma/>
                    </a:schemeClr>
                  </a:gs>
                </a:gsLst>
                <a:lin ang="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18" name="Freeform 24"/>
              <p:cNvSpPr>
                <a:spLocks/>
              </p:cNvSpPr>
              <p:nvPr/>
            </p:nvSpPr>
            <p:spPr bwMode="hidden">
              <a:xfrm>
                <a:off x="4175" y="4050"/>
                <a:ext cx="180" cy="132"/>
              </a:xfrm>
              <a:custGeom>
                <a:avLst/>
                <a:gdLst/>
                <a:ahLst/>
                <a:cxnLst>
                  <a:cxn ang="0">
                    <a:pos x="0" y="132"/>
                  </a:cxn>
                  <a:cxn ang="0">
                    <a:pos x="29" y="132"/>
                  </a:cxn>
                  <a:cxn ang="0">
                    <a:pos x="77" y="108"/>
                  </a:cxn>
                  <a:cxn ang="0">
                    <a:pos x="119" y="78"/>
                  </a:cxn>
                  <a:cxn ang="0">
                    <a:pos x="155" y="48"/>
                  </a:cxn>
                  <a:cxn ang="0">
                    <a:pos x="179" y="12"/>
                  </a:cxn>
                  <a:cxn ang="0">
                    <a:pos x="173" y="6"/>
                  </a:cxn>
                  <a:cxn ang="0">
                    <a:pos x="167" y="0"/>
                  </a:cxn>
                  <a:cxn ang="0">
                    <a:pos x="137" y="42"/>
                  </a:cxn>
                  <a:cxn ang="0">
                    <a:pos x="101" y="78"/>
                  </a:cxn>
                  <a:cxn ang="0">
                    <a:pos x="53" y="108"/>
                  </a:cxn>
                  <a:cxn ang="0">
                    <a:pos x="0" y="132"/>
                  </a:cxn>
                  <a:cxn ang="0">
                    <a:pos x="0" y="132"/>
                  </a:cxn>
                </a:cxnLst>
                <a:rect l="0" t="0" r="r" b="b"/>
                <a:pathLst>
                  <a:path w="179" h="132">
                    <a:moveTo>
                      <a:pt x="0" y="132"/>
                    </a:moveTo>
                    <a:lnTo>
                      <a:pt x="29" y="132"/>
                    </a:lnTo>
                    <a:lnTo>
                      <a:pt x="77" y="108"/>
                    </a:lnTo>
                    <a:lnTo>
                      <a:pt x="119" y="78"/>
                    </a:lnTo>
                    <a:lnTo>
                      <a:pt x="155" y="48"/>
                    </a:lnTo>
                    <a:lnTo>
                      <a:pt x="179" y="12"/>
                    </a:lnTo>
                    <a:lnTo>
                      <a:pt x="173" y="6"/>
                    </a:lnTo>
                    <a:lnTo>
                      <a:pt x="167" y="0"/>
                    </a:lnTo>
                    <a:lnTo>
                      <a:pt x="137" y="42"/>
                    </a:lnTo>
                    <a:lnTo>
                      <a:pt x="101" y="78"/>
                    </a:lnTo>
                    <a:lnTo>
                      <a:pt x="53" y="108"/>
                    </a:lnTo>
                    <a:lnTo>
                      <a:pt x="0" y="132"/>
                    </a:lnTo>
                    <a:lnTo>
                      <a:pt x="0" y="132"/>
                    </a:lnTo>
                    <a:close/>
                  </a:path>
                </a:pathLst>
              </a:custGeom>
              <a:gradFill rotWithShape="0">
                <a:gsLst>
                  <a:gs pos="0">
                    <a:schemeClr val="accent1"/>
                  </a:gs>
                  <a:gs pos="100000">
                    <a:schemeClr val="accent1">
                      <a:gamma/>
                      <a:shade val="87843"/>
                      <a:invGamma/>
                    </a:schemeClr>
                  </a:gs>
                </a:gsLst>
                <a:lin ang="189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19" name="Freeform 25"/>
              <p:cNvSpPr>
                <a:spLocks/>
              </p:cNvSpPr>
              <p:nvPr/>
            </p:nvSpPr>
            <p:spPr bwMode="hidden">
              <a:xfrm>
                <a:off x="2585" y="3822"/>
                <a:ext cx="449" cy="186"/>
              </a:xfrm>
              <a:custGeom>
                <a:avLst/>
                <a:gdLst/>
                <a:ahLst/>
                <a:cxnLst>
                  <a:cxn ang="0">
                    <a:pos x="6" y="6"/>
                  </a:cxn>
                  <a:cxn ang="0">
                    <a:pos x="78" y="12"/>
                  </a:cxn>
                  <a:cxn ang="0">
                    <a:pos x="150" y="18"/>
                  </a:cxn>
                  <a:cxn ang="0">
                    <a:pos x="215" y="36"/>
                  </a:cxn>
                  <a:cxn ang="0">
                    <a:pos x="275" y="60"/>
                  </a:cxn>
                  <a:cxn ang="0">
                    <a:pos x="329" y="84"/>
                  </a:cxn>
                  <a:cxn ang="0">
                    <a:pos x="377" y="114"/>
                  </a:cxn>
                  <a:cxn ang="0">
                    <a:pos x="419" y="150"/>
                  </a:cxn>
                  <a:cxn ang="0">
                    <a:pos x="448" y="186"/>
                  </a:cxn>
                  <a:cxn ang="0">
                    <a:pos x="448" y="162"/>
                  </a:cxn>
                  <a:cxn ang="0">
                    <a:pos x="413" y="126"/>
                  </a:cxn>
                  <a:cxn ang="0">
                    <a:pos x="371" y="96"/>
                  </a:cxn>
                  <a:cxn ang="0">
                    <a:pos x="323" y="66"/>
                  </a:cxn>
                  <a:cxn ang="0">
                    <a:pos x="269" y="48"/>
                  </a:cxn>
                  <a:cxn ang="0">
                    <a:pos x="144" y="12"/>
                  </a:cxn>
                  <a:cxn ang="0">
                    <a:pos x="78" y="6"/>
                  </a:cxn>
                  <a:cxn ang="0">
                    <a:pos x="6" y="0"/>
                  </a:cxn>
                  <a:cxn ang="0">
                    <a:pos x="0" y="0"/>
                  </a:cxn>
                  <a:cxn ang="0">
                    <a:pos x="0" y="0"/>
                  </a:cxn>
                  <a:cxn ang="0">
                    <a:pos x="0" y="6"/>
                  </a:cxn>
                  <a:cxn ang="0">
                    <a:pos x="0" y="6"/>
                  </a:cxn>
                  <a:cxn ang="0">
                    <a:pos x="6" y="6"/>
                  </a:cxn>
                  <a:cxn ang="0">
                    <a:pos x="6" y="6"/>
                  </a:cxn>
                </a:cxnLst>
                <a:rect l="0" t="0" r="r" b="b"/>
                <a:pathLst>
                  <a:path w="448" h="186">
                    <a:moveTo>
                      <a:pt x="6" y="6"/>
                    </a:moveTo>
                    <a:lnTo>
                      <a:pt x="78" y="12"/>
                    </a:lnTo>
                    <a:lnTo>
                      <a:pt x="150" y="18"/>
                    </a:lnTo>
                    <a:lnTo>
                      <a:pt x="215" y="36"/>
                    </a:lnTo>
                    <a:lnTo>
                      <a:pt x="275" y="60"/>
                    </a:lnTo>
                    <a:lnTo>
                      <a:pt x="329" y="84"/>
                    </a:lnTo>
                    <a:lnTo>
                      <a:pt x="377" y="114"/>
                    </a:lnTo>
                    <a:lnTo>
                      <a:pt x="419" y="150"/>
                    </a:lnTo>
                    <a:lnTo>
                      <a:pt x="448" y="186"/>
                    </a:lnTo>
                    <a:lnTo>
                      <a:pt x="448" y="162"/>
                    </a:lnTo>
                    <a:lnTo>
                      <a:pt x="413" y="126"/>
                    </a:lnTo>
                    <a:lnTo>
                      <a:pt x="371" y="96"/>
                    </a:lnTo>
                    <a:lnTo>
                      <a:pt x="323" y="66"/>
                    </a:lnTo>
                    <a:lnTo>
                      <a:pt x="269" y="48"/>
                    </a:lnTo>
                    <a:lnTo>
                      <a:pt x="144" y="12"/>
                    </a:lnTo>
                    <a:lnTo>
                      <a:pt x="78" y="6"/>
                    </a:lnTo>
                    <a:lnTo>
                      <a:pt x="6" y="0"/>
                    </a:lnTo>
                    <a:lnTo>
                      <a:pt x="0" y="0"/>
                    </a:lnTo>
                    <a:lnTo>
                      <a:pt x="0" y="0"/>
                    </a:lnTo>
                    <a:lnTo>
                      <a:pt x="0" y="6"/>
                    </a:lnTo>
                    <a:lnTo>
                      <a:pt x="0" y="6"/>
                    </a:lnTo>
                    <a:lnTo>
                      <a:pt x="6" y="6"/>
                    </a:lnTo>
                    <a:lnTo>
                      <a:pt x="6" y="6"/>
                    </a:lnTo>
                    <a:close/>
                  </a:path>
                </a:pathLst>
              </a:custGeom>
              <a:gradFill rotWithShape="0">
                <a:gsLst>
                  <a:gs pos="0">
                    <a:schemeClr val="accent1">
                      <a:gamma/>
                      <a:shade val="90980"/>
                      <a:invGamma/>
                    </a:schemeClr>
                  </a:gs>
                  <a:gs pos="100000">
                    <a:schemeClr val="accent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20" name="Freeform 26"/>
              <p:cNvSpPr>
                <a:spLocks/>
              </p:cNvSpPr>
              <p:nvPr/>
            </p:nvSpPr>
            <p:spPr bwMode="hidden">
              <a:xfrm>
                <a:off x="2142" y="3852"/>
                <a:ext cx="892" cy="462"/>
              </a:xfrm>
              <a:custGeom>
                <a:avLst/>
                <a:gdLst/>
                <a:ahLst/>
                <a:cxnLst>
                  <a:cxn ang="0">
                    <a:pos x="23" y="276"/>
                  </a:cxn>
                  <a:cxn ang="0">
                    <a:pos x="29" y="222"/>
                  </a:cxn>
                  <a:cxn ang="0">
                    <a:pos x="59" y="174"/>
                  </a:cxn>
                  <a:cxn ang="0">
                    <a:pos x="95" y="132"/>
                  </a:cxn>
                  <a:cxn ang="0">
                    <a:pos x="149" y="96"/>
                  </a:cxn>
                  <a:cxn ang="0">
                    <a:pos x="209" y="60"/>
                  </a:cxn>
                  <a:cxn ang="0">
                    <a:pos x="281" y="36"/>
                  </a:cxn>
                  <a:cxn ang="0">
                    <a:pos x="364" y="24"/>
                  </a:cxn>
                  <a:cxn ang="0">
                    <a:pos x="448" y="18"/>
                  </a:cxn>
                  <a:cxn ang="0">
                    <a:pos x="532" y="24"/>
                  </a:cxn>
                  <a:cxn ang="0">
                    <a:pos x="609" y="36"/>
                  </a:cxn>
                  <a:cxn ang="0">
                    <a:pos x="681" y="60"/>
                  </a:cxn>
                  <a:cxn ang="0">
                    <a:pos x="741" y="96"/>
                  </a:cxn>
                  <a:cxn ang="0">
                    <a:pos x="795" y="132"/>
                  </a:cxn>
                  <a:cxn ang="0">
                    <a:pos x="831" y="174"/>
                  </a:cxn>
                  <a:cxn ang="0">
                    <a:pos x="861" y="222"/>
                  </a:cxn>
                  <a:cxn ang="0">
                    <a:pos x="867" y="276"/>
                  </a:cxn>
                  <a:cxn ang="0">
                    <a:pos x="855" y="330"/>
                  </a:cxn>
                  <a:cxn ang="0">
                    <a:pos x="831" y="378"/>
                  </a:cxn>
                  <a:cxn ang="0">
                    <a:pos x="783" y="426"/>
                  </a:cxn>
                  <a:cxn ang="0">
                    <a:pos x="723" y="462"/>
                  </a:cxn>
                  <a:cxn ang="0">
                    <a:pos x="765" y="462"/>
                  </a:cxn>
                  <a:cxn ang="0">
                    <a:pos x="819" y="426"/>
                  </a:cxn>
                  <a:cxn ang="0">
                    <a:pos x="855" y="378"/>
                  </a:cxn>
                  <a:cxn ang="0">
                    <a:pos x="884" y="330"/>
                  </a:cxn>
                  <a:cxn ang="0">
                    <a:pos x="890" y="276"/>
                  </a:cxn>
                  <a:cxn ang="0">
                    <a:pos x="884" y="222"/>
                  </a:cxn>
                  <a:cxn ang="0">
                    <a:pos x="855" y="168"/>
                  </a:cxn>
                  <a:cxn ang="0">
                    <a:pos x="813" y="120"/>
                  </a:cxn>
                  <a:cxn ang="0">
                    <a:pos x="759" y="84"/>
                  </a:cxn>
                  <a:cxn ang="0">
                    <a:pos x="693" y="48"/>
                  </a:cxn>
                  <a:cxn ang="0">
                    <a:pos x="621" y="24"/>
                  </a:cxn>
                  <a:cxn ang="0">
                    <a:pos x="538" y="6"/>
                  </a:cxn>
                  <a:cxn ang="0">
                    <a:pos x="448" y="0"/>
                  </a:cxn>
                  <a:cxn ang="0">
                    <a:pos x="358" y="6"/>
                  </a:cxn>
                  <a:cxn ang="0">
                    <a:pos x="275" y="24"/>
                  </a:cxn>
                  <a:cxn ang="0">
                    <a:pos x="197" y="48"/>
                  </a:cxn>
                  <a:cxn ang="0">
                    <a:pos x="131" y="84"/>
                  </a:cxn>
                  <a:cxn ang="0">
                    <a:pos x="77" y="120"/>
                  </a:cxn>
                  <a:cxn ang="0">
                    <a:pos x="35" y="168"/>
                  </a:cxn>
                  <a:cxn ang="0">
                    <a:pos x="12" y="222"/>
                  </a:cxn>
                  <a:cxn ang="0">
                    <a:pos x="0" y="276"/>
                  </a:cxn>
                  <a:cxn ang="0">
                    <a:pos x="6" y="330"/>
                  </a:cxn>
                  <a:cxn ang="0">
                    <a:pos x="35" y="378"/>
                  </a:cxn>
                  <a:cxn ang="0">
                    <a:pos x="71" y="426"/>
                  </a:cxn>
                  <a:cxn ang="0">
                    <a:pos x="125" y="462"/>
                  </a:cxn>
                  <a:cxn ang="0">
                    <a:pos x="167" y="462"/>
                  </a:cxn>
                  <a:cxn ang="0">
                    <a:pos x="107" y="426"/>
                  </a:cxn>
                  <a:cxn ang="0">
                    <a:pos x="59" y="378"/>
                  </a:cxn>
                  <a:cxn ang="0">
                    <a:pos x="35" y="330"/>
                  </a:cxn>
                  <a:cxn ang="0">
                    <a:pos x="23" y="276"/>
                  </a:cxn>
                  <a:cxn ang="0">
                    <a:pos x="23" y="276"/>
                  </a:cxn>
                </a:cxnLst>
                <a:rect l="0" t="0" r="r" b="b"/>
                <a:pathLst>
                  <a:path w="890" h="462">
                    <a:moveTo>
                      <a:pt x="23" y="276"/>
                    </a:moveTo>
                    <a:lnTo>
                      <a:pt x="29" y="222"/>
                    </a:lnTo>
                    <a:lnTo>
                      <a:pt x="59" y="174"/>
                    </a:lnTo>
                    <a:lnTo>
                      <a:pt x="95" y="132"/>
                    </a:lnTo>
                    <a:lnTo>
                      <a:pt x="149" y="96"/>
                    </a:lnTo>
                    <a:lnTo>
                      <a:pt x="209" y="60"/>
                    </a:lnTo>
                    <a:lnTo>
                      <a:pt x="281" y="36"/>
                    </a:lnTo>
                    <a:lnTo>
                      <a:pt x="364" y="24"/>
                    </a:lnTo>
                    <a:lnTo>
                      <a:pt x="448" y="18"/>
                    </a:lnTo>
                    <a:lnTo>
                      <a:pt x="532" y="24"/>
                    </a:lnTo>
                    <a:lnTo>
                      <a:pt x="609" y="36"/>
                    </a:lnTo>
                    <a:lnTo>
                      <a:pt x="681" y="60"/>
                    </a:lnTo>
                    <a:lnTo>
                      <a:pt x="741" y="96"/>
                    </a:lnTo>
                    <a:lnTo>
                      <a:pt x="795" y="132"/>
                    </a:lnTo>
                    <a:lnTo>
                      <a:pt x="831" y="174"/>
                    </a:lnTo>
                    <a:lnTo>
                      <a:pt x="861" y="222"/>
                    </a:lnTo>
                    <a:lnTo>
                      <a:pt x="867" y="276"/>
                    </a:lnTo>
                    <a:lnTo>
                      <a:pt x="855" y="330"/>
                    </a:lnTo>
                    <a:lnTo>
                      <a:pt x="831" y="378"/>
                    </a:lnTo>
                    <a:lnTo>
                      <a:pt x="783" y="426"/>
                    </a:lnTo>
                    <a:lnTo>
                      <a:pt x="723" y="462"/>
                    </a:lnTo>
                    <a:lnTo>
                      <a:pt x="765" y="462"/>
                    </a:lnTo>
                    <a:lnTo>
                      <a:pt x="819" y="426"/>
                    </a:lnTo>
                    <a:lnTo>
                      <a:pt x="855" y="378"/>
                    </a:lnTo>
                    <a:lnTo>
                      <a:pt x="884" y="330"/>
                    </a:lnTo>
                    <a:lnTo>
                      <a:pt x="890" y="276"/>
                    </a:lnTo>
                    <a:lnTo>
                      <a:pt x="884" y="222"/>
                    </a:lnTo>
                    <a:lnTo>
                      <a:pt x="855" y="168"/>
                    </a:lnTo>
                    <a:lnTo>
                      <a:pt x="813" y="120"/>
                    </a:lnTo>
                    <a:lnTo>
                      <a:pt x="759" y="84"/>
                    </a:lnTo>
                    <a:lnTo>
                      <a:pt x="693" y="48"/>
                    </a:lnTo>
                    <a:lnTo>
                      <a:pt x="621" y="24"/>
                    </a:lnTo>
                    <a:lnTo>
                      <a:pt x="538" y="6"/>
                    </a:lnTo>
                    <a:lnTo>
                      <a:pt x="448" y="0"/>
                    </a:lnTo>
                    <a:lnTo>
                      <a:pt x="358" y="6"/>
                    </a:lnTo>
                    <a:lnTo>
                      <a:pt x="275" y="24"/>
                    </a:lnTo>
                    <a:lnTo>
                      <a:pt x="197" y="48"/>
                    </a:lnTo>
                    <a:lnTo>
                      <a:pt x="131" y="84"/>
                    </a:lnTo>
                    <a:lnTo>
                      <a:pt x="77" y="120"/>
                    </a:lnTo>
                    <a:lnTo>
                      <a:pt x="35" y="168"/>
                    </a:lnTo>
                    <a:lnTo>
                      <a:pt x="12" y="222"/>
                    </a:lnTo>
                    <a:lnTo>
                      <a:pt x="0" y="276"/>
                    </a:lnTo>
                    <a:lnTo>
                      <a:pt x="6" y="330"/>
                    </a:lnTo>
                    <a:lnTo>
                      <a:pt x="35" y="378"/>
                    </a:lnTo>
                    <a:lnTo>
                      <a:pt x="71" y="426"/>
                    </a:lnTo>
                    <a:lnTo>
                      <a:pt x="125" y="462"/>
                    </a:lnTo>
                    <a:lnTo>
                      <a:pt x="167" y="462"/>
                    </a:lnTo>
                    <a:lnTo>
                      <a:pt x="107" y="426"/>
                    </a:lnTo>
                    <a:lnTo>
                      <a:pt x="59" y="378"/>
                    </a:lnTo>
                    <a:lnTo>
                      <a:pt x="35" y="330"/>
                    </a:lnTo>
                    <a:lnTo>
                      <a:pt x="23" y="276"/>
                    </a:lnTo>
                    <a:lnTo>
                      <a:pt x="23" y="276"/>
                    </a:lnTo>
                    <a:close/>
                  </a:path>
                </a:pathLst>
              </a:custGeom>
              <a:gradFill rotWithShape="0">
                <a:gsLst>
                  <a:gs pos="0">
                    <a:schemeClr val="accent1"/>
                  </a:gs>
                  <a:gs pos="100000">
                    <a:schemeClr val="accent1">
                      <a:gamma/>
                      <a:shade val="84706"/>
                      <a:invGamma/>
                    </a:schemeClr>
                  </a:gs>
                </a:gsLst>
                <a:lin ang="27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21" name="Freeform 27"/>
              <p:cNvSpPr>
                <a:spLocks/>
              </p:cNvSpPr>
              <p:nvPr/>
            </p:nvSpPr>
            <p:spPr bwMode="hidden">
              <a:xfrm>
                <a:off x="2082" y="3828"/>
                <a:ext cx="407" cy="486"/>
              </a:xfrm>
              <a:custGeom>
                <a:avLst/>
                <a:gdLst/>
                <a:ahLst/>
                <a:cxnLst>
                  <a:cxn ang="0">
                    <a:pos x="18" y="300"/>
                  </a:cxn>
                  <a:cxn ang="0">
                    <a:pos x="24" y="246"/>
                  </a:cxn>
                  <a:cxn ang="0">
                    <a:pos x="48" y="198"/>
                  </a:cxn>
                  <a:cxn ang="0">
                    <a:pos x="83" y="150"/>
                  </a:cxn>
                  <a:cxn ang="0">
                    <a:pos x="131" y="108"/>
                  </a:cxn>
                  <a:cxn ang="0">
                    <a:pos x="185" y="72"/>
                  </a:cxn>
                  <a:cxn ang="0">
                    <a:pos x="251" y="42"/>
                  </a:cxn>
                  <a:cxn ang="0">
                    <a:pos x="329" y="24"/>
                  </a:cxn>
                  <a:cxn ang="0">
                    <a:pos x="406" y="6"/>
                  </a:cxn>
                  <a:cxn ang="0">
                    <a:pos x="406" y="0"/>
                  </a:cxn>
                  <a:cxn ang="0">
                    <a:pos x="323" y="12"/>
                  </a:cxn>
                  <a:cxn ang="0">
                    <a:pos x="245" y="36"/>
                  </a:cxn>
                  <a:cxn ang="0">
                    <a:pos x="179" y="66"/>
                  </a:cxn>
                  <a:cxn ang="0">
                    <a:pos x="119" y="102"/>
                  </a:cxn>
                  <a:cxn ang="0">
                    <a:pos x="72" y="144"/>
                  </a:cxn>
                  <a:cxn ang="0">
                    <a:pos x="30" y="192"/>
                  </a:cxn>
                  <a:cxn ang="0">
                    <a:pos x="6" y="246"/>
                  </a:cxn>
                  <a:cxn ang="0">
                    <a:pos x="0" y="300"/>
                  </a:cxn>
                  <a:cxn ang="0">
                    <a:pos x="6" y="348"/>
                  </a:cxn>
                  <a:cxn ang="0">
                    <a:pos x="30" y="396"/>
                  </a:cxn>
                  <a:cxn ang="0">
                    <a:pos x="66" y="444"/>
                  </a:cxn>
                  <a:cxn ang="0">
                    <a:pos x="107" y="486"/>
                  </a:cxn>
                  <a:cxn ang="0">
                    <a:pos x="131" y="486"/>
                  </a:cxn>
                  <a:cxn ang="0">
                    <a:pos x="83" y="450"/>
                  </a:cxn>
                  <a:cxn ang="0">
                    <a:pos x="48" y="402"/>
                  </a:cxn>
                  <a:cxn ang="0">
                    <a:pos x="24" y="354"/>
                  </a:cxn>
                  <a:cxn ang="0">
                    <a:pos x="18" y="300"/>
                  </a:cxn>
                  <a:cxn ang="0">
                    <a:pos x="18" y="300"/>
                  </a:cxn>
                </a:cxnLst>
                <a:rect l="0" t="0" r="r" b="b"/>
                <a:pathLst>
                  <a:path w="406" h="486">
                    <a:moveTo>
                      <a:pt x="18" y="300"/>
                    </a:moveTo>
                    <a:lnTo>
                      <a:pt x="24" y="246"/>
                    </a:lnTo>
                    <a:lnTo>
                      <a:pt x="48" y="198"/>
                    </a:lnTo>
                    <a:lnTo>
                      <a:pt x="83" y="150"/>
                    </a:lnTo>
                    <a:lnTo>
                      <a:pt x="131" y="108"/>
                    </a:lnTo>
                    <a:lnTo>
                      <a:pt x="185" y="72"/>
                    </a:lnTo>
                    <a:lnTo>
                      <a:pt x="251" y="42"/>
                    </a:lnTo>
                    <a:lnTo>
                      <a:pt x="329" y="24"/>
                    </a:lnTo>
                    <a:lnTo>
                      <a:pt x="406" y="6"/>
                    </a:lnTo>
                    <a:lnTo>
                      <a:pt x="406" y="0"/>
                    </a:lnTo>
                    <a:lnTo>
                      <a:pt x="323" y="12"/>
                    </a:lnTo>
                    <a:lnTo>
                      <a:pt x="245" y="36"/>
                    </a:lnTo>
                    <a:lnTo>
                      <a:pt x="179" y="66"/>
                    </a:lnTo>
                    <a:lnTo>
                      <a:pt x="119" y="102"/>
                    </a:lnTo>
                    <a:lnTo>
                      <a:pt x="72" y="144"/>
                    </a:lnTo>
                    <a:lnTo>
                      <a:pt x="30" y="192"/>
                    </a:lnTo>
                    <a:lnTo>
                      <a:pt x="6" y="246"/>
                    </a:lnTo>
                    <a:lnTo>
                      <a:pt x="0" y="300"/>
                    </a:lnTo>
                    <a:lnTo>
                      <a:pt x="6" y="348"/>
                    </a:lnTo>
                    <a:lnTo>
                      <a:pt x="30" y="396"/>
                    </a:lnTo>
                    <a:lnTo>
                      <a:pt x="66" y="444"/>
                    </a:lnTo>
                    <a:lnTo>
                      <a:pt x="107" y="486"/>
                    </a:lnTo>
                    <a:lnTo>
                      <a:pt x="131" y="486"/>
                    </a:lnTo>
                    <a:lnTo>
                      <a:pt x="83" y="450"/>
                    </a:lnTo>
                    <a:lnTo>
                      <a:pt x="48" y="402"/>
                    </a:lnTo>
                    <a:lnTo>
                      <a:pt x="24" y="354"/>
                    </a:lnTo>
                    <a:lnTo>
                      <a:pt x="18" y="300"/>
                    </a:lnTo>
                    <a:lnTo>
                      <a:pt x="18" y="300"/>
                    </a:lnTo>
                    <a:close/>
                  </a:path>
                </a:pathLst>
              </a:custGeom>
              <a:gradFill rotWithShape="0">
                <a:gsLst>
                  <a:gs pos="0">
                    <a:schemeClr val="accent1"/>
                  </a:gs>
                  <a:gs pos="100000">
                    <a:schemeClr val="accent1">
                      <a:gamma/>
                      <a:shade val="90980"/>
                      <a:invGamma/>
                    </a:schemeClr>
                  </a:gs>
                </a:gsLst>
                <a:lin ang="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22" name="Freeform 28"/>
              <p:cNvSpPr>
                <a:spLocks/>
              </p:cNvSpPr>
              <p:nvPr/>
            </p:nvSpPr>
            <p:spPr bwMode="hidden">
              <a:xfrm>
                <a:off x="2987" y="4044"/>
                <a:ext cx="108" cy="252"/>
              </a:xfrm>
              <a:custGeom>
                <a:avLst/>
                <a:gdLst/>
                <a:ahLst/>
                <a:cxnLst>
                  <a:cxn ang="0">
                    <a:pos x="89" y="84"/>
                  </a:cxn>
                  <a:cxn ang="0">
                    <a:pos x="83" y="132"/>
                  </a:cxn>
                  <a:cxn ang="0">
                    <a:pos x="65" y="174"/>
                  </a:cxn>
                  <a:cxn ang="0">
                    <a:pos x="36" y="216"/>
                  </a:cxn>
                  <a:cxn ang="0">
                    <a:pos x="0" y="252"/>
                  </a:cxn>
                  <a:cxn ang="0">
                    <a:pos x="18" y="252"/>
                  </a:cxn>
                  <a:cxn ang="0">
                    <a:pos x="53" y="216"/>
                  </a:cxn>
                  <a:cxn ang="0">
                    <a:pos x="83" y="174"/>
                  </a:cxn>
                  <a:cxn ang="0">
                    <a:pos x="101" y="132"/>
                  </a:cxn>
                  <a:cxn ang="0">
                    <a:pos x="107" y="84"/>
                  </a:cxn>
                  <a:cxn ang="0">
                    <a:pos x="101" y="42"/>
                  </a:cxn>
                  <a:cxn ang="0">
                    <a:pos x="89" y="0"/>
                  </a:cxn>
                  <a:cxn ang="0">
                    <a:pos x="65" y="0"/>
                  </a:cxn>
                  <a:cxn ang="0">
                    <a:pos x="83" y="42"/>
                  </a:cxn>
                  <a:cxn ang="0">
                    <a:pos x="89" y="84"/>
                  </a:cxn>
                  <a:cxn ang="0">
                    <a:pos x="89" y="84"/>
                  </a:cxn>
                </a:cxnLst>
                <a:rect l="0" t="0" r="r" b="b"/>
                <a:pathLst>
                  <a:path w="107" h="252">
                    <a:moveTo>
                      <a:pt x="89" y="84"/>
                    </a:moveTo>
                    <a:lnTo>
                      <a:pt x="83" y="132"/>
                    </a:lnTo>
                    <a:lnTo>
                      <a:pt x="65" y="174"/>
                    </a:lnTo>
                    <a:lnTo>
                      <a:pt x="36" y="216"/>
                    </a:lnTo>
                    <a:lnTo>
                      <a:pt x="0" y="252"/>
                    </a:lnTo>
                    <a:lnTo>
                      <a:pt x="18" y="252"/>
                    </a:lnTo>
                    <a:lnTo>
                      <a:pt x="53" y="216"/>
                    </a:lnTo>
                    <a:lnTo>
                      <a:pt x="83" y="174"/>
                    </a:lnTo>
                    <a:lnTo>
                      <a:pt x="101" y="132"/>
                    </a:lnTo>
                    <a:lnTo>
                      <a:pt x="107" y="84"/>
                    </a:lnTo>
                    <a:lnTo>
                      <a:pt x="101" y="42"/>
                    </a:lnTo>
                    <a:lnTo>
                      <a:pt x="89" y="0"/>
                    </a:lnTo>
                    <a:lnTo>
                      <a:pt x="65" y="0"/>
                    </a:lnTo>
                    <a:lnTo>
                      <a:pt x="83" y="42"/>
                    </a:lnTo>
                    <a:lnTo>
                      <a:pt x="89" y="84"/>
                    </a:lnTo>
                    <a:lnTo>
                      <a:pt x="89" y="84"/>
                    </a:lnTo>
                    <a:close/>
                  </a:path>
                </a:pathLst>
              </a:custGeom>
              <a:gradFill rotWithShape="0">
                <a:gsLst>
                  <a:gs pos="0">
                    <a:schemeClr val="accent1"/>
                  </a:gs>
                  <a:gs pos="100000">
                    <a:schemeClr val="accent1">
                      <a:gamma/>
                      <a:shade val="81961"/>
                      <a:invGamma/>
                    </a:schemeClr>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23" name="Freeform 29"/>
              <p:cNvSpPr>
                <a:spLocks/>
              </p:cNvSpPr>
              <p:nvPr/>
            </p:nvSpPr>
            <p:spPr bwMode="hidden">
              <a:xfrm>
                <a:off x="2068" y="3685"/>
                <a:ext cx="835" cy="150"/>
              </a:xfrm>
              <a:custGeom>
                <a:avLst/>
                <a:gdLst/>
                <a:ahLst/>
                <a:cxnLst>
                  <a:cxn ang="0">
                    <a:pos x="518" y="18"/>
                  </a:cxn>
                  <a:cxn ang="0">
                    <a:pos x="597" y="24"/>
                  </a:cxn>
                  <a:cxn ang="0">
                    <a:pos x="682" y="30"/>
                  </a:cxn>
                  <a:cxn ang="0">
                    <a:pos x="755" y="42"/>
                  </a:cxn>
                  <a:cxn ang="0">
                    <a:pos x="828" y="60"/>
                  </a:cxn>
                  <a:cxn ang="0">
                    <a:pos x="835" y="42"/>
                  </a:cxn>
                  <a:cxn ang="0">
                    <a:pos x="761" y="24"/>
                  </a:cxn>
                  <a:cxn ang="0">
                    <a:pos x="688" y="12"/>
                  </a:cxn>
                  <a:cxn ang="0">
                    <a:pos x="603" y="6"/>
                  </a:cxn>
                  <a:cxn ang="0">
                    <a:pos x="518" y="0"/>
                  </a:cxn>
                  <a:cxn ang="0">
                    <a:pos x="372" y="12"/>
                  </a:cxn>
                  <a:cxn ang="0">
                    <a:pos x="232" y="36"/>
                  </a:cxn>
                  <a:cxn ang="0">
                    <a:pos x="110" y="78"/>
                  </a:cxn>
                  <a:cxn ang="0">
                    <a:pos x="0" y="132"/>
                  </a:cxn>
                  <a:cxn ang="0">
                    <a:pos x="19" y="150"/>
                  </a:cxn>
                  <a:cxn ang="0">
                    <a:pos x="122" y="96"/>
                  </a:cxn>
                  <a:cxn ang="0">
                    <a:pos x="244" y="54"/>
                  </a:cxn>
                  <a:cxn ang="0">
                    <a:pos x="378" y="30"/>
                  </a:cxn>
                  <a:cxn ang="0">
                    <a:pos x="518" y="18"/>
                  </a:cxn>
                  <a:cxn ang="0">
                    <a:pos x="518" y="18"/>
                  </a:cxn>
                </a:cxnLst>
                <a:rect l="0" t="0" r="r" b="b"/>
                <a:pathLst>
                  <a:path w="835" h="150">
                    <a:moveTo>
                      <a:pt x="518" y="18"/>
                    </a:moveTo>
                    <a:lnTo>
                      <a:pt x="597" y="24"/>
                    </a:lnTo>
                    <a:lnTo>
                      <a:pt x="682" y="30"/>
                    </a:lnTo>
                    <a:lnTo>
                      <a:pt x="755" y="42"/>
                    </a:lnTo>
                    <a:lnTo>
                      <a:pt x="828" y="60"/>
                    </a:lnTo>
                    <a:lnTo>
                      <a:pt x="835" y="42"/>
                    </a:lnTo>
                    <a:lnTo>
                      <a:pt x="761" y="24"/>
                    </a:lnTo>
                    <a:lnTo>
                      <a:pt x="688" y="12"/>
                    </a:lnTo>
                    <a:lnTo>
                      <a:pt x="603" y="6"/>
                    </a:lnTo>
                    <a:lnTo>
                      <a:pt x="518" y="0"/>
                    </a:lnTo>
                    <a:lnTo>
                      <a:pt x="372" y="12"/>
                    </a:lnTo>
                    <a:lnTo>
                      <a:pt x="232" y="36"/>
                    </a:lnTo>
                    <a:lnTo>
                      <a:pt x="110" y="78"/>
                    </a:lnTo>
                    <a:lnTo>
                      <a:pt x="0" y="132"/>
                    </a:lnTo>
                    <a:lnTo>
                      <a:pt x="19" y="150"/>
                    </a:lnTo>
                    <a:lnTo>
                      <a:pt x="122" y="96"/>
                    </a:lnTo>
                    <a:lnTo>
                      <a:pt x="244" y="54"/>
                    </a:lnTo>
                    <a:lnTo>
                      <a:pt x="378" y="30"/>
                    </a:lnTo>
                    <a:lnTo>
                      <a:pt x="518" y="18"/>
                    </a:lnTo>
                    <a:lnTo>
                      <a:pt x="518" y="18"/>
                    </a:lnTo>
                    <a:close/>
                  </a:path>
                </a:pathLst>
              </a:custGeom>
              <a:solidFill>
                <a:schemeClr val="accent1"/>
              </a:soli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24" name="Freeform 30"/>
              <p:cNvSpPr>
                <a:spLocks/>
              </p:cNvSpPr>
              <p:nvPr/>
            </p:nvSpPr>
            <p:spPr bwMode="hidden">
              <a:xfrm>
                <a:off x="1867" y="3853"/>
                <a:ext cx="171" cy="461"/>
              </a:xfrm>
              <a:custGeom>
                <a:avLst/>
                <a:gdLst/>
                <a:ahLst/>
                <a:cxnLst>
                  <a:cxn ang="0">
                    <a:pos x="31" y="263"/>
                  </a:cxn>
                  <a:cxn ang="0">
                    <a:pos x="43" y="191"/>
                  </a:cxn>
                  <a:cxn ang="0">
                    <a:pos x="67" y="131"/>
                  </a:cxn>
                  <a:cxn ang="0">
                    <a:pos x="116" y="72"/>
                  </a:cxn>
                  <a:cxn ang="0">
                    <a:pos x="171" y="18"/>
                  </a:cxn>
                  <a:cxn ang="0">
                    <a:pos x="153" y="0"/>
                  </a:cxn>
                  <a:cxn ang="0">
                    <a:pos x="86" y="60"/>
                  </a:cxn>
                  <a:cxn ang="0">
                    <a:pos x="43" y="120"/>
                  </a:cxn>
                  <a:cxn ang="0">
                    <a:pos x="13" y="191"/>
                  </a:cxn>
                  <a:cxn ang="0">
                    <a:pos x="0" y="263"/>
                  </a:cxn>
                  <a:cxn ang="0">
                    <a:pos x="6" y="317"/>
                  </a:cxn>
                  <a:cxn ang="0">
                    <a:pos x="25" y="365"/>
                  </a:cxn>
                  <a:cxn ang="0">
                    <a:pos x="49" y="413"/>
                  </a:cxn>
                  <a:cxn ang="0">
                    <a:pos x="86" y="461"/>
                  </a:cxn>
                  <a:cxn ang="0">
                    <a:pos x="122" y="461"/>
                  </a:cxn>
                  <a:cxn ang="0">
                    <a:pos x="86" y="413"/>
                  </a:cxn>
                  <a:cxn ang="0">
                    <a:pos x="55" y="365"/>
                  </a:cxn>
                  <a:cxn ang="0">
                    <a:pos x="37" y="317"/>
                  </a:cxn>
                  <a:cxn ang="0">
                    <a:pos x="31" y="263"/>
                  </a:cxn>
                  <a:cxn ang="0">
                    <a:pos x="31" y="263"/>
                  </a:cxn>
                </a:cxnLst>
                <a:rect l="0" t="0" r="r" b="b"/>
                <a:pathLst>
                  <a:path w="171" h="461">
                    <a:moveTo>
                      <a:pt x="31" y="263"/>
                    </a:moveTo>
                    <a:lnTo>
                      <a:pt x="43" y="191"/>
                    </a:lnTo>
                    <a:lnTo>
                      <a:pt x="67" y="131"/>
                    </a:lnTo>
                    <a:lnTo>
                      <a:pt x="116" y="72"/>
                    </a:lnTo>
                    <a:lnTo>
                      <a:pt x="171" y="18"/>
                    </a:lnTo>
                    <a:lnTo>
                      <a:pt x="153" y="0"/>
                    </a:lnTo>
                    <a:lnTo>
                      <a:pt x="86" y="60"/>
                    </a:lnTo>
                    <a:lnTo>
                      <a:pt x="43" y="120"/>
                    </a:lnTo>
                    <a:lnTo>
                      <a:pt x="13" y="191"/>
                    </a:lnTo>
                    <a:lnTo>
                      <a:pt x="0" y="263"/>
                    </a:lnTo>
                    <a:lnTo>
                      <a:pt x="6" y="317"/>
                    </a:lnTo>
                    <a:lnTo>
                      <a:pt x="25" y="365"/>
                    </a:lnTo>
                    <a:lnTo>
                      <a:pt x="49" y="413"/>
                    </a:lnTo>
                    <a:lnTo>
                      <a:pt x="86" y="461"/>
                    </a:lnTo>
                    <a:lnTo>
                      <a:pt x="122" y="461"/>
                    </a:lnTo>
                    <a:lnTo>
                      <a:pt x="86" y="413"/>
                    </a:lnTo>
                    <a:lnTo>
                      <a:pt x="55" y="365"/>
                    </a:lnTo>
                    <a:lnTo>
                      <a:pt x="37" y="317"/>
                    </a:lnTo>
                    <a:lnTo>
                      <a:pt x="31" y="263"/>
                    </a:lnTo>
                    <a:lnTo>
                      <a:pt x="31" y="263"/>
                    </a:lnTo>
                    <a:close/>
                  </a:path>
                </a:pathLst>
              </a:custGeom>
              <a:solidFill>
                <a:schemeClr val="accent1"/>
              </a:soli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25" name="Freeform 31"/>
              <p:cNvSpPr>
                <a:spLocks/>
              </p:cNvSpPr>
              <p:nvPr/>
            </p:nvSpPr>
            <p:spPr bwMode="hidden">
              <a:xfrm>
                <a:off x="2951" y="3751"/>
                <a:ext cx="360" cy="563"/>
              </a:xfrm>
              <a:custGeom>
                <a:avLst/>
                <a:gdLst/>
                <a:ahLst/>
                <a:cxnLst>
                  <a:cxn ang="0">
                    <a:pos x="360" y="365"/>
                  </a:cxn>
                  <a:cxn ang="0">
                    <a:pos x="353" y="305"/>
                  </a:cxn>
                  <a:cxn ang="0">
                    <a:pos x="335" y="251"/>
                  </a:cxn>
                  <a:cxn ang="0">
                    <a:pos x="305" y="204"/>
                  </a:cxn>
                  <a:cxn ang="0">
                    <a:pos x="262" y="156"/>
                  </a:cxn>
                  <a:cxn ang="0">
                    <a:pos x="213" y="108"/>
                  </a:cxn>
                  <a:cxn ang="0">
                    <a:pos x="159" y="66"/>
                  </a:cxn>
                  <a:cxn ang="0">
                    <a:pos x="92" y="30"/>
                  </a:cxn>
                  <a:cxn ang="0">
                    <a:pos x="19" y="0"/>
                  </a:cxn>
                  <a:cxn ang="0">
                    <a:pos x="0" y="12"/>
                  </a:cxn>
                  <a:cxn ang="0">
                    <a:pos x="67" y="42"/>
                  </a:cxn>
                  <a:cxn ang="0">
                    <a:pos x="134" y="78"/>
                  </a:cxn>
                  <a:cxn ang="0">
                    <a:pos x="189" y="114"/>
                  </a:cxn>
                  <a:cxn ang="0">
                    <a:pos x="238" y="162"/>
                  </a:cxn>
                  <a:cxn ang="0">
                    <a:pos x="274" y="210"/>
                  </a:cxn>
                  <a:cxn ang="0">
                    <a:pos x="299" y="257"/>
                  </a:cxn>
                  <a:cxn ang="0">
                    <a:pos x="317" y="311"/>
                  </a:cxn>
                  <a:cxn ang="0">
                    <a:pos x="323" y="365"/>
                  </a:cxn>
                  <a:cxn ang="0">
                    <a:pos x="317" y="419"/>
                  </a:cxn>
                  <a:cxn ang="0">
                    <a:pos x="299" y="467"/>
                  </a:cxn>
                  <a:cxn ang="0">
                    <a:pos x="274" y="515"/>
                  </a:cxn>
                  <a:cxn ang="0">
                    <a:pos x="238" y="563"/>
                  </a:cxn>
                  <a:cxn ang="0">
                    <a:pos x="268" y="563"/>
                  </a:cxn>
                  <a:cxn ang="0">
                    <a:pos x="311" y="515"/>
                  </a:cxn>
                  <a:cxn ang="0">
                    <a:pos x="335" y="467"/>
                  </a:cxn>
                  <a:cxn ang="0">
                    <a:pos x="353" y="419"/>
                  </a:cxn>
                  <a:cxn ang="0">
                    <a:pos x="360" y="365"/>
                  </a:cxn>
                  <a:cxn ang="0">
                    <a:pos x="360" y="365"/>
                  </a:cxn>
                </a:cxnLst>
                <a:rect l="0" t="0" r="r" b="b"/>
                <a:pathLst>
                  <a:path w="360" h="563">
                    <a:moveTo>
                      <a:pt x="360" y="365"/>
                    </a:moveTo>
                    <a:lnTo>
                      <a:pt x="353" y="305"/>
                    </a:lnTo>
                    <a:lnTo>
                      <a:pt x="335" y="251"/>
                    </a:lnTo>
                    <a:lnTo>
                      <a:pt x="305" y="204"/>
                    </a:lnTo>
                    <a:lnTo>
                      <a:pt x="262" y="156"/>
                    </a:lnTo>
                    <a:lnTo>
                      <a:pt x="213" y="108"/>
                    </a:lnTo>
                    <a:lnTo>
                      <a:pt x="159" y="66"/>
                    </a:lnTo>
                    <a:lnTo>
                      <a:pt x="92" y="30"/>
                    </a:lnTo>
                    <a:lnTo>
                      <a:pt x="19" y="0"/>
                    </a:lnTo>
                    <a:lnTo>
                      <a:pt x="0" y="12"/>
                    </a:lnTo>
                    <a:lnTo>
                      <a:pt x="67" y="42"/>
                    </a:lnTo>
                    <a:lnTo>
                      <a:pt x="134" y="78"/>
                    </a:lnTo>
                    <a:lnTo>
                      <a:pt x="189" y="114"/>
                    </a:lnTo>
                    <a:lnTo>
                      <a:pt x="238" y="162"/>
                    </a:lnTo>
                    <a:lnTo>
                      <a:pt x="274" y="210"/>
                    </a:lnTo>
                    <a:lnTo>
                      <a:pt x="299" y="257"/>
                    </a:lnTo>
                    <a:lnTo>
                      <a:pt x="317" y="311"/>
                    </a:lnTo>
                    <a:lnTo>
                      <a:pt x="323" y="365"/>
                    </a:lnTo>
                    <a:lnTo>
                      <a:pt x="317" y="419"/>
                    </a:lnTo>
                    <a:lnTo>
                      <a:pt x="299" y="467"/>
                    </a:lnTo>
                    <a:lnTo>
                      <a:pt x="274" y="515"/>
                    </a:lnTo>
                    <a:lnTo>
                      <a:pt x="238" y="563"/>
                    </a:lnTo>
                    <a:lnTo>
                      <a:pt x="268" y="563"/>
                    </a:lnTo>
                    <a:lnTo>
                      <a:pt x="311" y="515"/>
                    </a:lnTo>
                    <a:lnTo>
                      <a:pt x="335" y="467"/>
                    </a:lnTo>
                    <a:lnTo>
                      <a:pt x="353" y="419"/>
                    </a:lnTo>
                    <a:lnTo>
                      <a:pt x="360" y="365"/>
                    </a:lnTo>
                    <a:lnTo>
                      <a:pt x="360" y="365"/>
                    </a:lnTo>
                    <a:close/>
                  </a:path>
                </a:pathLst>
              </a:custGeom>
              <a:gradFill rotWithShape="0">
                <a:gsLst>
                  <a:gs pos="0">
                    <a:schemeClr val="accent1"/>
                  </a:gs>
                  <a:gs pos="100000">
                    <a:schemeClr val="accent1">
                      <a:gamma/>
                      <a:shade val="87843"/>
                      <a:invGamma/>
                    </a:schemeClr>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26" name="Freeform 32"/>
              <p:cNvSpPr>
                <a:spLocks/>
              </p:cNvSpPr>
              <p:nvPr/>
            </p:nvSpPr>
            <p:spPr bwMode="hidden">
              <a:xfrm>
                <a:off x="2318" y="3631"/>
                <a:ext cx="1078" cy="425"/>
              </a:xfrm>
              <a:custGeom>
                <a:avLst/>
                <a:gdLst/>
                <a:ahLst/>
                <a:cxnLst>
                  <a:cxn ang="0">
                    <a:pos x="1053" y="425"/>
                  </a:cxn>
                  <a:cxn ang="0">
                    <a:pos x="1078" y="419"/>
                  </a:cxn>
                  <a:cxn ang="0">
                    <a:pos x="1066" y="377"/>
                  </a:cxn>
                  <a:cxn ang="0">
                    <a:pos x="1047" y="336"/>
                  </a:cxn>
                  <a:cxn ang="0">
                    <a:pos x="986" y="252"/>
                  </a:cxn>
                  <a:cxn ang="0">
                    <a:pos x="907" y="180"/>
                  </a:cxn>
                  <a:cxn ang="0">
                    <a:pos x="810" y="120"/>
                  </a:cxn>
                  <a:cxn ang="0">
                    <a:pos x="694" y="72"/>
                  </a:cxn>
                  <a:cxn ang="0">
                    <a:pos x="560" y="30"/>
                  </a:cxn>
                  <a:cxn ang="0">
                    <a:pos x="420" y="6"/>
                  </a:cxn>
                  <a:cxn ang="0">
                    <a:pos x="268" y="0"/>
                  </a:cxn>
                  <a:cxn ang="0">
                    <a:pos x="134" y="6"/>
                  </a:cxn>
                  <a:cxn ang="0">
                    <a:pos x="0" y="24"/>
                  </a:cxn>
                  <a:cxn ang="0">
                    <a:pos x="12" y="36"/>
                  </a:cxn>
                  <a:cxn ang="0">
                    <a:pos x="134" y="18"/>
                  </a:cxn>
                  <a:cxn ang="0">
                    <a:pos x="268" y="12"/>
                  </a:cxn>
                  <a:cxn ang="0">
                    <a:pos x="420" y="18"/>
                  </a:cxn>
                  <a:cxn ang="0">
                    <a:pos x="554" y="42"/>
                  </a:cxn>
                  <a:cxn ang="0">
                    <a:pos x="682" y="84"/>
                  </a:cxn>
                  <a:cxn ang="0">
                    <a:pos x="798" y="132"/>
                  </a:cxn>
                  <a:cxn ang="0">
                    <a:pos x="895" y="192"/>
                  </a:cxn>
                  <a:cxn ang="0">
                    <a:pos x="968" y="264"/>
                  </a:cxn>
                  <a:cxn ang="0">
                    <a:pos x="999" y="300"/>
                  </a:cxn>
                  <a:cxn ang="0">
                    <a:pos x="1023" y="342"/>
                  </a:cxn>
                  <a:cxn ang="0">
                    <a:pos x="1041" y="383"/>
                  </a:cxn>
                  <a:cxn ang="0">
                    <a:pos x="1053" y="425"/>
                  </a:cxn>
                  <a:cxn ang="0">
                    <a:pos x="1053" y="425"/>
                  </a:cxn>
                </a:cxnLst>
                <a:rect l="0" t="0" r="r" b="b"/>
                <a:pathLst>
                  <a:path w="1078" h="425">
                    <a:moveTo>
                      <a:pt x="1053" y="425"/>
                    </a:moveTo>
                    <a:lnTo>
                      <a:pt x="1078" y="419"/>
                    </a:lnTo>
                    <a:lnTo>
                      <a:pt x="1066" y="377"/>
                    </a:lnTo>
                    <a:lnTo>
                      <a:pt x="1047" y="336"/>
                    </a:lnTo>
                    <a:lnTo>
                      <a:pt x="986" y="252"/>
                    </a:lnTo>
                    <a:lnTo>
                      <a:pt x="907" y="180"/>
                    </a:lnTo>
                    <a:lnTo>
                      <a:pt x="810" y="120"/>
                    </a:lnTo>
                    <a:lnTo>
                      <a:pt x="694" y="72"/>
                    </a:lnTo>
                    <a:lnTo>
                      <a:pt x="560" y="30"/>
                    </a:lnTo>
                    <a:lnTo>
                      <a:pt x="420" y="6"/>
                    </a:lnTo>
                    <a:lnTo>
                      <a:pt x="268" y="0"/>
                    </a:lnTo>
                    <a:lnTo>
                      <a:pt x="134" y="6"/>
                    </a:lnTo>
                    <a:lnTo>
                      <a:pt x="0" y="24"/>
                    </a:lnTo>
                    <a:lnTo>
                      <a:pt x="12" y="36"/>
                    </a:lnTo>
                    <a:lnTo>
                      <a:pt x="134" y="18"/>
                    </a:lnTo>
                    <a:lnTo>
                      <a:pt x="268" y="12"/>
                    </a:lnTo>
                    <a:lnTo>
                      <a:pt x="420" y="18"/>
                    </a:lnTo>
                    <a:lnTo>
                      <a:pt x="554" y="42"/>
                    </a:lnTo>
                    <a:lnTo>
                      <a:pt x="682" y="84"/>
                    </a:lnTo>
                    <a:lnTo>
                      <a:pt x="798" y="132"/>
                    </a:lnTo>
                    <a:lnTo>
                      <a:pt x="895" y="192"/>
                    </a:lnTo>
                    <a:lnTo>
                      <a:pt x="968" y="264"/>
                    </a:lnTo>
                    <a:lnTo>
                      <a:pt x="999" y="300"/>
                    </a:lnTo>
                    <a:lnTo>
                      <a:pt x="1023" y="342"/>
                    </a:lnTo>
                    <a:lnTo>
                      <a:pt x="1041" y="383"/>
                    </a:lnTo>
                    <a:lnTo>
                      <a:pt x="1053" y="425"/>
                    </a:lnTo>
                    <a:lnTo>
                      <a:pt x="1053" y="425"/>
                    </a:lnTo>
                    <a:close/>
                  </a:path>
                </a:pathLst>
              </a:custGeom>
              <a:gradFill rotWithShape="0">
                <a:gsLst>
                  <a:gs pos="0">
                    <a:schemeClr val="accent1"/>
                  </a:gs>
                  <a:gs pos="100000">
                    <a:schemeClr val="accent1">
                      <a:gamma/>
                      <a:shade val="87843"/>
                      <a:invGamma/>
                    </a:schemeClr>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27" name="Freeform 33"/>
              <p:cNvSpPr>
                <a:spLocks/>
              </p:cNvSpPr>
              <p:nvPr/>
            </p:nvSpPr>
            <p:spPr bwMode="hidden">
              <a:xfrm>
                <a:off x="3304" y="4080"/>
                <a:ext cx="98" cy="234"/>
              </a:xfrm>
              <a:custGeom>
                <a:avLst/>
                <a:gdLst/>
                <a:ahLst/>
                <a:cxnLst>
                  <a:cxn ang="0">
                    <a:pos x="0" y="234"/>
                  </a:cxn>
                  <a:cxn ang="0">
                    <a:pos x="25" y="234"/>
                  </a:cxn>
                  <a:cxn ang="0">
                    <a:pos x="55" y="186"/>
                  </a:cxn>
                  <a:cxn ang="0">
                    <a:pos x="80" y="138"/>
                  </a:cxn>
                  <a:cxn ang="0">
                    <a:pos x="92" y="90"/>
                  </a:cxn>
                  <a:cxn ang="0">
                    <a:pos x="98" y="36"/>
                  </a:cxn>
                  <a:cxn ang="0">
                    <a:pos x="98" y="0"/>
                  </a:cxn>
                  <a:cxn ang="0">
                    <a:pos x="74" y="0"/>
                  </a:cxn>
                  <a:cxn ang="0">
                    <a:pos x="74" y="36"/>
                  </a:cxn>
                  <a:cxn ang="0">
                    <a:pos x="67" y="90"/>
                  </a:cxn>
                  <a:cxn ang="0">
                    <a:pos x="55" y="138"/>
                  </a:cxn>
                  <a:cxn ang="0">
                    <a:pos x="31" y="186"/>
                  </a:cxn>
                  <a:cxn ang="0">
                    <a:pos x="0" y="234"/>
                  </a:cxn>
                  <a:cxn ang="0">
                    <a:pos x="0" y="234"/>
                  </a:cxn>
                </a:cxnLst>
                <a:rect l="0" t="0" r="r" b="b"/>
                <a:pathLst>
                  <a:path w="98" h="234">
                    <a:moveTo>
                      <a:pt x="0" y="234"/>
                    </a:moveTo>
                    <a:lnTo>
                      <a:pt x="25" y="234"/>
                    </a:lnTo>
                    <a:lnTo>
                      <a:pt x="55" y="186"/>
                    </a:lnTo>
                    <a:lnTo>
                      <a:pt x="80" y="138"/>
                    </a:lnTo>
                    <a:lnTo>
                      <a:pt x="92" y="90"/>
                    </a:lnTo>
                    <a:lnTo>
                      <a:pt x="98" y="36"/>
                    </a:lnTo>
                    <a:lnTo>
                      <a:pt x="98" y="0"/>
                    </a:lnTo>
                    <a:lnTo>
                      <a:pt x="74" y="0"/>
                    </a:lnTo>
                    <a:lnTo>
                      <a:pt x="74" y="36"/>
                    </a:lnTo>
                    <a:lnTo>
                      <a:pt x="67" y="90"/>
                    </a:lnTo>
                    <a:lnTo>
                      <a:pt x="55" y="138"/>
                    </a:lnTo>
                    <a:lnTo>
                      <a:pt x="31" y="186"/>
                    </a:lnTo>
                    <a:lnTo>
                      <a:pt x="0" y="234"/>
                    </a:lnTo>
                    <a:lnTo>
                      <a:pt x="0" y="234"/>
                    </a:lnTo>
                    <a:close/>
                  </a:path>
                </a:pathLst>
              </a:custGeom>
              <a:gradFill rotWithShape="0">
                <a:gsLst>
                  <a:gs pos="0">
                    <a:schemeClr val="accent1"/>
                  </a:gs>
                  <a:gs pos="100000">
                    <a:schemeClr val="accent1">
                      <a:gamma/>
                      <a:shade val="87843"/>
                      <a:invGamma/>
                    </a:schemeClr>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28" name="Freeform 34"/>
              <p:cNvSpPr>
                <a:spLocks/>
              </p:cNvSpPr>
              <p:nvPr/>
            </p:nvSpPr>
            <p:spPr bwMode="hidden">
              <a:xfrm>
                <a:off x="1776" y="3673"/>
                <a:ext cx="481" cy="641"/>
              </a:xfrm>
              <a:custGeom>
                <a:avLst/>
                <a:gdLst/>
                <a:ahLst/>
                <a:cxnLst>
                  <a:cxn ang="0">
                    <a:pos x="18" y="443"/>
                  </a:cxn>
                  <a:cxn ang="0">
                    <a:pos x="24" y="371"/>
                  </a:cxn>
                  <a:cxn ang="0">
                    <a:pos x="55" y="305"/>
                  </a:cxn>
                  <a:cxn ang="0">
                    <a:pos x="91" y="246"/>
                  </a:cxn>
                  <a:cxn ang="0">
                    <a:pos x="146" y="186"/>
                  </a:cxn>
                  <a:cxn ang="0">
                    <a:pos x="213" y="132"/>
                  </a:cxn>
                  <a:cxn ang="0">
                    <a:pos x="292" y="84"/>
                  </a:cxn>
                  <a:cxn ang="0">
                    <a:pos x="384" y="48"/>
                  </a:cxn>
                  <a:cxn ang="0">
                    <a:pos x="481" y="12"/>
                  </a:cxn>
                  <a:cxn ang="0">
                    <a:pos x="457" y="0"/>
                  </a:cxn>
                  <a:cxn ang="0">
                    <a:pos x="359" y="36"/>
                  </a:cxn>
                  <a:cxn ang="0">
                    <a:pos x="274" y="78"/>
                  </a:cxn>
                  <a:cxn ang="0">
                    <a:pos x="195" y="126"/>
                  </a:cxn>
                  <a:cxn ang="0">
                    <a:pos x="128" y="180"/>
                  </a:cxn>
                  <a:cxn ang="0">
                    <a:pos x="73" y="240"/>
                  </a:cxn>
                  <a:cxn ang="0">
                    <a:pos x="37" y="305"/>
                  </a:cxn>
                  <a:cxn ang="0">
                    <a:pos x="6" y="371"/>
                  </a:cxn>
                  <a:cxn ang="0">
                    <a:pos x="0" y="443"/>
                  </a:cxn>
                  <a:cxn ang="0">
                    <a:pos x="6" y="497"/>
                  </a:cxn>
                  <a:cxn ang="0">
                    <a:pos x="18" y="545"/>
                  </a:cxn>
                  <a:cxn ang="0">
                    <a:pos x="43" y="593"/>
                  </a:cxn>
                  <a:cxn ang="0">
                    <a:pos x="73" y="641"/>
                  </a:cxn>
                  <a:cxn ang="0">
                    <a:pos x="97" y="641"/>
                  </a:cxn>
                  <a:cxn ang="0">
                    <a:pos x="67" y="593"/>
                  </a:cxn>
                  <a:cxn ang="0">
                    <a:pos x="43" y="545"/>
                  </a:cxn>
                  <a:cxn ang="0">
                    <a:pos x="24" y="497"/>
                  </a:cxn>
                  <a:cxn ang="0">
                    <a:pos x="18" y="443"/>
                  </a:cxn>
                  <a:cxn ang="0">
                    <a:pos x="18" y="443"/>
                  </a:cxn>
                </a:cxnLst>
                <a:rect l="0" t="0" r="r" b="b"/>
                <a:pathLst>
                  <a:path w="481" h="641">
                    <a:moveTo>
                      <a:pt x="18" y="443"/>
                    </a:moveTo>
                    <a:lnTo>
                      <a:pt x="24" y="371"/>
                    </a:lnTo>
                    <a:lnTo>
                      <a:pt x="55" y="305"/>
                    </a:lnTo>
                    <a:lnTo>
                      <a:pt x="91" y="246"/>
                    </a:lnTo>
                    <a:lnTo>
                      <a:pt x="146" y="186"/>
                    </a:lnTo>
                    <a:lnTo>
                      <a:pt x="213" y="132"/>
                    </a:lnTo>
                    <a:lnTo>
                      <a:pt x="292" y="84"/>
                    </a:lnTo>
                    <a:lnTo>
                      <a:pt x="384" y="48"/>
                    </a:lnTo>
                    <a:lnTo>
                      <a:pt x="481" y="12"/>
                    </a:lnTo>
                    <a:lnTo>
                      <a:pt x="457" y="0"/>
                    </a:lnTo>
                    <a:lnTo>
                      <a:pt x="359" y="36"/>
                    </a:lnTo>
                    <a:lnTo>
                      <a:pt x="274" y="78"/>
                    </a:lnTo>
                    <a:lnTo>
                      <a:pt x="195" y="126"/>
                    </a:lnTo>
                    <a:lnTo>
                      <a:pt x="128" y="180"/>
                    </a:lnTo>
                    <a:lnTo>
                      <a:pt x="73" y="240"/>
                    </a:lnTo>
                    <a:lnTo>
                      <a:pt x="37" y="305"/>
                    </a:lnTo>
                    <a:lnTo>
                      <a:pt x="6" y="371"/>
                    </a:lnTo>
                    <a:lnTo>
                      <a:pt x="0" y="443"/>
                    </a:lnTo>
                    <a:lnTo>
                      <a:pt x="6" y="497"/>
                    </a:lnTo>
                    <a:lnTo>
                      <a:pt x="18" y="545"/>
                    </a:lnTo>
                    <a:lnTo>
                      <a:pt x="43" y="593"/>
                    </a:lnTo>
                    <a:lnTo>
                      <a:pt x="73" y="641"/>
                    </a:lnTo>
                    <a:lnTo>
                      <a:pt x="97" y="641"/>
                    </a:lnTo>
                    <a:lnTo>
                      <a:pt x="67" y="593"/>
                    </a:lnTo>
                    <a:lnTo>
                      <a:pt x="43" y="545"/>
                    </a:lnTo>
                    <a:lnTo>
                      <a:pt x="24" y="497"/>
                    </a:lnTo>
                    <a:lnTo>
                      <a:pt x="18" y="443"/>
                    </a:lnTo>
                    <a:lnTo>
                      <a:pt x="18" y="443"/>
                    </a:lnTo>
                    <a:close/>
                  </a:path>
                </a:pathLst>
              </a:custGeom>
              <a:solidFill>
                <a:schemeClr val="accent1"/>
              </a:soli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29" name="Freeform 35"/>
              <p:cNvSpPr>
                <a:spLocks noEditPoints="1"/>
              </p:cNvSpPr>
              <p:nvPr/>
            </p:nvSpPr>
            <p:spPr bwMode="hidden">
              <a:xfrm>
                <a:off x="4200" y="3402"/>
                <a:ext cx="1201" cy="731"/>
              </a:xfrm>
              <a:custGeom>
                <a:avLst/>
                <a:gdLst/>
                <a:ahLst/>
                <a:cxnLst>
                  <a:cxn ang="0">
                    <a:pos x="484" y="6"/>
                  </a:cxn>
                  <a:cxn ang="0">
                    <a:pos x="263" y="60"/>
                  </a:cxn>
                  <a:cxn ang="0">
                    <a:pos x="101" y="162"/>
                  </a:cxn>
                  <a:cxn ang="0">
                    <a:pos x="12" y="294"/>
                  </a:cxn>
                  <a:cxn ang="0">
                    <a:pos x="0" y="366"/>
                  </a:cxn>
                  <a:cxn ang="0">
                    <a:pos x="12" y="437"/>
                  </a:cxn>
                  <a:cxn ang="0">
                    <a:pos x="101" y="569"/>
                  </a:cxn>
                  <a:cxn ang="0">
                    <a:pos x="263" y="671"/>
                  </a:cxn>
                  <a:cxn ang="0">
                    <a:pos x="484" y="725"/>
                  </a:cxn>
                  <a:cxn ang="0">
                    <a:pos x="723" y="725"/>
                  </a:cxn>
                  <a:cxn ang="0">
                    <a:pos x="938" y="671"/>
                  </a:cxn>
                  <a:cxn ang="0">
                    <a:pos x="1100" y="569"/>
                  </a:cxn>
                  <a:cxn ang="0">
                    <a:pos x="1189" y="437"/>
                  </a:cxn>
                  <a:cxn ang="0">
                    <a:pos x="1201" y="366"/>
                  </a:cxn>
                  <a:cxn ang="0">
                    <a:pos x="1189" y="294"/>
                  </a:cxn>
                  <a:cxn ang="0">
                    <a:pos x="1100" y="162"/>
                  </a:cxn>
                  <a:cxn ang="0">
                    <a:pos x="938" y="60"/>
                  </a:cxn>
                  <a:cxn ang="0">
                    <a:pos x="723" y="6"/>
                  </a:cxn>
                  <a:cxn ang="0">
                    <a:pos x="604" y="0"/>
                  </a:cxn>
                  <a:cxn ang="0">
                    <a:pos x="490" y="701"/>
                  </a:cxn>
                  <a:cxn ang="0">
                    <a:pos x="287" y="647"/>
                  </a:cxn>
                  <a:cxn ang="0">
                    <a:pos x="131" y="557"/>
                  </a:cxn>
                  <a:cxn ang="0">
                    <a:pos x="48" y="437"/>
                  </a:cxn>
                  <a:cxn ang="0">
                    <a:pos x="36" y="366"/>
                  </a:cxn>
                  <a:cxn ang="0">
                    <a:pos x="48" y="300"/>
                  </a:cxn>
                  <a:cxn ang="0">
                    <a:pos x="131" y="174"/>
                  </a:cxn>
                  <a:cxn ang="0">
                    <a:pos x="287" y="84"/>
                  </a:cxn>
                  <a:cxn ang="0">
                    <a:pos x="490" y="30"/>
                  </a:cxn>
                  <a:cxn ang="0">
                    <a:pos x="717" y="30"/>
                  </a:cxn>
                  <a:cxn ang="0">
                    <a:pos x="920" y="84"/>
                  </a:cxn>
                  <a:cxn ang="0">
                    <a:pos x="1070" y="174"/>
                  </a:cxn>
                  <a:cxn ang="0">
                    <a:pos x="1153" y="300"/>
                  </a:cxn>
                  <a:cxn ang="0">
                    <a:pos x="1153" y="437"/>
                  </a:cxn>
                  <a:cxn ang="0">
                    <a:pos x="1070" y="557"/>
                  </a:cxn>
                  <a:cxn ang="0">
                    <a:pos x="920" y="647"/>
                  </a:cxn>
                  <a:cxn ang="0">
                    <a:pos x="717" y="701"/>
                  </a:cxn>
                  <a:cxn ang="0">
                    <a:pos x="604" y="707"/>
                  </a:cxn>
                </a:cxnLst>
                <a:rect l="0" t="0" r="r" b="b"/>
                <a:pathLst>
                  <a:path w="1201" h="731">
                    <a:moveTo>
                      <a:pt x="604" y="0"/>
                    </a:moveTo>
                    <a:lnTo>
                      <a:pt x="484" y="6"/>
                    </a:lnTo>
                    <a:lnTo>
                      <a:pt x="370" y="30"/>
                    </a:lnTo>
                    <a:lnTo>
                      <a:pt x="263" y="60"/>
                    </a:lnTo>
                    <a:lnTo>
                      <a:pt x="179" y="108"/>
                    </a:lnTo>
                    <a:lnTo>
                      <a:pt x="101" y="162"/>
                    </a:lnTo>
                    <a:lnTo>
                      <a:pt x="48" y="222"/>
                    </a:lnTo>
                    <a:lnTo>
                      <a:pt x="12" y="294"/>
                    </a:lnTo>
                    <a:lnTo>
                      <a:pt x="6" y="330"/>
                    </a:lnTo>
                    <a:lnTo>
                      <a:pt x="0" y="366"/>
                    </a:lnTo>
                    <a:lnTo>
                      <a:pt x="6" y="401"/>
                    </a:lnTo>
                    <a:lnTo>
                      <a:pt x="12" y="437"/>
                    </a:lnTo>
                    <a:lnTo>
                      <a:pt x="48" y="509"/>
                    </a:lnTo>
                    <a:lnTo>
                      <a:pt x="101" y="569"/>
                    </a:lnTo>
                    <a:lnTo>
                      <a:pt x="179" y="623"/>
                    </a:lnTo>
                    <a:lnTo>
                      <a:pt x="263" y="671"/>
                    </a:lnTo>
                    <a:lnTo>
                      <a:pt x="370" y="701"/>
                    </a:lnTo>
                    <a:lnTo>
                      <a:pt x="484" y="725"/>
                    </a:lnTo>
                    <a:lnTo>
                      <a:pt x="604" y="731"/>
                    </a:lnTo>
                    <a:lnTo>
                      <a:pt x="723" y="725"/>
                    </a:lnTo>
                    <a:lnTo>
                      <a:pt x="837" y="701"/>
                    </a:lnTo>
                    <a:lnTo>
                      <a:pt x="938" y="671"/>
                    </a:lnTo>
                    <a:lnTo>
                      <a:pt x="1028" y="623"/>
                    </a:lnTo>
                    <a:lnTo>
                      <a:pt x="1100" y="569"/>
                    </a:lnTo>
                    <a:lnTo>
                      <a:pt x="1153" y="509"/>
                    </a:lnTo>
                    <a:lnTo>
                      <a:pt x="1189" y="437"/>
                    </a:lnTo>
                    <a:lnTo>
                      <a:pt x="1201" y="401"/>
                    </a:lnTo>
                    <a:lnTo>
                      <a:pt x="1201" y="366"/>
                    </a:lnTo>
                    <a:lnTo>
                      <a:pt x="1201" y="330"/>
                    </a:lnTo>
                    <a:lnTo>
                      <a:pt x="1189" y="294"/>
                    </a:lnTo>
                    <a:lnTo>
                      <a:pt x="1153" y="222"/>
                    </a:lnTo>
                    <a:lnTo>
                      <a:pt x="1100" y="162"/>
                    </a:lnTo>
                    <a:lnTo>
                      <a:pt x="1028" y="108"/>
                    </a:lnTo>
                    <a:lnTo>
                      <a:pt x="938" y="60"/>
                    </a:lnTo>
                    <a:lnTo>
                      <a:pt x="837" y="30"/>
                    </a:lnTo>
                    <a:lnTo>
                      <a:pt x="723" y="6"/>
                    </a:lnTo>
                    <a:lnTo>
                      <a:pt x="604" y="0"/>
                    </a:lnTo>
                    <a:lnTo>
                      <a:pt x="604" y="0"/>
                    </a:lnTo>
                    <a:close/>
                    <a:moveTo>
                      <a:pt x="604" y="707"/>
                    </a:moveTo>
                    <a:lnTo>
                      <a:pt x="490" y="701"/>
                    </a:lnTo>
                    <a:lnTo>
                      <a:pt x="382" y="683"/>
                    </a:lnTo>
                    <a:lnTo>
                      <a:pt x="287" y="647"/>
                    </a:lnTo>
                    <a:lnTo>
                      <a:pt x="203" y="611"/>
                    </a:lnTo>
                    <a:lnTo>
                      <a:pt x="131" y="557"/>
                    </a:lnTo>
                    <a:lnTo>
                      <a:pt x="83" y="497"/>
                    </a:lnTo>
                    <a:lnTo>
                      <a:pt x="48" y="437"/>
                    </a:lnTo>
                    <a:lnTo>
                      <a:pt x="42" y="401"/>
                    </a:lnTo>
                    <a:lnTo>
                      <a:pt x="36" y="366"/>
                    </a:lnTo>
                    <a:lnTo>
                      <a:pt x="42" y="330"/>
                    </a:lnTo>
                    <a:lnTo>
                      <a:pt x="48" y="300"/>
                    </a:lnTo>
                    <a:lnTo>
                      <a:pt x="83" y="234"/>
                    </a:lnTo>
                    <a:lnTo>
                      <a:pt x="131" y="174"/>
                    </a:lnTo>
                    <a:lnTo>
                      <a:pt x="203" y="126"/>
                    </a:lnTo>
                    <a:lnTo>
                      <a:pt x="287" y="84"/>
                    </a:lnTo>
                    <a:lnTo>
                      <a:pt x="382" y="54"/>
                    </a:lnTo>
                    <a:lnTo>
                      <a:pt x="490" y="30"/>
                    </a:lnTo>
                    <a:lnTo>
                      <a:pt x="604" y="24"/>
                    </a:lnTo>
                    <a:lnTo>
                      <a:pt x="717" y="30"/>
                    </a:lnTo>
                    <a:lnTo>
                      <a:pt x="825" y="54"/>
                    </a:lnTo>
                    <a:lnTo>
                      <a:pt x="920" y="84"/>
                    </a:lnTo>
                    <a:lnTo>
                      <a:pt x="1004" y="126"/>
                    </a:lnTo>
                    <a:lnTo>
                      <a:pt x="1070" y="174"/>
                    </a:lnTo>
                    <a:lnTo>
                      <a:pt x="1124" y="234"/>
                    </a:lnTo>
                    <a:lnTo>
                      <a:pt x="1153" y="300"/>
                    </a:lnTo>
                    <a:lnTo>
                      <a:pt x="1165" y="366"/>
                    </a:lnTo>
                    <a:lnTo>
                      <a:pt x="1153" y="437"/>
                    </a:lnTo>
                    <a:lnTo>
                      <a:pt x="1124" y="497"/>
                    </a:lnTo>
                    <a:lnTo>
                      <a:pt x="1070" y="557"/>
                    </a:lnTo>
                    <a:lnTo>
                      <a:pt x="1004" y="611"/>
                    </a:lnTo>
                    <a:lnTo>
                      <a:pt x="920" y="647"/>
                    </a:lnTo>
                    <a:lnTo>
                      <a:pt x="825" y="683"/>
                    </a:lnTo>
                    <a:lnTo>
                      <a:pt x="717" y="701"/>
                    </a:lnTo>
                    <a:lnTo>
                      <a:pt x="604" y="707"/>
                    </a:lnTo>
                    <a:lnTo>
                      <a:pt x="604" y="707"/>
                    </a:lnTo>
                    <a:close/>
                  </a:path>
                </a:pathLst>
              </a:custGeom>
              <a:gradFill rotWithShape="0">
                <a:gsLst>
                  <a:gs pos="0">
                    <a:schemeClr val="accent1">
                      <a:gamma/>
                      <a:tint val="96863"/>
                      <a:invGamma/>
                    </a:schemeClr>
                  </a:gs>
                  <a:gs pos="100000">
                    <a:schemeClr val="accent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0" name="Freeform 36"/>
              <p:cNvSpPr>
                <a:spLocks/>
              </p:cNvSpPr>
              <p:nvPr/>
            </p:nvSpPr>
            <p:spPr bwMode="hidden">
              <a:xfrm>
                <a:off x="4128" y="3366"/>
                <a:ext cx="544" cy="737"/>
              </a:xfrm>
              <a:custGeom>
                <a:avLst/>
                <a:gdLst/>
                <a:ahLst/>
                <a:cxnLst>
                  <a:cxn ang="0">
                    <a:pos x="24" y="402"/>
                  </a:cxn>
                  <a:cxn ang="0">
                    <a:pos x="36" y="330"/>
                  </a:cxn>
                  <a:cxn ang="0">
                    <a:pos x="66" y="264"/>
                  </a:cxn>
                  <a:cxn ang="0">
                    <a:pos x="108" y="204"/>
                  </a:cxn>
                  <a:cxn ang="0">
                    <a:pos x="173" y="150"/>
                  </a:cxn>
                  <a:cxn ang="0">
                    <a:pos x="251" y="102"/>
                  </a:cxn>
                  <a:cxn ang="0">
                    <a:pos x="335" y="60"/>
                  </a:cxn>
                  <a:cxn ang="0">
                    <a:pos x="436" y="30"/>
                  </a:cxn>
                  <a:cxn ang="0">
                    <a:pos x="544" y="12"/>
                  </a:cxn>
                  <a:cxn ang="0">
                    <a:pos x="544" y="0"/>
                  </a:cxn>
                  <a:cxn ang="0">
                    <a:pos x="430" y="18"/>
                  </a:cxn>
                  <a:cxn ang="0">
                    <a:pos x="329" y="48"/>
                  </a:cxn>
                  <a:cxn ang="0">
                    <a:pos x="233" y="90"/>
                  </a:cxn>
                  <a:cxn ang="0">
                    <a:pos x="155" y="138"/>
                  </a:cxn>
                  <a:cxn ang="0">
                    <a:pos x="90" y="198"/>
                  </a:cxn>
                  <a:cxn ang="0">
                    <a:pos x="42" y="258"/>
                  </a:cxn>
                  <a:cxn ang="0">
                    <a:pos x="12" y="330"/>
                  </a:cxn>
                  <a:cxn ang="0">
                    <a:pos x="0" y="402"/>
                  </a:cxn>
                  <a:cxn ang="0">
                    <a:pos x="6" y="455"/>
                  </a:cxn>
                  <a:cxn ang="0">
                    <a:pos x="18" y="503"/>
                  </a:cxn>
                  <a:cxn ang="0">
                    <a:pos x="42" y="545"/>
                  </a:cxn>
                  <a:cxn ang="0">
                    <a:pos x="78" y="593"/>
                  </a:cxn>
                  <a:cxn ang="0">
                    <a:pos x="114" y="635"/>
                  </a:cxn>
                  <a:cxn ang="0">
                    <a:pos x="161" y="671"/>
                  </a:cxn>
                  <a:cxn ang="0">
                    <a:pos x="221" y="707"/>
                  </a:cxn>
                  <a:cxn ang="0">
                    <a:pos x="281" y="737"/>
                  </a:cxn>
                  <a:cxn ang="0">
                    <a:pos x="323" y="737"/>
                  </a:cxn>
                  <a:cxn ang="0">
                    <a:pos x="257" y="707"/>
                  </a:cxn>
                  <a:cxn ang="0">
                    <a:pos x="203" y="671"/>
                  </a:cxn>
                  <a:cxn ang="0">
                    <a:pos x="149" y="635"/>
                  </a:cxn>
                  <a:cxn ang="0">
                    <a:pos x="108" y="593"/>
                  </a:cxn>
                  <a:cxn ang="0">
                    <a:pos x="72" y="551"/>
                  </a:cxn>
                  <a:cxn ang="0">
                    <a:pos x="48" y="503"/>
                  </a:cxn>
                  <a:cxn ang="0">
                    <a:pos x="30" y="455"/>
                  </a:cxn>
                  <a:cxn ang="0">
                    <a:pos x="24" y="402"/>
                  </a:cxn>
                  <a:cxn ang="0">
                    <a:pos x="24" y="402"/>
                  </a:cxn>
                </a:cxnLst>
                <a:rect l="0" t="0" r="r" b="b"/>
                <a:pathLst>
                  <a:path w="544" h="737">
                    <a:moveTo>
                      <a:pt x="24" y="402"/>
                    </a:moveTo>
                    <a:lnTo>
                      <a:pt x="36" y="330"/>
                    </a:lnTo>
                    <a:lnTo>
                      <a:pt x="66" y="264"/>
                    </a:lnTo>
                    <a:lnTo>
                      <a:pt x="108" y="204"/>
                    </a:lnTo>
                    <a:lnTo>
                      <a:pt x="173" y="150"/>
                    </a:lnTo>
                    <a:lnTo>
                      <a:pt x="251" y="102"/>
                    </a:lnTo>
                    <a:lnTo>
                      <a:pt x="335" y="60"/>
                    </a:lnTo>
                    <a:lnTo>
                      <a:pt x="436" y="30"/>
                    </a:lnTo>
                    <a:lnTo>
                      <a:pt x="544" y="12"/>
                    </a:lnTo>
                    <a:lnTo>
                      <a:pt x="544" y="0"/>
                    </a:lnTo>
                    <a:lnTo>
                      <a:pt x="430" y="18"/>
                    </a:lnTo>
                    <a:lnTo>
                      <a:pt x="329" y="48"/>
                    </a:lnTo>
                    <a:lnTo>
                      <a:pt x="233" y="90"/>
                    </a:lnTo>
                    <a:lnTo>
                      <a:pt x="155" y="138"/>
                    </a:lnTo>
                    <a:lnTo>
                      <a:pt x="90" y="198"/>
                    </a:lnTo>
                    <a:lnTo>
                      <a:pt x="42" y="258"/>
                    </a:lnTo>
                    <a:lnTo>
                      <a:pt x="12" y="330"/>
                    </a:lnTo>
                    <a:lnTo>
                      <a:pt x="0" y="402"/>
                    </a:lnTo>
                    <a:lnTo>
                      <a:pt x="6" y="455"/>
                    </a:lnTo>
                    <a:lnTo>
                      <a:pt x="18" y="503"/>
                    </a:lnTo>
                    <a:lnTo>
                      <a:pt x="42" y="545"/>
                    </a:lnTo>
                    <a:lnTo>
                      <a:pt x="78" y="593"/>
                    </a:lnTo>
                    <a:lnTo>
                      <a:pt x="114" y="635"/>
                    </a:lnTo>
                    <a:lnTo>
                      <a:pt x="161" y="671"/>
                    </a:lnTo>
                    <a:lnTo>
                      <a:pt x="221" y="707"/>
                    </a:lnTo>
                    <a:lnTo>
                      <a:pt x="281" y="737"/>
                    </a:lnTo>
                    <a:lnTo>
                      <a:pt x="323" y="737"/>
                    </a:lnTo>
                    <a:lnTo>
                      <a:pt x="257" y="707"/>
                    </a:lnTo>
                    <a:lnTo>
                      <a:pt x="203" y="671"/>
                    </a:lnTo>
                    <a:lnTo>
                      <a:pt x="149" y="635"/>
                    </a:lnTo>
                    <a:lnTo>
                      <a:pt x="108" y="593"/>
                    </a:lnTo>
                    <a:lnTo>
                      <a:pt x="72" y="551"/>
                    </a:lnTo>
                    <a:lnTo>
                      <a:pt x="48" y="503"/>
                    </a:lnTo>
                    <a:lnTo>
                      <a:pt x="30" y="455"/>
                    </a:lnTo>
                    <a:lnTo>
                      <a:pt x="24" y="402"/>
                    </a:lnTo>
                    <a:lnTo>
                      <a:pt x="24" y="402"/>
                    </a:lnTo>
                    <a:close/>
                  </a:path>
                </a:pathLst>
              </a:custGeom>
              <a:gradFill rotWithShape="0">
                <a:gsLst>
                  <a:gs pos="0">
                    <a:schemeClr val="accent1">
                      <a:gamma/>
                      <a:tint val="96863"/>
                      <a:invGamma/>
                    </a:schemeClr>
                  </a:gs>
                  <a:gs pos="100000">
                    <a:schemeClr val="accent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1" name="Freeform 37"/>
              <p:cNvSpPr>
                <a:spLocks/>
              </p:cNvSpPr>
              <p:nvPr/>
            </p:nvSpPr>
            <p:spPr bwMode="hidden">
              <a:xfrm>
                <a:off x="4792" y="3360"/>
                <a:ext cx="609" cy="252"/>
              </a:xfrm>
              <a:custGeom>
                <a:avLst/>
                <a:gdLst/>
                <a:ahLst/>
                <a:cxnLst>
                  <a:cxn ang="0">
                    <a:pos x="12" y="12"/>
                  </a:cxn>
                  <a:cxn ang="0">
                    <a:pos x="113" y="18"/>
                  </a:cxn>
                  <a:cxn ang="0">
                    <a:pos x="203" y="30"/>
                  </a:cxn>
                  <a:cxn ang="0">
                    <a:pos x="292" y="48"/>
                  </a:cxn>
                  <a:cxn ang="0">
                    <a:pos x="376" y="78"/>
                  </a:cxn>
                  <a:cxn ang="0">
                    <a:pos x="448" y="114"/>
                  </a:cxn>
                  <a:cxn ang="0">
                    <a:pos x="514" y="156"/>
                  </a:cxn>
                  <a:cxn ang="0">
                    <a:pos x="567" y="198"/>
                  </a:cxn>
                  <a:cxn ang="0">
                    <a:pos x="609" y="252"/>
                  </a:cxn>
                  <a:cxn ang="0">
                    <a:pos x="609" y="216"/>
                  </a:cxn>
                  <a:cxn ang="0">
                    <a:pos x="561" y="168"/>
                  </a:cxn>
                  <a:cxn ang="0">
                    <a:pos x="502" y="126"/>
                  </a:cxn>
                  <a:cxn ang="0">
                    <a:pos x="436" y="90"/>
                  </a:cxn>
                  <a:cxn ang="0">
                    <a:pos x="364" y="60"/>
                  </a:cxn>
                  <a:cxn ang="0">
                    <a:pos x="286" y="36"/>
                  </a:cxn>
                  <a:cxn ang="0">
                    <a:pos x="197" y="18"/>
                  </a:cxn>
                  <a:cxn ang="0">
                    <a:pos x="107" y="6"/>
                  </a:cxn>
                  <a:cxn ang="0">
                    <a:pos x="12" y="0"/>
                  </a:cxn>
                  <a:cxn ang="0">
                    <a:pos x="6" y="0"/>
                  </a:cxn>
                  <a:cxn ang="0">
                    <a:pos x="0" y="0"/>
                  </a:cxn>
                  <a:cxn ang="0">
                    <a:pos x="0" y="12"/>
                  </a:cxn>
                  <a:cxn ang="0">
                    <a:pos x="6" y="12"/>
                  </a:cxn>
                  <a:cxn ang="0">
                    <a:pos x="12" y="12"/>
                  </a:cxn>
                  <a:cxn ang="0">
                    <a:pos x="12" y="12"/>
                  </a:cxn>
                </a:cxnLst>
                <a:rect l="0" t="0" r="r" b="b"/>
                <a:pathLst>
                  <a:path w="609" h="252">
                    <a:moveTo>
                      <a:pt x="12" y="12"/>
                    </a:moveTo>
                    <a:lnTo>
                      <a:pt x="113" y="18"/>
                    </a:lnTo>
                    <a:lnTo>
                      <a:pt x="203" y="30"/>
                    </a:lnTo>
                    <a:lnTo>
                      <a:pt x="292" y="48"/>
                    </a:lnTo>
                    <a:lnTo>
                      <a:pt x="376" y="78"/>
                    </a:lnTo>
                    <a:lnTo>
                      <a:pt x="448" y="114"/>
                    </a:lnTo>
                    <a:lnTo>
                      <a:pt x="514" y="156"/>
                    </a:lnTo>
                    <a:lnTo>
                      <a:pt x="567" y="198"/>
                    </a:lnTo>
                    <a:lnTo>
                      <a:pt x="609" y="252"/>
                    </a:lnTo>
                    <a:lnTo>
                      <a:pt x="609" y="216"/>
                    </a:lnTo>
                    <a:lnTo>
                      <a:pt x="561" y="168"/>
                    </a:lnTo>
                    <a:lnTo>
                      <a:pt x="502" y="126"/>
                    </a:lnTo>
                    <a:lnTo>
                      <a:pt x="436" y="90"/>
                    </a:lnTo>
                    <a:lnTo>
                      <a:pt x="364" y="60"/>
                    </a:lnTo>
                    <a:lnTo>
                      <a:pt x="286" y="36"/>
                    </a:lnTo>
                    <a:lnTo>
                      <a:pt x="197" y="18"/>
                    </a:lnTo>
                    <a:lnTo>
                      <a:pt x="107" y="6"/>
                    </a:lnTo>
                    <a:lnTo>
                      <a:pt x="12" y="0"/>
                    </a:lnTo>
                    <a:lnTo>
                      <a:pt x="6" y="0"/>
                    </a:lnTo>
                    <a:lnTo>
                      <a:pt x="0" y="0"/>
                    </a:lnTo>
                    <a:lnTo>
                      <a:pt x="0" y="12"/>
                    </a:lnTo>
                    <a:lnTo>
                      <a:pt x="6" y="12"/>
                    </a:lnTo>
                    <a:lnTo>
                      <a:pt x="12" y="12"/>
                    </a:lnTo>
                    <a:lnTo>
                      <a:pt x="12" y="12"/>
                    </a:lnTo>
                    <a:close/>
                  </a:path>
                </a:pathLst>
              </a:custGeom>
              <a:gradFill rotWithShape="0">
                <a:gsLst>
                  <a:gs pos="0">
                    <a:schemeClr val="accent1">
                      <a:gamma/>
                      <a:tint val="94118"/>
                      <a:invGamma/>
                    </a:schemeClr>
                  </a:gs>
                  <a:gs pos="100000">
                    <a:schemeClr val="accent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2" name="Freeform 38"/>
              <p:cNvSpPr>
                <a:spLocks/>
              </p:cNvSpPr>
              <p:nvPr/>
            </p:nvSpPr>
            <p:spPr bwMode="hidden">
              <a:xfrm>
                <a:off x="5246" y="4007"/>
                <a:ext cx="72" cy="54"/>
              </a:xfrm>
              <a:custGeom>
                <a:avLst/>
                <a:gdLst/>
                <a:ahLst/>
                <a:cxnLst>
                  <a:cxn ang="0">
                    <a:pos x="72" y="0"/>
                  </a:cxn>
                  <a:cxn ang="0">
                    <a:pos x="36" y="30"/>
                  </a:cxn>
                  <a:cxn ang="0">
                    <a:pos x="0" y="54"/>
                  </a:cxn>
                  <a:cxn ang="0">
                    <a:pos x="36" y="54"/>
                  </a:cxn>
                  <a:cxn ang="0">
                    <a:pos x="54" y="42"/>
                  </a:cxn>
                  <a:cxn ang="0">
                    <a:pos x="72" y="24"/>
                  </a:cxn>
                  <a:cxn ang="0">
                    <a:pos x="72" y="24"/>
                  </a:cxn>
                  <a:cxn ang="0">
                    <a:pos x="72" y="0"/>
                  </a:cxn>
                  <a:cxn ang="0">
                    <a:pos x="72" y="0"/>
                  </a:cxn>
                </a:cxnLst>
                <a:rect l="0" t="0" r="r" b="b"/>
                <a:pathLst>
                  <a:path w="72" h="54">
                    <a:moveTo>
                      <a:pt x="72" y="0"/>
                    </a:moveTo>
                    <a:lnTo>
                      <a:pt x="36" y="30"/>
                    </a:lnTo>
                    <a:lnTo>
                      <a:pt x="0" y="54"/>
                    </a:lnTo>
                    <a:lnTo>
                      <a:pt x="36" y="54"/>
                    </a:lnTo>
                    <a:lnTo>
                      <a:pt x="54" y="42"/>
                    </a:lnTo>
                    <a:lnTo>
                      <a:pt x="72" y="24"/>
                    </a:lnTo>
                    <a:lnTo>
                      <a:pt x="72" y="24"/>
                    </a:lnTo>
                    <a:lnTo>
                      <a:pt x="72" y="0"/>
                    </a:lnTo>
                    <a:lnTo>
                      <a:pt x="72" y="0"/>
                    </a:lnTo>
                    <a:close/>
                  </a:path>
                </a:pathLst>
              </a:custGeom>
              <a:gradFill rotWithShape="0">
                <a:gsLst>
                  <a:gs pos="0">
                    <a:schemeClr val="accent1"/>
                  </a:gs>
                  <a:gs pos="100000">
                    <a:schemeClr val="accent1">
                      <a:gamma/>
                      <a:shade val="94118"/>
                      <a:invGamma/>
                    </a:schemeClr>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3" name="Freeform 39"/>
              <p:cNvSpPr>
                <a:spLocks/>
              </p:cNvSpPr>
              <p:nvPr/>
            </p:nvSpPr>
            <p:spPr bwMode="hidden">
              <a:xfrm>
                <a:off x="4505" y="4073"/>
                <a:ext cx="705" cy="108"/>
              </a:xfrm>
              <a:custGeom>
                <a:avLst/>
                <a:gdLst/>
                <a:ahLst/>
                <a:cxnLst>
                  <a:cxn ang="0">
                    <a:pos x="299" y="90"/>
                  </a:cxn>
                  <a:cxn ang="0">
                    <a:pos x="221" y="90"/>
                  </a:cxn>
                  <a:cxn ang="0">
                    <a:pos x="143" y="78"/>
                  </a:cxn>
                  <a:cxn ang="0">
                    <a:pos x="0" y="48"/>
                  </a:cxn>
                  <a:cxn ang="0">
                    <a:pos x="0" y="66"/>
                  </a:cxn>
                  <a:cxn ang="0">
                    <a:pos x="143" y="96"/>
                  </a:cxn>
                  <a:cxn ang="0">
                    <a:pos x="221" y="108"/>
                  </a:cxn>
                  <a:cxn ang="0">
                    <a:pos x="299" y="108"/>
                  </a:cxn>
                  <a:cxn ang="0">
                    <a:pos x="412" y="102"/>
                  </a:cxn>
                  <a:cxn ang="0">
                    <a:pos x="520" y="84"/>
                  </a:cxn>
                  <a:cxn ang="0">
                    <a:pos x="615" y="60"/>
                  </a:cxn>
                  <a:cxn ang="0">
                    <a:pos x="705" y="24"/>
                  </a:cxn>
                  <a:cxn ang="0">
                    <a:pos x="705" y="0"/>
                  </a:cxn>
                  <a:cxn ang="0">
                    <a:pos x="615" y="42"/>
                  </a:cxn>
                  <a:cxn ang="0">
                    <a:pos x="520" y="66"/>
                  </a:cxn>
                  <a:cxn ang="0">
                    <a:pos x="412" y="84"/>
                  </a:cxn>
                  <a:cxn ang="0">
                    <a:pos x="299" y="90"/>
                  </a:cxn>
                  <a:cxn ang="0">
                    <a:pos x="299" y="90"/>
                  </a:cxn>
                </a:cxnLst>
                <a:rect l="0" t="0" r="r" b="b"/>
                <a:pathLst>
                  <a:path w="705" h="108">
                    <a:moveTo>
                      <a:pt x="299" y="90"/>
                    </a:moveTo>
                    <a:lnTo>
                      <a:pt x="221" y="90"/>
                    </a:lnTo>
                    <a:lnTo>
                      <a:pt x="143" y="78"/>
                    </a:lnTo>
                    <a:lnTo>
                      <a:pt x="0" y="48"/>
                    </a:lnTo>
                    <a:lnTo>
                      <a:pt x="0" y="66"/>
                    </a:lnTo>
                    <a:lnTo>
                      <a:pt x="143" y="96"/>
                    </a:lnTo>
                    <a:lnTo>
                      <a:pt x="221" y="108"/>
                    </a:lnTo>
                    <a:lnTo>
                      <a:pt x="299" y="108"/>
                    </a:lnTo>
                    <a:lnTo>
                      <a:pt x="412" y="102"/>
                    </a:lnTo>
                    <a:lnTo>
                      <a:pt x="520" y="84"/>
                    </a:lnTo>
                    <a:lnTo>
                      <a:pt x="615" y="60"/>
                    </a:lnTo>
                    <a:lnTo>
                      <a:pt x="705" y="24"/>
                    </a:lnTo>
                    <a:lnTo>
                      <a:pt x="705" y="0"/>
                    </a:lnTo>
                    <a:lnTo>
                      <a:pt x="615" y="42"/>
                    </a:lnTo>
                    <a:lnTo>
                      <a:pt x="520" y="66"/>
                    </a:lnTo>
                    <a:lnTo>
                      <a:pt x="412" y="84"/>
                    </a:lnTo>
                    <a:lnTo>
                      <a:pt x="299" y="90"/>
                    </a:lnTo>
                    <a:lnTo>
                      <a:pt x="299" y="90"/>
                    </a:lnTo>
                    <a:close/>
                  </a:path>
                </a:pathLst>
              </a:custGeom>
              <a:gradFill rotWithShape="0">
                <a:gsLst>
                  <a:gs pos="0">
                    <a:schemeClr val="accent1"/>
                  </a:gs>
                  <a:gs pos="100000">
                    <a:schemeClr val="accent1">
                      <a:gamma/>
                      <a:shade val="94118"/>
                      <a:invGamma/>
                    </a:schemeClr>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4" name="Freeform 40"/>
              <p:cNvSpPr>
                <a:spLocks/>
              </p:cNvSpPr>
              <p:nvPr/>
            </p:nvSpPr>
            <p:spPr bwMode="hidden">
              <a:xfrm>
                <a:off x="5336" y="3654"/>
                <a:ext cx="143" cy="341"/>
              </a:xfrm>
              <a:custGeom>
                <a:avLst/>
                <a:gdLst/>
                <a:ahLst/>
                <a:cxnLst>
                  <a:cxn ang="0">
                    <a:pos x="119" y="114"/>
                  </a:cxn>
                  <a:cxn ang="0">
                    <a:pos x="113" y="173"/>
                  </a:cxn>
                  <a:cxn ang="0">
                    <a:pos x="89" y="239"/>
                  </a:cxn>
                  <a:cxn ang="0">
                    <a:pos x="47" y="293"/>
                  </a:cxn>
                  <a:cxn ang="0">
                    <a:pos x="0" y="341"/>
                  </a:cxn>
                  <a:cxn ang="0">
                    <a:pos x="29" y="341"/>
                  </a:cxn>
                  <a:cxn ang="0">
                    <a:pos x="77" y="287"/>
                  </a:cxn>
                  <a:cxn ang="0">
                    <a:pos x="113" y="233"/>
                  </a:cxn>
                  <a:cxn ang="0">
                    <a:pos x="137" y="173"/>
                  </a:cxn>
                  <a:cxn ang="0">
                    <a:pos x="143" y="114"/>
                  </a:cxn>
                  <a:cxn ang="0">
                    <a:pos x="137" y="60"/>
                  </a:cxn>
                  <a:cxn ang="0">
                    <a:pos x="119" y="0"/>
                  </a:cxn>
                  <a:cxn ang="0">
                    <a:pos x="89" y="0"/>
                  </a:cxn>
                  <a:cxn ang="0">
                    <a:pos x="113" y="60"/>
                  </a:cxn>
                  <a:cxn ang="0">
                    <a:pos x="119" y="114"/>
                  </a:cxn>
                  <a:cxn ang="0">
                    <a:pos x="119" y="114"/>
                  </a:cxn>
                </a:cxnLst>
                <a:rect l="0" t="0" r="r" b="b"/>
                <a:pathLst>
                  <a:path w="143" h="341">
                    <a:moveTo>
                      <a:pt x="119" y="114"/>
                    </a:moveTo>
                    <a:lnTo>
                      <a:pt x="113" y="173"/>
                    </a:lnTo>
                    <a:lnTo>
                      <a:pt x="89" y="239"/>
                    </a:lnTo>
                    <a:lnTo>
                      <a:pt x="47" y="293"/>
                    </a:lnTo>
                    <a:lnTo>
                      <a:pt x="0" y="341"/>
                    </a:lnTo>
                    <a:lnTo>
                      <a:pt x="29" y="341"/>
                    </a:lnTo>
                    <a:lnTo>
                      <a:pt x="77" y="287"/>
                    </a:lnTo>
                    <a:lnTo>
                      <a:pt x="113" y="233"/>
                    </a:lnTo>
                    <a:lnTo>
                      <a:pt x="137" y="173"/>
                    </a:lnTo>
                    <a:lnTo>
                      <a:pt x="143" y="114"/>
                    </a:lnTo>
                    <a:lnTo>
                      <a:pt x="137" y="60"/>
                    </a:lnTo>
                    <a:lnTo>
                      <a:pt x="119" y="0"/>
                    </a:lnTo>
                    <a:lnTo>
                      <a:pt x="89" y="0"/>
                    </a:lnTo>
                    <a:lnTo>
                      <a:pt x="113" y="60"/>
                    </a:lnTo>
                    <a:lnTo>
                      <a:pt x="119" y="114"/>
                    </a:lnTo>
                    <a:lnTo>
                      <a:pt x="119" y="114"/>
                    </a:lnTo>
                    <a:close/>
                  </a:path>
                </a:pathLst>
              </a:custGeom>
              <a:gradFill rotWithShape="0">
                <a:gsLst>
                  <a:gs pos="0">
                    <a:schemeClr val="accent1"/>
                  </a:gs>
                  <a:gs pos="100000">
                    <a:schemeClr val="accent1">
                      <a:gamma/>
                      <a:shade val="94118"/>
                      <a:invGamma/>
                    </a:schemeClr>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5" name="Freeform 41"/>
              <p:cNvSpPr>
                <a:spLocks/>
              </p:cNvSpPr>
              <p:nvPr/>
            </p:nvSpPr>
            <p:spPr bwMode="hidden">
              <a:xfrm>
                <a:off x="5061" y="3624"/>
                <a:ext cx="83" cy="90"/>
              </a:xfrm>
              <a:custGeom>
                <a:avLst/>
                <a:gdLst/>
                <a:ahLst/>
                <a:cxnLst>
                  <a:cxn ang="0">
                    <a:pos x="59" y="90"/>
                  </a:cxn>
                  <a:cxn ang="0">
                    <a:pos x="83" y="84"/>
                  </a:cxn>
                  <a:cxn ang="0">
                    <a:pos x="71" y="60"/>
                  </a:cxn>
                  <a:cxn ang="0">
                    <a:pos x="53" y="42"/>
                  </a:cxn>
                  <a:cxn ang="0">
                    <a:pos x="6" y="0"/>
                  </a:cxn>
                  <a:cxn ang="0">
                    <a:pos x="0" y="18"/>
                  </a:cxn>
                  <a:cxn ang="0">
                    <a:pos x="35" y="48"/>
                  </a:cxn>
                  <a:cxn ang="0">
                    <a:pos x="59" y="90"/>
                  </a:cxn>
                  <a:cxn ang="0">
                    <a:pos x="59" y="90"/>
                  </a:cxn>
                </a:cxnLst>
                <a:rect l="0" t="0" r="r" b="b"/>
                <a:pathLst>
                  <a:path w="83" h="90">
                    <a:moveTo>
                      <a:pt x="59" y="90"/>
                    </a:moveTo>
                    <a:lnTo>
                      <a:pt x="83" y="84"/>
                    </a:lnTo>
                    <a:lnTo>
                      <a:pt x="71" y="60"/>
                    </a:lnTo>
                    <a:lnTo>
                      <a:pt x="53" y="42"/>
                    </a:lnTo>
                    <a:lnTo>
                      <a:pt x="6" y="0"/>
                    </a:lnTo>
                    <a:lnTo>
                      <a:pt x="0" y="18"/>
                    </a:lnTo>
                    <a:lnTo>
                      <a:pt x="35" y="48"/>
                    </a:lnTo>
                    <a:lnTo>
                      <a:pt x="59" y="90"/>
                    </a:lnTo>
                    <a:lnTo>
                      <a:pt x="59" y="90"/>
                    </a:lnTo>
                    <a:close/>
                  </a:path>
                </a:pathLst>
              </a:custGeom>
              <a:gradFill rotWithShape="0">
                <a:gsLst>
                  <a:gs pos="0">
                    <a:schemeClr val="accent1"/>
                  </a:gs>
                  <a:gs pos="100000">
                    <a:schemeClr val="accent1">
                      <a:gamma/>
                      <a:shade val="94118"/>
                      <a:invGamma/>
                    </a:schemeClr>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6" name="Freeform 42"/>
              <p:cNvSpPr>
                <a:spLocks/>
              </p:cNvSpPr>
              <p:nvPr/>
            </p:nvSpPr>
            <p:spPr bwMode="hidden">
              <a:xfrm>
                <a:off x="4445" y="3552"/>
                <a:ext cx="717" cy="431"/>
              </a:xfrm>
              <a:custGeom>
                <a:avLst/>
                <a:gdLst/>
                <a:ahLst/>
                <a:cxnLst>
                  <a:cxn ang="0">
                    <a:pos x="693" y="216"/>
                  </a:cxn>
                  <a:cxn ang="0">
                    <a:pos x="687" y="257"/>
                  </a:cxn>
                  <a:cxn ang="0">
                    <a:pos x="669" y="293"/>
                  </a:cxn>
                  <a:cxn ang="0">
                    <a:pos x="633" y="329"/>
                  </a:cxn>
                  <a:cxn ang="0">
                    <a:pos x="598" y="359"/>
                  </a:cxn>
                  <a:cxn ang="0">
                    <a:pos x="544" y="383"/>
                  </a:cxn>
                  <a:cxn ang="0">
                    <a:pos x="490" y="401"/>
                  </a:cxn>
                  <a:cxn ang="0">
                    <a:pos x="424" y="413"/>
                  </a:cxn>
                  <a:cxn ang="0">
                    <a:pos x="359" y="419"/>
                  </a:cxn>
                  <a:cxn ang="0">
                    <a:pos x="293" y="413"/>
                  </a:cxn>
                  <a:cxn ang="0">
                    <a:pos x="227" y="401"/>
                  </a:cxn>
                  <a:cxn ang="0">
                    <a:pos x="173" y="383"/>
                  </a:cxn>
                  <a:cxn ang="0">
                    <a:pos x="119" y="359"/>
                  </a:cxn>
                  <a:cxn ang="0">
                    <a:pos x="84" y="329"/>
                  </a:cxn>
                  <a:cxn ang="0">
                    <a:pos x="48" y="293"/>
                  </a:cxn>
                  <a:cxn ang="0">
                    <a:pos x="30" y="257"/>
                  </a:cxn>
                  <a:cxn ang="0">
                    <a:pos x="24" y="216"/>
                  </a:cxn>
                  <a:cxn ang="0">
                    <a:pos x="30" y="174"/>
                  </a:cxn>
                  <a:cxn ang="0">
                    <a:pos x="48" y="138"/>
                  </a:cxn>
                  <a:cxn ang="0">
                    <a:pos x="84" y="102"/>
                  </a:cxn>
                  <a:cxn ang="0">
                    <a:pos x="119" y="72"/>
                  </a:cxn>
                  <a:cxn ang="0">
                    <a:pos x="173" y="48"/>
                  </a:cxn>
                  <a:cxn ang="0">
                    <a:pos x="227" y="30"/>
                  </a:cxn>
                  <a:cxn ang="0">
                    <a:pos x="293" y="18"/>
                  </a:cxn>
                  <a:cxn ang="0">
                    <a:pos x="359" y="12"/>
                  </a:cxn>
                  <a:cxn ang="0">
                    <a:pos x="418" y="18"/>
                  </a:cxn>
                  <a:cxn ang="0">
                    <a:pos x="478" y="30"/>
                  </a:cxn>
                  <a:cxn ang="0">
                    <a:pos x="532" y="48"/>
                  </a:cxn>
                  <a:cxn ang="0">
                    <a:pos x="580" y="66"/>
                  </a:cxn>
                  <a:cxn ang="0">
                    <a:pos x="586" y="48"/>
                  </a:cxn>
                  <a:cxn ang="0">
                    <a:pos x="478" y="12"/>
                  </a:cxn>
                  <a:cxn ang="0">
                    <a:pos x="418" y="6"/>
                  </a:cxn>
                  <a:cxn ang="0">
                    <a:pos x="359" y="0"/>
                  </a:cxn>
                  <a:cxn ang="0">
                    <a:pos x="287" y="6"/>
                  </a:cxn>
                  <a:cxn ang="0">
                    <a:pos x="221" y="18"/>
                  </a:cxn>
                  <a:cxn ang="0">
                    <a:pos x="161" y="36"/>
                  </a:cxn>
                  <a:cxn ang="0">
                    <a:pos x="107" y="66"/>
                  </a:cxn>
                  <a:cxn ang="0">
                    <a:pos x="60" y="96"/>
                  </a:cxn>
                  <a:cxn ang="0">
                    <a:pos x="30" y="132"/>
                  </a:cxn>
                  <a:cxn ang="0">
                    <a:pos x="6" y="174"/>
                  </a:cxn>
                  <a:cxn ang="0">
                    <a:pos x="0" y="216"/>
                  </a:cxn>
                  <a:cxn ang="0">
                    <a:pos x="6" y="257"/>
                  </a:cxn>
                  <a:cxn ang="0">
                    <a:pos x="30" y="299"/>
                  </a:cxn>
                  <a:cxn ang="0">
                    <a:pos x="60" y="335"/>
                  </a:cxn>
                  <a:cxn ang="0">
                    <a:pos x="107" y="371"/>
                  </a:cxn>
                  <a:cxn ang="0">
                    <a:pos x="161" y="395"/>
                  </a:cxn>
                  <a:cxn ang="0">
                    <a:pos x="221" y="413"/>
                  </a:cxn>
                  <a:cxn ang="0">
                    <a:pos x="287" y="425"/>
                  </a:cxn>
                  <a:cxn ang="0">
                    <a:pos x="359" y="431"/>
                  </a:cxn>
                  <a:cxn ang="0">
                    <a:pos x="430" y="425"/>
                  </a:cxn>
                  <a:cxn ang="0">
                    <a:pos x="496" y="413"/>
                  </a:cxn>
                  <a:cxn ang="0">
                    <a:pos x="562" y="395"/>
                  </a:cxn>
                  <a:cxn ang="0">
                    <a:pos x="610" y="371"/>
                  </a:cxn>
                  <a:cxn ang="0">
                    <a:pos x="657" y="335"/>
                  </a:cxn>
                  <a:cxn ang="0">
                    <a:pos x="687" y="299"/>
                  </a:cxn>
                  <a:cxn ang="0">
                    <a:pos x="711" y="257"/>
                  </a:cxn>
                  <a:cxn ang="0">
                    <a:pos x="717" y="216"/>
                  </a:cxn>
                  <a:cxn ang="0">
                    <a:pos x="717" y="204"/>
                  </a:cxn>
                  <a:cxn ang="0">
                    <a:pos x="711" y="192"/>
                  </a:cxn>
                  <a:cxn ang="0">
                    <a:pos x="687" y="198"/>
                  </a:cxn>
                  <a:cxn ang="0">
                    <a:pos x="693" y="210"/>
                  </a:cxn>
                  <a:cxn ang="0">
                    <a:pos x="693" y="216"/>
                  </a:cxn>
                  <a:cxn ang="0">
                    <a:pos x="693" y="216"/>
                  </a:cxn>
                </a:cxnLst>
                <a:rect l="0" t="0" r="r" b="b"/>
                <a:pathLst>
                  <a:path w="717" h="431">
                    <a:moveTo>
                      <a:pt x="693" y="216"/>
                    </a:moveTo>
                    <a:lnTo>
                      <a:pt x="687" y="257"/>
                    </a:lnTo>
                    <a:lnTo>
                      <a:pt x="669" y="293"/>
                    </a:lnTo>
                    <a:lnTo>
                      <a:pt x="633" y="329"/>
                    </a:lnTo>
                    <a:lnTo>
                      <a:pt x="598" y="359"/>
                    </a:lnTo>
                    <a:lnTo>
                      <a:pt x="544" y="383"/>
                    </a:lnTo>
                    <a:lnTo>
                      <a:pt x="490" y="401"/>
                    </a:lnTo>
                    <a:lnTo>
                      <a:pt x="424" y="413"/>
                    </a:lnTo>
                    <a:lnTo>
                      <a:pt x="359" y="419"/>
                    </a:lnTo>
                    <a:lnTo>
                      <a:pt x="293" y="413"/>
                    </a:lnTo>
                    <a:lnTo>
                      <a:pt x="227" y="401"/>
                    </a:lnTo>
                    <a:lnTo>
                      <a:pt x="173" y="383"/>
                    </a:lnTo>
                    <a:lnTo>
                      <a:pt x="119" y="359"/>
                    </a:lnTo>
                    <a:lnTo>
                      <a:pt x="84" y="329"/>
                    </a:lnTo>
                    <a:lnTo>
                      <a:pt x="48" y="293"/>
                    </a:lnTo>
                    <a:lnTo>
                      <a:pt x="30" y="257"/>
                    </a:lnTo>
                    <a:lnTo>
                      <a:pt x="24" y="216"/>
                    </a:lnTo>
                    <a:lnTo>
                      <a:pt x="30" y="174"/>
                    </a:lnTo>
                    <a:lnTo>
                      <a:pt x="48" y="138"/>
                    </a:lnTo>
                    <a:lnTo>
                      <a:pt x="84" y="102"/>
                    </a:lnTo>
                    <a:lnTo>
                      <a:pt x="119" y="72"/>
                    </a:lnTo>
                    <a:lnTo>
                      <a:pt x="173" y="48"/>
                    </a:lnTo>
                    <a:lnTo>
                      <a:pt x="227" y="30"/>
                    </a:lnTo>
                    <a:lnTo>
                      <a:pt x="293" y="18"/>
                    </a:lnTo>
                    <a:lnTo>
                      <a:pt x="359" y="12"/>
                    </a:lnTo>
                    <a:lnTo>
                      <a:pt x="418" y="18"/>
                    </a:lnTo>
                    <a:lnTo>
                      <a:pt x="478" y="30"/>
                    </a:lnTo>
                    <a:lnTo>
                      <a:pt x="532" y="48"/>
                    </a:lnTo>
                    <a:lnTo>
                      <a:pt x="580" y="66"/>
                    </a:lnTo>
                    <a:lnTo>
                      <a:pt x="586" y="48"/>
                    </a:lnTo>
                    <a:lnTo>
                      <a:pt x="478" y="12"/>
                    </a:lnTo>
                    <a:lnTo>
                      <a:pt x="418" y="6"/>
                    </a:lnTo>
                    <a:lnTo>
                      <a:pt x="359" y="0"/>
                    </a:lnTo>
                    <a:lnTo>
                      <a:pt x="287" y="6"/>
                    </a:lnTo>
                    <a:lnTo>
                      <a:pt x="221" y="18"/>
                    </a:lnTo>
                    <a:lnTo>
                      <a:pt x="161" y="36"/>
                    </a:lnTo>
                    <a:lnTo>
                      <a:pt x="107" y="66"/>
                    </a:lnTo>
                    <a:lnTo>
                      <a:pt x="60" y="96"/>
                    </a:lnTo>
                    <a:lnTo>
                      <a:pt x="30" y="132"/>
                    </a:lnTo>
                    <a:lnTo>
                      <a:pt x="6" y="174"/>
                    </a:lnTo>
                    <a:lnTo>
                      <a:pt x="0" y="216"/>
                    </a:lnTo>
                    <a:lnTo>
                      <a:pt x="6" y="257"/>
                    </a:lnTo>
                    <a:lnTo>
                      <a:pt x="30" y="299"/>
                    </a:lnTo>
                    <a:lnTo>
                      <a:pt x="60" y="335"/>
                    </a:lnTo>
                    <a:lnTo>
                      <a:pt x="107" y="371"/>
                    </a:lnTo>
                    <a:lnTo>
                      <a:pt x="161" y="395"/>
                    </a:lnTo>
                    <a:lnTo>
                      <a:pt x="221" y="413"/>
                    </a:lnTo>
                    <a:lnTo>
                      <a:pt x="287" y="425"/>
                    </a:lnTo>
                    <a:lnTo>
                      <a:pt x="359" y="431"/>
                    </a:lnTo>
                    <a:lnTo>
                      <a:pt x="430" y="425"/>
                    </a:lnTo>
                    <a:lnTo>
                      <a:pt x="496" y="413"/>
                    </a:lnTo>
                    <a:lnTo>
                      <a:pt x="562" y="395"/>
                    </a:lnTo>
                    <a:lnTo>
                      <a:pt x="610" y="371"/>
                    </a:lnTo>
                    <a:lnTo>
                      <a:pt x="657" y="335"/>
                    </a:lnTo>
                    <a:lnTo>
                      <a:pt x="687" y="299"/>
                    </a:lnTo>
                    <a:lnTo>
                      <a:pt x="711" y="257"/>
                    </a:lnTo>
                    <a:lnTo>
                      <a:pt x="717" y="216"/>
                    </a:lnTo>
                    <a:lnTo>
                      <a:pt x="717" y="204"/>
                    </a:lnTo>
                    <a:lnTo>
                      <a:pt x="711" y="192"/>
                    </a:lnTo>
                    <a:lnTo>
                      <a:pt x="687" y="198"/>
                    </a:lnTo>
                    <a:lnTo>
                      <a:pt x="693" y="210"/>
                    </a:lnTo>
                    <a:lnTo>
                      <a:pt x="693" y="216"/>
                    </a:lnTo>
                    <a:lnTo>
                      <a:pt x="693" y="216"/>
                    </a:lnTo>
                    <a:close/>
                  </a:path>
                </a:pathLst>
              </a:custGeom>
              <a:gradFill rotWithShape="0">
                <a:gsLst>
                  <a:gs pos="0">
                    <a:schemeClr val="accent1"/>
                  </a:gs>
                  <a:gs pos="100000">
                    <a:schemeClr val="accent1">
                      <a:gamma/>
                      <a:shade val="96863"/>
                      <a:invGamma/>
                    </a:schemeClr>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 name="Freeform 43"/>
              <p:cNvSpPr>
                <a:spLocks/>
              </p:cNvSpPr>
              <p:nvPr/>
            </p:nvSpPr>
            <p:spPr bwMode="hidden">
              <a:xfrm>
                <a:off x="4349" y="3510"/>
                <a:ext cx="909" cy="533"/>
              </a:xfrm>
              <a:custGeom>
                <a:avLst/>
                <a:gdLst/>
                <a:ahLst/>
                <a:cxnLst>
                  <a:cxn ang="0">
                    <a:pos x="616" y="0"/>
                  </a:cxn>
                  <a:cxn ang="0">
                    <a:pos x="616" y="18"/>
                  </a:cxn>
                  <a:cxn ang="0">
                    <a:pos x="724" y="60"/>
                  </a:cxn>
                  <a:cxn ang="0">
                    <a:pos x="765" y="84"/>
                  </a:cxn>
                  <a:cxn ang="0">
                    <a:pos x="807" y="114"/>
                  </a:cxn>
                  <a:cxn ang="0">
                    <a:pos x="837" y="144"/>
                  </a:cxn>
                  <a:cxn ang="0">
                    <a:pos x="861" y="180"/>
                  </a:cxn>
                  <a:cxn ang="0">
                    <a:pos x="873" y="216"/>
                  </a:cxn>
                  <a:cxn ang="0">
                    <a:pos x="879" y="258"/>
                  </a:cxn>
                  <a:cxn ang="0">
                    <a:pos x="873" y="311"/>
                  </a:cxn>
                  <a:cxn ang="0">
                    <a:pos x="843" y="359"/>
                  </a:cxn>
                  <a:cxn ang="0">
                    <a:pos x="807" y="401"/>
                  </a:cxn>
                  <a:cxn ang="0">
                    <a:pos x="753" y="443"/>
                  </a:cxn>
                  <a:cxn ang="0">
                    <a:pos x="694" y="473"/>
                  </a:cxn>
                  <a:cxn ang="0">
                    <a:pos x="622" y="497"/>
                  </a:cxn>
                  <a:cxn ang="0">
                    <a:pos x="538" y="509"/>
                  </a:cxn>
                  <a:cxn ang="0">
                    <a:pos x="455" y="515"/>
                  </a:cxn>
                  <a:cxn ang="0">
                    <a:pos x="371" y="509"/>
                  </a:cxn>
                  <a:cxn ang="0">
                    <a:pos x="287" y="497"/>
                  </a:cxn>
                  <a:cxn ang="0">
                    <a:pos x="215" y="473"/>
                  </a:cxn>
                  <a:cxn ang="0">
                    <a:pos x="156" y="443"/>
                  </a:cxn>
                  <a:cxn ang="0">
                    <a:pos x="102" y="401"/>
                  </a:cxn>
                  <a:cxn ang="0">
                    <a:pos x="66" y="359"/>
                  </a:cxn>
                  <a:cxn ang="0">
                    <a:pos x="36" y="311"/>
                  </a:cxn>
                  <a:cxn ang="0">
                    <a:pos x="30" y="258"/>
                  </a:cxn>
                  <a:cxn ang="0">
                    <a:pos x="36" y="222"/>
                  </a:cxn>
                  <a:cxn ang="0">
                    <a:pos x="48" y="186"/>
                  </a:cxn>
                  <a:cxn ang="0">
                    <a:pos x="66" y="156"/>
                  </a:cxn>
                  <a:cxn ang="0">
                    <a:pos x="90" y="126"/>
                  </a:cxn>
                  <a:cxn ang="0">
                    <a:pos x="66" y="114"/>
                  </a:cxn>
                  <a:cxn ang="0">
                    <a:pos x="36" y="144"/>
                  </a:cxn>
                  <a:cxn ang="0">
                    <a:pos x="18" y="180"/>
                  </a:cxn>
                  <a:cxn ang="0">
                    <a:pos x="6" y="216"/>
                  </a:cxn>
                  <a:cxn ang="0">
                    <a:pos x="0" y="258"/>
                  </a:cxn>
                  <a:cxn ang="0">
                    <a:pos x="12" y="311"/>
                  </a:cxn>
                  <a:cxn ang="0">
                    <a:pos x="36" y="365"/>
                  </a:cxn>
                  <a:cxn ang="0">
                    <a:pos x="78" y="413"/>
                  </a:cxn>
                  <a:cxn ang="0">
                    <a:pos x="132" y="449"/>
                  </a:cxn>
                  <a:cxn ang="0">
                    <a:pos x="203" y="485"/>
                  </a:cxn>
                  <a:cxn ang="0">
                    <a:pos x="275" y="509"/>
                  </a:cxn>
                  <a:cxn ang="0">
                    <a:pos x="365" y="527"/>
                  </a:cxn>
                  <a:cxn ang="0">
                    <a:pos x="455" y="533"/>
                  </a:cxn>
                  <a:cxn ang="0">
                    <a:pos x="544" y="527"/>
                  </a:cxn>
                  <a:cxn ang="0">
                    <a:pos x="634" y="509"/>
                  </a:cxn>
                  <a:cxn ang="0">
                    <a:pos x="712" y="485"/>
                  </a:cxn>
                  <a:cxn ang="0">
                    <a:pos x="777" y="449"/>
                  </a:cxn>
                  <a:cxn ang="0">
                    <a:pos x="831" y="413"/>
                  </a:cxn>
                  <a:cxn ang="0">
                    <a:pos x="873" y="365"/>
                  </a:cxn>
                  <a:cxn ang="0">
                    <a:pos x="897" y="311"/>
                  </a:cxn>
                  <a:cxn ang="0">
                    <a:pos x="909" y="258"/>
                  </a:cxn>
                  <a:cxn ang="0">
                    <a:pos x="903" y="216"/>
                  </a:cxn>
                  <a:cxn ang="0">
                    <a:pos x="885" y="174"/>
                  </a:cxn>
                  <a:cxn ang="0">
                    <a:pos x="861" y="132"/>
                  </a:cxn>
                  <a:cxn ang="0">
                    <a:pos x="825" y="102"/>
                  </a:cxn>
                  <a:cxn ang="0">
                    <a:pos x="783" y="66"/>
                  </a:cxn>
                  <a:cxn ang="0">
                    <a:pos x="735" y="42"/>
                  </a:cxn>
                  <a:cxn ang="0">
                    <a:pos x="616" y="0"/>
                  </a:cxn>
                  <a:cxn ang="0">
                    <a:pos x="616" y="0"/>
                  </a:cxn>
                </a:cxnLst>
                <a:rect l="0" t="0" r="r" b="b"/>
                <a:pathLst>
                  <a:path w="909" h="533">
                    <a:moveTo>
                      <a:pt x="616" y="0"/>
                    </a:moveTo>
                    <a:lnTo>
                      <a:pt x="616" y="18"/>
                    </a:lnTo>
                    <a:lnTo>
                      <a:pt x="724" y="60"/>
                    </a:lnTo>
                    <a:lnTo>
                      <a:pt x="765" y="84"/>
                    </a:lnTo>
                    <a:lnTo>
                      <a:pt x="807" y="114"/>
                    </a:lnTo>
                    <a:lnTo>
                      <a:pt x="837" y="144"/>
                    </a:lnTo>
                    <a:lnTo>
                      <a:pt x="861" y="180"/>
                    </a:lnTo>
                    <a:lnTo>
                      <a:pt x="873" y="216"/>
                    </a:lnTo>
                    <a:lnTo>
                      <a:pt x="879" y="258"/>
                    </a:lnTo>
                    <a:lnTo>
                      <a:pt x="873" y="311"/>
                    </a:lnTo>
                    <a:lnTo>
                      <a:pt x="843" y="359"/>
                    </a:lnTo>
                    <a:lnTo>
                      <a:pt x="807" y="401"/>
                    </a:lnTo>
                    <a:lnTo>
                      <a:pt x="753" y="443"/>
                    </a:lnTo>
                    <a:lnTo>
                      <a:pt x="694" y="473"/>
                    </a:lnTo>
                    <a:lnTo>
                      <a:pt x="622" y="497"/>
                    </a:lnTo>
                    <a:lnTo>
                      <a:pt x="538" y="509"/>
                    </a:lnTo>
                    <a:lnTo>
                      <a:pt x="455" y="515"/>
                    </a:lnTo>
                    <a:lnTo>
                      <a:pt x="371" y="509"/>
                    </a:lnTo>
                    <a:lnTo>
                      <a:pt x="287" y="497"/>
                    </a:lnTo>
                    <a:lnTo>
                      <a:pt x="215" y="473"/>
                    </a:lnTo>
                    <a:lnTo>
                      <a:pt x="156" y="443"/>
                    </a:lnTo>
                    <a:lnTo>
                      <a:pt x="102" y="401"/>
                    </a:lnTo>
                    <a:lnTo>
                      <a:pt x="66" y="359"/>
                    </a:lnTo>
                    <a:lnTo>
                      <a:pt x="36" y="311"/>
                    </a:lnTo>
                    <a:lnTo>
                      <a:pt x="30" y="258"/>
                    </a:lnTo>
                    <a:lnTo>
                      <a:pt x="36" y="222"/>
                    </a:lnTo>
                    <a:lnTo>
                      <a:pt x="48" y="186"/>
                    </a:lnTo>
                    <a:lnTo>
                      <a:pt x="66" y="156"/>
                    </a:lnTo>
                    <a:lnTo>
                      <a:pt x="90" y="126"/>
                    </a:lnTo>
                    <a:lnTo>
                      <a:pt x="66" y="114"/>
                    </a:lnTo>
                    <a:lnTo>
                      <a:pt x="36" y="144"/>
                    </a:lnTo>
                    <a:lnTo>
                      <a:pt x="18" y="180"/>
                    </a:lnTo>
                    <a:lnTo>
                      <a:pt x="6" y="216"/>
                    </a:lnTo>
                    <a:lnTo>
                      <a:pt x="0" y="258"/>
                    </a:lnTo>
                    <a:lnTo>
                      <a:pt x="12" y="311"/>
                    </a:lnTo>
                    <a:lnTo>
                      <a:pt x="36" y="365"/>
                    </a:lnTo>
                    <a:lnTo>
                      <a:pt x="78" y="413"/>
                    </a:lnTo>
                    <a:lnTo>
                      <a:pt x="132" y="449"/>
                    </a:lnTo>
                    <a:lnTo>
                      <a:pt x="203" y="485"/>
                    </a:lnTo>
                    <a:lnTo>
                      <a:pt x="275" y="509"/>
                    </a:lnTo>
                    <a:lnTo>
                      <a:pt x="365" y="527"/>
                    </a:lnTo>
                    <a:lnTo>
                      <a:pt x="455" y="533"/>
                    </a:lnTo>
                    <a:lnTo>
                      <a:pt x="544" y="527"/>
                    </a:lnTo>
                    <a:lnTo>
                      <a:pt x="634" y="509"/>
                    </a:lnTo>
                    <a:lnTo>
                      <a:pt x="712" y="485"/>
                    </a:lnTo>
                    <a:lnTo>
                      <a:pt x="777" y="449"/>
                    </a:lnTo>
                    <a:lnTo>
                      <a:pt x="831" y="413"/>
                    </a:lnTo>
                    <a:lnTo>
                      <a:pt x="873" y="365"/>
                    </a:lnTo>
                    <a:lnTo>
                      <a:pt x="897" y="311"/>
                    </a:lnTo>
                    <a:lnTo>
                      <a:pt x="909" y="258"/>
                    </a:lnTo>
                    <a:lnTo>
                      <a:pt x="903" y="216"/>
                    </a:lnTo>
                    <a:lnTo>
                      <a:pt x="885" y="174"/>
                    </a:lnTo>
                    <a:lnTo>
                      <a:pt x="861" y="132"/>
                    </a:lnTo>
                    <a:lnTo>
                      <a:pt x="825" y="102"/>
                    </a:lnTo>
                    <a:lnTo>
                      <a:pt x="783" y="66"/>
                    </a:lnTo>
                    <a:lnTo>
                      <a:pt x="735" y="42"/>
                    </a:lnTo>
                    <a:lnTo>
                      <a:pt x="616" y="0"/>
                    </a:lnTo>
                    <a:lnTo>
                      <a:pt x="616" y="0"/>
                    </a:lnTo>
                    <a:close/>
                  </a:path>
                </a:pathLst>
              </a:custGeom>
              <a:gradFill rotWithShape="0">
                <a:gsLst>
                  <a:gs pos="0">
                    <a:schemeClr val="accent1">
                      <a:gamma/>
                      <a:tint val="96863"/>
                      <a:invGamma/>
                    </a:schemeClr>
                  </a:gs>
                  <a:gs pos="100000">
                    <a:schemeClr val="accent1"/>
                  </a:gs>
                </a:gsLst>
                <a:lin ang="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8" name="Freeform 44"/>
              <p:cNvSpPr>
                <a:spLocks/>
              </p:cNvSpPr>
              <p:nvPr/>
            </p:nvSpPr>
            <p:spPr bwMode="hidden">
              <a:xfrm>
                <a:off x="4564" y="3492"/>
                <a:ext cx="365" cy="66"/>
              </a:xfrm>
              <a:custGeom>
                <a:avLst/>
                <a:gdLst/>
                <a:ahLst/>
                <a:cxnLst>
                  <a:cxn ang="0">
                    <a:pos x="240" y="18"/>
                  </a:cxn>
                  <a:cxn ang="0">
                    <a:pos x="299" y="24"/>
                  </a:cxn>
                  <a:cxn ang="0">
                    <a:pos x="359" y="30"/>
                  </a:cxn>
                  <a:cxn ang="0">
                    <a:pos x="365" y="12"/>
                  </a:cxn>
                  <a:cxn ang="0">
                    <a:pos x="305" y="6"/>
                  </a:cxn>
                  <a:cxn ang="0">
                    <a:pos x="240" y="0"/>
                  </a:cxn>
                  <a:cxn ang="0">
                    <a:pos x="174" y="6"/>
                  </a:cxn>
                  <a:cxn ang="0">
                    <a:pos x="114" y="12"/>
                  </a:cxn>
                  <a:cxn ang="0">
                    <a:pos x="0" y="42"/>
                  </a:cxn>
                  <a:cxn ang="0">
                    <a:pos x="0" y="66"/>
                  </a:cxn>
                  <a:cxn ang="0">
                    <a:pos x="54" y="48"/>
                  </a:cxn>
                  <a:cxn ang="0">
                    <a:pos x="114" y="30"/>
                  </a:cxn>
                  <a:cxn ang="0">
                    <a:pos x="174" y="24"/>
                  </a:cxn>
                  <a:cxn ang="0">
                    <a:pos x="240" y="18"/>
                  </a:cxn>
                  <a:cxn ang="0">
                    <a:pos x="240" y="18"/>
                  </a:cxn>
                </a:cxnLst>
                <a:rect l="0" t="0" r="r" b="b"/>
                <a:pathLst>
                  <a:path w="365" h="66">
                    <a:moveTo>
                      <a:pt x="240" y="18"/>
                    </a:moveTo>
                    <a:lnTo>
                      <a:pt x="299" y="24"/>
                    </a:lnTo>
                    <a:lnTo>
                      <a:pt x="359" y="30"/>
                    </a:lnTo>
                    <a:lnTo>
                      <a:pt x="365" y="12"/>
                    </a:lnTo>
                    <a:lnTo>
                      <a:pt x="305" y="6"/>
                    </a:lnTo>
                    <a:lnTo>
                      <a:pt x="240" y="0"/>
                    </a:lnTo>
                    <a:lnTo>
                      <a:pt x="174" y="6"/>
                    </a:lnTo>
                    <a:lnTo>
                      <a:pt x="114" y="12"/>
                    </a:lnTo>
                    <a:lnTo>
                      <a:pt x="0" y="42"/>
                    </a:lnTo>
                    <a:lnTo>
                      <a:pt x="0" y="66"/>
                    </a:lnTo>
                    <a:lnTo>
                      <a:pt x="54" y="48"/>
                    </a:lnTo>
                    <a:lnTo>
                      <a:pt x="114" y="30"/>
                    </a:lnTo>
                    <a:lnTo>
                      <a:pt x="174" y="24"/>
                    </a:lnTo>
                    <a:lnTo>
                      <a:pt x="240" y="18"/>
                    </a:lnTo>
                    <a:lnTo>
                      <a:pt x="240" y="18"/>
                    </a:lnTo>
                    <a:close/>
                  </a:path>
                </a:pathLst>
              </a:custGeom>
              <a:gradFill rotWithShape="0">
                <a:gsLst>
                  <a:gs pos="0">
                    <a:schemeClr val="accent1">
                      <a:gamma/>
                      <a:tint val="96863"/>
                      <a:invGamma/>
                    </a:schemeClr>
                  </a:gs>
                  <a:gs pos="100000">
                    <a:schemeClr val="accent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9" name="Freeform 45"/>
              <p:cNvSpPr>
                <a:spLocks/>
              </p:cNvSpPr>
              <p:nvPr/>
            </p:nvSpPr>
            <p:spPr bwMode="hidden">
              <a:xfrm>
                <a:off x="4463" y="3558"/>
                <a:ext cx="66" cy="48"/>
              </a:xfrm>
              <a:custGeom>
                <a:avLst/>
                <a:gdLst/>
                <a:ahLst/>
                <a:cxnLst>
                  <a:cxn ang="0">
                    <a:pos x="66" y="18"/>
                  </a:cxn>
                  <a:cxn ang="0">
                    <a:pos x="48" y="0"/>
                  </a:cxn>
                  <a:cxn ang="0">
                    <a:pos x="24" y="12"/>
                  </a:cxn>
                  <a:cxn ang="0">
                    <a:pos x="0" y="30"/>
                  </a:cxn>
                  <a:cxn ang="0">
                    <a:pos x="12" y="48"/>
                  </a:cxn>
                  <a:cxn ang="0">
                    <a:pos x="42" y="30"/>
                  </a:cxn>
                  <a:cxn ang="0">
                    <a:pos x="66" y="18"/>
                  </a:cxn>
                  <a:cxn ang="0">
                    <a:pos x="66" y="18"/>
                  </a:cxn>
                </a:cxnLst>
                <a:rect l="0" t="0" r="r" b="b"/>
                <a:pathLst>
                  <a:path w="66" h="48">
                    <a:moveTo>
                      <a:pt x="66" y="18"/>
                    </a:moveTo>
                    <a:lnTo>
                      <a:pt x="48" y="0"/>
                    </a:lnTo>
                    <a:lnTo>
                      <a:pt x="24" y="12"/>
                    </a:lnTo>
                    <a:lnTo>
                      <a:pt x="0" y="30"/>
                    </a:lnTo>
                    <a:lnTo>
                      <a:pt x="12" y="48"/>
                    </a:lnTo>
                    <a:lnTo>
                      <a:pt x="42" y="30"/>
                    </a:lnTo>
                    <a:lnTo>
                      <a:pt x="66" y="18"/>
                    </a:lnTo>
                    <a:lnTo>
                      <a:pt x="66" y="18"/>
                    </a:lnTo>
                    <a:close/>
                  </a:path>
                </a:pathLst>
              </a:custGeom>
              <a:gradFill rotWithShape="0">
                <a:gsLst>
                  <a:gs pos="0">
                    <a:schemeClr val="accent1">
                      <a:gamma/>
                      <a:tint val="96863"/>
                      <a:invGamma/>
                    </a:schemeClr>
                  </a:gs>
                  <a:gs pos="100000">
                    <a:schemeClr val="accent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40" name="Freeform 46"/>
              <p:cNvSpPr>
                <a:spLocks/>
              </p:cNvSpPr>
              <p:nvPr/>
            </p:nvSpPr>
            <p:spPr bwMode="hidden">
              <a:xfrm>
                <a:off x="5280" y="3186"/>
                <a:ext cx="383" cy="96"/>
              </a:xfrm>
              <a:custGeom>
                <a:avLst/>
                <a:gdLst/>
                <a:ahLst/>
                <a:cxnLst>
                  <a:cxn ang="0">
                    <a:pos x="209" y="96"/>
                  </a:cxn>
                  <a:cxn ang="0">
                    <a:pos x="143" y="90"/>
                  </a:cxn>
                  <a:cxn ang="0">
                    <a:pos x="83" y="66"/>
                  </a:cxn>
                  <a:cxn ang="0">
                    <a:pos x="35" y="36"/>
                  </a:cxn>
                  <a:cxn ang="0">
                    <a:pos x="6" y="0"/>
                  </a:cxn>
                  <a:cxn ang="0">
                    <a:pos x="0" y="6"/>
                  </a:cxn>
                  <a:cxn ang="0">
                    <a:pos x="29" y="42"/>
                  </a:cxn>
                  <a:cxn ang="0">
                    <a:pos x="77" y="72"/>
                  </a:cxn>
                  <a:cxn ang="0">
                    <a:pos x="137" y="90"/>
                  </a:cxn>
                  <a:cxn ang="0">
                    <a:pos x="209" y="96"/>
                  </a:cxn>
                  <a:cxn ang="0">
                    <a:pos x="263" y="90"/>
                  </a:cxn>
                  <a:cxn ang="0">
                    <a:pos x="311" y="84"/>
                  </a:cxn>
                  <a:cxn ang="0">
                    <a:pos x="352" y="66"/>
                  </a:cxn>
                  <a:cxn ang="0">
                    <a:pos x="382" y="42"/>
                  </a:cxn>
                  <a:cxn ang="0">
                    <a:pos x="376" y="42"/>
                  </a:cxn>
                  <a:cxn ang="0">
                    <a:pos x="346" y="66"/>
                  </a:cxn>
                  <a:cxn ang="0">
                    <a:pos x="305" y="78"/>
                  </a:cxn>
                  <a:cxn ang="0">
                    <a:pos x="263" y="90"/>
                  </a:cxn>
                  <a:cxn ang="0">
                    <a:pos x="209" y="96"/>
                  </a:cxn>
                  <a:cxn ang="0">
                    <a:pos x="209" y="96"/>
                  </a:cxn>
                </a:cxnLst>
                <a:rect l="0" t="0" r="r" b="b"/>
                <a:pathLst>
                  <a:path w="382" h="96">
                    <a:moveTo>
                      <a:pt x="209" y="96"/>
                    </a:moveTo>
                    <a:lnTo>
                      <a:pt x="143" y="90"/>
                    </a:lnTo>
                    <a:lnTo>
                      <a:pt x="83" y="66"/>
                    </a:lnTo>
                    <a:lnTo>
                      <a:pt x="35" y="36"/>
                    </a:lnTo>
                    <a:lnTo>
                      <a:pt x="6" y="0"/>
                    </a:lnTo>
                    <a:lnTo>
                      <a:pt x="0" y="6"/>
                    </a:lnTo>
                    <a:lnTo>
                      <a:pt x="29" y="42"/>
                    </a:lnTo>
                    <a:lnTo>
                      <a:pt x="77" y="72"/>
                    </a:lnTo>
                    <a:lnTo>
                      <a:pt x="137" y="90"/>
                    </a:lnTo>
                    <a:lnTo>
                      <a:pt x="209" y="96"/>
                    </a:lnTo>
                    <a:lnTo>
                      <a:pt x="263" y="90"/>
                    </a:lnTo>
                    <a:lnTo>
                      <a:pt x="311" y="84"/>
                    </a:lnTo>
                    <a:lnTo>
                      <a:pt x="352" y="66"/>
                    </a:lnTo>
                    <a:lnTo>
                      <a:pt x="382" y="42"/>
                    </a:lnTo>
                    <a:lnTo>
                      <a:pt x="376" y="42"/>
                    </a:lnTo>
                    <a:lnTo>
                      <a:pt x="346" y="66"/>
                    </a:lnTo>
                    <a:lnTo>
                      <a:pt x="305" y="78"/>
                    </a:lnTo>
                    <a:lnTo>
                      <a:pt x="263" y="90"/>
                    </a:lnTo>
                    <a:lnTo>
                      <a:pt x="209" y="96"/>
                    </a:lnTo>
                    <a:lnTo>
                      <a:pt x="209" y="96"/>
                    </a:lnTo>
                    <a:close/>
                  </a:path>
                </a:pathLst>
              </a:custGeom>
              <a:gradFill rotWithShape="0">
                <a:gsLst>
                  <a:gs pos="0">
                    <a:schemeClr val="accent1"/>
                  </a:gs>
                  <a:gs pos="100000">
                    <a:schemeClr val="bg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41" name="Freeform 47"/>
              <p:cNvSpPr>
                <a:spLocks/>
              </p:cNvSpPr>
              <p:nvPr/>
            </p:nvSpPr>
            <p:spPr bwMode="hidden">
              <a:xfrm>
                <a:off x="5315" y="3024"/>
                <a:ext cx="258" cy="54"/>
              </a:xfrm>
              <a:custGeom>
                <a:avLst/>
                <a:gdLst/>
                <a:ahLst/>
                <a:cxnLst>
                  <a:cxn ang="0">
                    <a:pos x="174" y="0"/>
                  </a:cxn>
                  <a:cxn ang="0">
                    <a:pos x="216" y="6"/>
                  </a:cxn>
                  <a:cxn ang="0">
                    <a:pos x="258" y="12"/>
                  </a:cxn>
                  <a:cxn ang="0">
                    <a:pos x="252" y="6"/>
                  </a:cxn>
                  <a:cxn ang="0">
                    <a:pos x="216" y="0"/>
                  </a:cxn>
                  <a:cxn ang="0">
                    <a:pos x="174" y="0"/>
                  </a:cxn>
                  <a:cxn ang="0">
                    <a:pos x="120" y="6"/>
                  </a:cxn>
                  <a:cxn ang="0">
                    <a:pos x="78" y="12"/>
                  </a:cxn>
                  <a:cxn ang="0">
                    <a:pos x="36" y="30"/>
                  </a:cxn>
                  <a:cxn ang="0">
                    <a:pos x="0" y="48"/>
                  </a:cxn>
                  <a:cxn ang="0">
                    <a:pos x="6" y="54"/>
                  </a:cxn>
                  <a:cxn ang="0">
                    <a:pos x="36" y="36"/>
                  </a:cxn>
                  <a:cxn ang="0">
                    <a:pos x="78" y="18"/>
                  </a:cxn>
                  <a:cxn ang="0">
                    <a:pos x="120" y="6"/>
                  </a:cxn>
                  <a:cxn ang="0">
                    <a:pos x="174" y="0"/>
                  </a:cxn>
                  <a:cxn ang="0">
                    <a:pos x="174" y="0"/>
                  </a:cxn>
                </a:cxnLst>
                <a:rect l="0" t="0" r="r" b="b"/>
                <a:pathLst>
                  <a:path w="258" h="54">
                    <a:moveTo>
                      <a:pt x="174" y="0"/>
                    </a:moveTo>
                    <a:lnTo>
                      <a:pt x="216" y="6"/>
                    </a:lnTo>
                    <a:lnTo>
                      <a:pt x="258" y="12"/>
                    </a:lnTo>
                    <a:lnTo>
                      <a:pt x="252" y="6"/>
                    </a:lnTo>
                    <a:lnTo>
                      <a:pt x="216" y="0"/>
                    </a:lnTo>
                    <a:lnTo>
                      <a:pt x="174" y="0"/>
                    </a:lnTo>
                    <a:lnTo>
                      <a:pt x="120" y="6"/>
                    </a:lnTo>
                    <a:lnTo>
                      <a:pt x="78" y="12"/>
                    </a:lnTo>
                    <a:lnTo>
                      <a:pt x="36" y="30"/>
                    </a:lnTo>
                    <a:lnTo>
                      <a:pt x="0" y="48"/>
                    </a:lnTo>
                    <a:lnTo>
                      <a:pt x="6" y="54"/>
                    </a:lnTo>
                    <a:lnTo>
                      <a:pt x="36" y="36"/>
                    </a:lnTo>
                    <a:lnTo>
                      <a:pt x="78" y="18"/>
                    </a:lnTo>
                    <a:lnTo>
                      <a:pt x="120" y="6"/>
                    </a:lnTo>
                    <a:lnTo>
                      <a:pt x="174" y="0"/>
                    </a:lnTo>
                    <a:lnTo>
                      <a:pt x="174" y="0"/>
                    </a:lnTo>
                    <a:close/>
                  </a:path>
                </a:pathLst>
              </a:custGeom>
              <a:gradFill rotWithShape="0">
                <a:gsLst>
                  <a:gs pos="0">
                    <a:schemeClr val="accent1"/>
                  </a:gs>
                  <a:gs pos="100000">
                    <a:schemeClr val="bg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42" name="Freeform 48"/>
              <p:cNvSpPr>
                <a:spLocks/>
              </p:cNvSpPr>
              <p:nvPr/>
            </p:nvSpPr>
            <p:spPr bwMode="hidden">
              <a:xfrm>
                <a:off x="5645" y="3066"/>
                <a:ext cx="60" cy="156"/>
              </a:xfrm>
              <a:custGeom>
                <a:avLst/>
                <a:gdLst/>
                <a:ahLst/>
                <a:cxnLst>
                  <a:cxn ang="0">
                    <a:pos x="54" y="90"/>
                  </a:cxn>
                  <a:cxn ang="0">
                    <a:pos x="48" y="126"/>
                  </a:cxn>
                  <a:cxn ang="0">
                    <a:pos x="24" y="156"/>
                  </a:cxn>
                  <a:cxn ang="0">
                    <a:pos x="30" y="156"/>
                  </a:cxn>
                  <a:cxn ang="0">
                    <a:pos x="54" y="126"/>
                  </a:cxn>
                  <a:cxn ang="0">
                    <a:pos x="60" y="90"/>
                  </a:cxn>
                  <a:cxn ang="0">
                    <a:pos x="54" y="66"/>
                  </a:cxn>
                  <a:cxn ang="0">
                    <a:pos x="48" y="42"/>
                  </a:cxn>
                  <a:cxn ang="0">
                    <a:pos x="30" y="18"/>
                  </a:cxn>
                  <a:cxn ang="0">
                    <a:pos x="6" y="0"/>
                  </a:cxn>
                  <a:cxn ang="0">
                    <a:pos x="0" y="6"/>
                  </a:cxn>
                  <a:cxn ang="0">
                    <a:pos x="24" y="24"/>
                  </a:cxn>
                  <a:cxn ang="0">
                    <a:pos x="42" y="42"/>
                  </a:cxn>
                  <a:cxn ang="0">
                    <a:pos x="48" y="66"/>
                  </a:cxn>
                  <a:cxn ang="0">
                    <a:pos x="54" y="90"/>
                  </a:cxn>
                  <a:cxn ang="0">
                    <a:pos x="54" y="90"/>
                  </a:cxn>
                </a:cxnLst>
                <a:rect l="0" t="0" r="r" b="b"/>
                <a:pathLst>
                  <a:path w="60" h="156">
                    <a:moveTo>
                      <a:pt x="54" y="90"/>
                    </a:moveTo>
                    <a:lnTo>
                      <a:pt x="48" y="126"/>
                    </a:lnTo>
                    <a:lnTo>
                      <a:pt x="24" y="156"/>
                    </a:lnTo>
                    <a:lnTo>
                      <a:pt x="30" y="156"/>
                    </a:lnTo>
                    <a:lnTo>
                      <a:pt x="54" y="126"/>
                    </a:lnTo>
                    <a:lnTo>
                      <a:pt x="60" y="90"/>
                    </a:lnTo>
                    <a:lnTo>
                      <a:pt x="54" y="66"/>
                    </a:lnTo>
                    <a:lnTo>
                      <a:pt x="48" y="42"/>
                    </a:lnTo>
                    <a:lnTo>
                      <a:pt x="30" y="18"/>
                    </a:lnTo>
                    <a:lnTo>
                      <a:pt x="6" y="0"/>
                    </a:lnTo>
                    <a:lnTo>
                      <a:pt x="0" y="6"/>
                    </a:lnTo>
                    <a:lnTo>
                      <a:pt x="24" y="24"/>
                    </a:lnTo>
                    <a:lnTo>
                      <a:pt x="42" y="42"/>
                    </a:lnTo>
                    <a:lnTo>
                      <a:pt x="48" y="66"/>
                    </a:lnTo>
                    <a:lnTo>
                      <a:pt x="54" y="90"/>
                    </a:lnTo>
                    <a:lnTo>
                      <a:pt x="54" y="90"/>
                    </a:lnTo>
                    <a:close/>
                  </a:path>
                </a:pathLst>
              </a:custGeom>
              <a:gradFill rotWithShape="0">
                <a:gsLst>
                  <a:gs pos="0">
                    <a:schemeClr val="accent1"/>
                  </a:gs>
                  <a:gs pos="100000">
                    <a:schemeClr val="bg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43" name="Freeform 49"/>
              <p:cNvSpPr>
                <a:spLocks/>
              </p:cNvSpPr>
              <p:nvPr/>
            </p:nvSpPr>
            <p:spPr bwMode="hidden">
              <a:xfrm>
                <a:off x="5375" y="3246"/>
                <a:ext cx="192" cy="18"/>
              </a:xfrm>
              <a:custGeom>
                <a:avLst/>
                <a:gdLst/>
                <a:ahLst/>
                <a:cxnLst>
                  <a:cxn ang="0">
                    <a:pos x="114" y="12"/>
                  </a:cxn>
                  <a:cxn ang="0">
                    <a:pos x="72" y="6"/>
                  </a:cxn>
                  <a:cxn ang="0">
                    <a:pos x="30" y="0"/>
                  </a:cxn>
                  <a:cxn ang="0">
                    <a:pos x="0" y="0"/>
                  </a:cxn>
                  <a:cxn ang="0">
                    <a:pos x="54" y="12"/>
                  </a:cxn>
                  <a:cxn ang="0">
                    <a:pos x="114" y="18"/>
                  </a:cxn>
                  <a:cxn ang="0">
                    <a:pos x="156" y="18"/>
                  </a:cxn>
                  <a:cxn ang="0">
                    <a:pos x="192" y="12"/>
                  </a:cxn>
                  <a:cxn ang="0">
                    <a:pos x="186" y="0"/>
                  </a:cxn>
                  <a:cxn ang="0">
                    <a:pos x="150" y="6"/>
                  </a:cxn>
                  <a:cxn ang="0">
                    <a:pos x="114" y="12"/>
                  </a:cxn>
                  <a:cxn ang="0">
                    <a:pos x="114" y="12"/>
                  </a:cxn>
                </a:cxnLst>
                <a:rect l="0" t="0" r="r" b="b"/>
                <a:pathLst>
                  <a:path w="192" h="18">
                    <a:moveTo>
                      <a:pt x="114" y="12"/>
                    </a:moveTo>
                    <a:lnTo>
                      <a:pt x="72" y="6"/>
                    </a:lnTo>
                    <a:lnTo>
                      <a:pt x="30" y="0"/>
                    </a:lnTo>
                    <a:lnTo>
                      <a:pt x="0" y="0"/>
                    </a:lnTo>
                    <a:lnTo>
                      <a:pt x="54" y="12"/>
                    </a:lnTo>
                    <a:lnTo>
                      <a:pt x="114" y="18"/>
                    </a:lnTo>
                    <a:lnTo>
                      <a:pt x="156" y="18"/>
                    </a:lnTo>
                    <a:lnTo>
                      <a:pt x="192" y="12"/>
                    </a:lnTo>
                    <a:lnTo>
                      <a:pt x="186" y="0"/>
                    </a:lnTo>
                    <a:lnTo>
                      <a:pt x="150" y="6"/>
                    </a:lnTo>
                    <a:lnTo>
                      <a:pt x="114" y="12"/>
                    </a:lnTo>
                    <a:lnTo>
                      <a:pt x="114" y="12"/>
                    </a:lnTo>
                    <a:close/>
                  </a:path>
                </a:pathLst>
              </a:custGeom>
              <a:gradFill rotWithShape="0">
                <a:gsLst>
                  <a:gs pos="0">
                    <a:schemeClr val="accent1"/>
                  </a:gs>
                  <a:gs pos="100000">
                    <a:schemeClr val="bg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44" name="Freeform 50"/>
              <p:cNvSpPr>
                <a:spLocks/>
              </p:cNvSpPr>
              <p:nvPr/>
            </p:nvSpPr>
            <p:spPr bwMode="hidden">
              <a:xfrm>
                <a:off x="5304" y="3042"/>
                <a:ext cx="161" cy="186"/>
              </a:xfrm>
              <a:custGeom>
                <a:avLst/>
                <a:gdLst/>
                <a:ahLst/>
                <a:cxnLst>
                  <a:cxn ang="0">
                    <a:pos x="11" y="114"/>
                  </a:cxn>
                  <a:cxn ang="0">
                    <a:pos x="17" y="96"/>
                  </a:cxn>
                  <a:cxn ang="0">
                    <a:pos x="23" y="78"/>
                  </a:cxn>
                  <a:cxn ang="0">
                    <a:pos x="53" y="42"/>
                  </a:cxn>
                  <a:cxn ang="0">
                    <a:pos x="101" y="18"/>
                  </a:cxn>
                  <a:cxn ang="0">
                    <a:pos x="155" y="6"/>
                  </a:cxn>
                  <a:cxn ang="0">
                    <a:pos x="161" y="0"/>
                  </a:cxn>
                  <a:cxn ang="0">
                    <a:pos x="95" y="12"/>
                  </a:cxn>
                  <a:cxn ang="0">
                    <a:pos x="47" y="36"/>
                  </a:cxn>
                  <a:cxn ang="0">
                    <a:pos x="11" y="72"/>
                  </a:cxn>
                  <a:cxn ang="0">
                    <a:pos x="5" y="90"/>
                  </a:cxn>
                  <a:cxn ang="0">
                    <a:pos x="0" y="114"/>
                  </a:cxn>
                  <a:cxn ang="0">
                    <a:pos x="11" y="150"/>
                  </a:cxn>
                  <a:cxn ang="0">
                    <a:pos x="23" y="168"/>
                  </a:cxn>
                  <a:cxn ang="0">
                    <a:pos x="41" y="186"/>
                  </a:cxn>
                  <a:cxn ang="0">
                    <a:pos x="65" y="186"/>
                  </a:cxn>
                  <a:cxn ang="0">
                    <a:pos x="41" y="168"/>
                  </a:cxn>
                  <a:cxn ang="0">
                    <a:pos x="23" y="150"/>
                  </a:cxn>
                  <a:cxn ang="0">
                    <a:pos x="17" y="132"/>
                  </a:cxn>
                  <a:cxn ang="0">
                    <a:pos x="11" y="114"/>
                  </a:cxn>
                  <a:cxn ang="0">
                    <a:pos x="11" y="114"/>
                  </a:cxn>
                </a:cxnLst>
                <a:rect l="0" t="0" r="r" b="b"/>
                <a:pathLst>
                  <a:path w="161" h="186">
                    <a:moveTo>
                      <a:pt x="11" y="114"/>
                    </a:moveTo>
                    <a:lnTo>
                      <a:pt x="17" y="96"/>
                    </a:lnTo>
                    <a:lnTo>
                      <a:pt x="23" y="78"/>
                    </a:lnTo>
                    <a:lnTo>
                      <a:pt x="53" y="42"/>
                    </a:lnTo>
                    <a:lnTo>
                      <a:pt x="101" y="18"/>
                    </a:lnTo>
                    <a:lnTo>
                      <a:pt x="155" y="6"/>
                    </a:lnTo>
                    <a:lnTo>
                      <a:pt x="161" y="0"/>
                    </a:lnTo>
                    <a:lnTo>
                      <a:pt x="95" y="12"/>
                    </a:lnTo>
                    <a:lnTo>
                      <a:pt x="47" y="36"/>
                    </a:lnTo>
                    <a:lnTo>
                      <a:pt x="11" y="72"/>
                    </a:lnTo>
                    <a:lnTo>
                      <a:pt x="5" y="90"/>
                    </a:lnTo>
                    <a:lnTo>
                      <a:pt x="0" y="114"/>
                    </a:lnTo>
                    <a:lnTo>
                      <a:pt x="11" y="150"/>
                    </a:lnTo>
                    <a:lnTo>
                      <a:pt x="23" y="168"/>
                    </a:lnTo>
                    <a:lnTo>
                      <a:pt x="41" y="186"/>
                    </a:lnTo>
                    <a:lnTo>
                      <a:pt x="65" y="186"/>
                    </a:lnTo>
                    <a:lnTo>
                      <a:pt x="41" y="168"/>
                    </a:lnTo>
                    <a:lnTo>
                      <a:pt x="23" y="150"/>
                    </a:lnTo>
                    <a:lnTo>
                      <a:pt x="17" y="132"/>
                    </a:lnTo>
                    <a:lnTo>
                      <a:pt x="11" y="114"/>
                    </a:lnTo>
                    <a:lnTo>
                      <a:pt x="11" y="114"/>
                    </a:lnTo>
                    <a:close/>
                  </a:path>
                </a:pathLst>
              </a:custGeom>
              <a:gradFill rotWithShape="0">
                <a:gsLst>
                  <a:gs pos="0">
                    <a:schemeClr val="bg1"/>
                  </a:gs>
                  <a:gs pos="100000">
                    <a:schemeClr val="accent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45" name="Freeform 51"/>
              <p:cNvSpPr>
                <a:spLocks/>
              </p:cNvSpPr>
              <p:nvPr/>
            </p:nvSpPr>
            <p:spPr bwMode="hidden">
              <a:xfrm>
                <a:off x="5489" y="3042"/>
                <a:ext cx="186" cy="210"/>
              </a:xfrm>
              <a:custGeom>
                <a:avLst/>
                <a:gdLst/>
                <a:ahLst/>
                <a:cxnLst>
                  <a:cxn ang="0">
                    <a:pos x="0" y="6"/>
                  </a:cxn>
                  <a:cxn ang="0">
                    <a:pos x="66" y="12"/>
                  </a:cxn>
                  <a:cxn ang="0">
                    <a:pos x="119" y="36"/>
                  </a:cxn>
                  <a:cxn ang="0">
                    <a:pos x="155" y="72"/>
                  </a:cxn>
                  <a:cxn ang="0">
                    <a:pos x="161" y="90"/>
                  </a:cxn>
                  <a:cxn ang="0">
                    <a:pos x="167" y="114"/>
                  </a:cxn>
                  <a:cxn ang="0">
                    <a:pos x="161" y="138"/>
                  </a:cxn>
                  <a:cxn ang="0">
                    <a:pos x="149" y="162"/>
                  </a:cxn>
                  <a:cxn ang="0">
                    <a:pos x="119" y="180"/>
                  </a:cxn>
                  <a:cxn ang="0">
                    <a:pos x="90" y="198"/>
                  </a:cxn>
                  <a:cxn ang="0">
                    <a:pos x="96" y="210"/>
                  </a:cxn>
                  <a:cxn ang="0">
                    <a:pos x="131" y="192"/>
                  </a:cxn>
                  <a:cxn ang="0">
                    <a:pos x="161" y="168"/>
                  </a:cxn>
                  <a:cxn ang="0">
                    <a:pos x="179" y="144"/>
                  </a:cxn>
                  <a:cxn ang="0">
                    <a:pos x="185" y="114"/>
                  </a:cxn>
                  <a:cxn ang="0">
                    <a:pos x="179" y="90"/>
                  </a:cxn>
                  <a:cxn ang="0">
                    <a:pos x="173" y="66"/>
                  </a:cxn>
                  <a:cxn ang="0">
                    <a:pos x="155" y="48"/>
                  </a:cxn>
                  <a:cxn ang="0">
                    <a:pos x="131" y="30"/>
                  </a:cxn>
                  <a:cxn ang="0">
                    <a:pos x="72" y="6"/>
                  </a:cxn>
                  <a:cxn ang="0">
                    <a:pos x="0" y="0"/>
                  </a:cxn>
                  <a:cxn ang="0">
                    <a:pos x="0" y="6"/>
                  </a:cxn>
                  <a:cxn ang="0">
                    <a:pos x="0" y="6"/>
                  </a:cxn>
                  <a:cxn ang="0">
                    <a:pos x="0" y="6"/>
                  </a:cxn>
                </a:cxnLst>
                <a:rect l="0" t="0" r="r" b="b"/>
                <a:pathLst>
                  <a:path w="185" h="210">
                    <a:moveTo>
                      <a:pt x="0" y="6"/>
                    </a:moveTo>
                    <a:lnTo>
                      <a:pt x="66" y="12"/>
                    </a:lnTo>
                    <a:lnTo>
                      <a:pt x="119" y="36"/>
                    </a:lnTo>
                    <a:lnTo>
                      <a:pt x="155" y="72"/>
                    </a:lnTo>
                    <a:lnTo>
                      <a:pt x="161" y="90"/>
                    </a:lnTo>
                    <a:lnTo>
                      <a:pt x="167" y="114"/>
                    </a:lnTo>
                    <a:lnTo>
                      <a:pt x="161" y="138"/>
                    </a:lnTo>
                    <a:lnTo>
                      <a:pt x="149" y="162"/>
                    </a:lnTo>
                    <a:lnTo>
                      <a:pt x="119" y="180"/>
                    </a:lnTo>
                    <a:lnTo>
                      <a:pt x="90" y="198"/>
                    </a:lnTo>
                    <a:lnTo>
                      <a:pt x="96" y="210"/>
                    </a:lnTo>
                    <a:lnTo>
                      <a:pt x="131" y="192"/>
                    </a:lnTo>
                    <a:lnTo>
                      <a:pt x="161" y="168"/>
                    </a:lnTo>
                    <a:lnTo>
                      <a:pt x="179" y="144"/>
                    </a:lnTo>
                    <a:lnTo>
                      <a:pt x="185" y="114"/>
                    </a:lnTo>
                    <a:lnTo>
                      <a:pt x="179" y="90"/>
                    </a:lnTo>
                    <a:lnTo>
                      <a:pt x="173" y="66"/>
                    </a:lnTo>
                    <a:lnTo>
                      <a:pt x="155" y="48"/>
                    </a:lnTo>
                    <a:lnTo>
                      <a:pt x="131" y="30"/>
                    </a:lnTo>
                    <a:lnTo>
                      <a:pt x="72" y="6"/>
                    </a:lnTo>
                    <a:lnTo>
                      <a:pt x="0" y="0"/>
                    </a:lnTo>
                    <a:lnTo>
                      <a:pt x="0" y="6"/>
                    </a:lnTo>
                    <a:lnTo>
                      <a:pt x="0" y="6"/>
                    </a:lnTo>
                    <a:lnTo>
                      <a:pt x="0" y="6"/>
                    </a:lnTo>
                    <a:close/>
                  </a:path>
                </a:pathLst>
              </a:custGeom>
              <a:gradFill rotWithShape="0">
                <a:gsLst>
                  <a:gs pos="0">
                    <a:schemeClr val="bg1"/>
                  </a:gs>
                  <a:gs pos="100000">
                    <a:schemeClr val="accent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46" name="Freeform 52"/>
              <p:cNvSpPr>
                <a:spLocks noEditPoints="1"/>
              </p:cNvSpPr>
              <p:nvPr/>
            </p:nvSpPr>
            <p:spPr bwMode="hidden">
              <a:xfrm>
                <a:off x="5345" y="3058"/>
                <a:ext cx="299" cy="186"/>
              </a:xfrm>
              <a:custGeom>
                <a:avLst/>
                <a:gdLst/>
                <a:ahLst/>
                <a:cxnLst>
                  <a:cxn ang="0">
                    <a:pos x="150" y="0"/>
                  </a:cxn>
                  <a:cxn ang="0">
                    <a:pos x="90" y="6"/>
                  </a:cxn>
                  <a:cxn ang="0">
                    <a:pos x="42" y="30"/>
                  </a:cxn>
                  <a:cxn ang="0">
                    <a:pos x="12" y="54"/>
                  </a:cxn>
                  <a:cxn ang="0">
                    <a:pos x="6" y="72"/>
                  </a:cxn>
                  <a:cxn ang="0">
                    <a:pos x="0" y="90"/>
                  </a:cxn>
                  <a:cxn ang="0">
                    <a:pos x="6" y="108"/>
                  </a:cxn>
                  <a:cxn ang="0">
                    <a:pos x="12" y="126"/>
                  </a:cxn>
                  <a:cxn ang="0">
                    <a:pos x="42" y="156"/>
                  </a:cxn>
                  <a:cxn ang="0">
                    <a:pos x="90" y="180"/>
                  </a:cxn>
                  <a:cxn ang="0">
                    <a:pos x="150" y="186"/>
                  </a:cxn>
                  <a:cxn ang="0">
                    <a:pos x="209" y="180"/>
                  </a:cxn>
                  <a:cxn ang="0">
                    <a:pos x="257" y="156"/>
                  </a:cxn>
                  <a:cxn ang="0">
                    <a:pos x="287" y="126"/>
                  </a:cxn>
                  <a:cxn ang="0">
                    <a:pos x="299" y="108"/>
                  </a:cxn>
                  <a:cxn ang="0">
                    <a:pos x="299" y="90"/>
                  </a:cxn>
                  <a:cxn ang="0">
                    <a:pos x="299" y="72"/>
                  </a:cxn>
                  <a:cxn ang="0">
                    <a:pos x="287" y="54"/>
                  </a:cxn>
                  <a:cxn ang="0">
                    <a:pos x="257" y="30"/>
                  </a:cxn>
                  <a:cxn ang="0">
                    <a:pos x="209" y="6"/>
                  </a:cxn>
                  <a:cxn ang="0">
                    <a:pos x="150" y="0"/>
                  </a:cxn>
                  <a:cxn ang="0">
                    <a:pos x="150" y="0"/>
                  </a:cxn>
                  <a:cxn ang="0">
                    <a:pos x="150" y="180"/>
                  </a:cxn>
                  <a:cxn ang="0">
                    <a:pos x="96" y="174"/>
                  </a:cxn>
                  <a:cxn ang="0">
                    <a:pos x="48" y="156"/>
                  </a:cxn>
                  <a:cxn ang="0">
                    <a:pos x="18" y="126"/>
                  </a:cxn>
                  <a:cxn ang="0">
                    <a:pos x="12" y="108"/>
                  </a:cxn>
                  <a:cxn ang="0">
                    <a:pos x="6" y="90"/>
                  </a:cxn>
                  <a:cxn ang="0">
                    <a:pos x="12" y="72"/>
                  </a:cxn>
                  <a:cxn ang="0">
                    <a:pos x="18" y="54"/>
                  </a:cxn>
                  <a:cxn ang="0">
                    <a:pos x="48" y="30"/>
                  </a:cxn>
                  <a:cxn ang="0">
                    <a:pos x="96" y="12"/>
                  </a:cxn>
                  <a:cxn ang="0">
                    <a:pos x="150" y="6"/>
                  </a:cxn>
                  <a:cxn ang="0">
                    <a:pos x="203" y="12"/>
                  </a:cxn>
                  <a:cxn ang="0">
                    <a:pos x="251" y="30"/>
                  </a:cxn>
                  <a:cxn ang="0">
                    <a:pos x="281" y="54"/>
                  </a:cxn>
                  <a:cxn ang="0">
                    <a:pos x="293" y="72"/>
                  </a:cxn>
                  <a:cxn ang="0">
                    <a:pos x="293" y="90"/>
                  </a:cxn>
                  <a:cxn ang="0">
                    <a:pos x="293" y="108"/>
                  </a:cxn>
                  <a:cxn ang="0">
                    <a:pos x="281" y="126"/>
                  </a:cxn>
                  <a:cxn ang="0">
                    <a:pos x="251" y="156"/>
                  </a:cxn>
                  <a:cxn ang="0">
                    <a:pos x="203" y="174"/>
                  </a:cxn>
                  <a:cxn ang="0">
                    <a:pos x="150" y="180"/>
                  </a:cxn>
                  <a:cxn ang="0">
                    <a:pos x="150" y="180"/>
                  </a:cxn>
                </a:cxnLst>
                <a:rect l="0" t="0" r="r" b="b"/>
                <a:pathLst>
                  <a:path w="299" h="186">
                    <a:moveTo>
                      <a:pt x="150" y="0"/>
                    </a:moveTo>
                    <a:lnTo>
                      <a:pt x="90" y="6"/>
                    </a:lnTo>
                    <a:lnTo>
                      <a:pt x="42" y="30"/>
                    </a:lnTo>
                    <a:lnTo>
                      <a:pt x="12" y="54"/>
                    </a:lnTo>
                    <a:lnTo>
                      <a:pt x="6" y="72"/>
                    </a:lnTo>
                    <a:lnTo>
                      <a:pt x="0" y="90"/>
                    </a:lnTo>
                    <a:lnTo>
                      <a:pt x="6" y="108"/>
                    </a:lnTo>
                    <a:lnTo>
                      <a:pt x="12" y="126"/>
                    </a:lnTo>
                    <a:lnTo>
                      <a:pt x="42" y="156"/>
                    </a:lnTo>
                    <a:lnTo>
                      <a:pt x="90" y="180"/>
                    </a:lnTo>
                    <a:lnTo>
                      <a:pt x="150" y="186"/>
                    </a:lnTo>
                    <a:lnTo>
                      <a:pt x="209" y="180"/>
                    </a:lnTo>
                    <a:lnTo>
                      <a:pt x="257" y="156"/>
                    </a:lnTo>
                    <a:lnTo>
                      <a:pt x="287" y="126"/>
                    </a:lnTo>
                    <a:lnTo>
                      <a:pt x="299" y="108"/>
                    </a:lnTo>
                    <a:lnTo>
                      <a:pt x="299" y="90"/>
                    </a:lnTo>
                    <a:lnTo>
                      <a:pt x="299" y="72"/>
                    </a:lnTo>
                    <a:lnTo>
                      <a:pt x="287" y="54"/>
                    </a:lnTo>
                    <a:lnTo>
                      <a:pt x="257" y="30"/>
                    </a:lnTo>
                    <a:lnTo>
                      <a:pt x="209" y="6"/>
                    </a:lnTo>
                    <a:lnTo>
                      <a:pt x="150" y="0"/>
                    </a:lnTo>
                    <a:lnTo>
                      <a:pt x="150" y="0"/>
                    </a:lnTo>
                    <a:close/>
                    <a:moveTo>
                      <a:pt x="150" y="180"/>
                    </a:moveTo>
                    <a:lnTo>
                      <a:pt x="96" y="174"/>
                    </a:lnTo>
                    <a:lnTo>
                      <a:pt x="48" y="156"/>
                    </a:lnTo>
                    <a:lnTo>
                      <a:pt x="18" y="126"/>
                    </a:lnTo>
                    <a:lnTo>
                      <a:pt x="12" y="108"/>
                    </a:lnTo>
                    <a:lnTo>
                      <a:pt x="6" y="90"/>
                    </a:lnTo>
                    <a:lnTo>
                      <a:pt x="12" y="72"/>
                    </a:lnTo>
                    <a:lnTo>
                      <a:pt x="18" y="54"/>
                    </a:lnTo>
                    <a:lnTo>
                      <a:pt x="48" y="30"/>
                    </a:lnTo>
                    <a:lnTo>
                      <a:pt x="96" y="12"/>
                    </a:lnTo>
                    <a:lnTo>
                      <a:pt x="150" y="6"/>
                    </a:lnTo>
                    <a:lnTo>
                      <a:pt x="203" y="12"/>
                    </a:lnTo>
                    <a:lnTo>
                      <a:pt x="251" y="30"/>
                    </a:lnTo>
                    <a:lnTo>
                      <a:pt x="281" y="54"/>
                    </a:lnTo>
                    <a:lnTo>
                      <a:pt x="293" y="72"/>
                    </a:lnTo>
                    <a:lnTo>
                      <a:pt x="293" y="90"/>
                    </a:lnTo>
                    <a:lnTo>
                      <a:pt x="293" y="108"/>
                    </a:lnTo>
                    <a:lnTo>
                      <a:pt x="281" y="126"/>
                    </a:lnTo>
                    <a:lnTo>
                      <a:pt x="251" y="156"/>
                    </a:lnTo>
                    <a:lnTo>
                      <a:pt x="203" y="174"/>
                    </a:lnTo>
                    <a:lnTo>
                      <a:pt x="150" y="180"/>
                    </a:lnTo>
                    <a:lnTo>
                      <a:pt x="150" y="180"/>
                    </a:lnTo>
                    <a:close/>
                  </a:path>
                </a:pathLst>
              </a:custGeom>
              <a:gradFill rotWithShape="0">
                <a:gsLst>
                  <a:gs pos="0">
                    <a:schemeClr val="accent1"/>
                  </a:gs>
                  <a:gs pos="100000">
                    <a:schemeClr val="bg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47" name="Oval 53"/>
              <p:cNvSpPr>
                <a:spLocks noChangeArrowheads="1"/>
              </p:cNvSpPr>
              <p:nvPr/>
            </p:nvSpPr>
            <p:spPr bwMode="hidden">
              <a:xfrm>
                <a:off x="3910" y="3948"/>
                <a:ext cx="84" cy="53"/>
              </a:xfrm>
              <a:prstGeom prst="ellipse">
                <a:avLst/>
              </a:prstGeom>
              <a:gradFill rotWithShape="0">
                <a:gsLst>
                  <a:gs pos="0">
                    <a:schemeClr val="accent1">
                      <a:gamma/>
                      <a:shade val="94118"/>
                      <a:invGamma/>
                    </a:schemeClr>
                  </a:gs>
                  <a:gs pos="100000">
                    <a:schemeClr val="accent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grpSp>
            <p:nvGrpSpPr>
              <p:cNvPr id="48" name="Group 54"/>
              <p:cNvGrpSpPr>
                <a:grpSpLocks/>
              </p:cNvGrpSpPr>
              <p:nvPr/>
            </p:nvGrpSpPr>
            <p:grpSpPr bwMode="auto">
              <a:xfrm>
                <a:off x="4546" y="3608"/>
                <a:ext cx="518" cy="319"/>
                <a:chOff x="4546" y="3608"/>
                <a:chExt cx="518" cy="319"/>
              </a:xfrm>
            </p:grpSpPr>
            <p:sp>
              <p:nvSpPr>
                <p:cNvPr id="54" name="Oval 55"/>
                <p:cNvSpPr>
                  <a:spLocks noChangeArrowheads="1"/>
                </p:cNvSpPr>
                <p:nvPr userDrawn="1"/>
              </p:nvSpPr>
              <p:spPr bwMode="hidden">
                <a:xfrm>
                  <a:off x="4546" y="3608"/>
                  <a:ext cx="518" cy="319"/>
                </a:xfrm>
                <a:prstGeom prst="ellipse">
                  <a:avLst/>
                </a:prstGeom>
                <a:gradFill rotWithShape="0">
                  <a:gsLst>
                    <a:gs pos="0">
                      <a:schemeClr val="accent1">
                        <a:gamma/>
                        <a:shade val="94118"/>
                        <a:invGamma/>
                      </a:schemeClr>
                    </a:gs>
                    <a:gs pos="100000">
                      <a:schemeClr val="accent1"/>
                    </a:gs>
                  </a:gsLst>
                  <a:lin ang="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55" name="Oval 56"/>
                <p:cNvSpPr>
                  <a:spLocks noChangeArrowheads="1"/>
                </p:cNvSpPr>
                <p:nvPr userDrawn="1"/>
              </p:nvSpPr>
              <p:spPr bwMode="hidden">
                <a:xfrm>
                  <a:off x="4578" y="3630"/>
                  <a:ext cx="446" cy="271"/>
                </a:xfrm>
                <a:prstGeom prst="ellipse">
                  <a:avLst/>
                </a:prstGeom>
                <a:gradFill rotWithShape="0">
                  <a:gsLst>
                    <a:gs pos="0">
                      <a:schemeClr val="accent1">
                        <a:gamma/>
                        <a:tint val="96863"/>
                        <a:invGamma/>
                      </a:schemeClr>
                    </a:gs>
                    <a:gs pos="100000">
                      <a:schemeClr val="accent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56" name="Oval 57"/>
                <p:cNvSpPr>
                  <a:spLocks noChangeArrowheads="1"/>
                </p:cNvSpPr>
                <p:nvPr userDrawn="1"/>
              </p:nvSpPr>
              <p:spPr bwMode="hidden">
                <a:xfrm>
                  <a:off x="4610" y="3650"/>
                  <a:ext cx="386" cy="233"/>
                </a:xfrm>
                <a:prstGeom prst="ellipse">
                  <a:avLst/>
                </a:prstGeom>
                <a:gradFill rotWithShape="0">
                  <a:gsLst>
                    <a:gs pos="0">
                      <a:schemeClr val="accent1"/>
                    </a:gs>
                    <a:gs pos="100000">
                      <a:schemeClr val="accent1">
                        <a:gamma/>
                        <a:shade val="94118"/>
                        <a:invGamma/>
                      </a:schemeClr>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57" name="Oval 58"/>
                <p:cNvSpPr>
                  <a:spLocks noChangeArrowheads="1"/>
                </p:cNvSpPr>
                <p:nvPr userDrawn="1"/>
              </p:nvSpPr>
              <p:spPr bwMode="hidden">
                <a:xfrm>
                  <a:off x="4654" y="3678"/>
                  <a:ext cx="298" cy="177"/>
                </a:xfrm>
                <a:prstGeom prst="ellipse">
                  <a:avLst/>
                </a:prstGeom>
                <a:gradFill rotWithShape="0">
                  <a:gsLst>
                    <a:gs pos="0">
                      <a:schemeClr val="accent1">
                        <a:gamma/>
                        <a:shade val="94118"/>
                        <a:invGamma/>
                      </a:schemeClr>
                    </a:gs>
                    <a:gs pos="100000">
                      <a:schemeClr val="accent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58" name="Oval 59"/>
                <p:cNvSpPr>
                  <a:spLocks noChangeArrowheads="1"/>
                </p:cNvSpPr>
                <p:nvPr userDrawn="1"/>
              </p:nvSpPr>
              <p:spPr bwMode="hidden">
                <a:xfrm>
                  <a:off x="4690" y="3698"/>
                  <a:ext cx="222" cy="139"/>
                </a:xfrm>
                <a:prstGeom prst="ellipse">
                  <a:avLst/>
                </a:prstGeom>
                <a:gradFill rotWithShape="0">
                  <a:gsLst>
                    <a:gs pos="0">
                      <a:schemeClr val="accent1"/>
                    </a:gs>
                    <a:gs pos="100000">
                      <a:schemeClr val="accent1">
                        <a:gamma/>
                        <a:shade val="94118"/>
                        <a:invGamma/>
                      </a:schemeClr>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59" name="Oval 60"/>
                <p:cNvSpPr>
                  <a:spLocks noChangeArrowheads="1"/>
                </p:cNvSpPr>
                <p:nvPr userDrawn="1"/>
              </p:nvSpPr>
              <p:spPr bwMode="hidden">
                <a:xfrm>
                  <a:off x="4738" y="3728"/>
                  <a:ext cx="126" cy="81"/>
                </a:xfrm>
                <a:prstGeom prst="ellipse">
                  <a:avLst/>
                </a:prstGeom>
                <a:gradFill rotWithShape="0">
                  <a:gsLst>
                    <a:gs pos="0">
                      <a:schemeClr val="accent1">
                        <a:gamma/>
                        <a:shade val="96863"/>
                        <a:invGamma/>
                      </a:schemeClr>
                    </a:gs>
                    <a:gs pos="100000">
                      <a:schemeClr val="accent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grpSp>
          <p:grpSp>
            <p:nvGrpSpPr>
              <p:cNvPr id="49" name="Group 61"/>
              <p:cNvGrpSpPr>
                <a:grpSpLocks/>
              </p:cNvGrpSpPr>
              <p:nvPr/>
            </p:nvGrpSpPr>
            <p:grpSpPr bwMode="auto">
              <a:xfrm>
                <a:off x="5381" y="3085"/>
                <a:ext cx="227" cy="132"/>
                <a:chOff x="5381" y="3085"/>
                <a:chExt cx="227" cy="132"/>
              </a:xfrm>
            </p:grpSpPr>
            <p:sp>
              <p:nvSpPr>
                <p:cNvPr id="50" name="Oval 62"/>
                <p:cNvSpPr>
                  <a:spLocks noChangeArrowheads="1"/>
                </p:cNvSpPr>
                <p:nvPr userDrawn="1"/>
              </p:nvSpPr>
              <p:spPr bwMode="hidden">
                <a:xfrm>
                  <a:off x="5381" y="3085"/>
                  <a:ext cx="227" cy="132"/>
                </a:xfrm>
                <a:prstGeom prst="ellipse">
                  <a:avLst/>
                </a:prstGeom>
                <a:gradFill rotWithShape="0">
                  <a:gsLst>
                    <a:gs pos="0">
                      <a:schemeClr val="bg1"/>
                    </a:gs>
                    <a:gs pos="100000">
                      <a:schemeClr val="accent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51" name="Oval 63"/>
                <p:cNvSpPr>
                  <a:spLocks noChangeArrowheads="1"/>
                </p:cNvSpPr>
                <p:nvPr userDrawn="1"/>
              </p:nvSpPr>
              <p:spPr bwMode="hidden">
                <a:xfrm>
                  <a:off x="5403" y="3099"/>
                  <a:ext cx="182" cy="102"/>
                </a:xfrm>
                <a:prstGeom prst="ellipse">
                  <a:avLst/>
                </a:prstGeom>
                <a:gradFill rotWithShape="0">
                  <a:gsLst>
                    <a:gs pos="0">
                      <a:schemeClr val="accent1"/>
                    </a:gs>
                    <a:gs pos="100000">
                      <a:schemeClr val="bg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52" name="Oval 64"/>
                <p:cNvSpPr>
                  <a:spLocks noChangeArrowheads="1"/>
                </p:cNvSpPr>
                <p:nvPr userDrawn="1"/>
              </p:nvSpPr>
              <p:spPr bwMode="hidden">
                <a:xfrm>
                  <a:off x="5431" y="3109"/>
                  <a:ext cx="125" cy="82"/>
                </a:xfrm>
                <a:prstGeom prst="ellipse">
                  <a:avLst/>
                </a:prstGeom>
                <a:gradFill rotWithShape="0">
                  <a:gsLst>
                    <a:gs pos="0">
                      <a:schemeClr val="bg1"/>
                    </a:gs>
                    <a:gs pos="100000">
                      <a:schemeClr val="accent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53" name="Oval 65"/>
                <p:cNvSpPr>
                  <a:spLocks noChangeArrowheads="1"/>
                </p:cNvSpPr>
                <p:nvPr userDrawn="1"/>
              </p:nvSpPr>
              <p:spPr bwMode="hidden">
                <a:xfrm>
                  <a:off x="5458" y="3125"/>
                  <a:ext cx="73" cy="47"/>
                </a:xfrm>
                <a:prstGeom prst="ellipse">
                  <a:avLst/>
                </a:prstGeom>
                <a:gradFill rotWithShape="0">
                  <a:gsLst>
                    <a:gs pos="0">
                      <a:schemeClr val="accent1"/>
                    </a:gs>
                    <a:gs pos="100000">
                      <a:schemeClr val="bg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grpSp>
        </p:grpSp>
      </p:grpSp>
      <p:sp>
        <p:nvSpPr>
          <p:cNvPr id="374850" name="Rectangle 66"/>
          <p:cNvSpPr>
            <a:spLocks noGrp="1" noChangeArrowheads="1"/>
          </p:cNvSpPr>
          <p:nvPr>
            <p:ph type="ctrTitle" sz="quarter"/>
          </p:nvPr>
        </p:nvSpPr>
        <p:spPr>
          <a:xfrm>
            <a:off x="685800" y="1692275"/>
            <a:ext cx="7772400" cy="1736725"/>
          </a:xfrm>
        </p:spPr>
        <p:txBody>
          <a:bodyPr anchor="b"/>
          <a:lstStyle>
            <a:lvl1pPr>
              <a:defRPr sz="5400"/>
            </a:lvl1pPr>
          </a:lstStyle>
          <a:p>
            <a:r>
              <a:rPr lang="en-US" altLang="ja-JP"/>
              <a:t>Click to edit Master title style</a:t>
            </a:r>
          </a:p>
        </p:txBody>
      </p:sp>
      <p:sp>
        <p:nvSpPr>
          <p:cNvPr id="374851" name="Rectangle 67"/>
          <p:cNvSpPr>
            <a:spLocks noGrp="1" noChangeArrowheads="1"/>
          </p:cNvSpPr>
          <p:nvPr>
            <p:ph type="subTitle" sz="quarter" idx="1"/>
          </p:nvPr>
        </p:nvSpPr>
        <p:spPr>
          <a:xfrm>
            <a:off x="1371600" y="3886200"/>
            <a:ext cx="6400800" cy="1752600"/>
          </a:xfrm>
        </p:spPr>
        <p:txBody>
          <a:bodyPr/>
          <a:lstStyle>
            <a:lvl1pPr marL="0" indent="0" algn="ctr">
              <a:buFont typeface="Wingdings" pitchFamily="-107" charset="2"/>
              <a:buNone/>
              <a:defRPr/>
            </a:lvl1pPr>
          </a:lstStyle>
          <a:p>
            <a:r>
              <a:rPr lang="en-US" altLang="ja-JP"/>
              <a:t>Click to edit Master subtitle style</a:t>
            </a:r>
          </a:p>
        </p:txBody>
      </p:sp>
      <p:sp>
        <p:nvSpPr>
          <p:cNvPr id="68" name="Rectangle 68"/>
          <p:cNvSpPr>
            <a:spLocks noGrp="1" noChangeArrowheads="1"/>
          </p:cNvSpPr>
          <p:nvPr>
            <p:ph type="dt" sz="quarter" idx="10"/>
          </p:nvPr>
        </p:nvSpPr>
        <p:spPr/>
        <p:txBody>
          <a:bodyPr/>
          <a:lstStyle>
            <a:lvl1pPr>
              <a:defRPr/>
            </a:lvl1pPr>
          </a:lstStyle>
          <a:p>
            <a:pPr>
              <a:defRPr/>
            </a:pPr>
            <a:endParaRPr lang="en-US" altLang="ja-JP"/>
          </a:p>
        </p:txBody>
      </p:sp>
      <p:sp>
        <p:nvSpPr>
          <p:cNvPr id="69" name="Rectangle 69"/>
          <p:cNvSpPr>
            <a:spLocks noGrp="1" noChangeArrowheads="1"/>
          </p:cNvSpPr>
          <p:nvPr>
            <p:ph type="ftr" sz="quarter" idx="11"/>
          </p:nvPr>
        </p:nvSpPr>
        <p:spPr/>
        <p:txBody>
          <a:bodyPr/>
          <a:lstStyle>
            <a:lvl1pPr>
              <a:defRPr/>
            </a:lvl1pPr>
          </a:lstStyle>
          <a:p>
            <a:pPr>
              <a:defRPr/>
            </a:pPr>
            <a:endParaRPr lang="en-US" altLang="ja-JP"/>
          </a:p>
        </p:txBody>
      </p:sp>
      <p:sp>
        <p:nvSpPr>
          <p:cNvPr id="70" name="Rectangle 70"/>
          <p:cNvSpPr>
            <a:spLocks noGrp="1" noChangeArrowheads="1"/>
          </p:cNvSpPr>
          <p:nvPr>
            <p:ph type="sldNum" sz="quarter" idx="12"/>
          </p:nvPr>
        </p:nvSpPr>
        <p:spPr/>
        <p:txBody>
          <a:bodyPr/>
          <a:lstStyle>
            <a:lvl1pPr>
              <a:defRPr/>
            </a:lvl1pPr>
          </a:lstStyle>
          <a:p>
            <a:pPr>
              <a:defRPr/>
            </a:pPr>
            <a:fld id="{98B25A4F-A5C5-3249-A7E3-48C9EBA41236}" type="slidenum">
              <a:rPr lang="en-US" altLang="ja-JP"/>
              <a:pPr>
                <a:defRPr/>
              </a:pPr>
              <a:t>‹#›</a:t>
            </a:fld>
            <a:endParaRPr lang="en-US" altLang="ja-JP"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67"/>
          <p:cNvSpPr>
            <a:spLocks noGrp="1" noChangeArrowheads="1"/>
          </p:cNvSpPr>
          <p:nvPr>
            <p:ph type="dt" sz="half" idx="10"/>
          </p:nvPr>
        </p:nvSpPr>
        <p:spPr>
          <a:ln/>
        </p:spPr>
        <p:txBody>
          <a:bodyPr/>
          <a:lstStyle>
            <a:lvl1pPr>
              <a:defRPr/>
            </a:lvl1pPr>
          </a:lstStyle>
          <a:p>
            <a:pPr>
              <a:defRPr/>
            </a:pPr>
            <a:endParaRPr lang="en-US" altLang="ja-JP"/>
          </a:p>
        </p:txBody>
      </p:sp>
      <p:sp>
        <p:nvSpPr>
          <p:cNvPr id="5" name="Rectangle 68"/>
          <p:cNvSpPr>
            <a:spLocks noGrp="1" noChangeArrowheads="1"/>
          </p:cNvSpPr>
          <p:nvPr>
            <p:ph type="ftr" sz="quarter" idx="11"/>
          </p:nvPr>
        </p:nvSpPr>
        <p:spPr>
          <a:ln/>
        </p:spPr>
        <p:txBody>
          <a:bodyPr/>
          <a:lstStyle>
            <a:lvl1pPr>
              <a:defRPr/>
            </a:lvl1pPr>
          </a:lstStyle>
          <a:p>
            <a:pPr>
              <a:defRPr/>
            </a:pPr>
            <a:endParaRPr lang="en-US" altLang="ja-JP"/>
          </a:p>
        </p:txBody>
      </p:sp>
      <p:sp>
        <p:nvSpPr>
          <p:cNvPr id="6" name="Rectangle 69"/>
          <p:cNvSpPr>
            <a:spLocks noGrp="1" noChangeArrowheads="1"/>
          </p:cNvSpPr>
          <p:nvPr>
            <p:ph type="sldNum" sz="quarter" idx="12"/>
          </p:nvPr>
        </p:nvSpPr>
        <p:spPr>
          <a:ln/>
        </p:spPr>
        <p:txBody>
          <a:bodyPr/>
          <a:lstStyle>
            <a:lvl1pPr>
              <a:defRPr/>
            </a:lvl1pPr>
          </a:lstStyle>
          <a:p>
            <a:pPr>
              <a:defRPr/>
            </a:pPr>
            <a:fld id="{25E3E5D5-FA57-B743-BD6A-C1999A06AD9E}" type="slidenum">
              <a:rPr lang="en-US" altLang="ja-JP"/>
              <a:pPr>
                <a:defRPr/>
              </a:pPr>
              <a:t>‹#›</a:t>
            </a:fld>
            <a:endParaRPr lang="en-US" altLang="ja-JP"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7"/>
          <p:cNvSpPr>
            <a:spLocks noGrp="1" noChangeArrowheads="1"/>
          </p:cNvSpPr>
          <p:nvPr>
            <p:ph type="dt" sz="half" idx="10"/>
          </p:nvPr>
        </p:nvSpPr>
        <p:spPr>
          <a:ln/>
        </p:spPr>
        <p:txBody>
          <a:bodyPr/>
          <a:lstStyle>
            <a:lvl1pPr>
              <a:defRPr/>
            </a:lvl1pPr>
          </a:lstStyle>
          <a:p>
            <a:pPr>
              <a:defRPr/>
            </a:pPr>
            <a:endParaRPr lang="en-US" altLang="ja-JP"/>
          </a:p>
        </p:txBody>
      </p:sp>
      <p:sp>
        <p:nvSpPr>
          <p:cNvPr id="5" name="Rectangle 68"/>
          <p:cNvSpPr>
            <a:spLocks noGrp="1" noChangeArrowheads="1"/>
          </p:cNvSpPr>
          <p:nvPr>
            <p:ph type="ftr" sz="quarter" idx="11"/>
          </p:nvPr>
        </p:nvSpPr>
        <p:spPr>
          <a:ln/>
        </p:spPr>
        <p:txBody>
          <a:bodyPr/>
          <a:lstStyle>
            <a:lvl1pPr>
              <a:defRPr/>
            </a:lvl1pPr>
          </a:lstStyle>
          <a:p>
            <a:pPr>
              <a:defRPr/>
            </a:pPr>
            <a:endParaRPr lang="en-US" altLang="ja-JP"/>
          </a:p>
        </p:txBody>
      </p:sp>
      <p:sp>
        <p:nvSpPr>
          <p:cNvPr id="6" name="Rectangle 69"/>
          <p:cNvSpPr>
            <a:spLocks noGrp="1" noChangeArrowheads="1"/>
          </p:cNvSpPr>
          <p:nvPr>
            <p:ph type="sldNum" sz="quarter" idx="12"/>
          </p:nvPr>
        </p:nvSpPr>
        <p:spPr>
          <a:ln/>
        </p:spPr>
        <p:txBody>
          <a:bodyPr/>
          <a:lstStyle>
            <a:lvl1pPr>
              <a:defRPr/>
            </a:lvl1pPr>
          </a:lstStyle>
          <a:p>
            <a:pPr>
              <a:defRPr/>
            </a:pPr>
            <a:fld id="{A5506093-817F-C741-86B8-C2BD5811747F}" type="slidenum">
              <a:rPr lang="en-US" altLang="ja-JP"/>
              <a:pPr>
                <a:defRPr/>
              </a:pPr>
              <a:t>‹#›</a:t>
            </a:fld>
            <a:endParaRPr lang="en-US" altLang="ja-JP"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67"/>
          <p:cNvSpPr>
            <a:spLocks noGrp="1" noChangeArrowheads="1"/>
          </p:cNvSpPr>
          <p:nvPr>
            <p:ph type="dt" sz="half" idx="10"/>
          </p:nvPr>
        </p:nvSpPr>
        <p:spPr>
          <a:ln/>
        </p:spPr>
        <p:txBody>
          <a:bodyPr/>
          <a:lstStyle>
            <a:lvl1pPr>
              <a:defRPr/>
            </a:lvl1pPr>
          </a:lstStyle>
          <a:p>
            <a:pPr>
              <a:defRPr/>
            </a:pPr>
            <a:endParaRPr lang="en-US" altLang="ja-JP"/>
          </a:p>
        </p:txBody>
      </p:sp>
      <p:sp>
        <p:nvSpPr>
          <p:cNvPr id="6" name="Rectangle 68"/>
          <p:cNvSpPr>
            <a:spLocks noGrp="1" noChangeArrowheads="1"/>
          </p:cNvSpPr>
          <p:nvPr>
            <p:ph type="ftr" sz="quarter" idx="11"/>
          </p:nvPr>
        </p:nvSpPr>
        <p:spPr>
          <a:ln/>
        </p:spPr>
        <p:txBody>
          <a:bodyPr/>
          <a:lstStyle>
            <a:lvl1pPr>
              <a:defRPr/>
            </a:lvl1pPr>
          </a:lstStyle>
          <a:p>
            <a:pPr>
              <a:defRPr/>
            </a:pPr>
            <a:endParaRPr lang="en-US" altLang="ja-JP"/>
          </a:p>
        </p:txBody>
      </p:sp>
      <p:sp>
        <p:nvSpPr>
          <p:cNvPr id="7" name="Rectangle 69"/>
          <p:cNvSpPr>
            <a:spLocks noGrp="1" noChangeArrowheads="1"/>
          </p:cNvSpPr>
          <p:nvPr>
            <p:ph type="sldNum" sz="quarter" idx="12"/>
          </p:nvPr>
        </p:nvSpPr>
        <p:spPr>
          <a:ln/>
        </p:spPr>
        <p:txBody>
          <a:bodyPr/>
          <a:lstStyle>
            <a:lvl1pPr>
              <a:defRPr/>
            </a:lvl1pPr>
          </a:lstStyle>
          <a:p>
            <a:pPr>
              <a:defRPr/>
            </a:pPr>
            <a:fld id="{4FC86226-E744-9041-B826-CA287FFF4548}" type="slidenum">
              <a:rPr lang="en-US" altLang="ja-JP"/>
              <a:pPr>
                <a:defRPr/>
              </a:pPr>
              <a:t>‹#›</a:t>
            </a:fld>
            <a:endParaRPr lang="en-US" altLang="ja-JP"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67"/>
          <p:cNvSpPr>
            <a:spLocks noGrp="1" noChangeArrowheads="1"/>
          </p:cNvSpPr>
          <p:nvPr>
            <p:ph type="dt" sz="half" idx="10"/>
          </p:nvPr>
        </p:nvSpPr>
        <p:spPr>
          <a:ln/>
        </p:spPr>
        <p:txBody>
          <a:bodyPr/>
          <a:lstStyle>
            <a:lvl1pPr>
              <a:defRPr/>
            </a:lvl1pPr>
          </a:lstStyle>
          <a:p>
            <a:pPr>
              <a:defRPr/>
            </a:pPr>
            <a:endParaRPr lang="en-US" altLang="ja-JP"/>
          </a:p>
        </p:txBody>
      </p:sp>
      <p:sp>
        <p:nvSpPr>
          <p:cNvPr id="8" name="Rectangle 68"/>
          <p:cNvSpPr>
            <a:spLocks noGrp="1" noChangeArrowheads="1"/>
          </p:cNvSpPr>
          <p:nvPr>
            <p:ph type="ftr" sz="quarter" idx="11"/>
          </p:nvPr>
        </p:nvSpPr>
        <p:spPr>
          <a:ln/>
        </p:spPr>
        <p:txBody>
          <a:bodyPr/>
          <a:lstStyle>
            <a:lvl1pPr>
              <a:defRPr/>
            </a:lvl1pPr>
          </a:lstStyle>
          <a:p>
            <a:pPr>
              <a:defRPr/>
            </a:pPr>
            <a:endParaRPr lang="en-US" altLang="ja-JP"/>
          </a:p>
        </p:txBody>
      </p:sp>
      <p:sp>
        <p:nvSpPr>
          <p:cNvPr id="9" name="Rectangle 69"/>
          <p:cNvSpPr>
            <a:spLocks noGrp="1" noChangeArrowheads="1"/>
          </p:cNvSpPr>
          <p:nvPr>
            <p:ph type="sldNum" sz="quarter" idx="12"/>
          </p:nvPr>
        </p:nvSpPr>
        <p:spPr>
          <a:ln/>
        </p:spPr>
        <p:txBody>
          <a:bodyPr/>
          <a:lstStyle>
            <a:lvl1pPr>
              <a:defRPr/>
            </a:lvl1pPr>
          </a:lstStyle>
          <a:p>
            <a:pPr>
              <a:defRPr/>
            </a:pPr>
            <a:fld id="{2EC6ABCA-BA5B-3447-9FB2-3DC0FC3505F4}" type="slidenum">
              <a:rPr lang="en-US" altLang="ja-JP"/>
              <a:pPr>
                <a:defRPr/>
              </a:pPr>
              <a:t>‹#›</a:t>
            </a:fld>
            <a:endParaRPr lang="en-US" altLang="ja-JP"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67"/>
          <p:cNvSpPr>
            <a:spLocks noGrp="1" noChangeArrowheads="1"/>
          </p:cNvSpPr>
          <p:nvPr>
            <p:ph type="dt" sz="half" idx="10"/>
          </p:nvPr>
        </p:nvSpPr>
        <p:spPr>
          <a:ln/>
        </p:spPr>
        <p:txBody>
          <a:bodyPr/>
          <a:lstStyle>
            <a:lvl1pPr>
              <a:defRPr/>
            </a:lvl1pPr>
          </a:lstStyle>
          <a:p>
            <a:pPr>
              <a:defRPr/>
            </a:pPr>
            <a:endParaRPr lang="en-US" altLang="ja-JP"/>
          </a:p>
        </p:txBody>
      </p:sp>
      <p:sp>
        <p:nvSpPr>
          <p:cNvPr id="4" name="Rectangle 68"/>
          <p:cNvSpPr>
            <a:spLocks noGrp="1" noChangeArrowheads="1"/>
          </p:cNvSpPr>
          <p:nvPr>
            <p:ph type="ftr" sz="quarter" idx="11"/>
          </p:nvPr>
        </p:nvSpPr>
        <p:spPr>
          <a:ln/>
        </p:spPr>
        <p:txBody>
          <a:bodyPr/>
          <a:lstStyle>
            <a:lvl1pPr>
              <a:defRPr/>
            </a:lvl1pPr>
          </a:lstStyle>
          <a:p>
            <a:pPr>
              <a:defRPr/>
            </a:pPr>
            <a:endParaRPr lang="en-US" altLang="ja-JP"/>
          </a:p>
        </p:txBody>
      </p:sp>
      <p:sp>
        <p:nvSpPr>
          <p:cNvPr id="5" name="Rectangle 69"/>
          <p:cNvSpPr>
            <a:spLocks noGrp="1" noChangeArrowheads="1"/>
          </p:cNvSpPr>
          <p:nvPr>
            <p:ph type="sldNum" sz="quarter" idx="12"/>
          </p:nvPr>
        </p:nvSpPr>
        <p:spPr>
          <a:ln/>
        </p:spPr>
        <p:txBody>
          <a:bodyPr/>
          <a:lstStyle>
            <a:lvl1pPr>
              <a:defRPr/>
            </a:lvl1pPr>
          </a:lstStyle>
          <a:p>
            <a:pPr>
              <a:defRPr/>
            </a:pPr>
            <a:fld id="{8BBB51C7-C719-4747-8F17-EBB36C9EA474}" type="slidenum">
              <a:rPr lang="en-US" altLang="ja-JP"/>
              <a:pPr>
                <a:defRPr/>
              </a:pPr>
              <a:t>‹#›</a:t>
            </a:fld>
            <a:endParaRPr lang="en-US" altLang="ja-JP"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Rectangle 67"/>
          <p:cNvSpPr>
            <a:spLocks noGrp="1" noChangeArrowheads="1"/>
          </p:cNvSpPr>
          <p:nvPr>
            <p:ph type="dt" sz="half" idx="10"/>
          </p:nvPr>
        </p:nvSpPr>
        <p:spPr>
          <a:ln/>
        </p:spPr>
        <p:txBody>
          <a:bodyPr/>
          <a:lstStyle>
            <a:lvl1pPr>
              <a:defRPr/>
            </a:lvl1pPr>
          </a:lstStyle>
          <a:p>
            <a:pPr>
              <a:defRPr/>
            </a:pPr>
            <a:endParaRPr lang="en-US" altLang="ja-JP"/>
          </a:p>
        </p:txBody>
      </p:sp>
      <p:sp>
        <p:nvSpPr>
          <p:cNvPr id="3" name="Rectangle 68"/>
          <p:cNvSpPr>
            <a:spLocks noGrp="1" noChangeArrowheads="1"/>
          </p:cNvSpPr>
          <p:nvPr>
            <p:ph type="ftr" sz="quarter" idx="11"/>
          </p:nvPr>
        </p:nvSpPr>
        <p:spPr>
          <a:ln/>
        </p:spPr>
        <p:txBody>
          <a:bodyPr/>
          <a:lstStyle>
            <a:lvl1pPr>
              <a:defRPr/>
            </a:lvl1pPr>
          </a:lstStyle>
          <a:p>
            <a:pPr>
              <a:defRPr/>
            </a:pPr>
            <a:endParaRPr lang="en-US" altLang="ja-JP"/>
          </a:p>
        </p:txBody>
      </p:sp>
      <p:sp>
        <p:nvSpPr>
          <p:cNvPr id="4" name="Rectangle 69"/>
          <p:cNvSpPr>
            <a:spLocks noGrp="1" noChangeArrowheads="1"/>
          </p:cNvSpPr>
          <p:nvPr>
            <p:ph type="sldNum" sz="quarter" idx="12"/>
          </p:nvPr>
        </p:nvSpPr>
        <p:spPr>
          <a:ln/>
        </p:spPr>
        <p:txBody>
          <a:bodyPr/>
          <a:lstStyle>
            <a:lvl1pPr>
              <a:defRPr/>
            </a:lvl1pPr>
          </a:lstStyle>
          <a:p>
            <a:pPr>
              <a:defRPr/>
            </a:pPr>
            <a:fld id="{4349A5C1-EF87-7143-8B15-28611FA19555}" type="slidenum">
              <a:rPr lang="en-US" altLang="ja-JP"/>
              <a:pPr>
                <a:defRPr/>
              </a:pPr>
              <a:t>‹#›</a:t>
            </a:fld>
            <a:endParaRPr lang="en-US" altLang="ja-JP"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7"/>
          <p:cNvSpPr>
            <a:spLocks noGrp="1" noChangeArrowheads="1"/>
          </p:cNvSpPr>
          <p:nvPr>
            <p:ph type="dt" sz="half" idx="10"/>
          </p:nvPr>
        </p:nvSpPr>
        <p:spPr>
          <a:ln/>
        </p:spPr>
        <p:txBody>
          <a:bodyPr/>
          <a:lstStyle>
            <a:lvl1pPr>
              <a:defRPr/>
            </a:lvl1pPr>
          </a:lstStyle>
          <a:p>
            <a:pPr>
              <a:defRPr/>
            </a:pPr>
            <a:endParaRPr lang="en-US" altLang="ja-JP"/>
          </a:p>
        </p:txBody>
      </p:sp>
      <p:sp>
        <p:nvSpPr>
          <p:cNvPr id="6" name="Rectangle 68"/>
          <p:cNvSpPr>
            <a:spLocks noGrp="1" noChangeArrowheads="1"/>
          </p:cNvSpPr>
          <p:nvPr>
            <p:ph type="ftr" sz="quarter" idx="11"/>
          </p:nvPr>
        </p:nvSpPr>
        <p:spPr>
          <a:ln/>
        </p:spPr>
        <p:txBody>
          <a:bodyPr/>
          <a:lstStyle>
            <a:lvl1pPr>
              <a:defRPr/>
            </a:lvl1pPr>
          </a:lstStyle>
          <a:p>
            <a:pPr>
              <a:defRPr/>
            </a:pPr>
            <a:endParaRPr lang="en-US" altLang="ja-JP"/>
          </a:p>
        </p:txBody>
      </p:sp>
      <p:sp>
        <p:nvSpPr>
          <p:cNvPr id="7" name="Rectangle 69"/>
          <p:cNvSpPr>
            <a:spLocks noGrp="1" noChangeArrowheads="1"/>
          </p:cNvSpPr>
          <p:nvPr>
            <p:ph type="sldNum" sz="quarter" idx="12"/>
          </p:nvPr>
        </p:nvSpPr>
        <p:spPr>
          <a:ln/>
        </p:spPr>
        <p:txBody>
          <a:bodyPr/>
          <a:lstStyle>
            <a:lvl1pPr>
              <a:defRPr/>
            </a:lvl1pPr>
          </a:lstStyle>
          <a:p>
            <a:pPr>
              <a:defRPr/>
            </a:pPr>
            <a:fld id="{E3A51BDB-10B1-8249-99AD-68A71E4805BD}" type="slidenum">
              <a:rPr lang="en-US" altLang="ja-JP"/>
              <a:pPr>
                <a:defRPr/>
              </a:pPr>
              <a:t>‹#›</a:t>
            </a:fld>
            <a:endParaRPr lang="en-US" altLang="ja-JP"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7"/>
          <p:cNvSpPr>
            <a:spLocks noGrp="1" noChangeArrowheads="1"/>
          </p:cNvSpPr>
          <p:nvPr>
            <p:ph type="dt" sz="half" idx="10"/>
          </p:nvPr>
        </p:nvSpPr>
        <p:spPr>
          <a:ln/>
        </p:spPr>
        <p:txBody>
          <a:bodyPr/>
          <a:lstStyle>
            <a:lvl1pPr>
              <a:defRPr/>
            </a:lvl1pPr>
          </a:lstStyle>
          <a:p>
            <a:pPr>
              <a:defRPr/>
            </a:pPr>
            <a:endParaRPr lang="en-US" altLang="ja-JP"/>
          </a:p>
        </p:txBody>
      </p:sp>
      <p:sp>
        <p:nvSpPr>
          <p:cNvPr id="6" name="Rectangle 68"/>
          <p:cNvSpPr>
            <a:spLocks noGrp="1" noChangeArrowheads="1"/>
          </p:cNvSpPr>
          <p:nvPr>
            <p:ph type="ftr" sz="quarter" idx="11"/>
          </p:nvPr>
        </p:nvSpPr>
        <p:spPr>
          <a:ln/>
        </p:spPr>
        <p:txBody>
          <a:bodyPr/>
          <a:lstStyle>
            <a:lvl1pPr>
              <a:defRPr/>
            </a:lvl1pPr>
          </a:lstStyle>
          <a:p>
            <a:pPr>
              <a:defRPr/>
            </a:pPr>
            <a:endParaRPr lang="en-US" altLang="ja-JP"/>
          </a:p>
        </p:txBody>
      </p:sp>
      <p:sp>
        <p:nvSpPr>
          <p:cNvPr id="7" name="Rectangle 69"/>
          <p:cNvSpPr>
            <a:spLocks noGrp="1" noChangeArrowheads="1"/>
          </p:cNvSpPr>
          <p:nvPr>
            <p:ph type="sldNum" sz="quarter" idx="12"/>
          </p:nvPr>
        </p:nvSpPr>
        <p:spPr>
          <a:ln/>
        </p:spPr>
        <p:txBody>
          <a:bodyPr/>
          <a:lstStyle>
            <a:lvl1pPr>
              <a:defRPr/>
            </a:lvl1pPr>
          </a:lstStyle>
          <a:p>
            <a:pPr>
              <a:defRPr/>
            </a:pPr>
            <a:fld id="{728B772A-BAD7-4A42-98F5-10172F1A6E21}" type="slidenum">
              <a:rPr lang="en-US" altLang="ja-JP"/>
              <a:pPr>
                <a:defRPr/>
              </a:pPr>
              <a:t>‹#›</a:t>
            </a:fld>
            <a:endParaRPr lang="en-US" altLang="ja-JP"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67"/>
          <p:cNvSpPr>
            <a:spLocks noGrp="1" noChangeArrowheads="1"/>
          </p:cNvSpPr>
          <p:nvPr>
            <p:ph type="dt" sz="half" idx="10"/>
          </p:nvPr>
        </p:nvSpPr>
        <p:spPr>
          <a:ln/>
        </p:spPr>
        <p:txBody>
          <a:bodyPr/>
          <a:lstStyle>
            <a:lvl1pPr>
              <a:defRPr/>
            </a:lvl1pPr>
          </a:lstStyle>
          <a:p>
            <a:pPr>
              <a:defRPr/>
            </a:pPr>
            <a:endParaRPr lang="en-US" altLang="ja-JP"/>
          </a:p>
        </p:txBody>
      </p:sp>
      <p:sp>
        <p:nvSpPr>
          <p:cNvPr id="5" name="Rectangle 68"/>
          <p:cNvSpPr>
            <a:spLocks noGrp="1" noChangeArrowheads="1"/>
          </p:cNvSpPr>
          <p:nvPr>
            <p:ph type="ftr" sz="quarter" idx="11"/>
          </p:nvPr>
        </p:nvSpPr>
        <p:spPr>
          <a:ln/>
        </p:spPr>
        <p:txBody>
          <a:bodyPr/>
          <a:lstStyle>
            <a:lvl1pPr>
              <a:defRPr/>
            </a:lvl1pPr>
          </a:lstStyle>
          <a:p>
            <a:pPr>
              <a:defRPr/>
            </a:pPr>
            <a:endParaRPr lang="en-US" altLang="ja-JP"/>
          </a:p>
        </p:txBody>
      </p:sp>
      <p:sp>
        <p:nvSpPr>
          <p:cNvPr id="6" name="Rectangle 69"/>
          <p:cNvSpPr>
            <a:spLocks noGrp="1" noChangeArrowheads="1"/>
          </p:cNvSpPr>
          <p:nvPr>
            <p:ph type="sldNum" sz="quarter" idx="12"/>
          </p:nvPr>
        </p:nvSpPr>
        <p:spPr>
          <a:ln/>
        </p:spPr>
        <p:txBody>
          <a:bodyPr/>
          <a:lstStyle>
            <a:lvl1pPr>
              <a:defRPr/>
            </a:lvl1pPr>
          </a:lstStyle>
          <a:p>
            <a:pPr>
              <a:defRPr/>
            </a:pPr>
            <a:fld id="{B1E93885-D86D-2143-812B-09BD69F3D1C4}" type="slidenum">
              <a:rPr lang="en-US" altLang="ja-JP"/>
              <a:pPr>
                <a:defRPr/>
              </a:pPr>
              <a:t>‹#›</a:t>
            </a:fld>
            <a:endParaRPr lang="en-US" altLang="ja-JP"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67"/>
          <p:cNvSpPr>
            <a:spLocks noGrp="1" noChangeArrowheads="1"/>
          </p:cNvSpPr>
          <p:nvPr>
            <p:ph type="dt" sz="half" idx="10"/>
          </p:nvPr>
        </p:nvSpPr>
        <p:spPr>
          <a:ln/>
        </p:spPr>
        <p:txBody>
          <a:bodyPr/>
          <a:lstStyle>
            <a:lvl1pPr>
              <a:defRPr/>
            </a:lvl1pPr>
          </a:lstStyle>
          <a:p>
            <a:pPr>
              <a:defRPr/>
            </a:pPr>
            <a:endParaRPr lang="en-US" altLang="ja-JP"/>
          </a:p>
        </p:txBody>
      </p:sp>
      <p:sp>
        <p:nvSpPr>
          <p:cNvPr id="5" name="Rectangle 68"/>
          <p:cNvSpPr>
            <a:spLocks noGrp="1" noChangeArrowheads="1"/>
          </p:cNvSpPr>
          <p:nvPr>
            <p:ph type="ftr" sz="quarter" idx="11"/>
          </p:nvPr>
        </p:nvSpPr>
        <p:spPr>
          <a:ln/>
        </p:spPr>
        <p:txBody>
          <a:bodyPr/>
          <a:lstStyle>
            <a:lvl1pPr>
              <a:defRPr/>
            </a:lvl1pPr>
          </a:lstStyle>
          <a:p>
            <a:pPr>
              <a:defRPr/>
            </a:pPr>
            <a:endParaRPr lang="en-US" altLang="ja-JP"/>
          </a:p>
        </p:txBody>
      </p:sp>
      <p:sp>
        <p:nvSpPr>
          <p:cNvPr id="6" name="Rectangle 69"/>
          <p:cNvSpPr>
            <a:spLocks noGrp="1" noChangeArrowheads="1"/>
          </p:cNvSpPr>
          <p:nvPr>
            <p:ph type="sldNum" sz="quarter" idx="12"/>
          </p:nvPr>
        </p:nvSpPr>
        <p:spPr>
          <a:ln/>
        </p:spPr>
        <p:txBody>
          <a:bodyPr/>
          <a:lstStyle>
            <a:lvl1pPr>
              <a:defRPr/>
            </a:lvl1pPr>
          </a:lstStyle>
          <a:p>
            <a:pPr>
              <a:defRPr/>
            </a:pPr>
            <a:fld id="{8089C364-9A5D-8747-BE31-4E04B44383E2}" type="slidenum">
              <a:rPr lang="en-US" altLang="ja-JP"/>
              <a:pPr>
                <a:defRPr/>
              </a:pPr>
              <a:t>‹#›</a:t>
            </a:fld>
            <a:endParaRPr lang="en-US" altLang="ja-JP"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smtClean="0"/>
              <a:t>Click to edit Master title style</a:t>
            </a:r>
            <a:endParaRPr lang="en-US"/>
          </a:p>
        </p:txBody>
      </p:sp>
      <p:sp>
        <p:nvSpPr>
          <p:cNvPr id="3" name="Chart Placeholder 2"/>
          <p:cNvSpPr>
            <a:spLocks noGrp="1"/>
          </p:cNvSpPr>
          <p:nvPr>
            <p:ph type="chart" idx="1"/>
          </p:nvPr>
        </p:nvSpPr>
        <p:spPr>
          <a:xfrm>
            <a:off x="457200" y="1600200"/>
            <a:ext cx="8229600" cy="4530725"/>
          </a:xfrm>
        </p:spPr>
        <p:txBody>
          <a:bodyPr/>
          <a:lstStyle/>
          <a:p>
            <a:pPr lvl="0"/>
            <a:endParaRPr lang="en-US" noProof="0" dirty="0"/>
          </a:p>
        </p:txBody>
      </p:sp>
      <p:sp>
        <p:nvSpPr>
          <p:cNvPr id="4" name="Rectangle 67"/>
          <p:cNvSpPr>
            <a:spLocks noGrp="1" noChangeArrowheads="1"/>
          </p:cNvSpPr>
          <p:nvPr>
            <p:ph type="dt" sz="half" idx="10"/>
          </p:nvPr>
        </p:nvSpPr>
        <p:spPr>
          <a:ln/>
        </p:spPr>
        <p:txBody>
          <a:bodyPr/>
          <a:lstStyle>
            <a:lvl1pPr>
              <a:defRPr/>
            </a:lvl1pPr>
          </a:lstStyle>
          <a:p>
            <a:pPr>
              <a:defRPr/>
            </a:pPr>
            <a:endParaRPr lang="en-US" altLang="ja-JP"/>
          </a:p>
        </p:txBody>
      </p:sp>
      <p:sp>
        <p:nvSpPr>
          <p:cNvPr id="5" name="Rectangle 68"/>
          <p:cNvSpPr>
            <a:spLocks noGrp="1" noChangeArrowheads="1"/>
          </p:cNvSpPr>
          <p:nvPr>
            <p:ph type="ftr" sz="quarter" idx="11"/>
          </p:nvPr>
        </p:nvSpPr>
        <p:spPr>
          <a:ln/>
        </p:spPr>
        <p:txBody>
          <a:bodyPr/>
          <a:lstStyle>
            <a:lvl1pPr>
              <a:defRPr/>
            </a:lvl1pPr>
          </a:lstStyle>
          <a:p>
            <a:pPr>
              <a:defRPr/>
            </a:pPr>
            <a:endParaRPr lang="en-US" altLang="ja-JP"/>
          </a:p>
        </p:txBody>
      </p:sp>
      <p:sp>
        <p:nvSpPr>
          <p:cNvPr id="6" name="Rectangle 69"/>
          <p:cNvSpPr>
            <a:spLocks noGrp="1" noChangeArrowheads="1"/>
          </p:cNvSpPr>
          <p:nvPr>
            <p:ph type="sldNum" sz="quarter" idx="12"/>
          </p:nvPr>
        </p:nvSpPr>
        <p:spPr>
          <a:ln/>
        </p:spPr>
        <p:txBody>
          <a:bodyPr/>
          <a:lstStyle>
            <a:lvl1pPr>
              <a:defRPr/>
            </a:lvl1pPr>
          </a:lstStyle>
          <a:p>
            <a:pPr>
              <a:defRPr/>
            </a:pPr>
            <a:fld id="{48FF37E2-E948-AF4A-88F0-E8959ADF9B3C}" type="slidenum">
              <a:rPr lang="en-US" altLang="ja-JP"/>
              <a:pPr>
                <a:defRPr/>
              </a:pPr>
              <a:t>‹#›</a:t>
            </a:fld>
            <a:endParaRPr lang="en-US" altLang="ja-JP"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457200" y="1600200"/>
            <a:ext cx="8229600" cy="4530725"/>
          </a:xfrm>
        </p:spPr>
        <p:txBody>
          <a:bodyPr/>
          <a:lstStyle/>
          <a:p>
            <a:pPr lvl="0"/>
            <a:endParaRPr lang="en-US" noProof="0" dirty="0"/>
          </a:p>
        </p:txBody>
      </p:sp>
      <p:sp>
        <p:nvSpPr>
          <p:cNvPr id="4" name="Rectangle 67"/>
          <p:cNvSpPr>
            <a:spLocks noGrp="1" noChangeArrowheads="1"/>
          </p:cNvSpPr>
          <p:nvPr>
            <p:ph type="dt" sz="half" idx="10"/>
          </p:nvPr>
        </p:nvSpPr>
        <p:spPr>
          <a:ln/>
        </p:spPr>
        <p:txBody>
          <a:bodyPr/>
          <a:lstStyle>
            <a:lvl1pPr>
              <a:defRPr/>
            </a:lvl1pPr>
          </a:lstStyle>
          <a:p>
            <a:pPr>
              <a:defRPr/>
            </a:pPr>
            <a:endParaRPr lang="en-US" altLang="ja-JP"/>
          </a:p>
        </p:txBody>
      </p:sp>
      <p:sp>
        <p:nvSpPr>
          <p:cNvPr id="5" name="Rectangle 68"/>
          <p:cNvSpPr>
            <a:spLocks noGrp="1" noChangeArrowheads="1"/>
          </p:cNvSpPr>
          <p:nvPr>
            <p:ph type="ftr" sz="quarter" idx="11"/>
          </p:nvPr>
        </p:nvSpPr>
        <p:spPr>
          <a:ln/>
        </p:spPr>
        <p:txBody>
          <a:bodyPr/>
          <a:lstStyle>
            <a:lvl1pPr>
              <a:defRPr/>
            </a:lvl1pPr>
          </a:lstStyle>
          <a:p>
            <a:pPr>
              <a:defRPr/>
            </a:pPr>
            <a:endParaRPr lang="en-US" altLang="ja-JP"/>
          </a:p>
        </p:txBody>
      </p:sp>
      <p:sp>
        <p:nvSpPr>
          <p:cNvPr id="6" name="Rectangle 69"/>
          <p:cNvSpPr>
            <a:spLocks noGrp="1" noChangeArrowheads="1"/>
          </p:cNvSpPr>
          <p:nvPr>
            <p:ph type="sldNum" sz="quarter" idx="12"/>
          </p:nvPr>
        </p:nvSpPr>
        <p:spPr>
          <a:ln/>
        </p:spPr>
        <p:txBody>
          <a:bodyPr/>
          <a:lstStyle>
            <a:lvl1pPr>
              <a:defRPr/>
            </a:lvl1pPr>
          </a:lstStyle>
          <a:p>
            <a:pPr>
              <a:defRPr/>
            </a:pPr>
            <a:fld id="{C74ABEA5-A17E-4F4A-8BB5-38ED88A33B01}" type="slidenum">
              <a:rPr lang="en-US" altLang="ja-JP"/>
              <a:pPr>
                <a:defRPr/>
              </a:pPr>
              <a:t>‹#›</a:t>
            </a:fld>
            <a:endParaRPr lang="en-US" altLang="ja-JP"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lipArt Placeholder 3"/>
          <p:cNvSpPr>
            <a:spLocks noGrp="1"/>
          </p:cNvSpPr>
          <p:nvPr>
            <p:ph type="clipArt" sz="half" idx="2"/>
          </p:nvPr>
        </p:nvSpPr>
        <p:spPr>
          <a:xfrm>
            <a:off x="4648200" y="1600200"/>
            <a:ext cx="4038600" cy="4530725"/>
          </a:xfrm>
        </p:spPr>
        <p:txBody>
          <a:bodyPr/>
          <a:lstStyle/>
          <a:p>
            <a:endParaRPr lang="en-US"/>
          </a:p>
        </p:txBody>
      </p:sp>
      <p:sp>
        <p:nvSpPr>
          <p:cNvPr id="5" name="Date Placeholder 4"/>
          <p:cNvSpPr>
            <a:spLocks noGrp="1"/>
          </p:cNvSpPr>
          <p:nvPr>
            <p:ph type="dt" sz="half" idx="10"/>
          </p:nvPr>
        </p:nvSpPr>
        <p:spPr>
          <a:xfrm>
            <a:off x="457200" y="6248400"/>
            <a:ext cx="2133600" cy="457200"/>
          </a:xfrm>
        </p:spPr>
        <p:txBody>
          <a:bodyPr/>
          <a:lstStyle>
            <a:lvl1pPr>
              <a:defRPr/>
            </a:lvl1pPr>
          </a:lstStyle>
          <a:p>
            <a:endParaRPr lang="en-US" altLang="ja-JP"/>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US" altLang="ja-JP"/>
          </a:p>
        </p:txBody>
      </p:sp>
      <p:sp>
        <p:nvSpPr>
          <p:cNvPr id="7" name="Slide Number Placeholder 6"/>
          <p:cNvSpPr>
            <a:spLocks noGrp="1"/>
          </p:cNvSpPr>
          <p:nvPr>
            <p:ph type="sldNum" sz="quarter" idx="12"/>
          </p:nvPr>
        </p:nvSpPr>
        <p:spPr>
          <a:xfrm>
            <a:off x="6553200" y="6248400"/>
            <a:ext cx="2133600" cy="457200"/>
          </a:xfrm>
        </p:spPr>
        <p:txBody>
          <a:bodyPr/>
          <a:lstStyle>
            <a:lvl1pPr>
              <a:defRPr smtClean="0"/>
            </a:lvl1pPr>
          </a:lstStyle>
          <a:p>
            <a:fld id="{FC95E057-3153-D047-8D6D-E246AD1FEEE0}" type="slidenum">
              <a:rPr lang="en-US" altLang="ja-JP"/>
              <a:pPr/>
              <a:t>‹#›</a:t>
            </a:fld>
            <a:endParaRPr lang="en-US" altLang="ja-JP"/>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600200"/>
            <a:ext cx="4038600" cy="2189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648200" y="3941763"/>
            <a:ext cx="4038600" cy="21891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5"/>
          <p:cNvSpPr>
            <a:spLocks noGrp="1"/>
          </p:cNvSpPr>
          <p:nvPr>
            <p:ph type="dt" sz="half" idx="10"/>
          </p:nvPr>
        </p:nvSpPr>
        <p:spPr>
          <a:xfrm>
            <a:off x="457200" y="6248400"/>
            <a:ext cx="2133600" cy="457200"/>
          </a:xfrm>
        </p:spPr>
        <p:txBody>
          <a:bodyPr/>
          <a:lstStyle>
            <a:lvl1pPr>
              <a:defRPr/>
            </a:lvl1pPr>
          </a:lstStyle>
          <a:p>
            <a:endParaRPr lang="en-US" altLang="ja-JP"/>
          </a:p>
        </p:txBody>
      </p:sp>
      <p:sp>
        <p:nvSpPr>
          <p:cNvPr id="7" name="Footer Placeholder 6"/>
          <p:cNvSpPr>
            <a:spLocks noGrp="1"/>
          </p:cNvSpPr>
          <p:nvPr>
            <p:ph type="ftr" sz="quarter" idx="11"/>
          </p:nvPr>
        </p:nvSpPr>
        <p:spPr>
          <a:xfrm>
            <a:off x="3124200" y="6248400"/>
            <a:ext cx="2895600" cy="457200"/>
          </a:xfrm>
        </p:spPr>
        <p:txBody>
          <a:bodyPr/>
          <a:lstStyle>
            <a:lvl1pPr>
              <a:defRPr/>
            </a:lvl1pPr>
          </a:lstStyle>
          <a:p>
            <a:endParaRPr lang="en-US" altLang="ja-JP"/>
          </a:p>
        </p:txBody>
      </p:sp>
      <p:sp>
        <p:nvSpPr>
          <p:cNvPr id="8" name="Slide Number Placeholder 7"/>
          <p:cNvSpPr>
            <a:spLocks noGrp="1"/>
          </p:cNvSpPr>
          <p:nvPr>
            <p:ph type="sldNum" sz="quarter" idx="12"/>
          </p:nvPr>
        </p:nvSpPr>
        <p:spPr>
          <a:xfrm>
            <a:off x="6553200" y="6248400"/>
            <a:ext cx="2133600" cy="457200"/>
          </a:xfrm>
        </p:spPr>
        <p:txBody>
          <a:bodyPr/>
          <a:lstStyle>
            <a:lvl1pPr>
              <a:defRPr smtClean="0"/>
            </a:lvl1pPr>
          </a:lstStyle>
          <a:p>
            <a:fld id="{B3761012-BBD5-CE46-B758-1350E01F962D}" type="slidenum">
              <a:rPr lang="en-US" altLang="ja-JP"/>
              <a:pPr/>
              <a:t>‹#›</a:t>
            </a:fld>
            <a:endParaRPr lang="en-US" altLang="ja-JP"/>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600200"/>
            <a:ext cx="4038600" cy="2189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648200" y="3941763"/>
            <a:ext cx="4038600" cy="21891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5"/>
          <p:cNvSpPr>
            <a:spLocks noGrp="1"/>
          </p:cNvSpPr>
          <p:nvPr>
            <p:ph type="dt" sz="half" idx="10"/>
          </p:nvPr>
        </p:nvSpPr>
        <p:spPr>
          <a:xfrm>
            <a:off x="457200" y="6248400"/>
            <a:ext cx="2133600" cy="457200"/>
          </a:xfrm>
        </p:spPr>
        <p:txBody>
          <a:bodyPr/>
          <a:lstStyle>
            <a:lvl1pPr>
              <a:defRPr/>
            </a:lvl1pPr>
          </a:lstStyle>
          <a:p>
            <a:endParaRPr lang="en-US" altLang="ja-JP"/>
          </a:p>
        </p:txBody>
      </p:sp>
      <p:sp>
        <p:nvSpPr>
          <p:cNvPr id="7" name="Footer Placeholder 6"/>
          <p:cNvSpPr>
            <a:spLocks noGrp="1"/>
          </p:cNvSpPr>
          <p:nvPr>
            <p:ph type="ftr" sz="quarter" idx="11"/>
          </p:nvPr>
        </p:nvSpPr>
        <p:spPr>
          <a:xfrm>
            <a:off x="3124200" y="6248400"/>
            <a:ext cx="2895600" cy="457200"/>
          </a:xfrm>
        </p:spPr>
        <p:txBody>
          <a:bodyPr/>
          <a:lstStyle>
            <a:lvl1pPr>
              <a:defRPr/>
            </a:lvl1pPr>
          </a:lstStyle>
          <a:p>
            <a:endParaRPr lang="en-US" altLang="ja-JP"/>
          </a:p>
        </p:txBody>
      </p:sp>
      <p:sp>
        <p:nvSpPr>
          <p:cNvPr id="8" name="Slide Number Placeholder 7"/>
          <p:cNvSpPr>
            <a:spLocks noGrp="1"/>
          </p:cNvSpPr>
          <p:nvPr>
            <p:ph type="sldNum" sz="quarter" idx="12"/>
          </p:nvPr>
        </p:nvSpPr>
        <p:spPr>
          <a:xfrm>
            <a:off x="6553200" y="6248400"/>
            <a:ext cx="2133600" cy="457200"/>
          </a:xfrm>
        </p:spPr>
        <p:txBody>
          <a:bodyPr/>
          <a:lstStyle>
            <a:lvl1pPr>
              <a:defRPr smtClean="0"/>
            </a:lvl1pPr>
          </a:lstStyle>
          <a:p>
            <a:fld id="{0A00BA48-9BA6-C544-A9BA-1245D6AB1B32}" type="slidenum">
              <a:rPr lang="en-US" altLang="ja-JP"/>
              <a:pPr/>
              <a:t>‹#›</a:t>
            </a:fld>
            <a:endParaRPr lang="en-US" altLang="ja-JP"/>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ClipArt Placeholder 2"/>
          <p:cNvSpPr>
            <a:spLocks noGrp="1"/>
          </p:cNvSpPr>
          <p:nvPr>
            <p:ph type="clipArt" sz="half" idx="1"/>
          </p:nvPr>
        </p:nvSpPr>
        <p:spPr>
          <a:xfrm>
            <a:off x="685800" y="1981200"/>
            <a:ext cx="3810000" cy="4114800"/>
          </a:xfrm>
        </p:spPr>
        <p:txBody>
          <a:bodyPr/>
          <a:lstStyle/>
          <a:p>
            <a:endParaRPr lang="en-US"/>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CA"/>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CA"/>
          </a:p>
        </p:txBody>
      </p:sp>
      <p:sp>
        <p:nvSpPr>
          <p:cNvPr id="7" name="Slide Number Placeholder 6"/>
          <p:cNvSpPr>
            <a:spLocks noGrp="1"/>
          </p:cNvSpPr>
          <p:nvPr>
            <p:ph type="sldNum" sz="quarter" idx="12"/>
          </p:nvPr>
        </p:nvSpPr>
        <p:spPr>
          <a:xfrm>
            <a:off x="6553200" y="6248400"/>
            <a:ext cx="1905000" cy="457200"/>
          </a:xfrm>
        </p:spPr>
        <p:txBody>
          <a:bodyPr/>
          <a:lstStyle>
            <a:lvl1pPr>
              <a:defRPr smtClean="0"/>
            </a:lvl1pPr>
          </a:lstStyle>
          <a:p>
            <a:fld id="{7DDF1163-8A9F-5343-93FB-865998AD43F2}" type="slidenum">
              <a:rPr lang="en-CA"/>
              <a:pPr/>
              <a:t>‹#›</a:t>
            </a:fld>
            <a:endParaRPr lang="en-CA"/>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3175" y="4267200"/>
            <a:ext cx="9140825" cy="2590800"/>
            <a:chOff x="2" y="2688"/>
            <a:chExt cx="5758" cy="1632"/>
          </a:xfrm>
        </p:grpSpPr>
        <p:sp>
          <p:nvSpPr>
            <p:cNvPr id="373763" name="Freeform 3"/>
            <p:cNvSpPr>
              <a:spLocks/>
            </p:cNvSpPr>
            <p:nvPr/>
          </p:nvSpPr>
          <p:spPr bwMode="hidden">
            <a:xfrm>
              <a:off x="2" y="2688"/>
              <a:ext cx="5758" cy="1632"/>
            </a:xfrm>
            <a:custGeom>
              <a:avLst/>
              <a:gdLst/>
              <a:ahLst/>
              <a:cxnLst>
                <a:cxn ang="0">
                  <a:pos x="5740" y="4316"/>
                </a:cxn>
                <a:cxn ang="0">
                  <a:pos x="0" y="4316"/>
                </a:cxn>
                <a:cxn ang="0">
                  <a:pos x="0" y="0"/>
                </a:cxn>
                <a:cxn ang="0">
                  <a:pos x="5740" y="0"/>
                </a:cxn>
                <a:cxn ang="0">
                  <a:pos x="5740" y="4316"/>
                </a:cxn>
                <a:cxn ang="0">
                  <a:pos x="5740" y="4316"/>
                </a:cxn>
              </a:cxnLst>
              <a:rect l="0" t="0" r="r" b="b"/>
              <a:pathLst>
                <a:path w="5740" h="4316">
                  <a:moveTo>
                    <a:pt x="5740" y="4316"/>
                  </a:moveTo>
                  <a:lnTo>
                    <a:pt x="0" y="4316"/>
                  </a:lnTo>
                  <a:lnTo>
                    <a:pt x="0" y="0"/>
                  </a:lnTo>
                  <a:lnTo>
                    <a:pt x="5740" y="0"/>
                  </a:lnTo>
                  <a:lnTo>
                    <a:pt x="5740" y="4316"/>
                  </a:lnTo>
                  <a:lnTo>
                    <a:pt x="5740" y="4316"/>
                  </a:lnTo>
                  <a:close/>
                </a:path>
              </a:pathLst>
            </a:custGeom>
            <a:gradFill rotWithShape="0">
              <a:gsLst>
                <a:gs pos="0">
                  <a:schemeClr val="bg1"/>
                </a:gs>
                <a:gs pos="100000">
                  <a:schemeClr val="accent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grpSp>
          <p:nvGrpSpPr>
            <p:cNvPr id="1033" name="Group 4"/>
            <p:cNvGrpSpPr>
              <a:grpSpLocks/>
            </p:cNvGrpSpPr>
            <p:nvPr/>
          </p:nvGrpSpPr>
          <p:grpSpPr bwMode="auto">
            <a:xfrm>
              <a:off x="1776" y="3024"/>
              <a:ext cx="3929" cy="1290"/>
              <a:chOff x="1776" y="3024"/>
              <a:chExt cx="3929" cy="1290"/>
            </a:xfrm>
          </p:grpSpPr>
          <p:grpSp>
            <p:nvGrpSpPr>
              <p:cNvPr id="1034" name="Group 5"/>
              <p:cNvGrpSpPr>
                <a:grpSpLocks/>
              </p:cNvGrpSpPr>
              <p:nvPr userDrawn="1"/>
            </p:nvGrpSpPr>
            <p:grpSpPr bwMode="auto">
              <a:xfrm>
                <a:off x="2268" y="3934"/>
                <a:ext cx="638" cy="377"/>
                <a:chOff x="2268" y="3934"/>
                <a:chExt cx="638" cy="377"/>
              </a:xfrm>
            </p:grpSpPr>
            <p:sp>
              <p:nvSpPr>
                <p:cNvPr id="373766" name="Oval 6"/>
                <p:cNvSpPr>
                  <a:spLocks noChangeArrowheads="1"/>
                </p:cNvSpPr>
                <p:nvPr userDrawn="1"/>
              </p:nvSpPr>
              <p:spPr bwMode="hidden">
                <a:xfrm>
                  <a:off x="2268" y="3934"/>
                  <a:ext cx="638" cy="377"/>
                </a:xfrm>
                <a:prstGeom prst="ellipse">
                  <a:avLst/>
                </a:prstGeom>
                <a:gradFill rotWithShape="0">
                  <a:gsLst>
                    <a:gs pos="0">
                      <a:schemeClr val="accent1">
                        <a:gamma/>
                        <a:shade val="87843"/>
                        <a:invGamma/>
                      </a:schemeClr>
                    </a:gs>
                    <a:gs pos="100000">
                      <a:schemeClr val="accent1"/>
                    </a:gs>
                  </a:gsLst>
                  <a:lin ang="27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67" name="Oval 7"/>
                <p:cNvSpPr>
                  <a:spLocks noChangeArrowheads="1"/>
                </p:cNvSpPr>
                <p:nvPr userDrawn="1"/>
              </p:nvSpPr>
              <p:spPr bwMode="hidden">
                <a:xfrm>
                  <a:off x="2314" y="3958"/>
                  <a:ext cx="543" cy="332"/>
                </a:xfrm>
                <a:prstGeom prst="ellipse">
                  <a:avLst/>
                </a:prstGeom>
                <a:gradFill rotWithShape="0">
                  <a:gsLst>
                    <a:gs pos="0">
                      <a:schemeClr val="accent1"/>
                    </a:gs>
                    <a:gs pos="100000">
                      <a:schemeClr val="accent1">
                        <a:gamma/>
                        <a:shade val="87843"/>
                        <a:invGamma/>
                      </a:schemeClr>
                    </a:gs>
                  </a:gsLst>
                  <a:lin ang="27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68" name="Oval 8"/>
                <p:cNvSpPr>
                  <a:spLocks noChangeArrowheads="1"/>
                </p:cNvSpPr>
                <p:nvPr userDrawn="1"/>
              </p:nvSpPr>
              <p:spPr bwMode="hidden">
                <a:xfrm>
                  <a:off x="2341" y="3979"/>
                  <a:ext cx="501" cy="299"/>
                </a:xfrm>
                <a:prstGeom prst="ellipse">
                  <a:avLst/>
                </a:prstGeom>
                <a:gradFill rotWithShape="0">
                  <a:gsLst>
                    <a:gs pos="0">
                      <a:schemeClr val="accent1">
                        <a:gamma/>
                        <a:shade val="90980"/>
                        <a:invGamma/>
                      </a:schemeClr>
                    </a:gs>
                    <a:gs pos="100000">
                      <a:schemeClr val="accent1"/>
                    </a:gs>
                  </a:gsLst>
                  <a:lin ang="27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69" name="Oval 9"/>
                <p:cNvSpPr>
                  <a:spLocks noChangeArrowheads="1"/>
                </p:cNvSpPr>
                <p:nvPr userDrawn="1"/>
              </p:nvSpPr>
              <p:spPr bwMode="hidden">
                <a:xfrm>
                  <a:off x="2368" y="3997"/>
                  <a:ext cx="444" cy="258"/>
                </a:xfrm>
                <a:prstGeom prst="ellipse">
                  <a:avLst/>
                </a:prstGeom>
                <a:gradFill rotWithShape="0">
                  <a:gsLst>
                    <a:gs pos="0">
                      <a:schemeClr val="accent1">
                        <a:gamma/>
                        <a:shade val="87843"/>
                        <a:invGamma/>
                      </a:schemeClr>
                    </a:gs>
                    <a:gs pos="100000">
                      <a:schemeClr val="accent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70" name="Oval 10"/>
                <p:cNvSpPr>
                  <a:spLocks noChangeArrowheads="1"/>
                </p:cNvSpPr>
                <p:nvPr userDrawn="1"/>
              </p:nvSpPr>
              <p:spPr bwMode="hidden">
                <a:xfrm>
                  <a:off x="2385" y="4005"/>
                  <a:ext cx="413" cy="240"/>
                </a:xfrm>
                <a:prstGeom prst="ellipse">
                  <a:avLst/>
                </a:prstGeom>
                <a:gradFill rotWithShape="0">
                  <a:gsLst>
                    <a:gs pos="0">
                      <a:schemeClr val="accent1">
                        <a:gamma/>
                        <a:shade val="94118"/>
                        <a:invGamma/>
                      </a:schemeClr>
                    </a:gs>
                    <a:gs pos="100000">
                      <a:schemeClr val="accent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71" name="Oval 11"/>
                <p:cNvSpPr>
                  <a:spLocks noChangeArrowheads="1"/>
                </p:cNvSpPr>
                <p:nvPr userDrawn="1"/>
              </p:nvSpPr>
              <p:spPr bwMode="hidden">
                <a:xfrm>
                  <a:off x="2437" y="4026"/>
                  <a:ext cx="306" cy="192"/>
                </a:xfrm>
                <a:prstGeom prst="ellipse">
                  <a:avLst/>
                </a:prstGeom>
                <a:gradFill rotWithShape="0">
                  <a:gsLst>
                    <a:gs pos="0">
                      <a:schemeClr val="accent1">
                        <a:gamma/>
                        <a:shade val="87843"/>
                        <a:invGamma/>
                      </a:schemeClr>
                    </a:gs>
                    <a:gs pos="100000">
                      <a:schemeClr val="accent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72" name="Oval 12"/>
                <p:cNvSpPr>
                  <a:spLocks noChangeArrowheads="1"/>
                </p:cNvSpPr>
                <p:nvPr userDrawn="1"/>
              </p:nvSpPr>
              <p:spPr bwMode="hidden">
                <a:xfrm>
                  <a:off x="2476" y="4056"/>
                  <a:ext cx="227" cy="135"/>
                </a:xfrm>
                <a:prstGeom prst="ellipse">
                  <a:avLst/>
                </a:prstGeom>
                <a:gradFill rotWithShape="0">
                  <a:gsLst>
                    <a:gs pos="0">
                      <a:schemeClr val="accent1"/>
                    </a:gs>
                    <a:gs pos="100000">
                      <a:schemeClr val="accent1">
                        <a:gamma/>
                        <a:shade val="90980"/>
                        <a:invGamma/>
                      </a:schemeClr>
                    </a:gs>
                  </a:gsLst>
                  <a:lin ang="27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73" name="Oval 13"/>
                <p:cNvSpPr>
                  <a:spLocks noChangeArrowheads="1"/>
                </p:cNvSpPr>
                <p:nvPr userDrawn="1"/>
              </p:nvSpPr>
              <p:spPr bwMode="hidden">
                <a:xfrm>
                  <a:off x="2542" y="4097"/>
                  <a:ext cx="90" cy="60"/>
                </a:xfrm>
                <a:prstGeom prst="ellipse">
                  <a:avLst/>
                </a:prstGeom>
                <a:gradFill rotWithShape="0">
                  <a:gsLst>
                    <a:gs pos="0">
                      <a:schemeClr val="accent1"/>
                    </a:gs>
                    <a:gs pos="100000">
                      <a:schemeClr val="accent1">
                        <a:gamma/>
                        <a:shade val="90980"/>
                        <a:invGamma/>
                      </a:schemeClr>
                    </a:gs>
                  </a:gsLst>
                  <a:lin ang="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grpSp>
          <p:sp>
            <p:nvSpPr>
              <p:cNvPr id="373774" name="Oval 14"/>
              <p:cNvSpPr>
                <a:spLocks noChangeArrowheads="1"/>
              </p:cNvSpPr>
              <p:nvPr userDrawn="1"/>
            </p:nvSpPr>
            <p:spPr bwMode="hidden">
              <a:xfrm>
                <a:off x="3686" y="3810"/>
                <a:ext cx="532" cy="327"/>
              </a:xfrm>
              <a:prstGeom prst="ellipse">
                <a:avLst/>
              </a:prstGeom>
              <a:gradFill rotWithShape="0">
                <a:gsLst>
                  <a:gs pos="0">
                    <a:schemeClr val="accent1"/>
                  </a:gs>
                  <a:gs pos="100000">
                    <a:schemeClr val="accent1">
                      <a:gamma/>
                      <a:shade val="90980"/>
                      <a:invGamma/>
                    </a:schemeClr>
                  </a:gs>
                </a:gsLst>
                <a:path path="shape">
                  <a:fillToRect l="50000" t="50000" r="50000" b="50000"/>
                </a:path>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75" name="Oval 15"/>
              <p:cNvSpPr>
                <a:spLocks noChangeArrowheads="1"/>
              </p:cNvSpPr>
              <p:nvPr userDrawn="1"/>
            </p:nvSpPr>
            <p:spPr bwMode="hidden">
              <a:xfrm>
                <a:off x="3726" y="3840"/>
                <a:ext cx="452" cy="275"/>
              </a:xfrm>
              <a:prstGeom prst="ellipse">
                <a:avLst/>
              </a:prstGeom>
              <a:gradFill rotWithShape="0">
                <a:gsLst>
                  <a:gs pos="0">
                    <a:schemeClr val="accent1">
                      <a:gamma/>
                      <a:shade val="90980"/>
                      <a:invGamma/>
                    </a:schemeClr>
                  </a:gs>
                  <a:gs pos="100000">
                    <a:schemeClr val="accent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76" name="Oval 16"/>
              <p:cNvSpPr>
                <a:spLocks noChangeArrowheads="1"/>
              </p:cNvSpPr>
              <p:nvPr userDrawn="1"/>
            </p:nvSpPr>
            <p:spPr bwMode="hidden">
              <a:xfrm>
                <a:off x="3782" y="3872"/>
                <a:ext cx="344" cy="207"/>
              </a:xfrm>
              <a:prstGeom prst="ellipse">
                <a:avLst/>
              </a:prstGeom>
              <a:gradFill rotWithShape="0">
                <a:gsLst>
                  <a:gs pos="0">
                    <a:schemeClr val="accent1"/>
                  </a:gs>
                  <a:gs pos="100000">
                    <a:schemeClr val="accent1">
                      <a:gamma/>
                      <a:shade val="94118"/>
                      <a:invGamma/>
                    </a:schemeClr>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77" name="Oval 17"/>
              <p:cNvSpPr>
                <a:spLocks noChangeArrowheads="1"/>
              </p:cNvSpPr>
              <p:nvPr userDrawn="1"/>
            </p:nvSpPr>
            <p:spPr bwMode="hidden">
              <a:xfrm>
                <a:off x="3822" y="3896"/>
                <a:ext cx="262" cy="159"/>
              </a:xfrm>
              <a:prstGeom prst="ellipse">
                <a:avLst/>
              </a:prstGeom>
              <a:gradFill rotWithShape="0">
                <a:gsLst>
                  <a:gs pos="0">
                    <a:schemeClr val="accent1">
                      <a:gamma/>
                      <a:shade val="96863"/>
                      <a:invGamma/>
                    </a:schemeClr>
                  </a:gs>
                  <a:gs pos="100000">
                    <a:schemeClr val="accent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78" name="Oval 18"/>
              <p:cNvSpPr>
                <a:spLocks noChangeArrowheads="1"/>
              </p:cNvSpPr>
              <p:nvPr userDrawn="1"/>
            </p:nvSpPr>
            <p:spPr bwMode="hidden">
              <a:xfrm>
                <a:off x="3856" y="3922"/>
                <a:ext cx="192" cy="107"/>
              </a:xfrm>
              <a:prstGeom prst="ellipse">
                <a:avLst/>
              </a:prstGeom>
              <a:gradFill rotWithShape="0">
                <a:gsLst>
                  <a:gs pos="0">
                    <a:schemeClr val="accent1"/>
                  </a:gs>
                  <a:gs pos="100000">
                    <a:schemeClr val="accent1">
                      <a:gamma/>
                      <a:shade val="94118"/>
                      <a:invGamma/>
                    </a:schemeClr>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79" name="Freeform 19"/>
              <p:cNvSpPr>
                <a:spLocks/>
              </p:cNvSpPr>
              <p:nvPr userDrawn="1"/>
            </p:nvSpPr>
            <p:spPr bwMode="hidden">
              <a:xfrm>
                <a:off x="3575" y="3715"/>
                <a:ext cx="383" cy="161"/>
              </a:xfrm>
              <a:custGeom>
                <a:avLst/>
                <a:gdLst/>
                <a:ahLst/>
                <a:cxnLst>
                  <a:cxn ang="0">
                    <a:pos x="376" y="12"/>
                  </a:cxn>
                  <a:cxn ang="0">
                    <a:pos x="257" y="24"/>
                  </a:cxn>
                  <a:cxn ang="0">
                    <a:pos x="149" y="54"/>
                  </a:cxn>
                  <a:cxn ang="0">
                    <a:pos x="101" y="77"/>
                  </a:cxn>
                  <a:cxn ang="0">
                    <a:pos x="59" y="101"/>
                  </a:cxn>
                  <a:cxn ang="0">
                    <a:pos x="24" y="131"/>
                  </a:cxn>
                  <a:cxn ang="0">
                    <a:pos x="0" y="161"/>
                  </a:cxn>
                  <a:cxn ang="0">
                    <a:pos x="0" y="137"/>
                  </a:cxn>
                  <a:cxn ang="0">
                    <a:pos x="29" y="107"/>
                  </a:cxn>
                  <a:cxn ang="0">
                    <a:pos x="65" y="83"/>
                  </a:cxn>
                  <a:cxn ang="0">
                    <a:pos x="155" y="36"/>
                  </a:cxn>
                  <a:cxn ang="0">
                    <a:pos x="257" y="12"/>
                  </a:cxn>
                  <a:cxn ang="0">
                    <a:pos x="376" y="0"/>
                  </a:cxn>
                  <a:cxn ang="0">
                    <a:pos x="376" y="0"/>
                  </a:cxn>
                  <a:cxn ang="0">
                    <a:pos x="382" y="0"/>
                  </a:cxn>
                  <a:cxn ang="0">
                    <a:pos x="382" y="12"/>
                  </a:cxn>
                  <a:cxn ang="0">
                    <a:pos x="376" y="12"/>
                  </a:cxn>
                  <a:cxn ang="0">
                    <a:pos x="376" y="12"/>
                  </a:cxn>
                  <a:cxn ang="0">
                    <a:pos x="376" y="12"/>
                  </a:cxn>
                </a:cxnLst>
                <a:rect l="0" t="0" r="r" b="b"/>
                <a:pathLst>
                  <a:path w="382" h="161">
                    <a:moveTo>
                      <a:pt x="376" y="12"/>
                    </a:moveTo>
                    <a:lnTo>
                      <a:pt x="257" y="24"/>
                    </a:lnTo>
                    <a:lnTo>
                      <a:pt x="149" y="54"/>
                    </a:lnTo>
                    <a:lnTo>
                      <a:pt x="101" y="77"/>
                    </a:lnTo>
                    <a:lnTo>
                      <a:pt x="59" y="101"/>
                    </a:lnTo>
                    <a:lnTo>
                      <a:pt x="24" y="131"/>
                    </a:lnTo>
                    <a:lnTo>
                      <a:pt x="0" y="161"/>
                    </a:lnTo>
                    <a:lnTo>
                      <a:pt x="0" y="137"/>
                    </a:lnTo>
                    <a:lnTo>
                      <a:pt x="29" y="107"/>
                    </a:lnTo>
                    <a:lnTo>
                      <a:pt x="65" y="83"/>
                    </a:lnTo>
                    <a:lnTo>
                      <a:pt x="155" y="36"/>
                    </a:lnTo>
                    <a:lnTo>
                      <a:pt x="257" y="12"/>
                    </a:lnTo>
                    <a:lnTo>
                      <a:pt x="376" y="0"/>
                    </a:lnTo>
                    <a:lnTo>
                      <a:pt x="376" y="0"/>
                    </a:lnTo>
                    <a:lnTo>
                      <a:pt x="382" y="0"/>
                    </a:lnTo>
                    <a:lnTo>
                      <a:pt x="382" y="12"/>
                    </a:lnTo>
                    <a:lnTo>
                      <a:pt x="376" y="12"/>
                    </a:lnTo>
                    <a:lnTo>
                      <a:pt x="376" y="12"/>
                    </a:lnTo>
                    <a:lnTo>
                      <a:pt x="376" y="12"/>
                    </a:lnTo>
                    <a:close/>
                  </a:path>
                </a:pathLst>
              </a:custGeom>
              <a:gradFill rotWithShape="0">
                <a:gsLst>
                  <a:gs pos="0">
                    <a:schemeClr val="accent1">
                      <a:gamma/>
                      <a:shade val="94118"/>
                      <a:invGamma/>
                    </a:schemeClr>
                  </a:gs>
                  <a:gs pos="100000">
                    <a:schemeClr val="accent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80" name="Freeform 20"/>
              <p:cNvSpPr>
                <a:spLocks/>
              </p:cNvSpPr>
              <p:nvPr userDrawn="1"/>
            </p:nvSpPr>
            <p:spPr bwMode="hidden">
              <a:xfrm>
                <a:off x="3695" y="4170"/>
                <a:ext cx="444" cy="66"/>
              </a:xfrm>
              <a:custGeom>
                <a:avLst/>
                <a:gdLst/>
                <a:ahLst/>
                <a:cxnLst>
                  <a:cxn ang="0">
                    <a:pos x="257" y="54"/>
                  </a:cxn>
                  <a:cxn ang="0">
                    <a:pos x="353" y="48"/>
                  </a:cxn>
                  <a:cxn ang="0">
                    <a:pos x="443" y="24"/>
                  </a:cxn>
                  <a:cxn ang="0">
                    <a:pos x="443" y="36"/>
                  </a:cxn>
                  <a:cxn ang="0">
                    <a:pos x="353" y="60"/>
                  </a:cxn>
                  <a:cxn ang="0">
                    <a:pos x="257" y="66"/>
                  </a:cxn>
                  <a:cxn ang="0">
                    <a:pos x="186" y="60"/>
                  </a:cxn>
                  <a:cxn ang="0">
                    <a:pos x="120" y="48"/>
                  </a:cxn>
                  <a:cxn ang="0">
                    <a:pos x="60" y="36"/>
                  </a:cxn>
                  <a:cxn ang="0">
                    <a:pos x="0" y="12"/>
                  </a:cxn>
                  <a:cxn ang="0">
                    <a:pos x="0" y="0"/>
                  </a:cxn>
                  <a:cxn ang="0">
                    <a:pos x="54" y="24"/>
                  </a:cxn>
                  <a:cxn ang="0">
                    <a:pos x="120" y="36"/>
                  </a:cxn>
                  <a:cxn ang="0">
                    <a:pos x="186" y="48"/>
                  </a:cxn>
                  <a:cxn ang="0">
                    <a:pos x="257" y="54"/>
                  </a:cxn>
                  <a:cxn ang="0">
                    <a:pos x="257" y="54"/>
                  </a:cxn>
                </a:cxnLst>
                <a:rect l="0" t="0" r="r" b="b"/>
                <a:pathLst>
                  <a:path w="443" h="66">
                    <a:moveTo>
                      <a:pt x="257" y="54"/>
                    </a:moveTo>
                    <a:lnTo>
                      <a:pt x="353" y="48"/>
                    </a:lnTo>
                    <a:lnTo>
                      <a:pt x="443" y="24"/>
                    </a:lnTo>
                    <a:lnTo>
                      <a:pt x="443" y="36"/>
                    </a:lnTo>
                    <a:lnTo>
                      <a:pt x="353" y="60"/>
                    </a:lnTo>
                    <a:lnTo>
                      <a:pt x="257" y="66"/>
                    </a:lnTo>
                    <a:lnTo>
                      <a:pt x="186" y="60"/>
                    </a:lnTo>
                    <a:lnTo>
                      <a:pt x="120" y="48"/>
                    </a:lnTo>
                    <a:lnTo>
                      <a:pt x="60" y="36"/>
                    </a:lnTo>
                    <a:lnTo>
                      <a:pt x="0" y="12"/>
                    </a:lnTo>
                    <a:lnTo>
                      <a:pt x="0" y="0"/>
                    </a:lnTo>
                    <a:lnTo>
                      <a:pt x="54" y="24"/>
                    </a:lnTo>
                    <a:lnTo>
                      <a:pt x="120" y="36"/>
                    </a:lnTo>
                    <a:lnTo>
                      <a:pt x="186" y="48"/>
                    </a:lnTo>
                    <a:lnTo>
                      <a:pt x="257" y="54"/>
                    </a:lnTo>
                    <a:lnTo>
                      <a:pt x="257" y="54"/>
                    </a:lnTo>
                    <a:close/>
                  </a:path>
                </a:pathLst>
              </a:custGeom>
              <a:gradFill rotWithShape="0">
                <a:gsLst>
                  <a:gs pos="0">
                    <a:schemeClr val="accent1">
                      <a:gamma/>
                      <a:shade val="84706"/>
                      <a:invGamma/>
                    </a:schemeClr>
                  </a:gs>
                  <a:gs pos="100000">
                    <a:schemeClr val="accent1"/>
                  </a:gs>
                </a:gsLst>
                <a:lin ang="189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81" name="Freeform 21"/>
              <p:cNvSpPr>
                <a:spLocks/>
              </p:cNvSpPr>
              <p:nvPr userDrawn="1"/>
            </p:nvSpPr>
            <p:spPr bwMode="hidden">
              <a:xfrm>
                <a:off x="3527" y="3906"/>
                <a:ext cx="89" cy="216"/>
              </a:xfrm>
              <a:custGeom>
                <a:avLst/>
                <a:gdLst/>
                <a:ahLst/>
                <a:cxnLst>
                  <a:cxn ang="0">
                    <a:pos x="12" y="66"/>
                  </a:cxn>
                  <a:cxn ang="0">
                    <a:pos x="18" y="108"/>
                  </a:cxn>
                  <a:cxn ang="0">
                    <a:pos x="36" y="144"/>
                  </a:cxn>
                  <a:cxn ang="0">
                    <a:pos x="60" y="180"/>
                  </a:cxn>
                  <a:cxn ang="0">
                    <a:pos x="89" y="216"/>
                  </a:cxn>
                  <a:cxn ang="0">
                    <a:pos x="72" y="216"/>
                  </a:cxn>
                  <a:cxn ang="0">
                    <a:pos x="42" y="180"/>
                  </a:cxn>
                  <a:cxn ang="0">
                    <a:pos x="18" y="144"/>
                  </a:cxn>
                  <a:cxn ang="0">
                    <a:pos x="6" y="108"/>
                  </a:cxn>
                  <a:cxn ang="0">
                    <a:pos x="0" y="66"/>
                  </a:cxn>
                  <a:cxn ang="0">
                    <a:pos x="0" y="30"/>
                  </a:cxn>
                  <a:cxn ang="0">
                    <a:pos x="12" y="0"/>
                  </a:cxn>
                  <a:cxn ang="0">
                    <a:pos x="30" y="0"/>
                  </a:cxn>
                  <a:cxn ang="0">
                    <a:pos x="18" y="30"/>
                  </a:cxn>
                  <a:cxn ang="0">
                    <a:pos x="12" y="66"/>
                  </a:cxn>
                  <a:cxn ang="0">
                    <a:pos x="12" y="66"/>
                  </a:cxn>
                </a:cxnLst>
                <a:rect l="0" t="0" r="r" b="b"/>
                <a:pathLst>
                  <a:path w="89" h="216">
                    <a:moveTo>
                      <a:pt x="12" y="66"/>
                    </a:moveTo>
                    <a:lnTo>
                      <a:pt x="18" y="108"/>
                    </a:lnTo>
                    <a:lnTo>
                      <a:pt x="36" y="144"/>
                    </a:lnTo>
                    <a:lnTo>
                      <a:pt x="60" y="180"/>
                    </a:lnTo>
                    <a:lnTo>
                      <a:pt x="89" y="216"/>
                    </a:lnTo>
                    <a:lnTo>
                      <a:pt x="72" y="216"/>
                    </a:lnTo>
                    <a:lnTo>
                      <a:pt x="42" y="180"/>
                    </a:lnTo>
                    <a:lnTo>
                      <a:pt x="18" y="144"/>
                    </a:lnTo>
                    <a:lnTo>
                      <a:pt x="6" y="108"/>
                    </a:lnTo>
                    <a:lnTo>
                      <a:pt x="0" y="66"/>
                    </a:lnTo>
                    <a:lnTo>
                      <a:pt x="0" y="30"/>
                    </a:lnTo>
                    <a:lnTo>
                      <a:pt x="12" y="0"/>
                    </a:lnTo>
                    <a:lnTo>
                      <a:pt x="30" y="0"/>
                    </a:lnTo>
                    <a:lnTo>
                      <a:pt x="18" y="30"/>
                    </a:lnTo>
                    <a:lnTo>
                      <a:pt x="12" y="66"/>
                    </a:lnTo>
                    <a:lnTo>
                      <a:pt x="12" y="66"/>
                    </a:lnTo>
                    <a:close/>
                  </a:path>
                </a:pathLst>
              </a:custGeom>
              <a:gradFill rotWithShape="0">
                <a:gsLst>
                  <a:gs pos="0">
                    <a:schemeClr val="accent1"/>
                  </a:gs>
                  <a:gs pos="100000">
                    <a:schemeClr val="accent1">
                      <a:gamma/>
                      <a:shade val="87843"/>
                      <a:invGamma/>
                    </a:schemeClr>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82" name="Freeform 22"/>
              <p:cNvSpPr>
                <a:spLocks/>
              </p:cNvSpPr>
              <p:nvPr userDrawn="1"/>
            </p:nvSpPr>
            <p:spPr bwMode="hidden">
              <a:xfrm>
                <a:off x="3569" y="3745"/>
                <a:ext cx="750" cy="461"/>
              </a:xfrm>
              <a:custGeom>
                <a:avLst/>
                <a:gdLst/>
                <a:ahLst/>
                <a:cxnLst>
                  <a:cxn ang="0">
                    <a:pos x="382" y="443"/>
                  </a:cxn>
                  <a:cxn ang="0">
                    <a:pos x="311" y="437"/>
                  </a:cxn>
                  <a:cxn ang="0">
                    <a:pos x="245" y="425"/>
                  </a:cxn>
                  <a:cxn ang="0">
                    <a:pos x="185" y="407"/>
                  </a:cxn>
                  <a:cxn ang="0">
                    <a:pos x="131" y="383"/>
                  </a:cxn>
                  <a:cxn ang="0">
                    <a:pos x="83" y="347"/>
                  </a:cxn>
                  <a:cxn ang="0">
                    <a:pos x="53" y="311"/>
                  </a:cxn>
                  <a:cxn ang="0">
                    <a:pos x="30" y="269"/>
                  </a:cxn>
                  <a:cxn ang="0">
                    <a:pos x="24" y="227"/>
                  </a:cxn>
                  <a:cxn ang="0">
                    <a:pos x="30" y="185"/>
                  </a:cxn>
                  <a:cxn ang="0">
                    <a:pos x="53" y="143"/>
                  </a:cxn>
                  <a:cxn ang="0">
                    <a:pos x="83" y="107"/>
                  </a:cxn>
                  <a:cxn ang="0">
                    <a:pos x="131" y="77"/>
                  </a:cxn>
                  <a:cxn ang="0">
                    <a:pos x="185" y="47"/>
                  </a:cxn>
                  <a:cxn ang="0">
                    <a:pos x="245" y="30"/>
                  </a:cxn>
                  <a:cxn ang="0">
                    <a:pos x="311" y="18"/>
                  </a:cxn>
                  <a:cxn ang="0">
                    <a:pos x="382" y="12"/>
                  </a:cxn>
                  <a:cxn ang="0">
                    <a:pos x="478" y="18"/>
                  </a:cxn>
                  <a:cxn ang="0">
                    <a:pos x="562" y="41"/>
                  </a:cxn>
                  <a:cxn ang="0">
                    <a:pos x="562" y="36"/>
                  </a:cxn>
                  <a:cxn ang="0">
                    <a:pos x="562" y="30"/>
                  </a:cxn>
                  <a:cxn ang="0">
                    <a:pos x="478" y="6"/>
                  </a:cxn>
                  <a:cxn ang="0">
                    <a:pos x="382" y="0"/>
                  </a:cxn>
                  <a:cxn ang="0">
                    <a:pos x="305" y="6"/>
                  </a:cxn>
                  <a:cxn ang="0">
                    <a:pos x="233" y="18"/>
                  </a:cxn>
                  <a:cxn ang="0">
                    <a:pos x="167" y="41"/>
                  </a:cxn>
                  <a:cxn ang="0">
                    <a:pos x="113" y="65"/>
                  </a:cxn>
                  <a:cxn ang="0">
                    <a:pos x="65" y="101"/>
                  </a:cxn>
                  <a:cxn ang="0">
                    <a:pos x="30" y="137"/>
                  </a:cxn>
                  <a:cxn ang="0">
                    <a:pos x="6" y="179"/>
                  </a:cxn>
                  <a:cxn ang="0">
                    <a:pos x="0" y="227"/>
                  </a:cxn>
                  <a:cxn ang="0">
                    <a:pos x="6" y="275"/>
                  </a:cxn>
                  <a:cxn ang="0">
                    <a:pos x="30" y="317"/>
                  </a:cxn>
                  <a:cxn ang="0">
                    <a:pos x="65" y="359"/>
                  </a:cxn>
                  <a:cxn ang="0">
                    <a:pos x="113" y="395"/>
                  </a:cxn>
                  <a:cxn ang="0">
                    <a:pos x="167" y="419"/>
                  </a:cxn>
                  <a:cxn ang="0">
                    <a:pos x="233" y="443"/>
                  </a:cxn>
                  <a:cxn ang="0">
                    <a:pos x="305" y="455"/>
                  </a:cxn>
                  <a:cxn ang="0">
                    <a:pos x="382" y="461"/>
                  </a:cxn>
                  <a:cxn ang="0">
                    <a:pos x="448" y="455"/>
                  </a:cxn>
                  <a:cxn ang="0">
                    <a:pos x="508" y="449"/>
                  </a:cxn>
                  <a:cxn ang="0">
                    <a:pos x="609" y="413"/>
                  </a:cxn>
                  <a:cxn ang="0">
                    <a:pos x="657" y="389"/>
                  </a:cxn>
                  <a:cxn ang="0">
                    <a:pos x="693" y="359"/>
                  </a:cxn>
                  <a:cxn ang="0">
                    <a:pos x="723" y="329"/>
                  </a:cxn>
                  <a:cxn ang="0">
                    <a:pos x="747" y="293"/>
                  </a:cxn>
                  <a:cxn ang="0">
                    <a:pos x="741" y="287"/>
                  </a:cxn>
                  <a:cxn ang="0">
                    <a:pos x="729" y="281"/>
                  </a:cxn>
                  <a:cxn ang="0">
                    <a:pos x="711" y="317"/>
                  </a:cxn>
                  <a:cxn ang="0">
                    <a:pos x="681" y="347"/>
                  </a:cxn>
                  <a:cxn ang="0">
                    <a:pos x="645" y="377"/>
                  </a:cxn>
                  <a:cxn ang="0">
                    <a:pos x="604" y="401"/>
                  </a:cxn>
                  <a:cxn ang="0">
                    <a:pos x="502" y="431"/>
                  </a:cxn>
                  <a:cxn ang="0">
                    <a:pos x="442" y="443"/>
                  </a:cxn>
                  <a:cxn ang="0">
                    <a:pos x="382" y="443"/>
                  </a:cxn>
                  <a:cxn ang="0">
                    <a:pos x="382" y="443"/>
                  </a:cxn>
                </a:cxnLst>
                <a:rect l="0" t="0" r="r" b="b"/>
                <a:pathLst>
                  <a:path w="747" h="461">
                    <a:moveTo>
                      <a:pt x="382" y="443"/>
                    </a:moveTo>
                    <a:lnTo>
                      <a:pt x="311" y="437"/>
                    </a:lnTo>
                    <a:lnTo>
                      <a:pt x="245" y="425"/>
                    </a:lnTo>
                    <a:lnTo>
                      <a:pt x="185" y="407"/>
                    </a:lnTo>
                    <a:lnTo>
                      <a:pt x="131" y="383"/>
                    </a:lnTo>
                    <a:lnTo>
                      <a:pt x="83" y="347"/>
                    </a:lnTo>
                    <a:lnTo>
                      <a:pt x="53" y="311"/>
                    </a:lnTo>
                    <a:lnTo>
                      <a:pt x="30" y="269"/>
                    </a:lnTo>
                    <a:lnTo>
                      <a:pt x="24" y="227"/>
                    </a:lnTo>
                    <a:lnTo>
                      <a:pt x="30" y="185"/>
                    </a:lnTo>
                    <a:lnTo>
                      <a:pt x="53" y="143"/>
                    </a:lnTo>
                    <a:lnTo>
                      <a:pt x="83" y="107"/>
                    </a:lnTo>
                    <a:lnTo>
                      <a:pt x="131" y="77"/>
                    </a:lnTo>
                    <a:lnTo>
                      <a:pt x="185" y="47"/>
                    </a:lnTo>
                    <a:lnTo>
                      <a:pt x="245" y="30"/>
                    </a:lnTo>
                    <a:lnTo>
                      <a:pt x="311" y="18"/>
                    </a:lnTo>
                    <a:lnTo>
                      <a:pt x="382" y="12"/>
                    </a:lnTo>
                    <a:lnTo>
                      <a:pt x="478" y="18"/>
                    </a:lnTo>
                    <a:lnTo>
                      <a:pt x="562" y="41"/>
                    </a:lnTo>
                    <a:lnTo>
                      <a:pt x="562" y="36"/>
                    </a:lnTo>
                    <a:lnTo>
                      <a:pt x="562" y="30"/>
                    </a:lnTo>
                    <a:lnTo>
                      <a:pt x="478" y="6"/>
                    </a:lnTo>
                    <a:lnTo>
                      <a:pt x="382" y="0"/>
                    </a:lnTo>
                    <a:lnTo>
                      <a:pt x="305" y="6"/>
                    </a:lnTo>
                    <a:lnTo>
                      <a:pt x="233" y="18"/>
                    </a:lnTo>
                    <a:lnTo>
                      <a:pt x="167" y="41"/>
                    </a:lnTo>
                    <a:lnTo>
                      <a:pt x="113" y="65"/>
                    </a:lnTo>
                    <a:lnTo>
                      <a:pt x="65" y="101"/>
                    </a:lnTo>
                    <a:lnTo>
                      <a:pt x="30" y="137"/>
                    </a:lnTo>
                    <a:lnTo>
                      <a:pt x="6" y="179"/>
                    </a:lnTo>
                    <a:lnTo>
                      <a:pt x="0" y="227"/>
                    </a:lnTo>
                    <a:lnTo>
                      <a:pt x="6" y="275"/>
                    </a:lnTo>
                    <a:lnTo>
                      <a:pt x="30" y="317"/>
                    </a:lnTo>
                    <a:lnTo>
                      <a:pt x="65" y="359"/>
                    </a:lnTo>
                    <a:lnTo>
                      <a:pt x="113" y="395"/>
                    </a:lnTo>
                    <a:lnTo>
                      <a:pt x="167" y="419"/>
                    </a:lnTo>
                    <a:lnTo>
                      <a:pt x="233" y="443"/>
                    </a:lnTo>
                    <a:lnTo>
                      <a:pt x="305" y="455"/>
                    </a:lnTo>
                    <a:lnTo>
                      <a:pt x="382" y="461"/>
                    </a:lnTo>
                    <a:lnTo>
                      <a:pt x="448" y="455"/>
                    </a:lnTo>
                    <a:lnTo>
                      <a:pt x="508" y="449"/>
                    </a:lnTo>
                    <a:lnTo>
                      <a:pt x="609" y="413"/>
                    </a:lnTo>
                    <a:lnTo>
                      <a:pt x="657" y="389"/>
                    </a:lnTo>
                    <a:lnTo>
                      <a:pt x="693" y="359"/>
                    </a:lnTo>
                    <a:lnTo>
                      <a:pt x="723" y="329"/>
                    </a:lnTo>
                    <a:lnTo>
                      <a:pt x="747" y="293"/>
                    </a:lnTo>
                    <a:lnTo>
                      <a:pt x="741" y="287"/>
                    </a:lnTo>
                    <a:lnTo>
                      <a:pt x="729" y="281"/>
                    </a:lnTo>
                    <a:lnTo>
                      <a:pt x="711" y="317"/>
                    </a:lnTo>
                    <a:lnTo>
                      <a:pt x="681" y="347"/>
                    </a:lnTo>
                    <a:lnTo>
                      <a:pt x="645" y="377"/>
                    </a:lnTo>
                    <a:lnTo>
                      <a:pt x="604" y="401"/>
                    </a:lnTo>
                    <a:lnTo>
                      <a:pt x="502" y="431"/>
                    </a:lnTo>
                    <a:lnTo>
                      <a:pt x="442" y="443"/>
                    </a:lnTo>
                    <a:lnTo>
                      <a:pt x="382" y="443"/>
                    </a:lnTo>
                    <a:lnTo>
                      <a:pt x="382" y="443"/>
                    </a:lnTo>
                    <a:close/>
                  </a:path>
                </a:pathLst>
              </a:custGeom>
              <a:gradFill rotWithShape="0">
                <a:gsLst>
                  <a:gs pos="0">
                    <a:schemeClr val="accent1"/>
                  </a:gs>
                  <a:gs pos="100000">
                    <a:schemeClr val="accent1">
                      <a:gamma/>
                      <a:shade val="90980"/>
                      <a:invGamma/>
                    </a:schemeClr>
                  </a:gs>
                </a:gsLst>
                <a:path path="rect">
                  <a:fillToRect l="50000" t="50000" r="50000" b="50000"/>
                </a:path>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83" name="Freeform 23"/>
              <p:cNvSpPr>
                <a:spLocks/>
              </p:cNvSpPr>
              <p:nvPr userDrawn="1"/>
            </p:nvSpPr>
            <p:spPr bwMode="hidden">
              <a:xfrm>
                <a:off x="4037" y="3721"/>
                <a:ext cx="96" cy="30"/>
              </a:xfrm>
              <a:custGeom>
                <a:avLst/>
                <a:gdLst/>
                <a:ahLst/>
                <a:cxnLst>
                  <a:cxn ang="0">
                    <a:pos x="0" y="0"/>
                  </a:cxn>
                  <a:cxn ang="0">
                    <a:pos x="0" y="12"/>
                  </a:cxn>
                  <a:cxn ang="0">
                    <a:pos x="48" y="18"/>
                  </a:cxn>
                  <a:cxn ang="0">
                    <a:pos x="96" y="30"/>
                  </a:cxn>
                  <a:cxn ang="0">
                    <a:pos x="96" y="24"/>
                  </a:cxn>
                  <a:cxn ang="0">
                    <a:pos x="96" y="18"/>
                  </a:cxn>
                  <a:cxn ang="0">
                    <a:pos x="48" y="12"/>
                  </a:cxn>
                  <a:cxn ang="0">
                    <a:pos x="0" y="0"/>
                  </a:cxn>
                  <a:cxn ang="0">
                    <a:pos x="0" y="0"/>
                  </a:cxn>
                </a:cxnLst>
                <a:rect l="0" t="0" r="r" b="b"/>
                <a:pathLst>
                  <a:path w="96" h="30">
                    <a:moveTo>
                      <a:pt x="0" y="0"/>
                    </a:moveTo>
                    <a:lnTo>
                      <a:pt x="0" y="12"/>
                    </a:lnTo>
                    <a:lnTo>
                      <a:pt x="48" y="18"/>
                    </a:lnTo>
                    <a:lnTo>
                      <a:pt x="96" y="30"/>
                    </a:lnTo>
                    <a:lnTo>
                      <a:pt x="96" y="24"/>
                    </a:lnTo>
                    <a:lnTo>
                      <a:pt x="96" y="18"/>
                    </a:lnTo>
                    <a:lnTo>
                      <a:pt x="48" y="12"/>
                    </a:lnTo>
                    <a:lnTo>
                      <a:pt x="0" y="0"/>
                    </a:lnTo>
                    <a:lnTo>
                      <a:pt x="0" y="0"/>
                    </a:lnTo>
                    <a:close/>
                  </a:path>
                </a:pathLst>
              </a:custGeom>
              <a:gradFill rotWithShape="0">
                <a:gsLst>
                  <a:gs pos="0">
                    <a:schemeClr val="accent1"/>
                  </a:gs>
                  <a:gs pos="100000">
                    <a:schemeClr val="accent1">
                      <a:gamma/>
                      <a:shade val="87843"/>
                      <a:invGamma/>
                    </a:schemeClr>
                  </a:gs>
                </a:gsLst>
                <a:lin ang="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84" name="Freeform 24"/>
              <p:cNvSpPr>
                <a:spLocks/>
              </p:cNvSpPr>
              <p:nvPr userDrawn="1"/>
            </p:nvSpPr>
            <p:spPr bwMode="hidden">
              <a:xfrm>
                <a:off x="4175" y="4050"/>
                <a:ext cx="180" cy="132"/>
              </a:xfrm>
              <a:custGeom>
                <a:avLst/>
                <a:gdLst/>
                <a:ahLst/>
                <a:cxnLst>
                  <a:cxn ang="0">
                    <a:pos x="0" y="132"/>
                  </a:cxn>
                  <a:cxn ang="0">
                    <a:pos x="29" y="132"/>
                  </a:cxn>
                  <a:cxn ang="0">
                    <a:pos x="77" y="108"/>
                  </a:cxn>
                  <a:cxn ang="0">
                    <a:pos x="119" y="78"/>
                  </a:cxn>
                  <a:cxn ang="0">
                    <a:pos x="155" y="48"/>
                  </a:cxn>
                  <a:cxn ang="0">
                    <a:pos x="179" y="12"/>
                  </a:cxn>
                  <a:cxn ang="0">
                    <a:pos x="173" y="6"/>
                  </a:cxn>
                  <a:cxn ang="0">
                    <a:pos x="167" y="0"/>
                  </a:cxn>
                  <a:cxn ang="0">
                    <a:pos x="137" y="42"/>
                  </a:cxn>
                  <a:cxn ang="0">
                    <a:pos x="101" y="78"/>
                  </a:cxn>
                  <a:cxn ang="0">
                    <a:pos x="53" y="108"/>
                  </a:cxn>
                  <a:cxn ang="0">
                    <a:pos x="0" y="132"/>
                  </a:cxn>
                  <a:cxn ang="0">
                    <a:pos x="0" y="132"/>
                  </a:cxn>
                </a:cxnLst>
                <a:rect l="0" t="0" r="r" b="b"/>
                <a:pathLst>
                  <a:path w="179" h="132">
                    <a:moveTo>
                      <a:pt x="0" y="132"/>
                    </a:moveTo>
                    <a:lnTo>
                      <a:pt x="29" y="132"/>
                    </a:lnTo>
                    <a:lnTo>
                      <a:pt x="77" y="108"/>
                    </a:lnTo>
                    <a:lnTo>
                      <a:pt x="119" y="78"/>
                    </a:lnTo>
                    <a:lnTo>
                      <a:pt x="155" y="48"/>
                    </a:lnTo>
                    <a:lnTo>
                      <a:pt x="179" y="12"/>
                    </a:lnTo>
                    <a:lnTo>
                      <a:pt x="173" y="6"/>
                    </a:lnTo>
                    <a:lnTo>
                      <a:pt x="167" y="0"/>
                    </a:lnTo>
                    <a:lnTo>
                      <a:pt x="137" y="42"/>
                    </a:lnTo>
                    <a:lnTo>
                      <a:pt x="101" y="78"/>
                    </a:lnTo>
                    <a:lnTo>
                      <a:pt x="53" y="108"/>
                    </a:lnTo>
                    <a:lnTo>
                      <a:pt x="0" y="132"/>
                    </a:lnTo>
                    <a:lnTo>
                      <a:pt x="0" y="132"/>
                    </a:lnTo>
                    <a:close/>
                  </a:path>
                </a:pathLst>
              </a:custGeom>
              <a:gradFill rotWithShape="0">
                <a:gsLst>
                  <a:gs pos="0">
                    <a:schemeClr val="accent1"/>
                  </a:gs>
                  <a:gs pos="100000">
                    <a:schemeClr val="accent1">
                      <a:gamma/>
                      <a:shade val="87843"/>
                      <a:invGamma/>
                    </a:schemeClr>
                  </a:gs>
                </a:gsLst>
                <a:lin ang="189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85" name="Freeform 25"/>
              <p:cNvSpPr>
                <a:spLocks/>
              </p:cNvSpPr>
              <p:nvPr userDrawn="1"/>
            </p:nvSpPr>
            <p:spPr bwMode="hidden">
              <a:xfrm>
                <a:off x="2585" y="3822"/>
                <a:ext cx="449" cy="186"/>
              </a:xfrm>
              <a:custGeom>
                <a:avLst/>
                <a:gdLst/>
                <a:ahLst/>
                <a:cxnLst>
                  <a:cxn ang="0">
                    <a:pos x="6" y="6"/>
                  </a:cxn>
                  <a:cxn ang="0">
                    <a:pos x="78" y="12"/>
                  </a:cxn>
                  <a:cxn ang="0">
                    <a:pos x="150" y="18"/>
                  </a:cxn>
                  <a:cxn ang="0">
                    <a:pos x="215" y="36"/>
                  </a:cxn>
                  <a:cxn ang="0">
                    <a:pos x="275" y="60"/>
                  </a:cxn>
                  <a:cxn ang="0">
                    <a:pos x="329" y="84"/>
                  </a:cxn>
                  <a:cxn ang="0">
                    <a:pos x="377" y="114"/>
                  </a:cxn>
                  <a:cxn ang="0">
                    <a:pos x="419" y="150"/>
                  </a:cxn>
                  <a:cxn ang="0">
                    <a:pos x="448" y="186"/>
                  </a:cxn>
                  <a:cxn ang="0">
                    <a:pos x="448" y="162"/>
                  </a:cxn>
                  <a:cxn ang="0">
                    <a:pos x="413" y="126"/>
                  </a:cxn>
                  <a:cxn ang="0">
                    <a:pos x="371" y="96"/>
                  </a:cxn>
                  <a:cxn ang="0">
                    <a:pos x="323" y="66"/>
                  </a:cxn>
                  <a:cxn ang="0">
                    <a:pos x="269" y="48"/>
                  </a:cxn>
                  <a:cxn ang="0">
                    <a:pos x="144" y="12"/>
                  </a:cxn>
                  <a:cxn ang="0">
                    <a:pos x="78" y="6"/>
                  </a:cxn>
                  <a:cxn ang="0">
                    <a:pos x="6" y="0"/>
                  </a:cxn>
                  <a:cxn ang="0">
                    <a:pos x="0" y="0"/>
                  </a:cxn>
                  <a:cxn ang="0">
                    <a:pos x="0" y="0"/>
                  </a:cxn>
                  <a:cxn ang="0">
                    <a:pos x="0" y="6"/>
                  </a:cxn>
                  <a:cxn ang="0">
                    <a:pos x="0" y="6"/>
                  </a:cxn>
                  <a:cxn ang="0">
                    <a:pos x="6" y="6"/>
                  </a:cxn>
                  <a:cxn ang="0">
                    <a:pos x="6" y="6"/>
                  </a:cxn>
                </a:cxnLst>
                <a:rect l="0" t="0" r="r" b="b"/>
                <a:pathLst>
                  <a:path w="448" h="186">
                    <a:moveTo>
                      <a:pt x="6" y="6"/>
                    </a:moveTo>
                    <a:lnTo>
                      <a:pt x="78" y="12"/>
                    </a:lnTo>
                    <a:lnTo>
                      <a:pt x="150" y="18"/>
                    </a:lnTo>
                    <a:lnTo>
                      <a:pt x="215" y="36"/>
                    </a:lnTo>
                    <a:lnTo>
                      <a:pt x="275" y="60"/>
                    </a:lnTo>
                    <a:lnTo>
                      <a:pt x="329" y="84"/>
                    </a:lnTo>
                    <a:lnTo>
                      <a:pt x="377" y="114"/>
                    </a:lnTo>
                    <a:lnTo>
                      <a:pt x="419" y="150"/>
                    </a:lnTo>
                    <a:lnTo>
                      <a:pt x="448" y="186"/>
                    </a:lnTo>
                    <a:lnTo>
                      <a:pt x="448" y="162"/>
                    </a:lnTo>
                    <a:lnTo>
                      <a:pt x="413" y="126"/>
                    </a:lnTo>
                    <a:lnTo>
                      <a:pt x="371" y="96"/>
                    </a:lnTo>
                    <a:lnTo>
                      <a:pt x="323" y="66"/>
                    </a:lnTo>
                    <a:lnTo>
                      <a:pt x="269" y="48"/>
                    </a:lnTo>
                    <a:lnTo>
                      <a:pt x="144" y="12"/>
                    </a:lnTo>
                    <a:lnTo>
                      <a:pt x="78" y="6"/>
                    </a:lnTo>
                    <a:lnTo>
                      <a:pt x="6" y="0"/>
                    </a:lnTo>
                    <a:lnTo>
                      <a:pt x="0" y="0"/>
                    </a:lnTo>
                    <a:lnTo>
                      <a:pt x="0" y="0"/>
                    </a:lnTo>
                    <a:lnTo>
                      <a:pt x="0" y="6"/>
                    </a:lnTo>
                    <a:lnTo>
                      <a:pt x="0" y="6"/>
                    </a:lnTo>
                    <a:lnTo>
                      <a:pt x="6" y="6"/>
                    </a:lnTo>
                    <a:lnTo>
                      <a:pt x="6" y="6"/>
                    </a:lnTo>
                    <a:close/>
                  </a:path>
                </a:pathLst>
              </a:custGeom>
              <a:gradFill rotWithShape="0">
                <a:gsLst>
                  <a:gs pos="0">
                    <a:schemeClr val="accent1">
                      <a:gamma/>
                      <a:shade val="90980"/>
                      <a:invGamma/>
                    </a:schemeClr>
                  </a:gs>
                  <a:gs pos="100000">
                    <a:schemeClr val="accent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86" name="Freeform 26"/>
              <p:cNvSpPr>
                <a:spLocks/>
              </p:cNvSpPr>
              <p:nvPr userDrawn="1"/>
            </p:nvSpPr>
            <p:spPr bwMode="hidden">
              <a:xfrm>
                <a:off x="2142" y="3852"/>
                <a:ext cx="892" cy="462"/>
              </a:xfrm>
              <a:custGeom>
                <a:avLst/>
                <a:gdLst/>
                <a:ahLst/>
                <a:cxnLst>
                  <a:cxn ang="0">
                    <a:pos x="23" y="276"/>
                  </a:cxn>
                  <a:cxn ang="0">
                    <a:pos x="29" y="222"/>
                  </a:cxn>
                  <a:cxn ang="0">
                    <a:pos x="59" y="174"/>
                  </a:cxn>
                  <a:cxn ang="0">
                    <a:pos x="95" y="132"/>
                  </a:cxn>
                  <a:cxn ang="0">
                    <a:pos x="149" y="96"/>
                  </a:cxn>
                  <a:cxn ang="0">
                    <a:pos x="209" y="60"/>
                  </a:cxn>
                  <a:cxn ang="0">
                    <a:pos x="281" y="36"/>
                  </a:cxn>
                  <a:cxn ang="0">
                    <a:pos x="364" y="24"/>
                  </a:cxn>
                  <a:cxn ang="0">
                    <a:pos x="448" y="18"/>
                  </a:cxn>
                  <a:cxn ang="0">
                    <a:pos x="532" y="24"/>
                  </a:cxn>
                  <a:cxn ang="0">
                    <a:pos x="609" y="36"/>
                  </a:cxn>
                  <a:cxn ang="0">
                    <a:pos x="681" y="60"/>
                  </a:cxn>
                  <a:cxn ang="0">
                    <a:pos x="741" y="96"/>
                  </a:cxn>
                  <a:cxn ang="0">
                    <a:pos x="795" y="132"/>
                  </a:cxn>
                  <a:cxn ang="0">
                    <a:pos x="831" y="174"/>
                  </a:cxn>
                  <a:cxn ang="0">
                    <a:pos x="861" y="222"/>
                  </a:cxn>
                  <a:cxn ang="0">
                    <a:pos x="867" y="276"/>
                  </a:cxn>
                  <a:cxn ang="0">
                    <a:pos x="855" y="330"/>
                  </a:cxn>
                  <a:cxn ang="0">
                    <a:pos x="831" y="378"/>
                  </a:cxn>
                  <a:cxn ang="0">
                    <a:pos x="783" y="426"/>
                  </a:cxn>
                  <a:cxn ang="0">
                    <a:pos x="723" y="462"/>
                  </a:cxn>
                  <a:cxn ang="0">
                    <a:pos x="765" y="462"/>
                  </a:cxn>
                  <a:cxn ang="0">
                    <a:pos x="819" y="426"/>
                  </a:cxn>
                  <a:cxn ang="0">
                    <a:pos x="855" y="378"/>
                  </a:cxn>
                  <a:cxn ang="0">
                    <a:pos x="884" y="330"/>
                  </a:cxn>
                  <a:cxn ang="0">
                    <a:pos x="890" y="276"/>
                  </a:cxn>
                  <a:cxn ang="0">
                    <a:pos x="884" y="222"/>
                  </a:cxn>
                  <a:cxn ang="0">
                    <a:pos x="855" y="168"/>
                  </a:cxn>
                  <a:cxn ang="0">
                    <a:pos x="813" y="120"/>
                  </a:cxn>
                  <a:cxn ang="0">
                    <a:pos x="759" y="84"/>
                  </a:cxn>
                  <a:cxn ang="0">
                    <a:pos x="693" y="48"/>
                  </a:cxn>
                  <a:cxn ang="0">
                    <a:pos x="621" y="24"/>
                  </a:cxn>
                  <a:cxn ang="0">
                    <a:pos x="538" y="6"/>
                  </a:cxn>
                  <a:cxn ang="0">
                    <a:pos x="448" y="0"/>
                  </a:cxn>
                  <a:cxn ang="0">
                    <a:pos x="358" y="6"/>
                  </a:cxn>
                  <a:cxn ang="0">
                    <a:pos x="275" y="24"/>
                  </a:cxn>
                  <a:cxn ang="0">
                    <a:pos x="197" y="48"/>
                  </a:cxn>
                  <a:cxn ang="0">
                    <a:pos x="131" y="84"/>
                  </a:cxn>
                  <a:cxn ang="0">
                    <a:pos x="77" y="120"/>
                  </a:cxn>
                  <a:cxn ang="0">
                    <a:pos x="35" y="168"/>
                  </a:cxn>
                  <a:cxn ang="0">
                    <a:pos x="12" y="222"/>
                  </a:cxn>
                  <a:cxn ang="0">
                    <a:pos x="0" y="276"/>
                  </a:cxn>
                  <a:cxn ang="0">
                    <a:pos x="6" y="330"/>
                  </a:cxn>
                  <a:cxn ang="0">
                    <a:pos x="35" y="378"/>
                  </a:cxn>
                  <a:cxn ang="0">
                    <a:pos x="71" y="426"/>
                  </a:cxn>
                  <a:cxn ang="0">
                    <a:pos x="125" y="462"/>
                  </a:cxn>
                  <a:cxn ang="0">
                    <a:pos x="167" y="462"/>
                  </a:cxn>
                  <a:cxn ang="0">
                    <a:pos x="107" y="426"/>
                  </a:cxn>
                  <a:cxn ang="0">
                    <a:pos x="59" y="378"/>
                  </a:cxn>
                  <a:cxn ang="0">
                    <a:pos x="35" y="330"/>
                  </a:cxn>
                  <a:cxn ang="0">
                    <a:pos x="23" y="276"/>
                  </a:cxn>
                  <a:cxn ang="0">
                    <a:pos x="23" y="276"/>
                  </a:cxn>
                </a:cxnLst>
                <a:rect l="0" t="0" r="r" b="b"/>
                <a:pathLst>
                  <a:path w="890" h="462">
                    <a:moveTo>
                      <a:pt x="23" y="276"/>
                    </a:moveTo>
                    <a:lnTo>
                      <a:pt x="29" y="222"/>
                    </a:lnTo>
                    <a:lnTo>
                      <a:pt x="59" y="174"/>
                    </a:lnTo>
                    <a:lnTo>
                      <a:pt x="95" y="132"/>
                    </a:lnTo>
                    <a:lnTo>
                      <a:pt x="149" y="96"/>
                    </a:lnTo>
                    <a:lnTo>
                      <a:pt x="209" y="60"/>
                    </a:lnTo>
                    <a:lnTo>
                      <a:pt x="281" y="36"/>
                    </a:lnTo>
                    <a:lnTo>
                      <a:pt x="364" y="24"/>
                    </a:lnTo>
                    <a:lnTo>
                      <a:pt x="448" y="18"/>
                    </a:lnTo>
                    <a:lnTo>
                      <a:pt x="532" y="24"/>
                    </a:lnTo>
                    <a:lnTo>
                      <a:pt x="609" y="36"/>
                    </a:lnTo>
                    <a:lnTo>
                      <a:pt x="681" y="60"/>
                    </a:lnTo>
                    <a:lnTo>
                      <a:pt x="741" y="96"/>
                    </a:lnTo>
                    <a:lnTo>
                      <a:pt x="795" y="132"/>
                    </a:lnTo>
                    <a:lnTo>
                      <a:pt x="831" y="174"/>
                    </a:lnTo>
                    <a:lnTo>
                      <a:pt x="861" y="222"/>
                    </a:lnTo>
                    <a:lnTo>
                      <a:pt x="867" y="276"/>
                    </a:lnTo>
                    <a:lnTo>
                      <a:pt x="855" y="330"/>
                    </a:lnTo>
                    <a:lnTo>
                      <a:pt x="831" y="378"/>
                    </a:lnTo>
                    <a:lnTo>
                      <a:pt x="783" y="426"/>
                    </a:lnTo>
                    <a:lnTo>
                      <a:pt x="723" y="462"/>
                    </a:lnTo>
                    <a:lnTo>
                      <a:pt x="765" y="462"/>
                    </a:lnTo>
                    <a:lnTo>
                      <a:pt x="819" y="426"/>
                    </a:lnTo>
                    <a:lnTo>
                      <a:pt x="855" y="378"/>
                    </a:lnTo>
                    <a:lnTo>
                      <a:pt x="884" y="330"/>
                    </a:lnTo>
                    <a:lnTo>
                      <a:pt x="890" y="276"/>
                    </a:lnTo>
                    <a:lnTo>
                      <a:pt x="884" y="222"/>
                    </a:lnTo>
                    <a:lnTo>
                      <a:pt x="855" y="168"/>
                    </a:lnTo>
                    <a:lnTo>
                      <a:pt x="813" y="120"/>
                    </a:lnTo>
                    <a:lnTo>
                      <a:pt x="759" y="84"/>
                    </a:lnTo>
                    <a:lnTo>
                      <a:pt x="693" y="48"/>
                    </a:lnTo>
                    <a:lnTo>
                      <a:pt x="621" y="24"/>
                    </a:lnTo>
                    <a:lnTo>
                      <a:pt x="538" y="6"/>
                    </a:lnTo>
                    <a:lnTo>
                      <a:pt x="448" y="0"/>
                    </a:lnTo>
                    <a:lnTo>
                      <a:pt x="358" y="6"/>
                    </a:lnTo>
                    <a:lnTo>
                      <a:pt x="275" y="24"/>
                    </a:lnTo>
                    <a:lnTo>
                      <a:pt x="197" y="48"/>
                    </a:lnTo>
                    <a:lnTo>
                      <a:pt x="131" y="84"/>
                    </a:lnTo>
                    <a:lnTo>
                      <a:pt x="77" y="120"/>
                    </a:lnTo>
                    <a:lnTo>
                      <a:pt x="35" y="168"/>
                    </a:lnTo>
                    <a:lnTo>
                      <a:pt x="12" y="222"/>
                    </a:lnTo>
                    <a:lnTo>
                      <a:pt x="0" y="276"/>
                    </a:lnTo>
                    <a:lnTo>
                      <a:pt x="6" y="330"/>
                    </a:lnTo>
                    <a:lnTo>
                      <a:pt x="35" y="378"/>
                    </a:lnTo>
                    <a:lnTo>
                      <a:pt x="71" y="426"/>
                    </a:lnTo>
                    <a:lnTo>
                      <a:pt x="125" y="462"/>
                    </a:lnTo>
                    <a:lnTo>
                      <a:pt x="167" y="462"/>
                    </a:lnTo>
                    <a:lnTo>
                      <a:pt x="107" y="426"/>
                    </a:lnTo>
                    <a:lnTo>
                      <a:pt x="59" y="378"/>
                    </a:lnTo>
                    <a:lnTo>
                      <a:pt x="35" y="330"/>
                    </a:lnTo>
                    <a:lnTo>
                      <a:pt x="23" y="276"/>
                    </a:lnTo>
                    <a:lnTo>
                      <a:pt x="23" y="276"/>
                    </a:lnTo>
                    <a:close/>
                  </a:path>
                </a:pathLst>
              </a:custGeom>
              <a:gradFill rotWithShape="0">
                <a:gsLst>
                  <a:gs pos="0">
                    <a:schemeClr val="accent1"/>
                  </a:gs>
                  <a:gs pos="100000">
                    <a:schemeClr val="accent1">
                      <a:gamma/>
                      <a:shade val="84706"/>
                      <a:invGamma/>
                    </a:schemeClr>
                  </a:gs>
                </a:gsLst>
                <a:lin ang="27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87" name="Freeform 27"/>
              <p:cNvSpPr>
                <a:spLocks/>
              </p:cNvSpPr>
              <p:nvPr userDrawn="1"/>
            </p:nvSpPr>
            <p:spPr bwMode="hidden">
              <a:xfrm>
                <a:off x="2082" y="3828"/>
                <a:ext cx="407" cy="486"/>
              </a:xfrm>
              <a:custGeom>
                <a:avLst/>
                <a:gdLst/>
                <a:ahLst/>
                <a:cxnLst>
                  <a:cxn ang="0">
                    <a:pos x="18" y="300"/>
                  </a:cxn>
                  <a:cxn ang="0">
                    <a:pos x="24" y="246"/>
                  </a:cxn>
                  <a:cxn ang="0">
                    <a:pos x="48" y="198"/>
                  </a:cxn>
                  <a:cxn ang="0">
                    <a:pos x="83" y="150"/>
                  </a:cxn>
                  <a:cxn ang="0">
                    <a:pos x="131" y="108"/>
                  </a:cxn>
                  <a:cxn ang="0">
                    <a:pos x="185" y="72"/>
                  </a:cxn>
                  <a:cxn ang="0">
                    <a:pos x="251" y="42"/>
                  </a:cxn>
                  <a:cxn ang="0">
                    <a:pos x="329" y="24"/>
                  </a:cxn>
                  <a:cxn ang="0">
                    <a:pos x="406" y="6"/>
                  </a:cxn>
                  <a:cxn ang="0">
                    <a:pos x="406" y="0"/>
                  </a:cxn>
                  <a:cxn ang="0">
                    <a:pos x="323" y="12"/>
                  </a:cxn>
                  <a:cxn ang="0">
                    <a:pos x="245" y="36"/>
                  </a:cxn>
                  <a:cxn ang="0">
                    <a:pos x="179" y="66"/>
                  </a:cxn>
                  <a:cxn ang="0">
                    <a:pos x="119" y="102"/>
                  </a:cxn>
                  <a:cxn ang="0">
                    <a:pos x="72" y="144"/>
                  </a:cxn>
                  <a:cxn ang="0">
                    <a:pos x="30" y="192"/>
                  </a:cxn>
                  <a:cxn ang="0">
                    <a:pos x="6" y="246"/>
                  </a:cxn>
                  <a:cxn ang="0">
                    <a:pos x="0" y="300"/>
                  </a:cxn>
                  <a:cxn ang="0">
                    <a:pos x="6" y="348"/>
                  </a:cxn>
                  <a:cxn ang="0">
                    <a:pos x="30" y="396"/>
                  </a:cxn>
                  <a:cxn ang="0">
                    <a:pos x="66" y="444"/>
                  </a:cxn>
                  <a:cxn ang="0">
                    <a:pos x="107" y="486"/>
                  </a:cxn>
                  <a:cxn ang="0">
                    <a:pos x="131" y="486"/>
                  </a:cxn>
                  <a:cxn ang="0">
                    <a:pos x="83" y="450"/>
                  </a:cxn>
                  <a:cxn ang="0">
                    <a:pos x="48" y="402"/>
                  </a:cxn>
                  <a:cxn ang="0">
                    <a:pos x="24" y="354"/>
                  </a:cxn>
                  <a:cxn ang="0">
                    <a:pos x="18" y="300"/>
                  </a:cxn>
                  <a:cxn ang="0">
                    <a:pos x="18" y="300"/>
                  </a:cxn>
                </a:cxnLst>
                <a:rect l="0" t="0" r="r" b="b"/>
                <a:pathLst>
                  <a:path w="406" h="486">
                    <a:moveTo>
                      <a:pt x="18" y="300"/>
                    </a:moveTo>
                    <a:lnTo>
                      <a:pt x="24" y="246"/>
                    </a:lnTo>
                    <a:lnTo>
                      <a:pt x="48" y="198"/>
                    </a:lnTo>
                    <a:lnTo>
                      <a:pt x="83" y="150"/>
                    </a:lnTo>
                    <a:lnTo>
                      <a:pt x="131" y="108"/>
                    </a:lnTo>
                    <a:lnTo>
                      <a:pt x="185" y="72"/>
                    </a:lnTo>
                    <a:lnTo>
                      <a:pt x="251" y="42"/>
                    </a:lnTo>
                    <a:lnTo>
                      <a:pt x="329" y="24"/>
                    </a:lnTo>
                    <a:lnTo>
                      <a:pt x="406" y="6"/>
                    </a:lnTo>
                    <a:lnTo>
                      <a:pt x="406" y="0"/>
                    </a:lnTo>
                    <a:lnTo>
                      <a:pt x="323" y="12"/>
                    </a:lnTo>
                    <a:lnTo>
                      <a:pt x="245" y="36"/>
                    </a:lnTo>
                    <a:lnTo>
                      <a:pt x="179" y="66"/>
                    </a:lnTo>
                    <a:lnTo>
                      <a:pt x="119" y="102"/>
                    </a:lnTo>
                    <a:lnTo>
                      <a:pt x="72" y="144"/>
                    </a:lnTo>
                    <a:lnTo>
                      <a:pt x="30" y="192"/>
                    </a:lnTo>
                    <a:lnTo>
                      <a:pt x="6" y="246"/>
                    </a:lnTo>
                    <a:lnTo>
                      <a:pt x="0" y="300"/>
                    </a:lnTo>
                    <a:lnTo>
                      <a:pt x="6" y="348"/>
                    </a:lnTo>
                    <a:lnTo>
                      <a:pt x="30" y="396"/>
                    </a:lnTo>
                    <a:lnTo>
                      <a:pt x="66" y="444"/>
                    </a:lnTo>
                    <a:lnTo>
                      <a:pt x="107" y="486"/>
                    </a:lnTo>
                    <a:lnTo>
                      <a:pt x="131" y="486"/>
                    </a:lnTo>
                    <a:lnTo>
                      <a:pt x="83" y="450"/>
                    </a:lnTo>
                    <a:lnTo>
                      <a:pt x="48" y="402"/>
                    </a:lnTo>
                    <a:lnTo>
                      <a:pt x="24" y="354"/>
                    </a:lnTo>
                    <a:lnTo>
                      <a:pt x="18" y="300"/>
                    </a:lnTo>
                    <a:lnTo>
                      <a:pt x="18" y="300"/>
                    </a:lnTo>
                    <a:close/>
                  </a:path>
                </a:pathLst>
              </a:custGeom>
              <a:gradFill rotWithShape="0">
                <a:gsLst>
                  <a:gs pos="0">
                    <a:schemeClr val="accent1"/>
                  </a:gs>
                  <a:gs pos="100000">
                    <a:schemeClr val="accent1">
                      <a:gamma/>
                      <a:shade val="90980"/>
                      <a:invGamma/>
                    </a:schemeClr>
                  </a:gs>
                </a:gsLst>
                <a:lin ang="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88" name="Freeform 28"/>
              <p:cNvSpPr>
                <a:spLocks/>
              </p:cNvSpPr>
              <p:nvPr userDrawn="1"/>
            </p:nvSpPr>
            <p:spPr bwMode="hidden">
              <a:xfrm>
                <a:off x="2987" y="4044"/>
                <a:ext cx="108" cy="252"/>
              </a:xfrm>
              <a:custGeom>
                <a:avLst/>
                <a:gdLst/>
                <a:ahLst/>
                <a:cxnLst>
                  <a:cxn ang="0">
                    <a:pos x="89" y="84"/>
                  </a:cxn>
                  <a:cxn ang="0">
                    <a:pos x="83" y="132"/>
                  </a:cxn>
                  <a:cxn ang="0">
                    <a:pos x="65" y="174"/>
                  </a:cxn>
                  <a:cxn ang="0">
                    <a:pos x="36" y="216"/>
                  </a:cxn>
                  <a:cxn ang="0">
                    <a:pos x="0" y="252"/>
                  </a:cxn>
                  <a:cxn ang="0">
                    <a:pos x="18" y="252"/>
                  </a:cxn>
                  <a:cxn ang="0">
                    <a:pos x="53" y="216"/>
                  </a:cxn>
                  <a:cxn ang="0">
                    <a:pos x="83" y="174"/>
                  </a:cxn>
                  <a:cxn ang="0">
                    <a:pos x="101" y="132"/>
                  </a:cxn>
                  <a:cxn ang="0">
                    <a:pos x="107" y="84"/>
                  </a:cxn>
                  <a:cxn ang="0">
                    <a:pos x="101" y="42"/>
                  </a:cxn>
                  <a:cxn ang="0">
                    <a:pos x="89" y="0"/>
                  </a:cxn>
                  <a:cxn ang="0">
                    <a:pos x="65" y="0"/>
                  </a:cxn>
                  <a:cxn ang="0">
                    <a:pos x="83" y="42"/>
                  </a:cxn>
                  <a:cxn ang="0">
                    <a:pos x="89" y="84"/>
                  </a:cxn>
                  <a:cxn ang="0">
                    <a:pos x="89" y="84"/>
                  </a:cxn>
                </a:cxnLst>
                <a:rect l="0" t="0" r="r" b="b"/>
                <a:pathLst>
                  <a:path w="107" h="252">
                    <a:moveTo>
                      <a:pt x="89" y="84"/>
                    </a:moveTo>
                    <a:lnTo>
                      <a:pt x="83" y="132"/>
                    </a:lnTo>
                    <a:lnTo>
                      <a:pt x="65" y="174"/>
                    </a:lnTo>
                    <a:lnTo>
                      <a:pt x="36" y="216"/>
                    </a:lnTo>
                    <a:lnTo>
                      <a:pt x="0" y="252"/>
                    </a:lnTo>
                    <a:lnTo>
                      <a:pt x="18" y="252"/>
                    </a:lnTo>
                    <a:lnTo>
                      <a:pt x="53" y="216"/>
                    </a:lnTo>
                    <a:lnTo>
                      <a:pt x="83" y="174"/>
                    </a:lnTo>
                    <a:lnTo>
                      <a:pt x="101" y="132"/>
                    </a:lnTo>
                    <a:lnTo>
                      <a:pt x="107" y="84"/>
                    </a:lnTo>
                    <a:lnTo>
                      <a:pt x="101" y="42"/>
                    </a:lnTo>
                    <a:lnTo>
                      <a:pt x="89" y="0"/>
                    </a:lnTo>
                    <a:lnTo>
                      <a:pt x="65" y="0"/>
                    </a:lnTo>
                    <a:lnTo>
                      <a:pt x="83" y="42"/>
                    </a:lnTo>
                    <a:lnTo>
                      <a:pt x="89" y="84"/>
                    </a:lnTo>
                    <a:lnTo>
                      <a:pt x="89" y="84"/>
                    </a:lnTo>
                    <a:close/>
                  </a:path>
                </a:pathLst>
              </a:custGeom>
              <a:gradFill rotWithShape="0">
                <a:gsLst>
                  <a:gs pos="0">
                    <a:schemeClr val="accent1"/>
                  </a:gs>
                  <a:gs pos="100000">
                    <a:schemeClr val="accent1">
                      <a:gamma/>
                      <a:shade val="81961"/>
                      <a:invGamma/>
                    </a:schemeClr>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89" name="Freeform 29"/>
              <p:cNvSpPr>
                <a:spLocks/>
              </p:cNvSpPr>
              <p:nvPr userDrawn="1"/>
            </p:nvSpPr>
            <p:spPr bwMode="hidden">
              <a:xfrm>
                <a:off x="2068" y="3685"/>
                <a:ext cx="835" cy="150"/>
              </a:xfrm>
              <a:custGeom>
                <a:avLst/>
                <a:gdLst/>
                <a:ahLst/>
                <a:cxnLst>
                  <a:cxn ang="0">
                    <a:pos x="518" y="18"/>
                  </a:cxn>
                  <a:cxn ang="0">
                    <a:pos x="597" y="24"/>
                  </a:cxn>
                  <a:cxn ang="0">
                    <a:pos x="682" y="30"/>
                  </a:cxn>
                  <a:cxn ang="0">
                    <a:pos x="755" y="42"/>
                  </a:cxn>
                  <a:cxn ang="0">
                    <a:pos x="828" y="60"/>
                  </a:cxn>
                  <a:cxn ang="0">
                    <a:pos x="835" y="42"/>
                  </a:cxn>
                  <a:cxn ang="0">
                    <a:pos x="761" y="24"/>
                  </a:cxn>
                  <a:cxn ang="0">
                    <a:pos x="688" y="12"/>
                  </a:cxn>
                  <a:cxn ang="0">
                    <a:pos x="603" y="6"/>
                  </a:cxn>
                  <a:cxn ang="0">
                    <a:pos x="518" y="0"/>
                  </a:cxn>
                  <a:cxn ang="0">
                    <a:pos x="372" y="12"/>
                  </a:cxn>
                  <a:cxn ang="0">
                    <a:pos x="232" y="36"/>
                  </a:cxn>
                  <a:cxn ang="0">
                    <a:pos x="110" y="78"/>
                  </a:cxn>
                  <a:cxn ang="0">
                    <a:pos x="0" y="132"/>
                  </a:cxn>
                  <a:cxn ang="0">
                    <a:pos x="19" y="150"/>
                  </a:cxn>
                  <a:cxn ang="0">
                    <a:pos x="122" y="96"/>
                  </a:cxn>
                  <a:cxn ang="0">
                    <a:pos x="244" y="54"/>
                  </a:cxn>
                  <a:cxn ang="0">
                    <a:pos x="378" y="30"/>
                  </a:cxn>
                  <a:cxn ang="0">
                    <a:pos x="518" y="18"/>
                  </a:cxn>
                  <a:cxn ang="0">
                    <a:pos x="518" y="18"/>
                  </a:cxn>
                </a:cxnLst>
                <a:rect l="0" t="0" r="r" b="b"/>
                <a:pathLst>
                  <a:path w="835" h="150">
                    <a:moveTo>
                      <a:pt x="518" y="18"/>
                    </a:moveTo>
                    <a:lnTo>
                      <a:pt x="597" y="24"/>
                    </a:lnTo>
                    <a:lnTo>
                      <a:pt x="682" y="30"/>
                    </a:lnTo>
                    <a:lnTo>
                      <a:pt x="755" y="42"/>
                    </a:lnTo>
                    <a:lnTo>
                      <a:pt x="828" y="60"/>
                    </a:lnTo>
                    <a:lnTo>
                      <a:pt x="835" y="42"/>
                    </a:lnTo>
                    <a:lnTo>
                      <a:pt x="761" y="24"/>
                    </a:lnTo>
                    <a:lnTo>
                      <a:pt x="688" y="12"/>
                    </a:lnTo>
                    <a:lnTo>
                      <a:pt x="603" y="6"/>
                    </a:lnTo>
                    <a:lnTo>
                      <a:pt x="518" y="0"/>
                    </a:lnTo>
                    <a:lnTo>
                      <a:pt x="372" y="12"/>
                    </a:lnTo>
                    <a:lnTo>
                      <a:pt x="232" y="36"/>
                    </a:lnTo>
                    <a:lnTo>
                      <a:pt x="110" y="78"/>
                    </a:lnTo>
                    <a:lnTo>
                      <a:pt x="0" y="132"/>
                    </a:lnTo>
                    <a:lnTo>
                      <a:pt x="19" y="150"/>
                    </a:lnTo>
                    <a:lnTo>
                      <a:pt x="122" y="96"/>
                    </a:lnTo>
                    <a:lnTo>
                      <a:pt x="244" y="54"/>
                    </a:lnTo>
                    <a:lnTo>
                      <a:pt x="378" y="30"/>
                    </a:lnTo>
                    <a:lnTo>
                      <a:pt x="518" y="18"/>
                    </a:lnTo>
                    <a:lnTo>
                      <a:pt x="518" y="18"/>
                    </a:lnTo>
                    <a:close/>
                  </a:path>
                </a:pathLst>
              </a:custGeom>
              <a:solidFill>
                <a:schemeClr val="accent1"/>
              </a:soli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90" name="Freeform 30"/>
              <p:cNvSpPr>
                <a:spLocks/>
              </p:cNvSpPr>
              <p:nvPr userDrawn="1"/>
            </p:nvSpPr>
            <p:spPr bwMode="hidden">
              <a:xfrm>
                <a:off x="1867" y="3853"/>
                <a:ext cx="171" cy="461"/>
              </a:xfrm>
              <a:custGeom>
                <a:avLst/>
                <a:gdLst/>
                <a:ahLst/>
                <a:cxnLst>
                  <a:cxn ang="0">
                    <a:pos x="31" y="263"/>
                  </a:cxn>
                  <a:cxn ang="0">
                    <a:pos x="43" y="191"/>
                  </a:cxn>
                  <a:cxn ang="0">
                    <a:pos x="67" y="131"/>
                  </a:cxn>
                  <a:cxn ang="0">
                    <a:pos x="116" y="72"/>
                  </a:cxn>
                  <a:cxn ang="0">
                    <a:pos x="171" y="18"/>
                  </a:cxn>
                  <a:cxn ang="0">
                    <a:pos x="153" y="0"/>
                  </a:cxn>
                  <a:cxn ang="0">
                    <a:pos x="86" y="60"/>
                  </a:cxn>
                  <a:cxn ang="0">
                    <a:pos x="43" y="120"/>
                  </a:cxn>
                  <a:cxn ang="0">
                    <a:pos x="13" y="191"/>
                  </a:cxn>
                  <a:cxn ang="0">
                    <a:pos x="0" y="263"/>
                  </a:cxn>
                  <a:cxn ang="0">
                    <a:pos x="6" y="317"/>
                  </a:cxn>
                  <a:cxn ang="0">
                    <a:pos x="25" y="365"/>
                  </a:cxn>
                  <a:cxn ang="0">
                    <a:pos x="49" y="413"/>
                  </a:cxn>
                  <a:cxn ang="0">
                    <a:pos x="86" y="461"/>
                  </a:cxn>
                  <a:cxn ang="0">
                    <a:pos x="122" y="461"/>
                  </a:cxn>
                  <a:cxn ang="0">
                    <a:pos x="86" y="413"/>
                  </a:cxn>
                  <a:cxn ang="0">
                    <a:pos x="55" y="365"/>
                  </a:cxn>
                  <a:cxn ang="0">
                    <a:pos x="37" y="317"/>
                  </a:cxn>
                  <a:cxn ang="0">
                    <a:pos x="31" y="263"/>
                  </a:cxn>
                  <a:cxn ang="0">
                    <a:pos x="31" y="263"/>
                  </a:cxn>
                </a:cxnLst>
                <a:rect l="0" t="0" r="r" b="b"/>
                <a:pathLst>
                  <a:path w="171" h="461">
                    <a:moveTo>
                      <a:pt x="31" y="263"/>
                    </a:moveTo>
                    <a:lnTo>
                      <a:pt x="43" y="191"/>
                    </a:lnTo>
                    <a:lnTo>
                      <a:pt x="67" y="131"/>
                    </a:lnTo>
                    <a:lnTo>
                      <a:pt x="116" y="72"/>
                    </a:lnTo>
                    <a:lnTo>
                      <a:pt x="171" y="18"/>
                    </a:lnTo>
                    <a:lnTo>
                      <a:pt x="153" y="0"/>
                    </a:lnTo>
                    <a:lnTo>
                      <a:pt x="86" y="60"/>
                    </a:lnTo>
                    <a:lnTo>
                      <a:pt x="43" y="120"/>
                    </a:lnTo>
                    <a:lnTo>
                      <a:pt x="13" y="191"/>
                    </a:lnTo>
                    <a:lnTo>
                      <a:pt x="0" y="263"/>
                    </a:lnTo>
                    <a:lnTo>
                      <a:pt x="6" y="317"/>
                    </a:lnTo>
                    <a:lnTo>
                      <a:pt x="25" y="365"/>
                    </a:lnTo>
                    <a:lnTo>
                      <a:pt x="49" y="413"/>
                    </a:lnTo>
                    <a:lnTo>
                      <a:pt x="86" y="461"/>
                    </a:lnTo>
                    <a:lnTo>
                      <a:pt x="122" y="461"/>
                    </a:lnTo>
                    <a:lnTo>
                      <a:pt x="86" y="413"/>
                    </a:lnTo>
                    <a:lnTo>
                      <a:pt x="55" y="365"/>
                    </a:lnTo>
                    <a:lnTo>
                      <a:pt x="37" y="317"/>
                    </a:lnTo>
                    <a:lnTo>
                      <a:pt x="31" y="263"/>
                    </a:lnTo>
                    <a:lnTo>
                      <a:pt x="31" y="263"/>
                    </a:lnTo>
                    <a:close/>
                  </a:path>
                </a:pathLst>
              </a:custGeom>
              <a:solidFill>
                <a:schemeClr val="accent1"/>
              </a:soli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91" name="Freeform 31"/>
              <p:cNvSpPr>
                <a:spLocks/>
              </p:cNvSpPr>
              <p:nvPr userDrawn="1"/>
            </p:nvSpPr>
            <p:spPr bwMode="hidden">
              <a:xfrm>
                <a:off x="2951" y="3751"/>
                <a:ext cx="360" cy="563"/>
              </a:xfrm>
              <a:custGeom>
                <a:avLst/>
                <a:gdLst/>
                <a:ahLst/>
                <a:cxnLst>
                  <a:cxn ang="0">
                    <a:pos x="360" y="365"/>
                  </a:cxn>
                  <a:cxn ang="0">
                    <a:pos x="353" y="305"/>
                  </a:cxn>
                  <a:cxn ang="0">
                    <a:pos x="335" y="251"/>
                  </a:cxn>
                  <a:cxn ang="0">
                    <a:pos x="305" y="204"/>
                  </a:cxn>
                  <a:cxn ang="0">
                    <a:pos x="262" y="156"/>
                  </a:cxn>
                  <a:cxn ang="0">
                    <a:pos x="213" y="108"/>
                  </a:cxn>
                  <a:cxn ang="0">
                    <a:pos x="159" y="66"/>
                  </a:cxn>
                  <a:cxn ang="0">
                    <a:pos x="92" y="30"/>
                  </a:cxn>
                  <a:cxn ang="0">
                    <a:pos x="19" y="0"/>
                  </a:cxn>
                  <a:cxn ang="0">
                    <a:pos x="0" y="12"/>
                  </a:cxn>
                  <a:cxn ang="0">
                    <a:pos x="67" y="42"/>
                  </a:cxn>
                  <a:cxn ang="0">
                    <a:pos x="134" y="78"/>
                  </a:cxn>
                  <a:cxn ang="0">
                    <a:pos x="189" y="114"/>
                  </a:cxn>
                  <a:cxn ang="0">
                    <a:pos x="238" y="162"/>
                  </a:cxn>
                  <a:cxn ang="0">
                    <a:pos x="274" y="210"/>
                  </a:cxn>
                  <a:cxn ang="0">
                    <a:pos x="299" y="257"/>
                  </a:cxn>
                  <a:cxn ang="0">
                    <a:pos x="317" y="311"/>
                  </a:cxn>
                  <a:cxn ang="0">
                    <a:pos x="323" y="365"/>
                  </a:cxn>
                  <a:cxn ang="0">
                    <a:pos x="317" y="419"/>
                  </a:cxn>
                  <a:cxn ang="0">
                    <a:pos x="299" y="467"/>
                  </a:cxn>
                  <a:cxn ang="0">
                    <a:pos x="274" y="515"/>
                  </a:cxn>
                  <a:cxn ang="0">
                    <a:pos x="238" y="563"/>
                  </a:cxn>
                  <a:cxn ang="0">
                    <a:pos x="268" y="563"/>
                  </a:cxn>
                  <a:cxn ang="0">
                    <a:pos x="311" y="515"/>
                  </a:cxn>
                  <a:cxn ang="0">
                    <a:pos x="335" y="467"/>
                  </a:cxn>
                  <a:cxn ang="0">
                    <a:pos x="353" y="419"/>
                  </a:cxn>
                  <a:cxn ang="0">
                    <a:pos x="360" y="365"/>
                  </a:cxn>
                  <a:cxn ang="0">
                    <a:pos x="360" y="365"/>
                  </a:cxn>
                </a:cxnLst>
                <a:rect l="0" t="0" r="r" b="b"/>
                <a:pathLst>
                  <a:path w="360" h="563">
                    <a:moveTo>
                      <a:pt x="360" y="365"/>
                    </a:moveTo>
                    <a:lnTo>
                      <a:pt x="353" y="305"/>
                    </a:lnTo>
                    <a:lnTo>
                      <a:pt x="335" y="251"/>
                    </a:lnTo>
                    <a:lnTo>
                      <a:pt x="305" y="204"/>
                    </a:lnTo>
                    <a:lnTo>
                      <a:pt x="262" y="156"/>
                    </a:lnTo>
                    <a:lnTo>
                      <a:pt x="213" y="108"/>
                    </a:lnTo>
                    <a:lnTo>
                      <a:pt x="159" y="66"/>
                    </a:lnTo>
                    <a:lnTo>
                      <a:pt x="92" y="30"/>
                    </a:lnTo>
                    <a:lnTo>
                      <a:pt x="19" y="0"/>
                    </a:lnTo>
                    <a:lnTo>
                      <a:pt x="0" y="12"/>
                    </a:lnTo>
                    <a:lnTo>
                      <a:pt x="67" y="42"/>
                    </a:lnTo>
                    <a:lnTo>
                      <a:pt x="134" y="78"/>
                    </a:lnTo>
                    <a:lnTo>
                      <a:pt x="189" y="114"/>
                    </a:lnTo>
                    <a:lnTo>
                      <a:pt x="238" y="162"/>
                    </a:lnTo>
                    <a:lnTo>
                      <a:pt x="274" y="210"/>
                    </a:lnTo>
                    <a:lnTo>
                      <a:pt x="299" y="257"/>
                    </a:lnTo>
                    <a:lnTo>
                      <a:pt x="317" y="311"/>
                    </a:lnTo>
                    <a:lnTo>
                      <a:pt x="323" y="365"/>
                    </a:lnTo>
                    <a:lnTo>
                      <a:pt x="317" y="419"/>
                    </a:lnTo>
                    <a:lnTo>
                      <a:pt x="299" y="467"/>
                    </a:lnTo>
                    <a:lnTo>
                      <a:pt x="274" y="515"/>
                    </a:lnTo>
                    <a:lnTo>
                      <a:pt x="238" y="563"/>
                    </a:lnTo>
                    <a:lnTo>
                      <a:pt x="268" y="563"/>
                    </a:lnTo>
                    <a:lnTo>
                      <a:pt x="311" y="515"/>
                    </a:lnTo>
                    <a:lnTo>
                      <a:pt x="335" y="467"/>
                    </a:lnTo>
                    <a:lnTo>
                      <a:pt x="353" y="419"/>
                    </a:lnTo>
                    <a:lnTo>
                      <a:pt x="360" y="365"/>
                    </a:lnTo>
                    <a:lnTo>
                      <a:pt x="360" y="365"/>
                    </a:lnTo>
                    <a:close/>
                  </a:path>
                </a:pathLst>
              </a:custGeom>
              <a:gradFill rotWithShape="0">
                <a:gsLst>
                  <a:gs pos="0">
                    <a:schemeClr val="accent1"/>
                  </a:gs>
                  <a:gs pos="100000">
                    <a:schemeClr val="accent1">
                      <a:gamma/>
                      <a:shade val="87843"/>
                      <a:invGamma/>
                    </a:schemeClr>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92" name="Freeform 32"/>
              <p:cNvSpPr>
                <a:spLocks/>
              </p:cNvSpPr>
              <p:nvPr userDrawn="1"/>
            </p:nvSpPr>
            <p:spPr bwMode="hidden">
              <a:xfrm>
                <a:off x="2318" y="3631"/>
                <a:ext cx="1078" cy="425"/>
              </a:xfrm>
              <a:custGeom>
                <a:avLst/>
                <a:gdLst/>
                <a:ahLst/>
                <a:cxnLst>
                  <a:cxn ang="0">
                    <a:pos x="1053" y="425"/>
                  </a:cxn>
                  <a:cxn ang="0">
                    <a:pos x="1078" y="419"/>
                  </a:cxn>
                  <a:cxn ang="0">
                    <a:pos x="1066" y="377"/>
                  </a:cxn>
                  <a:cxn ang="0">
                    <a:pos x="1047" y="336"/>
                  </a:cxn>
                  <a:cxn ang="0">
                    <a:pos x="986" y="252"/>
                  </a:cxn>
                  <a:cxn ang="0">
                    <a:pos x="907" y="180"/>
                  </a:cxn>
                  <a:cxn ang="0">
                    <a:pos x="810" y="120"/>
                  </a:cxn>
                  <a:cxn ang="0">
                    <a:pos x="694" y="72"/>
                  </a:cxn>
                  <a:cxn ang="0">
                    <a:pos x="560" y="30"/>
                  </a:cxn>
                  <a:cxn ang="0">
                    <a:pos x="420" y="6"/>
                  </a:cxn>
                  <a:cxn ang="0">
                    <a:pos x="268" y="0"/>
                  </a:cxn>
                  <a:cxn ang="0">
                    <a:pos x="134" y="6"/>
                  </a:cxn>
                  <a:cxn ang="0">
                    <a:pos x="0" y="24"/>
                  </a:cxn>
                  <a:cxn ang="0">
                    <a:pos x="12" y="36"/>
                  </a:cxn>
                  <a:cxn ang="0">
                    <a:pos x="134" y="18"/>
                  </a:cxn>
                  <a:cxn ang="0">
                    <a:pos x="268" y="12"/>
                  </a:cxn>
                  <a:cxn ang="0">
                    <a:pos x="420" y="18"/>
                  </a:cxn>
                  <a:cxn ang="0">
                    <a:pos x="554" y="42"/>
                  </a:cxn>
                  <a:cxn ang="0">
                    <a:pos x="682" y="84"/>
                  </a:cxn>
                  <a:cxn ang="0">
                    <a:pos x="798" y="132"/>
                  </a:cxn>
                  <a:cxn ang="0">
                    <a:pos x="895" y="192"/>
                  </a:cxn>
                  <a:cxn ang="0">
                    <a:pos x="968" y="264"/>
                  </a:cxn>
                  <a:cxn ang="0">
                    <a:pos x="999" y="300"/>
                  </a:cxn>
                  <a:cxn ang="0">
                    <a:pos x="1023" y="342"/>
                  </a:cxn>
                  <a:cxn ang="0">
                    <a:pos x="1041" y="383"/>
                  </a:cxn>
                  <a:cxn ang="0">
                    <a:pos x="1053" y="425"/>
                  </a:cxn>
                  <a:cxn ang="0">
                    <a:pos x="1053" y="425"/>
                  </a:cxn>
                </a:cxnLst>
                <a:rect l="0" t="0" r="r" b="b"/>
                <a:pathLst>
                  <a:path w="1078" h="425">
                    <a:moveTo>
                      <a:pt x="1053" y="425"/>
                    </a:moveTo>
                    <a:lnTo>
                      <a:pt x="1078" y="419"/>
                    </a:lnTo>
                    <a:lnTo>
                      <a:pt x="1066" y="377"/>
                    </a:lnTo>
                    <a:lnTo>
                      <a:pt x="1047" y="336"/>
                    </a:lnTo>
                    <a:lnTo>
                      <a:pt x="986" y="252"/>
                    </a:lnTo>
                    <a:lnTo>
                      <a:pt x="907" y="180"/>
                    </a:lnTo>
                    <a:lnTo>
                      <a:pt x="810" y="120"/>
                    </a:lnTo>
                    <a:lnTo>
                      <a:pt x="694" y="72"/>
                    </a:lnTo>
                    <a:lnTo>
                      <a:pt x="560" y="30"/>
                    </a:lnTo>
                    <a:lnTo>
                      <a:pt x="420" y="6"/>
                    </a:lnTo>
                    <a:lnTo>
                      <a:pt x="268" y="0"/>
                    </a:lnTo>
                    <a:lnTo>
                      <a:pt x="134" y="6"/>
                    </a:lnTo>
                    <a:lnTo>
                      <a:pt x="0" y="24"/>
                    </a:lnTo>
                    <a:lnTo>
                      <a:pt x="12" y="36"/>
                    </a:lnTo>
                    <a:lnTo>
                      <a:pt x="134" y="18"/>
                    </a:lnTo>
                    <a:lnTo>
                      <a:pt x="268" y="12"/>
                    </a:lnTo>
                    <a:lnTo>
                      <a:pt x="420" y="18"/>
                    </a:lnTo>
                    <a:lnTo>
                      <a:pt x="554" y="42"/>
                    </a:lnTo>
                    <a:lnTo>
                      <a:pt x="682" y="84"/>
                    </a:lnTo>
                    <a:lnTo>
                      <a:pt x="798" y="132"/>
                    </a:lnTo>
                    <a:lnTo>
                      <a:pt x="895" y="192"/>
                    </a:lnTo>
                    <a:lnTo>
                      <a:pt x="968" y="264"/>
                    </a:lnTo>
                    <a:lnTo>
                      <a:pt x="999" y="300"/>
                    </a:lnTo>
                    <a:lnTo>
                      <a:pt x="1023" y="342"/>
                    </a:lnTo>
                    <a:lnTo>
                      <a:pt x="1041" y="383"/>
                    </a:lnTo>
                    <a:lnTo>
                      <a:pt x="1053" y="425"/>
                    </a:lnTo>
                    <a:lnTo>
                      <a:pt x="1053" y="425"/>
                    </a:lnTo>
                    <a:close/>
                  </a:path>
                </a:pathLst>
              </a:custGeom>
              <a:gradFill rotWithShape="0">
                <a:gsLst>
                  <a:gs pos="0">
                    <a:schemeClr val="accent1"/>
                  </a:gs>
                  <a:gs pos="100000">
                    <a:schemeClr val="accent1">
                      <a:gamma/>
                      <a:shade val="87843"/>
                      <a:invGamma/>
                    </a:schemeClr>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93" name="Freeform 33"/>
              <p:cNvSpPr>
                <a:spLocks/>
              </p:cNvSpPr>
              <p:nvPr userDrawn="1"/>
            </p:nvSpPr>
            <p:spPr bwMode="hidden">
              <a:xfrm>
                <a:off x="3304" y="4080"/>
                <a:ext cx="98" cy="234"/>
              </a:xfrm>
              <a:custGeom>
                <a:avLst/>
                <a:gdLst/>
                <a:ahLst/>
                <a:cxnLst>
                  <a:cxn ang="0">
                    <a:pos x="0" y="234"/>
                  </a:cxn>
                  <a:cxn ang="0">
                    <a:pos x="25" y="234"/>
                  </a:cxn>
                  <a:cxn ang="0">
                    <a:pos x="55" y="186"/>
                  </a:cxn>
                  <a:cxn ang="0">
                    <a:pos x="80" y="138"/>
                  </a:cxn>
                  <a:cxn ang="0">
                    <a:pos x="92" y="90"/>
                  </a:cxn>
                  <a:cxn ang="0">
                    <a:pos x="98" y="36"/>
                  </a:cxn>
                  <a:cxn ang="0">
                    <a:pos x="98" y="0"/>
                  </a:cxn>
                  <a:cxn ang="0">
                    <a:pos x="74" y="0"/>
                  </a:cxn>
                  <a:cxn ang="0">
                    <a:pos x="74" y="36"/>
                  </a:cxn>
                  <a:cxn ang="0">
                    <a:pos x="67" y="90"/>
                  </a:cxn>
                  <a:cxn ang="0">
                    <a:pos x="55" y="138"/>
                  </a:cxn>
                  <a:cxn ang="0">
                    <a:pos x="31" y="186"/>
                  </a:cxn>
                  <a:cxn ang="0">
                    <a:pos x="0" y="234"/>
                  </a:cxn>
                  <a:cxn ang="0">
                    <a:pos x="0" y="234"/>
                  </a:cxn>
                </a:cxnLst>
                <a:rect l="0" t="0" r="r" b="b"/>
                <a:pathLst>
                  <a:path w="98" h="234">
                    <a:moveTo>
                      <a:pt x="0" y="234"/>
                    </a:moveTo>
                    <a:lnTo>
                      <a:pt x="25" y="234"/>
                    </a:lnTo>
                    <a:lnTo>
                      <a:pt x="55" y="186"/>
                    </a:lnTo>
                    <a:lnTo>
                      <a:pt x="80" y="138"/>
                    </a:lnTo>
                    <a:lnTo>
                      <a:pt x="92" y="90"/>
                    </a:lnTo>
                    <a:lnTo>
                      <a:pt x="98" y="36"/>
                    </a:lnTo>
                    <a:lnTo>
                      <a:pt x="98" y="0"/>
                    </a:lnTo>
                    <a:lnTo>
                      <a:pt x="74" y="0"/>
                    </a:lnTo>
                    <a:lnTo>
                      <a:pt x="74" y="36"/>
                    </a:lnTo>
                    <a:lnTo>
                      <a:pt x="67" y="90"/>
                    </a:lnTo>
                    <a:lnTo>
                      <a:pt x="55" y="138"/>
                    </a:lnTo>
                    <a:lnTo>
                      <a:pt x="31" y="186"/>
                    </a:lnTo>
                    <a:lnTo>
                      <a:pt x="0" y="234"/>
                    </a:lnTo>
                    <a:lnTo>
                      <a:pt x="0" y="234"/>
                    </a:lnTo>
                    <a:close/>
                  </a:path>
                </a:pathLst>
              </a:custGeom>
              <a:gradFill rotWithShape="0">
                <a:gsLst>
                  <a:gs pos="0">
                    <a:schemeClr val="accent1"/>
                  </a:gs>
                  <a:gs pos="100000">
                    <a:schemeClr val="accent1">
                      <a:gamma/>
                      <a:shade val="87843"/>
                      <a:invGamma/>
                    </a:schemeClr>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94" name="Freeform 34"/>
              <p:cNvSpPr>
                <a:spLocks/>
              </p:cNvSpPr>
              <p:nvPr userDrawn="1"/>
            </p:nvSpPr>
            <p:spPr bwMode="hidden">
              <a:xfrm>
                <a:off x="1776" y="3673"/>
                <a:ext cx="481" cy="641"/>
              </a:xfrm>
              <a:custGeom>
                <a:avLst/>
                <a:gdLst/>
                <a:ahLst/>
                <a:cxnLst>
                  <a:cxn ang="0">
                    <a:pos x="18" y="443"/>
                  </a:cxn>
                  <a:cxn ang="0">
                    <a:pos x="24" y="371"/>
                  </a:cxn>
                  <a:cxn ang="0">
                    <a:pos x="55" y="305"/>
                  </a:cxn>
                  <a:cxn ang="0">
                    <a:pos x="91" y="246"/>
                  </a:cxn>
                  <a:cxn ang="0">
                    <a:pos x="146" y="186"/>
                  </a:cxn>
                  <a:cxn ang="0">
                    <a:pos x="213" y="132"/>
                  </a:cxn>
                  <a:cxn ang="0">
                    <a:pos x="292" y="84"/>
                  </a:cxn>
                  <a:cxn ang="0">
                    <a:pos x="384" y="48"/>
                  </a:cxn>
                  <a:cxn ang="0">
                    <a:pos x="481" y="12"/>
                  </a:cxn>
                  <a:cxn ang="0">
                    <a:pos x="457" y="0"/>
                  </a:cxn>
                  <a:cxn ang="0">
                    <a:pos x="359" y="36"/>
                  </a:cxn>
                  <a:cxn ang="0">
                    <a:pos x="274" y="78"/>
                  </a:cxn>
                  <a:cxn ang="0">
                    <a:pos x="195" y="126"/>
                  </a:cxn>
                  <a:cxn ang="0">
                    <a:pos x="128" y="180"/>
                  </a:cxn>
                  <a:cxn ang="0">
                    <a:pos x="73" y="240"/>
                  </a:cxn>
                  <a:cxn ang="0">
                    <a:pos x="37" y="305"/>
                  </a:cxn>
                  <a:cxn ang="0">
                    <a:pos x="6" y="371"/>
                  </a:cxn>
                  <a:cxn ang="0">
                    <a:pos x="0" y="443"/>
                  </a:cxn>
                  <a:cxn ang="0">
                    <a:pos x="6" y="497"/>
                  </a:cxn>
                  <a:cxn ang="0">
                    <a:pos x="18" y="545"/>
                  </a:cxn>
                  <a:cxn ang="0">
                    <a:pos x="43" y="593"/>
                  </a:cxn>
                  <a:cxn ang="0">
                    <a:pos x="73" y="641"/>
                  </a:cxn>
                  <a:cxn ang="0">
                    <a:pos x="97" y="641"/>
                  </a:cxn>
                  <a:cxn ang="0">
                    <a:pos x="67" y="593"/>
                  </a:cxn>
                  <a:cxn ang="0">
                    <a:pos x="43" y="545"/>
                  </a:cxn>
                  <a:cxn ang="0">
                    <a:pos x="24" y="497"/>
                  </a:cxn>
                  <a:cxn ang="0">
                    <a:pos x="18" y="443"/>
                  </a:cxn>
                  <a:cxn ang="0">
                    <a:pos x="18" y="443"/>
                  </a:cxn>
                </a:cxnLst>
                <a:rect l="0" t="0" r="r" b="b"/>
                <a:pathLst>
                  <a:path w="481" h="641">
                    <a:moveTo>
                      <a:pt x="18" y="443"/>
                    </a:moveTo>
                    <a:lnTo>
                      <a:pt x="24" y="371"/>
                    </a:lnTo>
                    <a:lnTo>
                      <a:pt x="55" y="305"/>
                    </a:lnTo>
                    <a:lnTo>
                      <a:pt x="91" y="246"/>
                    </a:lnTo>
                    <a:lnTo>
                      <a:pt x="146" y="186"/>
                    </a:lnTo>
                    <a:lnTo>
                      <a:pt x="213" y="132"/>
                    </a:lnTo>
                    <a:lnTo>
                      <a:pt x="292" y="84"/>
                    </a:lnTo>
                    <a:lnTo>
                      <a:pt x="384" y="48"/>
                    </a:lnTo>
                    <a:lnTo>
                      <a:pt x="481" y="12"/>
                    </a:lnTo>
                    <a:lnTo>
                      <a:pt x="457" y="0"/>
                    </a:lnTo>
                    <a:lnTo>
                      <a:pt x="359" y="36"/>
                    </a:lnTo>
                    <a:lnTo>
                      <a:pt x="274" y="78"/>
                    </a:lnTo>
                    <a:lnTo>
                      <a:pt x="195" y="126"/>
                    </a:lnTo>
                    <a:lnTo>
                      <a:pt x="128" y="180"/>
                    </a:lnTo>
                    <a:lnTo>
                      <a:pt x="73" y="240"/>
                    </a:lnTo>
                    <a:lnTo>
                      <a:pt x="37" y="305"/>
                    </a:lnTo>
                    <a:lnTo>
                      <a:pt x="6" y="371"/>
                    </a:lnTo>
                    <a:lnTo>
                      <a:pt x="0" y="443"/>
                    </a:lnTo>
                    <a:lnTo>
                      <a:pt x="6" y="497"/>
                    </a:lnTo>
                    <a:lnTo>
                      <a:pt x="18" y="545"/>
                    </a:lnTo>
                    <a:lnTo>
                      <a:pt x="43" y="593"/>
                    </a:lnTo>
                    <a:lnTo>
                      <a:pt x="73" y="641"/>
                    </a:lnTo>
                    <a:lnTo>
                      <a:pt x="97" y="641"/>
                    </a:lnTo>
                    <a:lnTo>
                      <a:pt x="67" y="593"/>
                    </a:lnTo>
                    <a:lnTo>
                      <a:pt x="43" y="545"/>
                    </a:lnTo>
                    <a:lnTo>
                      <a:pt x="24" y="497"/>
                    </a:lnTo>
                    <a:lnTo>
                      <a:pt x="18" y="443"/>
                    </a:lnTo>
                    <a:lnTo>
                      <a:pt x="18" y="443"/>
                    </a:lnTo>
                    <a:close/>
                  </a:path>
                </a:pathLst>
              </a:custGeom>
              <a:solidFill>
                <a:schemeClr val="accent1"/>
              </a:soli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95" name="Freeform 35"/>
              <p:cNvSpPr>
                <a:spLocks noEditPoints="1"/>
              </p:cNvSpPr>
              <p:nvPr userDrawn="1"/>
            </p:nvSpPr>
            <p:spPr bwMode="hidden">
              <a:xfrm>
                <a:off x="4200" y="3402"/>
                <a:ext cx="1201" cy="731"/>
              </a:xfrm>
              <a:custGeom>
                <a:avLst/>
                <a:gdLst/>
                <a:ahLst/>
                <a:cxnLst>
                  <a:cxn ang="0">
                    <a:pos x="484" y="6"/>
                  </a:cxn>
                  <a:cxn ang="0">
                    <a:pos x="263" y="60"/>
                  </a:cxn>
                  <a:cxn ang="0">
                    <a:pos x="101" y="162"/>
                  </a:cxn>
                  <a:cxn ang="0">
                    <a:pos x="12" y="294"/>
                  </a:cxn>
                  <a:cxn ang="0">
                    <a:pos x="0" y="366"/>
                  </a:cxn>
                  <a:cxn ang="0">
                    <a:pos x="12" y="437"/>
                  </a:cxn>
                  <a:cxn ang="0">
                    <a:pos x="101" y="569"/>
                  </a:cxn>
                  <a:cxn ang="0">
                    <a:pos x="263" y="671"/>
                  </a:cxn>
                  <a:cxn ang="0">
                    <a:pos x="484" y="725"/>
                  </a:cxn>
                  <a:cxn ang="0">
                    <a:pos x="723" y="725"/>
                  </a:cxn>
                  <a:cxn ang="0">
                    <a:pos x="938" y="671"/>
                  </a:cxn>
                  <a:cxn ang="0">
                    <a:pos x="1100" y="569"/>
                  </a:cxn>
                  <a:cxn ang="0">
                    <a:pos x="1189" y="437"/>
                  </a:cxn>
                  <a:cxn ang="0">
                    <a:pos x="1201" y="366"/>
                  </a:cxn>
                  <a:cxn ang="0">
                    <a:pos x="1189" y="294"/>
                  </a:cxn>
                  <a:cxn ang="0">
                    <a:pos x="1100" y="162"/>
                  </a:cxn>
                  <a:cxn ang="0">
                    <a:pos x="938" y="60"/>
                  </a:cxn>
                  <a:cxn ang="0">
                    <a:pos x="723" y="6"/>
                  </a:cxn>
                  <a:cxn ang="0">
                    <a:pos x="604" y="0"/>
                  </a:cxn>
                  <a:cxn ang="0">
                    <a:pos x="490" y="701"/>
                  </a:cxn>
                  <a:cxn ang="0">
                    <a:pos x="287" y="647"/>
                  </a:cxn>
                  <a:cxn ang="0">
                    <a:pos x="131" y="557"/>
                  </a:cxn>
                  <a:cxn ang="0">
                    <a:pos x="48" y="437"/>
                  </a:cxn>
                  <a:cxn ang="0">
                    <a:pos x="36" y="366"/>
                  </a:cxn>
                  <a:cxn ang="0">
                    <a:pos x="48" y="300"/>
                  </a:cxn>
                  <a:cxn ang="0">
                    <a:pos x="131" y="174"/>
                  </a:cxn>
                  <a:cxn ang="0">
                    <a:pos x="287" y="84"/>
                  </a:cxn>
                  <a:cxn ang="0">
                    <a:pos x="490" y="30"/>
                  </a:cxn>
                  <a:cxn ang="0">
                    <a:pos x="717" y="30"/>
                  </a:cxn>
                  <a:cxn ang="0">
                    <a:pos x="920" y="84"/>
                  </a:cxn>
                  <a:cxn ang="0">
                    <a:pos x="1070" y="174"/>
                  </a:cxn>
                  <a:cxn ang="0">
                    <a:pos x="1153" y="300"/>
                  </a:cxn>
                  <a:cxn ang="0">
                    <a:pos x="1153" y="437"/>
                  </a:cxn>
                  <a:cxn ang="0">
                    <a:pos x="1070" y="557"/>
                  </a:cxn>
                  <a:cxn ang="0">
                    <a:pos x="920" y="647"/>
                  </a:cxn>
                  <a:cxn ang="0">
                    <a:pos x="717" y="701"/>
                  </a:cxn>
                  <a:cxn ang="0">
                    <a:pos x="604" y="707"/>
                  </a:cxn>
                </a:cxnLst>
                <a:rect l="0" t="0" r="r" b="b"/>
                <a:pathLst>
                  <a:path w="1201" h="731">
                    <a:moveTo>
                      <a:pt x="604" y="0"/>
                    </a:moveTo>
                    <a:lnTo>
                      <a:pt x="484" y="6"/>
                    </a:lnTo>
                    <a:lnTo>
                      <a:pt x="370" y="30"/>
                    </a:lnTo>
                    <a:lnTo>
                      <a:pt x="263" y="60"/>
                    </a:lnTo>
                    <a:lnTo>
                      <a:pt x="179" y="108"/>
                    </a:lnTo>
                    <a:lnTo>
                      <a:pt x="101" y="162"/>
                    </a:lnTo>
                    <a:lnTo>
                      <a:pt x="48" y="222"/>
                    </a:lnTo>
                    <a:lnTo>
                      <a:pt x="12" y="294"/>
                    </a:lnTo>
                    <a:lnTo>
                      <a:pt x="6" y="330"/>
                    </a:lnTo>
                    <a:lnTo>
                      <a:pt x="0" y="366"/>
                    </a:lnTo>
                    <a:lnTo>
                      <a:pt x="6" y="401"/>
                    </a:lnTo>
                    <a:lnTo>
                      <a:pt x="12" y="437"/>
                    </a:lnTo>
                    <a:lnTo>
                      <a:pt x="48" y="509"/>
                    </a:lnTo>
                    <a:lnTo>
                      <a:pt x="101" y="569"/>
                    </a:lnTo>
                    <a:lnTo>
                      <a:pt x="179" y="623"/>
                    </a:lnTo>
                    <a:lnTo>
                      <a:pt x="263" y="671"/>
                    </a:lnTo>
                    <a:lnTo>
                      <a:pt x="370" y="701"/>
                    </a:lnTo>
                    <a:lnTo>
                      <a:pt x="484" y="725"/>
                    </a:lnTo>
                    <a:lnTo>
                      <a:pt x="604" y="731"/>
                    </a:lnTo>
                    <a:lnTo>
                      <a:pt x="723" y="725"/>
                    </a:lnTo>
                    <a:lnTo>
                      <a:pt x="837" y="701"/>
                    </a:lnTo>
                    <a:lnTo>
                      <a:pt x="938" y="671"/>
                    </a:lnTo>
                    <a:lnTo>
                      <a:pt x="1028" y="623"/>
                    </a:lnTo>
                    <a:lnTo>
                      <a:pt x="1100" y="569"/>
                    </a:lnTo>
                    <a:lnTo>
                      <a:pt x="1153" y="509"/>
                    </a:lnTo>
                    <a:lnTo>
                      <a:pt x="1189" y="437"/>
                    </a:lnTo>
                    <a:lnTo>
                      <a:pt x="1201" y="401"/>
                    </a:lnTo>
                    <a:lnTo>
                      <a:pt x="1201" y="366"/>
                    </a:lnTo>
                    <a:lnTo>
                      <a:pt x="1201" y="330"/>
                    </a:lnTo>
                    <a:lnTo>
                      <a:pt x="1189" y="294"/>
                    </a:lnTo>
                    <a:lnTo>
                      <a:pt x="1153" y="222"/>
                    </a:lnTo>
                    <a:lnTo>
                      <a:pt x="1100" y="162"/>
                    </a:lnTo>
                    <a:lnTo>
                      <a:pt x="1028" y="108"/>
                    </a:lnTo>
                    <a:lnTo>
                      <a:pt x="938" y="60"/>
                    </a:lnTo>
                    <a:lnTo>
                      <a:pt x="837" y="30"/>
                    </a:lnTo>
                    <a:lnTo>
                      <a:pt x="723" y="6"/>
                    </a:lnTo>
                    <a:lnTo>
                      <a:pt x="604" y="0"/>
                    </a:lnTo>
                    <a:lnTo>
                      <a:pt x="604" y="0"/>
                    </a:lnTo>
                    <a:close/>
                    <a:moveTo>
                      <a:pt x="604" y="707"/>
                    </a:moveTo>
                    <a:lnTo>
                      <a:pt x="490" y="701"/>
                    </a:lnTo>
                    <a:lnTo>
                      <a:pt x="382" y="683"/>
                    </a:lnTo>
                    <a:lnTo>
                      <a:pt x="287" y="647"/>
                    </a:lnTo>
                    <a:lnTo>
                      <a:pt x="203" y="611"/>
                    </a:lnTo>
                    <a:lnTo>
                      <a:pt x="131" y="557"/>
                    </a:lnTo>
                    <a:lnTo>
                      <a:pt x="83" y="497"/>
                    </a:lnTo>
                    <a:lnTo>
                      <a:pt x="48" y="437"/>
                    </a:lnTo>
                    <a:lnTo>
                      <a:pt x="42" y="401"/>
                    </a:lnTo>
                    <a:lnTo>
                      <a:pt x="36" y="366"/>
                    </a:lnTo>
                    <a:lnTo>
                      <a:pt x="42" y="330"/>
                    </a:lnTo>
                    <a:lnTo>
                      <a:pt x="48" y="300"/>
                    </a:lnTo>
                    <a:lnTo>
                      <a:pt x="83" y="234"/>
                    </a:lnTo>
                    <a:lnTo>
                      <a:pt x="131" y="174"/>
                    </a:lnTo>
                    <a:lnTo>
                      <a:pt x="203" y="126"/>
                    </a:lnTo>
                    <a:lnTo>
                      <a:pt x="287" y="84"/>
                    </a:lnTo>
                    <a:lnTo>
                      <a:pt x="382" y="54"/>
                    </a:lnTo>
                    <a:lnTo>
                      <a:pt x="490" y="30"/>
                    </a:lnTo>
                    <a:lnTo>
                      <a:pt x="604" y="24"/>
                    </a:lnTo>
                    <a:lnTo>
                      <a:pt x="717" y="30"/>
                    </a:lnTo>
                    <a:lnTo>
                      <a:pt x="825" y="54"/>
                    </a:lnTo>
                    <a:lnTo>
                      <a:pt x="920" y="84"/>
                    </a:lnTo>
                    <a:lnTo>
                      <a:pt x="1004" y="126"/>
                    </a:lnTo>
                    <a:lnTo>
                      <a:pt x="1070" y="174"/>
                    </a:lnTo>
                    <a:lnTo>
                      <a:pt x="1124" y="234"/>
                    </a:lnTo>
                    <a:lnTo>
                      <a:pt x="1153" y="300"/>
                    </a:lnTo>
                    <a:lnTo>
                      <a:pt x="1165" y="366"/>
                    </a:lnTo>
                    <a:lnTo>
                      <a:pt x="1153" y="437"/>
                    </a:lnTo>
                    <a:lnTo>
                      <a:pt x="1124" y="497"/>
                    </a:lnTo>
                    <a:lnTo>
                      <a:pt x="1070" y="557"/>
                    </a:lnTo>
                    <a:lnTo>
                      <a:pt x="1004" y="611"/>
                    </a:lnTo>
                    <a:lnTo>
                      <a:pt x="920" y="647"/>
                    </a:lnTo>
                    <a:lnTo>
                      <a:pt x="825" y="683"/>
                    </a:lnTo>
                    <a:lnTo>
                      <a:pt x="717" y="701"/>
                    </a:lnTo>
                    <a:lnTo>
                      <a:pt x="604" y="707"/>
                    </a:lnTo>
                    <a:lnTo>
                      <a:pt x="604" y="707"/>
                    </a:lnTo>
                    <a:close/>
                  </a:path>
                </a:pathLst>
              </a:custGeom>
              <a:gradFill rotWithShape="0">
                <a:gsLst>
                  <a:gs pos="0">
                    <a:schemeClr val="accent1">
                      <a:gamma/>
                      <a:tint val="96863"/>
                      <a:invGamma/>
                    </a:schemeClr>
                  </a:gs>
                  <a:gs pos="100000">
                    <a:schemeClr val="accent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96" name="Freeform 36"/>
              <p:cNvSpPr>
                <a:spLocks/>
              </p:cNvSpPr>
              <p:nvPr userDrawn="1"/>
            </p:nvSpPr>
            <p:spPr bwMode="hidden">
              <a:xfrm>
                <a:off x="4128" y="3366"/>
                <a:ext cx="544" cy="737"/>
              </a:xfrm>
              <a:custGeom>
                <a:avLst/>
                <a:gdLst/>
                <a:ahLst/>
                <a:cxnLst>
                  <a:cxn ang="0">
                    <a:pos x="24" y="402"/>
                  </a:cxn>
                  <a:cxn ang="0">
                    <a:pos x="36" y="330"/>
                  </a:cxn>
                  <a:cxn ang="0">
                    <a:pos x="66" y="264"/>
                  </a:cxn>
                  <a:cxn ang="0">
                    <a:pos x="108" y="204"/>
                  </a:cxn>
                  <a:cxn ang="0">
                    <a:pos x="173" y="150"/>
                  </a:cxn>
                  <a:cxn ang="0">
                    <a:pos x="251" y="102"/>
                  </a:cxn>
                  <a:cxn ang="0">
                    <a:pos x="335" y="60"/>
                  </a:cxn>
                  <a:cxn ang="0">
                    <a:pos x="436" y="30"/>
                  </a:cxn>
                  <a:cxn ang="0">
                    <a:pos x="544" y="12"/>
                  </a:cxn>
                  <a:cxn ang="0">
                    <a:pos x="544" y="0"/>
                  </a:cxn>
                  <a:cxn ang="0">
                    <a:pos x="430" y="18"/>
                  </a:cxn>
                  <a:cxn ang="0">
                    <a:pos x="329" y="48"/>
                  </a:cxn>
                  <a:cxn ang="0">
                    <a:pos x="233" y="90"/>
                  </a:cxn>
                  <a:cxn ang="0">
                    <a:pos x="155" y="138"/>
                  </a:cxn>
                  <a:cxn ang="0">
                    <a:pos x="90" y="198"/>
                  </a:cxn>
                  <a:cxn ang="0">
                    <a:pos x="42" y="258"/>
                  </a:cxn>
                  <a:cxn ang="0">
                    <a:pos x="12" y="330"/>
                  </a:cxn>
                  <a:cxn ang="0">
                    <a:pos x="0" y="402"/>
                  </a:cxn>
                  <a:cxn ang="0">
                    <a:pos x="6" y="455"/>
                  </a:cxn>
                  <a:cxn ang="0">
                    <a:pos x="18" y="503"/>
                  </a:cxn>
                  <a:cxn ang="0">
                    <a:pos x="42" y="545"/>
                  </a:cxn>
                  <a:cxn ang="0">
                    <a:pos x="78" y="593"/>
                  </a:cxn>
                  <a:cxn ang="0">
                    <a:pos x="114" y="635"/>
                  </a:cxn>
                  <a:cxn ang="0">
                    <a:pos x="161" y="671"/>
                  </a:cxn>
                  <a:cxn ang="0">
                    <a:pos x="221" y="707"/>
                  </a:cxn>
                  <a:cxn ang="0">
                    <a:pos x="281" y="737"/>
                  </a:cxn>
                  <a:cxn ang="0">
                    <a:pos x="323" y="737"/>
                  </a:cxn>
                  <a:cxn ang="0">
                    <a:pos x="257" y="707"/>
                  </a:cxn>
                  <a:cxn ang="0">
                    <a:pos x="203" y="671"/>
                  </a:cxn>
                  <a:cxn ang="0">
                    <a:pos x="149" y="635"/>
                  </a:cxn>
                  <a:cxn ang="0">
                    <a:pos x="108" y="593"/>
                  </a:cxn>
                  <a:cxn ang="0">
                    <a:pos x="72" y="551"/>
                  </a:cxn>
                  <a:cxn ang="0">
                    <a:pos x="48" y="503"/>
                  </a:cxn>
                  <a:cxn ang="0">
                    <a:pos x="30" y="455"/>
                  </a:cxn>
                  <a:cxn ang="0">
                    <a:pos x="24" y="402"/>
                  </a:cxn>
                  <a:cxn ang="0">
                    <a:pos x="24" y="402"/>
                  </a:cxn>
                </a:cxnLst>
                <a:rect l="0" t="0" r="r" b="b"/>
                <a:pathLst>
                  <a:path w="544" h="737">
                    <a:moveTo>
                      <a:pt x="24" y="402"/>
                    </a:moveTo>
                    <a:lnTo>
                      <a:pt x="36" y="330"/>
                    </a:lnTo>
                    <a:lnTo>
                      <a:pt x="66" y="264"/>
                    </a:lnTo>
                    <a:lnTo>
                      <a:pt x="108" y="204"/>
                    </a:lnTo>
                    <a:lnTo>
                      <a:pt x="173" y="150"/>
                    </a:lnTo>
                    <a:lnTo>
                      <a:pt x="251" y="102"/>
                    </a:lnTo>
                    <a:lnTo>
                      <a:pt x="335" y="60"/>
                    </a:lnTo>
                    <a:lnTo>
                      <a:pt x="436" y="30"/>
                    </a:lnTo>
                    <a:lnTo>
                      <a:pt x="544" y="12"/>
                    </a:lnTo>
                    <a:lnTo>
                      <a:pt x="544" y="0"/>
                    </a:lnTo>
                    <a:lnTo>
                      <a:pt x="430" y="18"/>
                    </a:lnTo>
                    <a:lnTo>
                      <a:pt x="329" y="48"/>
                    </a:lnTo>
                    <a:lnTo>
                      <a:pt x="233" y="90"/>
                    </a:lnTo>
                    <a:lnTo>
                      <a:pt x="155" y="138"/>
                    </a:lnTo>
                    <a:lnTo>
                      <a:pt x="90" y="198"/>
                    </a:lnTo>
                    <a:lnTo>
                      <a:pt x="42" y="258"/>
                    </a:lnTo>
                    <a:lnTo>
                      <a:pt x="12" y="330"/>
                    </a:lnTo>
                    <a:lnTo>
                      <a:pt x="0" y="402"/>
                    </a:lnTo>
                    <a:lnTo>
                      <a:pt x="6" y="455"/>
                    </a:lnTo>
                    <a:lnTo>
                      <a:pt x="18" y="503"/>
                    </a:lnTo>
                    <a:lnTo>
                      <a:pt x="42" y="545"/>
                    </a:lnTo>
                    <a:lnTo>
                      <a:pt x="78" y="593"/>
                    </a:lnTo>
                    <a:lnTo>
                      <a:pt x="114" y="635"/>
                    </a:lnTo>
                    <a:lnTo>
                      <a:pt x="161" y="671"/>
                    </a:lnTo>
                    <a:lnTo>
                      <a:pt x="221" y="707"/>
                    </a:lnTo>
                    <a:lnTo>
                      <a:pt x="281" y="737"/>
                    </a:lnTo>
                    <a:lnTo>
                      <a:pt x="323" y="737"/>
                    </a:lnTo>
                    <a:lnTo>
                      <a:pt x="257" y="707"/>
                    </a:lnTo>
                    <a:lnTo>
                      <a:pt x="203" y="671"/>
                    </a:lnTo>
                    <a:lnTo>
                      <a:pt x="149" y="635"/>
                    </a:lnTo>
                    <a:lnTo>
                      <a:pt x="108" y="593"/>
                    </a:lnTo>
                    <a:lnTo>
                      <a:pt x="72" y="551"/>
                    </a:lnTo>
                    <a:lnTo>
                      <a:pt x="48" y="503"/>
                    </a:lnTo>
                    <a:lnTo>
                      <a:pt x="30" y="455"/>
                    </a:lnTo>
                    <a:lnTo>
                      <a:pt x="24" y="402"/>
                    </a:lnTo>
                    <a:lnTo>
                      <a:pt x="24" y="402"/>
                    </a:lnTo>
                    <a:close/>
                  </a:path>
                </a:pathLst>
              </a:custGeom>
              <a:gradFill rotWithShape="0">
                <a:gsLst>
                  <a:gs pos="0">
                    <a:schemeClr val="accent1">
                      <a:gamma/>
                      <a:tint val="96863"/>
                      <a:invGamma/>
                    </a:schemeClr>
                  </a:gs>
                  <a:gs pos="100000">
                    <a:schemeClr val="accent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97" name="Freeform 37"/>
              <p:cNvSpPr>
                <a:spLocks/>
              </p:cNvSpPr>
              <p:nvPr userDrawn="1"/>
            </p:nvSpPr>
            <p:spPr bwMode="hidden">
              <a:xfrm>
                <a:off x="4792" y="3360"/>
                <a:ext cx="609" cy="252"/>
              </a:xfrm>
              <a:custGeom>
                <a:avLst/>
                <a:gdLst/>
                <a:ahLst/>
                <a:cxnLst>
                  <a:cxn ang="0">
                    <a:pos x="12" y="12"/>
                  </a:cxn>
                  <a:cxn ang="0">
                    <a:pos x="113" y="18"/>
                  </a:cxn>
                  <a:cxn ang="0">
                    <a:pos x="203" y="30"/>
                  </a:cxn>
                  <a:cxn ang="0">
                    <a:pos x="292" y="48"/>
                  </a:cxn>
                  <a:cxn ang="0">
                    <a:pos x="376" y="78"/>
                  </a:cxn>
                  <a:cxn ang="0">
                    <a:pos x="448" y="114"/>
                  </a:cxn>
                  <a:cxn ang="0">
                    <a:pos x="514" y="156"/>
                  </a:cxn>
                  <a:cxn ang="0">
                    <a:pos x="567" y="198"/>
                  </a:cxn>
                  <a:cxn ang="0">
                    <a:pos x="609" y="252"/>
                  </a:cxn>
                  <a:cxn ang="0">
                    <a:pos x="609" y="216"/>
                  </a:cxn>
                  <a:cxn ang="0">
                    <a:pos x="561" y="168"/>
                  </a:cxn>
                  <a:cxn ang="0">
                    <a:pos x="502" y="126"/>
                  </a:cxn>
                  <a:cxn ang="0">
                    <a:pos x="436" y="90"/>
                  </a:cxn>
                  <a:cxn ang="0">
                    <a:pos x="364" y="60"/>
                  </a:cxn>
                  <a:cxn ang="0">
                    <a:pos x="286" y="36"/>
                  </a:cxn>
                  <a:cxn ang="0">
                    <a:pos x="197" y="18"/>
                  </a:cxn>
                  <a:cxn ang="0">
                    <a:pos x="107" y="6"/>
                  </a:cxn>
                  <a:cxn ang="0">
                    <a:pos x="12" y="0"/>
                  </a:cxn>
                  <a:cxn ang="0">
                    <a:pos x="6" y="0"/>
                  </a:cxn>
                  <a:cxn ang="0">
                    <a:pos x="0" y="0"/>
                  </a:cxn>
                  <a:cxn ang="0">
                    <a:pos x="0" y="12"/>
                  </a:cxn>
                  <a:cxn ang="0">
                    <a:pos x="6" y="12"/>
                  </a:cxn>
                  <a:cxn ang="0">
                    <a:pos x="12" y="12"/>
                  </a:cxn>
                  <a:cxn ang="0">
                    <a:pos x="12" y="12"/>
                  </a:cxn>
                </a:cxnLst>
                <a:rect l="0" t="0" r="r" b="b"/>
                <a:pathLst>
                  <a:path w="609" h="252">
                    <a:moveTo>
                      <a:pt x="12" y="12"/>
                    </a:moveTo>
                    <a:lnTo>
                      <a:pt x="113" y="18"/>
                    </a:lnTo>
                    <a:lnTo>
                      <a:pt x="203" y="30"/>
                    </a:lnTo>
                    <a:lnTo>
                      <a:pt x="292" y="48"/>
                    </a:lnTo>
                    <a:lnTo>
                      <a:pt x="376" y="78"/>
                    </a:lnTo>
                    <a:lnTo>
                      <a:pt x="448" y="114"/>
                    </a:lnTo>
                    <a:lnTo>
                      <a:pt x="514" y="156"/>
                    </a:lnTo>
                    <a:lnTo>
                      <a:pt x="567" y="198"/>
                    </a:lnTo>
                    <a:lnTo>
                      <a:pt x="609" y="252"/>
                    </a:lnTo>
                    <a:lnTo>
                      <a:pt x="609" y="216"/>
                    </a:lnTo>
                    <a:lnTo>
                      <a:pt x="561" y="168"/>
                    </a:lnTo>
                    <a:lnTo>
                      <a:pt x="502" y="126"/>
                    </a:lnTo>
                    <a:lnTo>
                      <a:pt x="436" y="90"/>
                    </a:lnTo>
                    <a:lnTo>
                      <a:pt x="364" y="60"/>
                    </a:lnTo>
                    <a:lnTo>
                      <a:pt x="286" y="36"/>
                    </a:lnTo>
                    <a:lnTo>
                      <a:pt x="197" y="18"/>
                    </a:lnTo>
                    <a:lnTo>
                      <a:pt x="107" y="6"/>
                    </a:lnTo>
                    <a:lnTo>
                      <a:pt x="12" y="0"/>
                    </a:lnTo>
                    <a:lnTo>
                      <a:pt x="6" y="0"/>
                    </a:lnTo>
                    <a:lnTo>
                      <a:pt x="0" y="0"/>
                    </a:lnTo>
                    <a:lnTo>
                      <a:pt x="0" y="12"/>
                    </a:lnTo>
                    <a:lnTo>
                      <a:pt x="6" y="12"/>
                    </a:lnTo>
                    <a:lnTo>
                      <a:pt x="12" y="12"/>
                    </a:lnTo>
                    <a:lnTo>
                      <a:pt x="12" y="12"/>
                    </a:lnTo>
                    <a:close/>
                  </a:path>
                </a:pathLst>
              </a:custGeom>
              <a:gradFill rotWithShape="0">
                <a:gsLst>
                  <a:gs pos="0">
                    <a:schemeClr val="accent1">
                      <a:gamma/>
                      <a:tint val="94118"/>
                      <a:invGamma/>
                    </a:schemeClr>
                  </a:gs>
                  <a:gs pos="100000">
                    <a:schemeClr val="accent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98" name="Freeform 38"/>
              <p:cNvSpPr>
                <a:spLocks/>
              </p:cNvSpPr>
              <p:nvPr userDrawn="1"/>
            </p:nvSpPr>
            <p:spPr bwMode="hidden">
              <a:xfrm>
                <a:off x="5246" y="4007"/>
                <a:ext cx="72" cy="54"/>
              </a:xfrm>
              <a:custGeom>
                <a:avLst/>
                <a:gdLst/>
                <a:ahLst/>
                <a:cxnLst>
                  <a:cxn ang="0">
                    <a:pos x="72" y="0"/>
                  </a:cxn>
                  <a:cxn ang="0">
                    <a:pos x="36" y="30"/>
                  </a:cxn>
                  <a:cxn ang="0">
                    <a:pos x="0" y="54"/>
                  </a:cxn>
                  <a:cxn ang="0">
                    <a:pos x="36" y="54"/>
                  </a:cxn>
                  <a:cxn ang="0">
                    <a:pos x="54" y="42"/>
                  </a:cxn>
                  <a:cxn ang="0">
                    <a:pos x="72" y="24"/>
                  </a:cxn>
                  <a:cxn ang="0">
                    <a:pos x="72" y="24"/>
                  </a:cxn>
                  <a:cxn ang="0">
                    <a:pos x="72" y="0"/>
                  </a:cxn>
                  <a:cxn ang="0">
                    <a:pos x="72" y="0"/>
                  </a:cxn>
                </a:cxnLst>
                <a:rect l="0" t="0" r="r" b="b"/>
                <a:pathLst>
                  <a:path w="72" h="54">
                    <a:moveTo>
                      <a:pt x="72" y="0"/>
                    </a:moveTo>
                    <a:lnTo>
                      <a:pt x="36" y="30"/>
                    </a:lnTo>
                    <a:lnTo>
                      <a:pt x="0" y="54"/>
                    </a:lnTo>
                    <a:lnTo>
                      <a:pt x="36" y="54"/>
                    </a:lnTo>
                    <a:lnTo>
                      <a:pt x="54" y="42"/>
                    </a:lnTo>
                    <a:lnTo>
                      <a:pt x="72" y="24"/>
                    </a:lnTo>
                    <a:lnTo>
                      <a:pt x="72" y="24"/>
                    </a:lnTo>
                    <a:lnTo>
                      <a:pt x="72" y="0"/>
                    </a:lnTo>
                    <a:lnTo>
                      <a:pt x="72" y="0"/>
                    </a:lnTo>
                    <a:close/>
                  </a:path>
                </a:pathLst>
              </a:custGeom>
              <a:gradFill rotWithShape="0">
                <a:gsLst>
                  <a:gs pos="0">
                    <a:schemeClr val="accent1"/>
                  </a:gs>
                  <a:gs pos="100000">
                    <a:schemeClr val="accent1">
                      <a:gamma/>
                      <a:shade val="94118"/>
                      <a:invGamma/>
                    </a:schemeClr>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799" name="Freeform 39"/>
              <p:cNvSpPr>
                <a:spLocks/>
              </p:cNvSpPr>
              <p:nvPr userDrawn="1"/>
            </p:nvSpPr>
            <p:spPr bwMode="hidden">
              <a:xfrm>
                <a:off x="4505" y="4073"/>
                <a:ext cx="705" cy="108"/>
              </a:xfrm>
              <a:custGeom>
                <a:avLst/>
                <a:gdLst/>
                <a:ahLst/>
                <a:cxnLst>
                  <a:cxn ang="0">
                    <a:pos x="299" y="90"/>
                  </a:cxn>
                  <a:cxn ang="0">
                    <a:pos x="221" y="90"/>
                  </a:cxn>
                  <a:cxn ang="0">
                    <a:pos x="143" y="78"/>
                  </a:cxn>
                  <a:cxn ang="0">
                    <a:pos x="0" y="48"/>
                  </a:cxn>
                  <a:cxn ang="0">
                    <a:pos x="0" y="66"/>
                  </a:cxn>
                  <a:cxn ang="0">
                    <a:pos x="143" y="96"/>
                  </a:cxn>
                  <a:cxn ang="0">
                    <a:pos x="221" y="108"/>
                  </a:cxn>
                  <a:cxn ang="0">
                    <a:pos x="299" y="108"/>
                  </a:cxn>
                  <a:cxn ang="0">
                    <a:pos x="412" y="102"/>
                  </a:cxn>
                  <a:cxn ang="0">
                    <a:pos x="520" y="84"/>
                  </a:cxn>
                  <a:cxn ang="0">
                    <a:pos x="615" y="60"/>
                  </a:cxn>
                  <a:cxn ang="0">
                    <a:pos x="705" y="24"/>
                  </a:cxn>
                  <a:cxn ang="0">
                    <a:pos x="705" y="0"/>
                  </a:cxn>
                  <a:cxn ang="0">
                    <a:pos x="615" y="42"/>
                  </a:cxn>
                  <a:cxn ang="0">
                    <a:pos x="520" y="66"/>
                  </a:cxn>
                  <a:cxn ang="0">
                    <a:pos x="412" y="84"/>
                  </a:cxn>
                  <a:cxn ang="0">
                    <a:pos x="299" y="90"/>
                  </a:cxn>
                  <a:cxn ang="0">
                    <a:pos x="299" y="90"/>
                  </a:cxn>
                </a:cxnLst>
                <a:rect l="0" t="0" r="r" b="b"/>
                <a:pathLst>
                  <a:path w="705" h="108">
                    <a:moveTo>
                      <a:pt x="299" y="90"/>
                    </a:moveTo>
                    <a:lnTo>
                      <a:pt x="221" y="90"/>
                    </a:lnTo>
                    <a:lnTo>
                      <a:pt x="143" y="78"/>
                    </a:lnTo>
                    <a:lnTo>
                      <a:pt x="0" y="48"/>
                    </a:lnTo>
                    <a:lnTo>
                      <a:pt x="0" y="66"/>
                    </a:lnTo>
                    <a:lnTo>
                      <a:pt x="143" y="96"/>
                    </a:lnTo>
                    <a:lnTo>
                      <a:pt x="221" y="108"/>
                    </a:lnTo>
                    <a:lnTo>
                      <a:pt x="299" y="108"/>
                    </a:lnTo>
                    <a:lnTo>
                      <a:pt x="412" y="102"/>
                    </a:lnTo>
                    <a:lnTo>
                      <a:pt x="520" y="84"/>
                    </a:lnTo>
                    <a:lnTo>
                      <a:pt x="615" y="60"/>
                    </a:lnTo>
                    <a:lnTo>
                      <a:pt x="705" y="24"/>
                    </a:lnTo>
                    <a:lnTo>
                      <a:pt x="705" y="0"/>
                    </a:lnTo>
                    <a:lnTo>
                      <a:pt x="615" y="42"/>
                    </a:lnTo>
                    <a:lnTo>
                      <a:pt x="520" y="66"/>
                    </a:lnTo>
                    <a:lnTo>
                      <a:pt x="412" y="84"/>
                    </a:lnTo>
                    <a:lnTo>
                      <a:pt x="299" y="90"/>
                    </a:lnTo>
                    <a:lnTo>
                      <a:pt x="299" y="90"/>
                    </a:lnTo>
                    <a:close/>
                  </a:path>
                </a:pathLst>
              </a:custGeom>
              <a:gradFill rotWithShape="0">
                <a:gsLst>
                  <a:gs pos="0">
                    <a:schemeClr val="accent1"/>
                  </a:gs>
                  <a:gs pos="100000">
                    <a:schemeClr val="accent1">
                      <a:gamma/>
                      <a:shade val="94118"/>
                      <a:invGamma/>
                    </a:schemeClr>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800" name="Freeform 40"/>
              <p:cNvSpPr>
                <a:spLocks/>
              </p:cNvSpPr>
              <p:nvPr userDrawn="1"/>
            </p:nvSpPr>
            <p:spPr bwMode="hidden">
              <a:xfrm>
                <a:off x="5336" y="3654"/>
                <a:ext cx="143" cy="341"/>
              </a:xfrm>
              <a:custGeom>
                <a:avLst/>
                <a:gdLst/>
                <a:ahLst/>
                <a:cxnLst>
                  <a:cxn ang="0">
                    <a:pos x="119" y="114"/>
                  </a:cxn>
                  <a:cxn ang="0">
                    <a:pos x="113" y="173"/>
                  </a:cxn>
                  <a:cxn ang="0">
                    <a:pos x="89" y="239"/>
                  </a:cxn>
                  <a:cxn ang="0">
                    <a:pos x="47" y="293"/>
                  </a:cxn>
                  <a:cxn ang="0">
                    <a:pos x="0" y="341"/>
                  </a:cxn>
                  <a:cxn ang="0">
                    <a:pos x="29" y="341"/>
                  </a:cxn>
                  <a:cxn ang="0">
                    <a:pos x="77" y="287"/>
                  </a:cxn>
                  <a:cxn ang="0">
                    <a:pos x="113" y="233"/>
                  </a:cxn>
                  <a:cxn ang="0">
                    <a:pos x="137" y="173"/>
                  </a:cxn>
                  <a:cxn ang="0">
                    <a:pos x="143" y="114"/>
                  </a:cxn>
                  <a:cxn ang="0">
                    <a:pos x="137" y="60"/>
                  </a:cxn>
                  <a:cxn ang="0">
                    <a:pos x="119" y="0"/>
                  </a:cxn>
                  <a:cxn ang="0">
                    <a:pos x="89" y="0"/>
                  </a:cxn>
                  <a:cxn ang="0">
                    <a:pos x="113" y="60"/>
                  </a:cxn>
                  <a:cxn ang="0">
                    <a:pos x="119" y="114"/>
                  </a:cxn>
                  <a:cxn ang="0">
                    <a:pos x="119" y="114"/>
                  </a:cxn>
                </a:cxnLst>
                <a:rect l="0" t="0" r="r" b="b"/>
                <a:pathLst>
                  <a:path w="143" h="341">
                    <a:moveTo>
                      <a:pt x="119" y="114"/>
                    </a:moveTo>
                    <a:lnTo>
                      <a:pt x="113" y="173"/>
                    </a:lnTo>
                    <a:lnTo>
                      <a:pt x="89" y="239"/>
                    </a:lnTo>
                    <a:lnTo>
                      <a:pt x="47" y="293"/>
                    </a:lnTo>
                    <a:lnTo>
                      <a:pt x="0" y="341"/>
                    </a:lnTo>
                    <a:lnTo>
                      <a:pt x="29" y="341"/>
                    </a:lnTo>
                    <a:lnTo>
                      <a:pt x="77" y="287"/>
                    </a:lnTo>
                    <a:lnTo>
                      <a:pt x="113" y="233"/>
                    </a:lnTo>
                    <a:lnTo>
                      <a:pt x="137" y="173"/>
                    </a:lnTo>
                    <a:lnTo>
                      <a:pt x="143" y="114"/>
                    </a:lnTo>
                    <a:lnTo>
                      <a:pt x="137" y="60"/>
                    </a:lnTo>
                    <a:lnTo>
                      <a:pt x="119" y="0"/>
                    </a:lnTo>
                    <a:lnTo>
                      <a:pt x="89" y="0"/>
                    </a:lnTo>
                    <a:lnTo>
                      <a:pt x="113" y="60"/>
                    </a:lnTo>
                    <a:lnTo>
                      <a:pt x="119" y="114"/>
                    </a:lnTo>
                    <a:lnTo>
                      <a:pt x="119" y="114"/>
                    </a:lnTo>
                    <a:close/>
                  </a:path>
                </a:pathLst>
              </a:custGeom>
              <a:gradFill rotWithShape="0">
                <a:gsLst>
                  <a:gs pos="0">
                    <a:schemeClr val="accent1"/>
                  </a:gs>
                  <a:gs pos="100000">
                    <a:schemeClr val="accent1">
                      <a:gamma/>
                      <a:shade val="94118"/>
                      <a:invGamma/>
                    </a:schemeClr>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801" name="Freeform 41"/>
              <p:cNvSpPr>
                <a:spLocks/>
              </p:cNvSpPr>
              <p:nvPr userDrawn="1"/>
            </p:nvSpPr>
            <p:spPr bwMode="hidden">
              <a:xfrm>
                <a:off x="5061" y="3624"/>
                <a:ext cx="83" cy="90"/>
              </a:xfrm>
              <a:custGeom>
                <a:avLst/>
                <a:gdLst/>
                <a:ahLst/>
                <a:cxnLst>
                  <a:cxn ang="0">
                    <a:pos x="59" y="90"/>
                  </a:cxn>
                  <a:cxn ang="0">
                    <a:pos x="83" y="84"/>
                  </a:cxn>
                  <a:cxn ang="0">
                    <a:pos x="71" y="60"/>
                  </a:cxn>
                  <a:cxn ang="0">
                    <a:pos x="53" y="42"/>
                  </a:cxn>
                  <a:cxn ang="0">
                    <a:pos x="6" y="0"/>
                  </a:cxn>
                  <a:cxn ang="0">
                    <a:pos x="0" y="18"/>
                  </a:cxn>
                  <a:cxn ang="0">
                    <a:pos x="35" y="48"/>
                  </a:cxn>
                  <a:cxn ang="0">
                    <a:pos x="59" y="90"/>
                  </a:cxn>
                  <a:cxn ang="0">
                    <a:pos x="59" y="90"/>
                  </a:cxn>
                </a:cxnLst>
                <a:rect l="0" t="0" r="r" b="b"/>
                <a:pathLst>
                  <a:path w="83" h="90">
                    <a:moveTo>
                      <a:pt x="59" y="90"/>
                    </a:moveTo>
                    <a:lnTo>
                      <a:pt x="83" y="84"/>
                    </a:lnTo>
                    <a:lnTo>
                      <a:pt x="71" y="60"/>
                    </a:lnTo>
                    <a:lnTo>
                      <a:pt x="53" y="42"/>
                    </a:lnTo>
                    <a:lnTo>
                      <a:pt x="6" y="0"/>
                    </a:lnTo>
                    <a:lnTo>
                      <a:pt x="0" y="18"/>
                    </a:lnTo>
                    <a:lnTo>
                      <a:pt x="35" y="48"/>
                    </a:lnTo>
                    <a:lnTo>
                      <a:pt x="59" y="90"/>
                    </a:lnTo>
                    <a:lnTo>
                      <a:pt x="59" y="90"/>
                    </a:lnTo>
                    <a:close/>
                  </a:path>
                </a:pathLst>
              </a:custGeom>
              <a:gradFill rotWithShape="0">
                <a:gsLst>
                  <a:gs pos="0">
                    <a:schemeClr val="accent1"/>
                  </a:gs>
                  <a:gs pos="100000">
                    <a:schemeClr val="accent1">
                      <a:gamma/>
                      <a:shade val="94118"/>
                      <a:invGamma/>
                    </a:schemeClr>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802" name="Freeform 42"/>
              <p:cNvSpPr>
                <a:spLocks/>
              </p:cNvSpPr>
              <p:nvPr userDrawn="1"/>
            </p:nvSpPr>
            <p:spPr bwMode="hidden">
              <a:xfrm>
                <a:off x="4445" y="3552"/>
                <a:ext cx="717" cy="431"/>
              </a:xfrm>
              <a:custGeom>
                <a:avLst/>
                <a:gdLst/>
                <a:ahLst/>
                <a:cxnLst>
                  <a:cxn ang="0">
                    <a:pos x="693" y="216"/>
                  </a:cxn>
                  <a:cxn ang="0">
                    <a:pos x="687" y="257"/>
                  </a:cxn>
                  <a:cxn ang="0">
                    <a:pos x="669" y="293"/>
                  </a:cxn>
                  <a:cxn ang="0">
                    <a:pos x="633" y="329"/>
                  </a:cxn>
                  <a:cxn ang="0">
                    <a:pos x="598" y="359"/>
                  </a:cxn>
                  <a:cxn ang="0">
                    <a:pos x="544" y="383"/>
                  </a:cxn>
                  <a:cxn ang="0">
                    <a:pos x="490" y="401"/>
                  </a:cxn>
                  <a:cxn ang="0">
                    <a:pos x="424" y="413"/>
                  </a:cxn>
                  <a:cxn ang="0">
                    <a:pos x="359" y="419"/>
                  </a:cxn>
                  <a:cxn ang="0">
                    <a:pos x="293" y="413"/>
                  </a:cxn>
                  <a:cxn ang="0">
                    <a:pos x="227" y="401"/>
                  </a:cxn>
                  <a:cxn ang="0">
                    <a:pos x="173" y="383"/>
                  </a:cxn>
                  <a:cxn ang="0">
                    <a:pos x="119" y="359"/>
                  </a:cxn>
                  <a:cxn ang="0">
                    <a:pos x="84" y="329"/>
                  </a:cxn>
                  <a:cxn ang="0">
                    <a:pos x="48" y="293"/>
                  </a:cxn>
                  <a:cxn ang="0">
                    <a:pos x="30" y="257"/>
                  </a:cxn>
                  <a:cxn ang="0">
                    <a:pos x="24" y="216"/>
                  </a:cxn>
                  <a:cxn ang="0">
                    <a:pos x="30" y="174"/>
                  </a:cxn>
                  <a:cxn ang="0">
                    <a:pos x="48" y="138"/>
                  </a:cxn>
                  <a:cxn ang="0">
                    <a:pos x="84" y="102"/>
                  </a:cxn>
                  <a:cxn ang="0">
                    <a:pos x="119" y="72"/>
                  </a:cxn>
                  <a:cxn ang="0">
                    <a:pos x="173" y="48"/>
                  </a:cxn>
                  <a:cxn ang="0">
                    <a:pos x="227" y="30"/>
                  </a:cxn>
                  <a:cxn ang="0">
                    <a:pos x="293" y="18"/>
                  </a:cxn>
                  <a:cxn ang="0">
                    <a:pos x="359" y="12"/>
                  </a:cxn>
                  <a:cxn ang="0">
                    <a:pos x="418" y="18"/>
                  </a:cxn>
                  <a:cxn ang="0">
                    <a:pos x="478" y="30"/>
                  </a:cxn>
                  <a:cxn ang="0">
                    <a:pos x="532" y="48"/>
                  </a:cxn>
                  <a:cxn ang="0">
                    <a:pos x="580" y="66"/>
                  </a:cxn>
                  <a:cxn ang="0">
                    <a:pos x="586" y="48"/>
                  </a:cxn>
                  <a:cxn ang="0">
                    <a:pos x="478" y="12"/>
                  </a:cxn>
                  <a:cxn ang="0">
                    <a:pos x="418" y="6"/>
                  </a:cxn>
                  <a:cxn ang="0">
                    <a:pos x="359" y="0"/>
                  </a:cxn>
                  <a:cxn ang="0">
                    <a:pos x="287" y="6"/>
                  </a:cxn>
                  <a:cxn ang="0">
                    <a:pos x="221" y="18"/>
                  </a:cxn>
                  <a:cxn ang="0">
                    <a:pos x="161" y="36"/>
                  </a:cxn>
                  <a:cxn ang="0">
                    <a:pos x="107" y="66"/>
                  </a:cxn>
                  <a:cxn ang="0">
                    <a:pos x="60" y="96"/>
                  </a:cxn>
                  <a:cxn ang="0">
                    <a:pos x="30" y="132"/>
                  </a:cxn>
                  <a:cxn ang="0">
                    <a:pos x="6" y="174"/>
                  </a:cxn>
                  <a:cxn ang="0">
                    <a:pos x="0" y="216"/>
                  </a:cxn>
                  <a:cxn ang="0">
                    <a:pos x="6" y="257"/>
                  </a:cxn>
                  <a:cxn ang="0">
                    <a:pos x="30" y="299"/>
                  </a:cxn>
                  <a:cxn ang="0">
                    <a:pos x="60" y="335"/>
                  </a:cxn>
                  <a:cxn ang="0">
                    <a:pos x="107" y="371"/>
                  </a:cxn>
                  <a:cxn ang="0">
                    <a:pos x="161" y="395"/>
                  </a:cxn>
                  <a:cxn ang="0">
                    <a:pos x="221" y="413"/>
                  </a:cxn>
                  <a:cxn ang="0">
                    <a:pos x="287" y="425"/>
                  </a:cxn>
                  <a:cxn ang="0">
                    <a:pos x="359" y="431"/>
                  </a:cxn>
                  <a:cxn ang="0">
                    <a:pos x="430" y="425"/>
                  </a:cxn>
                  <a:cxn ang="0">
                    <a:pos x="496" y="413"/>
                  </a:cxn>
                  <a:cxn ang="0">
                    <a:pos x="562" y="395"/>
                  </a:cxn>
                  <a:cxn ang="0">
                    <a:pos x="610" y="371"/>
                  </a:cxn>
                  <a:cxn ang="0">
                    <a:pos x="657" y="335"/>
                  </a:cxn>
                  <a:cxn ang="0">
                    <a:pos x="687" y="299"/>
                  </a:cxn>
                  <a:cxn ang="0">
                    <a:pos x="711" y="257"/>
                  </a:cxn>
                  <a:cxn ang="0">
                    <a:pos x="717" y="216"/>
                  </a:cxn>
                  <a:cxn ang="0">
                    <a:pos x="717" y="204"/>
                  </a:cxn>
                  <a:cxn ang="0">
                    <a:pos x="711" y="192"/>
                  </a:cxn>
                  <a:cxn ang="0">
                    <a:pos x="687" y="198"/>
                  </a:cxn>
                  <a:cxn ang="0">
                    <a:pos x="693" y="210"/>
                  </a:cxn>
                  <a:cxn ang="0">
                    <a:pos x="693" y="216"/>
                  </a:cxn>
                  <a:cxn ang="0">
                    <a:pos x="693" y="216"/>
                  </a:cxn>
                </a:cxnLst>
                <a:rect l="0" t="0" r="r" b="b"/>
                <a:pathLst>
                  <a:path w="717" h="431">
                    <a:moveTo>
                      <a:pt x="693" y="216"/>
                    </a:moveTo>
                    <a:lnTo>
                      <a:pt x="687" y="257"/>
                    </a:lnTo>
                    <a:lnTo>
                      <a:pt x="669" y="293"/>
                    </a:lnTo>
                    <a:lnTo>
                      <a:pt x="633" y="329"/>
                    </a:lnTo>
                    <a:lnTo>
                      <a:pt x="598" y="359"/>
                    </a:lnTo>
                    <a:lnTo>
                      <a:pt x="544" y="383"/>
                    </a:lnTo>
                    <a:lnTo>
                      <a:pt x="490" y="401"/>
                    </a:lnTo>
                    <a:lnTo>
                      <a:pt x="424" y="413"/>
                    </a:lnTo>
                    <a:lnTo>
                      <a:pt x="359" y="419"/>
                    </a:lnTo>
                    <a:lnTo>
                      <a:pt x="293" y="413"/>
                    </a:lnTo>
                    <a:lnTo>
                      <a:pt x="227" y="401"/>
                    </a:lnTo>
                    <a:lnTo>
                      <a:pt x="173" y="383"/>
                    </a:lnTo>
                    <a:lnTo>
                      <a:pt x="119" y="359"/>
                    </a:lnTo>
                    <a:lnTo>
                      <a:pt x="84" y="329"/>
                    </a:lnTo>
                    <a:lnTo>
                      <a:pt x="48" y="293"/>
                    </a:lnTo>
                    <a:lnTo>
                      <a:pt x="30" y="257"/>
                    </a:lnTo>
                    <a:lnTo>
                      <a:pt x="24" y="216"/>
                    </a:lnTo>
                    <a:lnTo>
                      <a:pt x="30" y="174"/>
                    </a:lnTo>
                    <a:lnTo>
                      <a:pt x="48" y="138"/>
                    </a:lnTo>
                    <a:lnTo>
                      <a:pt x="84" y="102"/>
                    </a:lnTo>
                    <a:lnTo>
                      <a:pt x="119" y="72"/>
                    </a:lnTo>
                    <a:lnTo>
                      <a:pt x="173" y="48"/>
                    </a:lnTo>
                    <a:lnTo>
                      <a:pt x="227" y="30"/>
                    </a:lnTo>
                    <a:lnTo>
                      <a:pt x="293" y="18"/>
                    </a:lnTo>
                    <a:lnTo>
                      <a:pt x="359" y="12"/>
                    </a:lnTo>
                    <a:lnTo>
                      <a:pt x="418" y="18"/>
                    </a:lnTo>
                    <a:lnTo>
                      <a:pt x="478" y="30"/>
                    </a:lnTo>
                    <a:lnTo>
                      <a:pt x="532" y="48"/>
                    </a:lnTo>
                    <a:lnTo>
                      <a:pt x="580" y="66"/>
                    </a:lnTo>
                    <a:lnTo>
                      <a:pt x="586" y="48"/>
                    </a:lnTo>
                    <a:lnTo>
                      <a:pt x="478" y="12"/>
                    </a:lnTo>
                    <a:lnTo>
                      <a:pt x="418" y="6"/>
                    </a:lnTo>
                    <a:lnTo>
                      <a:pt x="359" y="0"/>
                    </a:lnTo>
                    <a:lnTo>
                      <a:pt x="287" y="6"/>
                    </a:lnTo>
                    <a:lnTo>
                      <a:pt x="221" y="18"/>
                    </a:lnTo>
                    <a:lnTo>
                      <a:pt x="161" y="36"/>
                    </a:lnTo>
                    <a:lnTo>
                      <a:pt x="107" y="66"/>
                    </a:lnTo>
                    <a:lnTo>
                      <a:pt x="60" y="96"/>
                    </a:lnTo>
                    <a:lnTo>
                      <a:pt x="30" y="132"/>
                    </a:lnTo>
                    <a:lnTo>
                      <a:pt x="6" y="174"/>
                    </a:lnTo>
                    <a:lnTo>
                      <a:pt x="0" y="216"/>
                    </a:lnTo>
                    <a:lnTo>
                      <a:pt x="6" y="257"/>
                    </a:lnTo>
                    <a:lnTo>
                      <a:pt x="30" y="299"/>
                    </a:lnTo>
                    <a:lnTo>
                      <a:pt x="60" y="335"/>
                    </a:lnTo>
                    <a:lnTo>
                      <a:pt x="107" y="371"/>
                    </a:lnTo>
                    <a:lnTo>
                      <a:pt x="161" y="395"/>
                    </a:lnTo>
                    <a:lnTo>
                      <a:pt x="221" y="413"/>
                    </a:lnTo>
                    <a:lnTo>
                      <a:pt x="287" y="425"/>
                    </a:lnTo>
                    <a:lnTo>
                      <a:pt x="359" y="431"/>
                    </a:lnTo>
                    <a:lnTo>
                      <a:pt x="430" y="425"/>
                    </a:lnTo>
                    <a:lnTo>
                      <a:pt x="496" y="413"/>
                    </a:lnTo>
                    <a:lnTo>
                      <a:pt x="562" y="395"/>
                    </a:lnTo>
                    <a:lnTo>
                      <a:pt x="610" y="371"/>
                    </a:lnTo>
                    <a:lnTo>
                      <a:pt x="657" y="335"/>
                    </a:lnTo>
                    <a:lnTo>
                      <a:pt x="687" y="299"/>
                    </a:lnTo>
                    <a:lnTo>
                      <a:pt x="711" y="257"/>
                    </a:lnTo>
                    <a:lnTo>
                      <a:pt x="717" y="216"/>
                    </a:lnTo>
                    <a:lnTo>
                      <a:pt x="717" y="204"/>
                    </a:lnTo>
                    <a:lnTo>
                      <a:pt x="711" y="192"/>
                    </a:lnTo>
                    <a:lnTo>
                      <a:pt x="687" y="198"/>
                    </a:lnTo>
                    <a:lnTo>
                      <a:pt x="693" y="210"/>
                    </a:lnTo>
                    <a:lnTo>
                      <a:pt x="693" y="216"/>
                    </a:lnTo>
                    <a:lnTo>
                      <a:pt x="693" y="216"/>
                    </a:lnTo>
                    <a:close/>
                  </a:path>
                </a:pathLst>
              </a:custGeom>
              <a:gradFill rotWithShape="0">
                <a:gsLst>
                  <a:gs pos="0">
                    <a:schemeClr val="accent1"/>
                  </a:gs>
                  <a:gs pos="100000">
                    <a:schemeClr val="accent1">
                      <a:gamma/>
                      <a:shade val="96863"/>
                      <a:invGamma/>
                    </a:schemeClr>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803" name="Freeform 43"/>
              <p:cNvSpPr>
                <a:spLocks/>
              </p:cNvSpPr>
              <p:nvPr userDrawn="1"/>
            </p:nvSpPr>
            <p:spPr bwMode="hidden">
              <a:xfrm>
                <a:off x="4349" y="3510"/>
                <a:ext cx="909" cy="533"/>
              </a:xfrm>
              <a:custGeom>
                <a:avLst/>
                <a:gdLst/>
                <a:ahLst/>
                <a:cxnLst>
                  <a:cxn ang="0">
                    <a:pos x="616" y="0"/>
                  </a:cxn>
                  <a:cxn ang="0">
                    <a:pos x="616" y="18"/>
                  </a:cxn>
                  <a:cxn ang="0">
                    <a:pos x="724" y="60"/>
                  </a:cxn>
                  <a:cxn ang="0">
                    <a:pos x="765" y="84"/>
                  </a:cxn>
                  <a:cxn ang="0">
                    <a:pos x="807" y="114"/>
                  </a:cxn>
                  <a:cxn ang="0">
                    <a:pos x="837" y="144"/>
                  </a:cxn>
                  <a:cxn ang="0">
                    <a:pos x="861" y="180"/>
                  </a:cxn>
                  <a:cxn ang="0">
                    <a:pos x="873" y="216"/>
                  </a:cxn>
                  <a:cxn ang="0">
                    <a:pos x="879" y="258"/>
                  </a:cxn>
                  <a:cxn ang="0">
                    <a:pos x="873" y="311"/>
                  </a:cxn>
                  <a:cxn ang="0">
                    <a:pos x="843" y="359"/>
                  </a:cxn>
                  <a:cxn ang="0">
                    <a:pos x="807" y="401"/>
                  </a:cxn>
                  <a:cxn ang="0">
                    <a:pos x="753" y="443"/>
                  </a:cxn>
                  <a:cxn ang="0">
                    <a:pos x="694" y="473"/>
                  </a:cxn>
                  <a:cxn ang="0">
                    <a:pos x="622" y="497"/>
                  </a:cxn>
                  <a:cxn ang="0">
                    <a:pos x="538" y="509"/>
                  </a:cxn>
                  <a:cxn ang="0">
                    <a:pos x="455" y="515"/>
                  </a:cxn>
                  <a:cxn ang="0">
                    <a:pos x="371" y="509"/>
                  </a:cxn>
                  <a:cxn ang="0">
                    <a:pos x="287" y="497"/>
                  </a:cxn>
                  <a:cxn ang="0">
                    <a:pos x="215" y="473"/>
                  </a:cxn>
                  <a:cxn ang="0">
                    <a:pos x="156" y="443"/>
                  </a:cxn>
                  <a:cxn ang="0">
                    <a:pos x="102" y="401"/>
                  </a:cxn>
                  <a:cxn ang="0">
                    <a:pos x="66" y="359"/>
                  </a:cxn>
                  <a:cxn ang="0">
                    <a:pos x="36" y="311"/>
                  </a:cxn>
                  <a:cxn ang="0">
                    <a:pos x="30" y="258"/>
                  </a:cxn>
                  <a:cxn ang="0">
                    <a:pos x="36" y="222"/>
                  </a:cxn>
                  <a:cxn ang="0">
                    <a:pos x="48" y="186"/>
                  </a:cxn>
                  <a:cxn ang="0">
                    <a:pos x="66" y="156"/>
                  </a:cxn>
                  <a:cxn ang="0">
                    <a:pos x="90" y="126"/>
                  </a:cxn>
                  <a:cxn ang="0">
                    <a:pos x="66" y="114"/>
                  </a:cxn>
                  <a:cxn ang="0">
                    <a:pos x="36" y="144"/>
                  </a:cxn>
                  <a:cxn ang="0">
                    <a:pos x="18" y="180"/>
                  </a:cxn>
                  <a:cxn ang="0">
                    <a:pos x="6" y="216"/>
                  </a:cxn>
                  <a:cxn ang="0">
                    <a:pos x="0" y="258"/>
                  </a:cxn>
                  <a:cxn ang="0">
                    <a:pos x="12" y="311"/>
                  </a:cxn>
                  <a:cxn ang="0">
                    <a:pos x="36" y="365"/>
                  </a:cxn>
                  <a:cxn ang="0">
                    <a:pos x="78" y="413"/>
                  </a:cxn>
                  <a:cxn ang="0">
                    <a:pos x="132" y="449"/>
                  </a:cxn>
                  <a:cxn ang="0">
                    <a:pos x="203" y="485"/>
                  </a:cxn>
                  <a:cxn ang="0">
                    <a:pos x="275" y="509"/>
                  </a:cxn>
                  <a:cxn ang="0">
                    <a:pos x="365" y="527"/>
                  </a:cxn>
                  <a:cxn ang="0">
                    <a:pos x="455" y="533"/>
                  </a:cxn>
                  <a:cxn ang="0">
                    <a:pos x="544" y="527"/>
                  </a:cxn>
                  <a:cxn ang="0">
                    <a:pos x="634" y="509"/>
                  </a:cxn>
                  <a:cxn ang="0">
                    <a:pos x="712" y="485"/>
                  </a:cxn>
                  <a:cxn ang="0">
                    <a:pos x="777" y="449"/>
                  </a:cxn>
                  <a:cxn ang="0">
                    <a:pos x="831" y="413"/>
                  </a:cxn>
                  <a:cxn ang="0">
                    <a:pos x="873" y="365"/>
                  </a:cxn>
                  <a:cxn ang="0">
                    <a:pos x="897" y="311"/>
                  </a:cxn>
                  <a:cxn ang="0">
                    <a:pos x="909" y="258"/>
                  </a:cxn>
                  <a:cxn ang="0">
                    <a:pos x="903" y="216"/>
                  </a:cxn>
                  <a:cxn ang="0">
                    <a:pos x="885" y="174"/>
                  </a:cxn>
                  <a:cxn ang="0">
                    <a:pos x="861" y="132"/>
                  </a:cxn>
                  <a:cxn ang="0">
                    <a:pos x="825" y="102"/>
                  </a:cxn>
                  <a:cxn ang="0">
                    <a:pos x="783" y="66"/>
                  </a:cxn>
                  <a:cxn ang="0">
                    <a:pos x="735" y="42"/>
                  </a:cxn>
                  <a:cxn ang="0">
                    <a:pos x="616" y="0"/>
                  </a:cxn>
                  <a:cxn ang="0">
                    <a:pos x="616" y="0"/>
                  </a:cxn>
                </a:cxnLst>
                <a:rect l="0" t="0" r="r" b="b"/>
                <a:pathLst>
                  <a:path w="909" h="533">
                    <a:moveTo>
                      <a:pt x="616" y="0"/>
                    </a:moveTo>
                    <a:lnTo>
                      <a:pt x="616" y="18"/>
                    </a:lnTo>
                    <a:lnTo>
                      <a:pt x="724" y="60"/>
                    </a:lnTo>
                    <a:lnTo>
                      <a:pt x="765" y="84"/>
                    </a:lnTo>
                    <a:lnTo>
                      <a:pt x="807" y="114"/>
                    </a:lnTo>
                    <a:lnTo>
                      <a:pt x="837" y="144"/>
                    </a:lnTo>
                    <a:lnTo>
                      <a:pt x="861" y="180"/>
                    </a:lnTo>
                    <a:lnTo>
                      <a:pt x="873" y="216"/>
                    </a:lnTo>
                    <a:lnTo>
                      <a:pt x="879" y="258"/>
                    </a:lnTo>
                    <a:lnTo>
                      <a:pt x="873" y="311"/>
                    </a:lnTo>
                    <a:lnTo>
                      <a:pt x="843" y="359"/>
                    </a:lnTo>
                    <a:lnTo>
                      <a:pt x="807" y="401"/>
                    </a:lnTo>
                    <a:lnTo>
                      <a:pt x="753" y="443"/>
                    </a:lnTo>
                    <a:lnTo>
                      <a:pt x="694" y="473"/>
                    </a:lnTo>
                    <a:lnTo>
                      <a:pt x="622" y="497"/>
                    </a:lnTo>
                    <a:lnTo>
                      <a:pt x="538" y="509"/>
                    </a:lnTo>
                    <a:lnTo>
                      <a:pt x="455" y="515"/>
                    </a:lnTo>
                    <a:lnTo>
                      <a:pt x="371" y="509"/>
                    </a:lnTo>
                    <a:lnTo>
                      <a:pt x="287" y="497"/>
                    </a:lnTo>
                    <a:lnTo>
                      <a:pt x="215" y="473"/>
                    </a:lnTo>
                    <a:lnTo>
                      <a:pt x="156" y="443"/>
                    </a:lnTo>
                    <a:lnTo>
                      <a:pt x="102" y="401"/>
                    </a:lnTo>
                    <a:lnTo>
                      <a:pt x="66" y="359"/>
                    </a:lnTo>
                    <a:lnTo>
                      <a:pt x="36" y="311"/>
                    </a:lnTo>
                    <a:lnTo>
                      <a:pt x="30" y="258"/>
                    </a:lnTo>
                    <a:lnTo>
                      <a:pt x="36" y="222"/>
                    </a:lnTo>
                    <a:lnTo>
                      <a:pt x="48" y="186"/>
                    </a:lnTo>
                    <a:lnTo>
                      <a:pt x="66" y="156"/>
                    </a:lnTo>
                    <a:lnTo>
                      <a:pt x="90" y="126"/>
                    </a:lnTo>
                    <a:lnTo>
                      <a:pt x="66" y="114"/>
                    </a:lnTo>
                    <a:lnTo>
                      <a:pt x="36" y="144"/>
                    </a:lnTo>
                    <a:lnTo>
                      <a:pt x="18" y="180"/>
                    </a:lnTo>
                    <a:lnTo>
                      <a:pt x="6" y="216"/>
                    </a:lnTo>
                    <a:lnTo>
                      <a:pt x="0" y="258"/>
                    </a:lnTo>
                    <a:lnTo>
                      <a:pt x="12" y="311"/>
                    </a:lnTo>
                    <a:lnTo>
                      <a:pt x="36" y="365"/>
                    </a:lnTo>
                    <a:lnTo>
                      <a:pt x="78" y="413"/>
                    </a:lnTo>
                    <a:lnTo>
                      <a:pt x="132" y="449"/>
                    </a:lnTo>
                    <a:lnTo>
                      <a:pt x="203" y="485"/>
                    </a:lnTo>
                    <a:lnTo>
                      <a:pt x="275" y="509"/>
                    </a:lnTo>
                    <a:lnTo>
                      <a:pt x="365" y="527"/>
                    </a:lnTo>
                    <a:lnTo>
                      <a:pt x="455" y="533"/>
                    </a:lnTo>
                    <a:lnTo>
                      <a:pt x="544" y="527"/>
                    </a:lnTo>
                    <a:lnTo>
                      <a:pt x="634" y="509"/>
                    </a:lnTo>
                    <a:lnTo>
                      <a:pt x="712" y="485"/>
                    </a:lnTo>
                    <a:lnTo>
                      <a:pt x="777" y="449"/>
                    </a:lnTo>
                    <a:lnTo>
                      <a:pt x="831" y="413"/>
                    </a:lnTo>
                    <a:lnTo>
                      <a:pt x="873" y="365"/>
                    </a:lnTo>
                    <a:lnTo>
                      <a:pt x="897" y="311"/>
                    </a:lnTo>
                    <a:lnTo>
                      <a:pt x="909" y="258"/>
                    </a:lnTo>
                    <a:lnTo>
                      <a:pt x="903" y="216"/>
                    </a:lnTo>
                    <a:lnTo>
                      <a:pt x="885" y="174"/>
                    </a:lnTo>
                    <a:lnTo>
                      <a:pt x="861" y="132"/>
                    </a:lnTo>
                    <a:lnTo>
                      <a:pt x="825" y="102"/>
                    </a:lnTo>
                    <a:lnTo>
                      <a:pt x="783" y="66"/>
                    </a:lnTo>
                    <a:lnTo>
                      <a:pt x="735" y="42"/>
                    </a:lnTo>
                    <a:lnTo>
                      <a:pt x="616" y="0"/>
                    </a:lnTo>
                    <a:lnTo>
                      <a:pt x="616" y="0"/>
                    </a:lnTo>
                    <a:close/>
                  </a:path>
                </a:pathLst>
              </a:custGeom>
              <a:gradFill rotWithShape="0">
                <a:gsLst>
                  <a:gs pos="0">
                    <a:schemeClr val="accent1">
                      <a:gamma/>
                      <a:tint val="96863"/>
                      <a:invGamma/>
                    </a:schemeClr>
                  </a:gs>
                  <a:gs pos="100000">
                    <a:schemeClr val="accent1"/>
                  </a:gs>
                </a:gsLst>
                <a:lin ang="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804" name="Freeform 44"/>
              <p:cNvSpPr>
                <a:spLocks/>
              </p:cNvSpPr>
              <p:nvPr userDrawn="1"/>
            </p:nvSpPr>
            <p:spPr bwMode="hidden">
              <a:xfrm>
                <a:off x="4564" y="3492"/>
                <a:ext cx="365" cy="66"/>
              </a:xfrm>
              <a:custGeom>
                <a:avLst/>
                <a:gdLst/>
                <a:ahLst/>
                <a:cxnLst>
                  <a:cxn ang="0">
                    <a:pos x="240" y="18"/>
                  </a:cxn>
                  <a:cxn ang="0">
                    <a:pos x="299" y="24"/>
                  </a:cxn>
                  <a:cxn ang="0">
                    <a:pos x="359" y="30"/>
                  </a:cxn>
                  <a:cxn ang="0">
                    <a:pos x="365" y="12"/>
                  </a:cxn>
                  <a:cxn ang="0">
                    <a:pos x="305" y="6"/>
                  </a:cxn>
                  <a:cxn ang="0">
                    <a:pos x="240" y="0"/>
                  </a:cxn>
                  <a:cxn ang="0">
                    <a:pos x="174" y="6"/>
                  </a:cxn>
                  <a:cxn ang="0">
                    <a:pos x="114" y="12"/>
                  </a:cxn>
                  <a:cxn ang="0">
                    <a:pos x="0" y="42"/>
                  </a:cxn>
                  <a:cxn ang="0">
                    <a:pos x="0" y="66"/>
                  </a:cxn>
                  <a:cxn ang="0">
                    <a:pos x="54" y="48"/>
                  </a:cxn>
                  <a:cxn ang="0">
                    <a:pos x="114" y="30"/>
                  </a:cxn>
                  <a:cxn ang="0">
                    <a:pos x="174" y="24"/>
                  </a:cxn>
                  <a:cxn ang="0">
                    <a:pos x="240" y="18"/>
                  </a:cxn>
                  <a:cxn ang="0">
                    <a:pos x="240" y="18"/>
                  </a:cxn>
                </a:cxnLst>
                <a:rect l="0" t="0" r="r" b="b"/>
                <a:pathLst>
                  <a:path w="365" h="66">
                    <a:moveTo>
                      <a:pt x="240" y="18"/>
                    </a:moveTo>
                    <a:lnTo>
                      <a:pt x="299" y="24"/>
                    </a:lnTo>
                    <a:lnTo>
                      <a:pt x="359" y="30"/>
                    </a:lnTo>
                    <a:lnTo>
                      <a:pt x="365" y="12"/>
                    </a:lnTo>
                    <a:lnTo>
                      <a:pt x="305" y="6"/>
                    </a:lnTo>
                    <a:lnTo>
                      <a:pt x="240" y="0"/>
                    </a:lnTo>
                    <a:lnTo>
                      <a:pt x="174" y="6"/>
                    </a:lnTo>
                    <a:lnTo>
                      <a:pt x="114" y="12"/>
                    </a:lnTo>
                    <a:lnTo>
                      <a:pt x="0" y="42"/>
                    </a:lnTo>
                    <a:lnTo>
                      <a:pt x="0" y="66"/>
                    </a:lnTo>
                    <a:lnTo>
                      <a:pt x="54" y="48"/>
                    </a:lnTo>
                    <a:lnTo>
                      <a:pt x="114" y="30"/>
                    </a:lnTo>
                    <a:lnTo>
                      <a:pt x="174" y="24"/>
                    </a:lnTo>
                    <a:lnTo>
                      <a:pt x="240" y="18"/>
                    </a:lnTo>
                    <a:lnTo>
                      <a:pt x="240" y="18"/>
                    </a:lnTo>
                    <a:close/>
                  </a:path>
                </a:pathLst>
              </a:custGeom>
              <a:gradFill rotWithShape="0">
                <a:gsLst>
                  <a:gs pos="0">
                    <a:schemeClr val="accent1">
                      <a:gamma/>
                      <a:tint val="96863"/>
                      <a:invGamma/>
                    </a:schemeClr>
                  </a:gs>
                  <a:gs pos="100000">
                    <a:schemeClr val="accent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805" name="Freeform 45"/>
              <p:cNvSpPr>
                <a:spLocks/>
              </p:cNvSpPr>
              <p:nvPr userDrawn="1"/>
            </p:nvSpPr>
            <p:spPr bwMode="hidden">
              <a:xfrm>
                <a:off x="4463" y="3558"/>
                <a:ext cx="66" cy="48"/>
              </a:xfrm>
              <a:custGeom>
                <a:avLst/>
                <a:gdLst/>
                <a:ahLst/>
                <a:cxnLst>
                  <a:cxn ang="0">
                    <a:pos x="66" y="18"/>
                  </a:cxn>
                  <a:cxn ang="0">
                    <a:pos x="48" y="0"/>
                  </a:cxn>
                  <a:cxn ang="0">
                    <a:pos x="24" y="12"/>
                  </a:cxn>
                  <a:cxn ang="0">
                    <a:pos x="0" y="30"/>
                  </a:cxn>
                  <a:cxn ang="0">
                    <a:pos x="12" y="48"/>
                  </a:cxn>
                  <a:cxn ang="0">
                    <a:pos x="42" y="30"/>
                  </a:cxn>
                  <a:cxn ang="0">
                    <a:pos x="66" y="18"/>
                  </a:cxn>
                  <a:cxn ang="0">
                    <a:pos x="66" y="18"/>
                  </a:cxn>
                </a:cxnLst>
                <a:rect l="0" t="0" r="r" b="b"/>
                <a:pathLst>
                  <a:path w="66" h="48">
                    <a:moveTo>
                      <a:pt x="66" y="18"/>
                    </a:moveTo>
                    <a:lnTo>
                      <a:pt x="48" y="0"/>
                    </a:lnTo>
                    <a:lnTo>
                      <a:pt x="24" y="12"/>
                    </a:lnTo>
                    <a:lnTo>
                      <a:pt x="0" y="30"/>
                    </a:lnTo>
                    <a:lnTo>
                      <a:pt x="12" y="48"/>
                    </a:lnTo>
                    <a:lnTo>
                      <a:pt x="42" y="30"/>
                    </a:lnTo>
                    <a:lnTo>
                      <a:pt x="66" y="18"/>
                    </a:lnTo>
                    <a:lnTo>
                      <a:pt x="66" y="18"/>
                    </a:lnTo>
                    <a:close/>
                  </a:path>
                </a:pathLst>
              </a:custGeom>
              <a:gradFill rotWithShape="0">
                <a:gsLst>
                  <a:gs pos="0">
                    <a:schemeClr val="accent1">
                      <a:gamma/>
                      <a:tint val="96863"/>
                      <a:invGamma/>
                    </a:schemeClr>
                  </a:gs>
                  <a:gs pos="100000">
                    <a:schemeClr val="accent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806" name="Freeform 46"/>
              <p:cNvSpPr>
                <a:spLocks/>
              </p:cNvSpPr>
              <p:nvPr userDrawn="1"/>
            </p:nvSpPr>
            <p:spPr bwMode="hidden">
              <a:xfrm>
                <a:off x="5280" y="3186"/>
                <a:ext cx="383" cy="96"/>
              </a:xfrm>
              <a:custGeom>
                <a:avLst/>
                <a:gdLst/>
                <a:ahLst/>
                <a:cxnLst>
                  <a:cxn ang="0">
                    <a:pos x="209" y="96"/>
                  </a:cxn>
                  <a:cxn ang="0">
                    <a:pos x="143" y="90"/>
                  </a:cxn>
                  <a:cxn ang="0">
                    <a:pos x="83" y="66"/>
                  </a:cxn>
                  <a:cxn ang="0">
                    <a:pos x="35" y="36"/>
                  </a:cxn>
                  <a:cxn ang="0">
                    <a:pos x="6" y="0"/>
                  </a:cxn>
                  <a:cxn ang="0">
                    <a:pos x="0" y="6"/>
                  </a:cxn>
                  <a:cxn ang="0">
                    <a:pos x="29" y="42"/>
                  </a:cxn>
                  <a:cxn ang="0">
                    <a:pos x="77" y="72"/>
                  </a:cxn>
                  <a:cxn ang="0">
                    <a:pos x="137" y="90"/>
                  </a:cxn>
                  <a:cxn ang="0">
                    <a:pos x="209" y="96"/>
                  </a:cxn>
                  <a:cxn ang="0">
                    <a:pos x="263" y="90"/>
                  </a:cxn>
                  <a:cxn ang="0">
                    <a:pos x="311" y="84"/>
                  </a:cxn>
                  <a:cxn ang="0">
                    <a:pos x="352" y="66"/>
                  </a:cxn>
                  <a:cxn ang="0">
                    <a:pos x="382" y="42"/>
                  </a:cxn>
                  <a:cxn ang="0">
                    <a:pos x="376" y="42"/>
                  </a:cxn>
                  <a:cxn ang="0">
                    <a:pos x="346" y="66"/>
                  </a:cxn>
                  <a:cxn ang="0">
                    <a:pos x="305" y="78"/>
                  </a:cxn>
                  <a:cxn ang="0">
                    <a:pos x="263" y="90"/>
                  </a:cxn>
                  <a:cxn ang="0">
                    <a:pos x="209" y="96"/>
                  </a:cxn>
                  <a:cxn ang="0">
                    <a:pos x="209" y="96"/>
                  </a:cxn>
                </a:cxnLst>
                <a:rect l="0" t="0" r="r" b="b"/>
                <a:pathLst>
                  <a:path w="382" h="96">
                    <a:moveTo>
                      <a:pt x="209" y="96"/>
                    </a:moveTo>
                    <a:lnTo>
                      <a:pt x="143" y="90"/>
                    </a:lnTo>
                    <a:lnTo>
                      <a:pt x="83" y="66"/>
                    </a:lnTo>
                    <a:lnTo>
                      <a:pt x="35" y="36"/>
                    </a:lnTo>
                    <a:lnTo>
                      <a:pt x="6" y="0"/>
                    </a:lnTo>
                    <a:lnTo>
                      <a:pt x="0" y="6"/>
                    </a:lnTo>
                    <a:lnTo>
                      <a:pt x="29" y="42"/>
                    </a:lnTo>
                    <a:lnTo>
                      <a:pt x="77" y="72"/>
                    </a:lnTo>
                    <a:lnTo>
                      <a:pt x="137" y="90"/>
                    </a:lnTo>
                    <a:lnTo>
                      <a:pt x="209" y="96"/>
                    </a:lnTo>
                    <a:lnTo>
                      <a:pt x="263" y="90"/>
                    </a:lnTo>
                    <a:lnTo>
                      <a:pt x="311" y="84"/>
                    </a:lnTo>
                    <a:lnTo>
                      <a:pt x="352" y="66"/>
                    </a:lnTo>
                    <a:lnTo>
                      <a:pt x="382" y="42"/>
                    </a:lnTo>
                    <a:lnTo>
                      <a:pt x="376" y="42"/>
                    </a:lnTo>
                    <a:lnTo>
                      <a:pt x="346" y="66"/>
                    </a:lnTo>
                    <a:lnTo>
                      <a:pt x="305" y="78"/>
                    </a:lnTo>
                    <a:lnTo>
                      <a:pt x="263" y="90"/>
                    </a:lnTo>
                    <a:lnTo>
                      <a:pt x="209" y="96"/>
                    </a:lnTo>
                    <a:lnTo>
                      <a:pt x="209" y="96"/>
                    </a:lnTo>
                    <a:close/>
                  </a:path>
                </a:pathLst>
              </a:custGeom>
              <a:gradFill rotWithShape="0">
                <a:gsLst>
                  <a:gs pos="0">
                    <a:schemeClr val="accent1"/>
                  </a:gs>
                  <a:gs pos="100000">
                    <a:schemeClr val="bg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807" name="Freeform 47"/>
              <p:cNvSpPr>
                <a:spLocks/>
              </p:cNvSpPr>
              <p:nvPr userDrawn="1"/>
            </p:nvSpPr>
            <p:spPr bwMode="hidden">
              <a:xfrm>
                <a:off x="5315" y="3024"/>
                <a:ext cx="258" cy="54"/>
              </a:xfrm>
              <a:custGeom>
                <a:avLst/>
                <a:gdLst/>
                <a:ahLst/>
                <a:cxnLst>
                  <a:cxn ang="0">
                    <a:pos x="174" y="0"/>
                  </a:cxn>
                  <a:cxn ang="0">
                    <a:pos x="216" y="6"/>
                  </a:cxn>
                  <a:cxn ang="0">
                    <a:pos x="258" y="12"/>
                  </a:cxn>
                  <a:cxn ang="0">
                    <a:pos x="252" y="6"/>
                  </a:cxn>
                  <a:cxn ang="0">
                    <a:pos x="216" y="0"/>
                  </a:cxn>
                  <a:cxn ang="0">
                    <a:pos x="174" y="0"/>
                  </a:cxn>
                  <a:cxn ang="0">
                    <a:pos x="120" y="6"/>
                  </a:cxn>
                  <a:cxn ang="0">
                    <a:pos x="78" y="12"/>
                  </a:cxn>
                  <a:cxn ang="0">
                    <a:pos x="36" y="30"/>
                  </a:cxn>
                  <a:cxn ang="0">
                    <a:pos x="0" y="48"/>
                  </a:cxn>
                  <a:cxn ang="0">
                    <a:pos x="6" y="54"/>
                  </a:cxn>
                  <a:cxn ang="0">
                    <a:pos x="36" y="36"/>
                  </a:cxn>
                  <a:cxn ang="0">
                    <a:pos x="78" y="18"/>
                  </a:cxn>
                  <a:cxn ang="0">
                    <a:pos x="120" y="6"/>
                  </a:cxn>
                  <a:cxn ang="0">
                    <a:pos x="174" y="0"/>
                  </a:cxn>
                  <a:cxn ang="0">
                    <a:pos x="174" y="0"/>
                  </a:cxn>
                </a:cxnLst>
                <a:rect l="0" t="0" r="r" b="b"/>
                <a:pathLst>
                  <a:path w="258" h="54">
                    <a:moveTo>
                      <a:pt x="174" y="0"/>
                    </a:moveTo>
                    <a:lnTo>
                      <a:pt x="216" y="6"/>
                    </a:lnTo>
                    <a:lnTo>
                      <a:pt x="258" y="12"/>
                    </a:lnTo>
                    <a:lnTo>
                      <a:pt x="252" y="6"/>
                    </a:lnTo>
                    <a:lnTo>
                      <a:pt x="216" y="0"/>
                    </a:lnTo>
                    <a:lnTo>
                      <a:pt x="174" y="0"/>
                    </a:lnTo>
                    <a:lnTo>
                      <a:pt x="120" y="6"/>
                    </a:lnTo>
                    <a:lnTo>
                      <a:pt x="78" y="12"/>
                    </a:lnTo>
                    <a:lnTo>
                      <a:pt x="36" y="30"/>
                    </a:lnTo>
                    <a:lnTo>
                      <a:pt x="0" y="48"/>
                    </a:lnTo>
                    <a:lnTo>
                      <a:pt x="6" y="54"/>
                    </a:lnTo>
                    <a:lnTo>
                      <a:pt x="36" y="36"/>
                    </a:lnTo>
                    <a:lnTo>
                      <a:pt x="78" y="18"/>
                    </a:lnTo>
                    <a:lnTo>
                      <a:pt x="120" y="6"/>
                    </a:lnTo>
                    <a:lnTo>
                      <a:pt x="174" y="0"/>
                    </a:lnTo>
                    <a:lnTo>
                      <a:pt x="174" y="0"/>
                    </a:lnTo>
                    <a:close/>
                  </a:path>
                </a:pathLst>
              </a:custGeom>
              <a:gradFill rotWithShape="0">
                <a:gsLst>
                  <a:gs pos="0">
                    <a:schemeClr val="accent1"/>
                  </a:gs>
                  <a:gs pos="100000">
                    <a:schemeClr val="bg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808" name="Freeform 48"/>
              <p:cNvSpPr>
                <a:spLocks/>
              </p:cNvSpPr>
              <p:nvPr userDrawn="1"/>
            </p:nvSpPr>
            <p:spPr bwMode="hidden">
              <a:xfrm>
                <a:off x="5645" y="3066"/>
                <a:ext cx="60" cy="156"/>
              </a:xfrm>
              <a:custGeom>
                <a:avLst/>
                <a:gdLst/>
                <a:ahLst/>
                <a:cxnLst>
                  <a:cxn ang="0">
                    <a:pos x="54" y="90"/>
                  </a:cxn>
                  <a:cxn ang="0">
                    <a:pos x="48" y="126"/>
                  </a:cxn>
                  <a:cxn ang="0">
                    <a:pos x="24" y="156"/>
                  </a:cxn>
                  <a:cxn ang="0">
                    <a:pos x="30" y="156"/>
                  </a:cxn>
                  <a:cxn ang="0">
                    <a:pos x="54" y="126"/>
                  </a:cxn>
                  <a:cxn ang="0">
                    <a:pos x="60" y="90"/>
                  </a:cxn>
                  <a:cxn ang="0">
                    <a:pos x="54" y="66"/>
                  </a:cxn>
                  <a:cxn ang="0">
                    <a:pos x="48" y="42"/>
                  </a:cxn>
                  <a:cxn ang="0">
                    <a:pos x="30" y="18"/>
                  </a:cxn>
                  <a:cxn ang="0">
                    <a:pos x="6" y="0"/>
                  </a:cxn>
                  <a:cxn ang="0">
                    <a:pos x="0" y="6"/>
                  </a:cxn>
                  <a:cxn ang="0">
                    <a:pos x="24" y="24"/>
                  </a:cxn>
                  <a:cxn ang="0">
                    <a:pos x="42" y="42"/>
                  </a:cxn>
                  <a:cxn ang="0">
                    <a:pos x="48" y="66"/>
                  </a:cxn>
                  <a:cxn ang="0">
                    <a:pos x="54" y="90"/>
                  </a:cxn>
                  <a:cxn ang="0">
                    <a:pos x="54" y="90"/>
                  </a:cxn>
                </a:cxnLst>
                <a:rect l="0" t="0" r="r" b="b"/>
                <a:pathLst>
                  <a:path w="60" h="156">
                    <a:moveTo>
                      <a:pt x="54" y="90"/>
                    </a:moveTo>
                    <a:lnTo>
                      <a:pt x="48" y="126"/>
                    </a:lnTo>
                    <a:lnTo>
                      <a:pt x="24" y="156"/>
                    </a:lnTo>
                    <a:lnTo>
                      <a:pt x="30" y="156"/>
                    </a:lnTo>
                    <a:lnTo>
                      <a:pt x="54" y="126"/>
                    </a:lnTo>
                    <a:lnTo>
                      <a:pt x="60" y="90"/>
                    </a:lnTo>
                    <a:lnTo>
                      <a:pt x="54" y="66"/>
                    </a:lnTo>
                    <a:lnTo>
                      <a:pt x="48" y="42"/>
                    </a:lnTo>
                    <a:lnTo>
                      <a:pt x="30" y="18"/>
                    </a:lnTo>
                    <a:lnTo>
                      <a:pt x="6" y="0"/>
                    </a:lnTo>
                    <a:lnTo>
                      <a:pt x="0" y="6"/>
                    </a:lnTo>
                    <a:lnTo>
                      <a:pt x="24" y="24"/>
                    </a:lnTo>
                    <a:lnTo>
                      <a:pt x="42" y="42"/>
                    </a:lnTo>
                    <a:lnTo>
                      <a:pt x="48" y="66"/>
                    </a:lnTo>
                    <a:lnTo>
                      <a:pt x="54" y="90"/>
                    </a:lnTo>
                    <a:lnTo>
                      <a:pt x="54" y="90"/>
                    </a:lnTo>
                    <a:close/>
                  </a:path>
                </a:pathLst>
              </a:custGeom>
              <a:gradFill rotWithShape="0">
                <a:gsLst>
                  <a:gs pos="0">
                    <a:schemeClr val="accent1"/>
                  </a:gs>
                  <a:gs pos="100000">
                    <a:schemeClr val="bg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809" name="Freeform 49"/>
              <p:cNvSpPr>
                <a:spLocks/>
              </p:cNvSpPr>
              <p:nvPr userDrawn="1"/>
            </p:nvSpPr>
            <p:spPr bwMode="hidden">
              <a:xfrm>
                <a:off x="5375" y="3246"/>
                <a:ext cx="192" cy="18"/>
              </a:xfrm>
              <a:custGeom>
                <a:avLst/>
                <a:gdLst/>
                <a:ahLst/>
                <a:cxnLst>
                  <a:cxn ang="0">
                    <a:pos x="114" y="12"/>
                  </a:cxn>
                  <a:cxn ang="0">
                    <a:pos x="72" y="6"/>
                  </a:cxn>
                  <a:cxn ang="0">
                    <a:pos x="30" y="0"/>
                  </a:cxn>
                  <a:cxn ang="0">
                    <a:pos x="0" y="0"/>
                  </a:cxn>
                  <a:cxn ang="0">
                    <a:pos x="54" y="12"/>
                  </a:cxn>
                  <a:cxn ang="0">
                    <a:pos x="114" y="18"/>
                  </a:cxn>
                  <a:cxn ang="0">
                    <a:pos x="156" y="18"/>
                  </a:cxn>
                  <a:cxn ang="0">
                    <a:pos x="192" y="12"/>
                  </a:cxn>
                  <a:cxn ang="0">
                    <a:pos x="186" y="0"/>
                  </a:cxn>
                  <a:cxn ang="0">
                    <a:pos x="150" y="6"/>
                  </a:cxn>
                  <a:cxn ang="0">
                    <a:pos x="114" y="12"/>
                  </a:cxn>
                  <a:cxn ang="0">
                    <a:pos x="114" y="12"/>
                  </a:cxn>
                </a:cxnLst>
                <a:rect l="0" t="0" r="r" b="b"/>
                <a:pathLst>
                  <a:path w="192" h="18">
                    <a:moveTo>
                      <a:pt x="114" y="12"/>
                    </a:moveTo>
                    <a:lnTo>
                      <a:pt x="72" y="6"/>
                    </a:lnTo>
                    <a:lnTo>
                      <a:pt x="30" y="0"/>
                    </a:lnTo>
                    <a:lnTo>
                      <a:pt x="0" y="0"/>
                    </a:lnTo>
                    <a:lnTo>
                      <a:pt x="54" y="12"/>
                    </a:lnTo>
                    <a:lnTo>
                      <a:pt x="114" y="18"/>
                    </a:lnTo>
                    <a:lnTo>
                      <a:pt x="156" y="18"/>
                    </a:lnTo>
                    <a:lnTo>
                      <a:pt x="192" y="12"/>
                    </a:lnTo>
                    <a:lnTo>
                      <a:pt x="186" y="0"/>
                    </a:lnTo>
                    <a:lnTo>
                      <a:pt x="150" y="6"/>
                    </a:lnTo>
                    <a:lnTo>
                      <a:pt x="114" y="12"/>
                    </a:lnTo>
                    <a:lnTo>
                      <a:pt x="114" y="12"/>
                    </a:lnTo>
                    <a:close/>
                  </a:path>
                </a:pathLst>
              </a:custGeom>
              <a:gradFill rotWithShape="0">
                <a:gsLst>
                  <a:gs pos="0">
                    <a:schemeClr val="accent1"/>
                  </a:gs>
                  <a:gs pos="100000">
                    <a:schemeClr val="bg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810" name="Freeform 50"/>
              <p:cNvSpPr>
                <a:spLocks/>
              </p:cNvSpPr>
              <p:nvPr userDrawn="1"/>
            </p:nvSpPr>
            <p:spPr bwMode="hidden">
              <a:xfrm>
                <a:off x="5304" y="3042"/>
                <a:ext cx="161" cy="186"/>
              </a:xfrm>
              <a:custGeom>
                <a:avLst/>
                <a:gdLst/>
                <a:ahLst/>
                <a:cxnLst>
                  <a:cxn ang="0">
                    <a:pos x="11" y="114"/>
                  </a:cxn>
                  <a:cxn ang="0">
                    <a:pos x="17" y="96"/>
                  </a:cxn>
                  <a:cxn ang="0">
                    <a:pos x="23" y="78"/>
                  </a:cxn>
                  <a:cxn ang="0">
                    <a:pos x="53" y="42"/>
                  </a:cxn>
                  <a:cxn ang="0">
                    <a:pos x="101" y="18"/>
                  </a:cxn>
                  <a:cxn ang="0">
                    <a:pos x="155" y="6"/>
                  </a:cxn>
                  <a:cxn ang="0">
                    <a:pos x="161" y="0"/>
                  </a:cxn>
                  <a:cxn ang="0">
                    <a:pos x="95" y="12"/>
                  </a:cxn>
                  <a:cxn ang="0">
                    <a:pos x="47" y="36"/>
                  </a:cxn>
                  <a:cxn ang="0">
                    <a:pos x="11" y="72"/>
                  </a:cxn>
                  <a:cxn ang="0">
                    <a:pos x="5" y="90"/>
                  </a:cxn>
                  <a:cxn ang="0">
                    <a:pos x="0" y="114"/>
                  </a:cxn>
                  <a:cxn ang="0">
                    <a:pos x="11" y="150"/>
                  </a:cxn>
                  <a:cxn ang="0">
                    <a:pos x="23" y="168"/>
                  </a:cxn>
                  <a:cxn ang="0">
                    <a:pos x="41" y="186"/>
                  </a:cxn>
                  <a:cxn ang="0">
                    <a:pos x="65" y="186"/>
                  </a:cxn>
                  <a:cxn ang="0">
                    <a:pos x="41" y="168"/>
                  </a:cxn>
                  <a:cxn ang="0">
                    <a:pos x="23" y="150"/>
                  </a:cxn>
                  <a:cxn ang="0">
                    <a:pos x="17" y="132"/>
                  </a:cxn>
                  <a:cxn ang="0">
                    <a:pos x="11" y="114"/>
                  </a:cxn>
                  <a:cxn ang="0">
                    <a:pos x="11" y="114"/>
                  </a:cxn>
                </a:cxnLst>
                <a:rect l="0" t="0" r="r" b="b"/>
                <a:pathLst>
                  <a:path w="161" h="186">
                    <a:moveTo>
                      <a:pt x="11" y="114"/>
                    </a:moveTo>
                    <a:lnTo>
                      <a:pt x="17" y="96"/>
                    </a:lnTo>
                    <a:lnTo>
                      <a:pt x="23" y="78"/>
                    </a:lnTo>
                    <a:lnTo>
                      <a:pt x="53" y="42"/>
                    </a:lnTo>
                    <a:lnTo>
                      <a:pt x="101" y="18"/>
                    </a:lnTo>
                    <a:lnTo>
                      <a:pt x="155" y="6"/>
                    </a:lnTo>
                    <a:lnTo>
                      <a:pt x="161" y="0"/>
                    </a:lnTo>
                    <a:lnTo>
                      <a:pt x="95" y="12"/>
                    </a:lnTo>
                    <a:lnTo>
                      <a:pt x="47" y="36"/>
                    </a:lnTo>
                    <a:lnTo>
                      <a:pt x="11" y="72"/>
                    </a:lnTo>
                    <a:lnTo>
                      <a:pt x="5" y="90"/>
                    </a:lnTo>
                    <a:lnTo>
                      <a:pt x="0" y="114"/>
                    </a:lnTo>
                    <a:lnTo>
                      <a:pt x="11" y="150"/>
                    </a:lnTo>
                    <a:lnTo>
                      <a:pt x="23" y="168"/>
                    </a:lnTo>
                    <a:lnTo>
                      <a:pt x="41" y="186"/>
                    </a:lnTo>
                    <a:lnTo>
                      <a:pt x="65" y="186"/>
                    </a:lnTo>
                    <a:lnTo>
                      <a:pt x="41" y="168"/>
                    </a:lnTo>
                    <a:lnTo>
                      <a:pt x="23" y="150"/>
                    </a:lnTo>
                    <a:lnTo>
                      <a:pt x="17" y="132"/>
                    </a:lnTo>
                    <a:lnTo>
                      <a:pt x="11" y="114"/>
                    </a:lnTo>
                    <a:lnTo>
                      <a:pt x="11" y="114"/>
                    </a:lnTo>
                    <a:close/>
                  </a:path>
                </a:pathLst>
              </a:custGeom>
              <a:gradFill rotWithShape="0">
                <a:gsLst>
                  <a:gs pos="0">
                    <a:schemeClr val="bg1"/>
                  </a:gs>
                  <a:gs pos="100000">
                    <a:schemeClr val="accent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811" name="Freeform 51"/>
              <p:cNvSpPr>
                <a:spLocks/>
              </p:cNvSpPr>
              <p:nvPr userDrawn="1"/>
            </p:nvSpPr>
            <p:spPr bwMode="hidden">
              <a:xfrm>
                <a:off x="5489" y="3042"/>
                <a:ext cx="186" cy="210"/>
              </a:xfrm>
              <a:custGeom>
                <a:avLst/>
                <a:gdLst/>
                <a:ahLst/>
                <a:cxnLst>
                  <a:cxn ang="0">
                    <a:pos x="0" y="6"/>
                  </a:cxn>
                  <a:cxn ang="0">
                    <a:pos x="66" y="12"/>
                  </a:cxn>
                  <a:cxn ang="0">
                    <a:pos x="119" y="36"/>
                  </a:cxn>
                  <a:cxn ang="0">
                    <a:pos x="155" y="72"/>
                  </a:cxn>
                  <a:cxn ang="0">
                    <a:pos x="161" y="90"/>
                  </a:cxn>
                  <a:cxn ang="0">
                    <a:pos x="167" y="114"/>
                  </a:cxn>
                  <a:cxn ang="0">
                    <a:pos x="161" y="138"/>
                  </a:cxn>
                  <a:cxn ang="0">
                    <a:pos x="149" y="162"/>
                  </a:cxn>
                  <a:cxn ang="0">
                    <a:pos x="119" y="180"/>
                  </a:cxn>
                  <a:cxn ang="0">
                    <a:pos x="90" y="198"/>
                  </a:cxn>
                  <a:cxn ang="0">
                    <a:pos x="96" y="210"/>
                  </a:cxn>
                  <a:cxn ang="0">
                    <a:pos x="131" y="192"/>
                  </a:cxn>
                  <a:cxn ang="0">
                    <a:pos x="161" y="168"/>
                  </a:cxn>
                  <a:cxn ang="0">
                    <a:pos x="179" y="144"/>
                  </a:cxn>
                  <a:cxn ang="0">
                    <a:pos x="185" y="114"/>
                  </a:cxn>
                  <a:cxn ang="0">
                    <a:pos x="179" y="90"/>
                  </a:cxn>
                  <a:cxn ang="0">
                    <a:pos x="173" y="66"/>
                  </a:cxn>
                  <a:cxn ang="0">
                    <a:pos x="155" y="48"/>
                  </a:cxn>
                  <a:cxn ang="0">
                    <a:pos x="131" y="30"/>
                  </a:cxn>
                  <a:cxn ang="0">
                    <a:pos x="72" y="6"/>
                  </a:cxn>
                  <a:cxn ang="0">
                    <a:pos x="0" y="0"/>
                  </a:cxn>
                  <a:cxn ang="0">
                    <a:pos x="0" y="6"/>
                  </a:cxn>
                  <a:cxn ang="0">
                    <a:pos x="0" y="6"/>
                  </a:cxn>
                  <a:cxn ang="0">
                    <a:pos x="0" y="6"/>
                  </a:cxn>
                </a:cxnLst>
                <a:rect l="0" t="0" r="r" b="b"/>
                <a:pathLst>
                  <a:path w="185" h="210">
                    <a:moveTo>
                      <a:pt x="0" y="6"/>
                    </a:moveTo>
                    <a:lnTo>
                      <a:pt x="66" y="12"/>
                    </a:lnTo>
                    <a:lnTo>
                      <a:pt x="119" y="36"/>
                    </a:lnTo>
                    <a:lnTo>
                      <a:pt x="155" y="72"/>
                    </a:lnTo>
                    <a:lnTo>
                      <a:pt x="161" y="90"/>
                    </a:lnTo>
                    <a:lnTo>
                      <a:pt x="167" y="114"/>
                    </a:lnTo>
                    <a:lnTo>
                      <a:pt x="161" y="138"/>
                    </a:lnTo>
                    <a:lnTo>
                      <a:pt x="149" y="162"/>
                    </a:lnTo>
                    <a:lnTo>
                      <a:pt x="119" y="180"/>
                    </a:lnTo>
                    <a:lnTo>
                      <a:pt x="90" y="198"/>
                    </a:lnTo>
                    <a:lnTo>
                      <a:pt x="96" y="210"/>
                    </a:lnTo>
                    <a:lnTo>
                      <a:pt x="131" y="192"/>
                    </a:lnTo>
                    <a:lnTo>
                      <a:pt x="161" y="168"/>
                    </a:lnTo>
                    <a:lnTo>
                      <a:pt x="179" y="144"/>
                    </a:lnTo>
                    <a:lnTo>
                      <a:pt x="185" y="114"/>
                    </a:lnTo>
                    <a:lnTo>
                      <a:pt x="179" y="90"/>
                    </a:lnTo>
                    <a:lnTo>
                      <a:pt x="173" y="66"/>
                    </a:lnTo>
                    <a:lnTo>
                      <a:pt x="155" y="48"/>
                    </a:lnTo>
                    <a:lnTo>
                      <a:pt x="131" y="30"/>
                    </a:lnTo>
                    <a:lnTo>
                      <a:pt x="72" y="6"/>
                    </a:lnTo>
                    <a:lnTo>
                      <a:pt x="0" y="0"/>
                    </a:lnTo>
                    <a:lnTo>
                      <a:pt x="0" y="6"/>
                    </a:lnTo>
                    <a:lnTo>
                      <a:pt x="0" y="6"/>
                    </a:lnTo>
                    <a:lnTo>
                      <a:pt x="0" y="6"/>
                    </a:lnTo>
                    <a:close/>
                  </a:path>
                </a:pathLst>
              </a:custGeom>
              <a:gradFill rotWithShape="0">
                <a:gsLst>
                  <a:gs pos="0">
                    <a:schemeClr val="bg1"/>
                  </a:gs>
                  <a:gs pos="100000">
                    <a:schemeClr val="accent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812" name="Freeform 52"/>
              <p:cNvSpPr>
                <a:spLocks noEditPoints="1"/>
              </p:cNvSpPr>
              <p:nvPr userDrawn="1"/>
            </p:nvSpPr>
            <p:spPr bwMode="hidden">
              <a:xfrm>
                <a:off x="5345" y="3058"/>
                <a:ext cx="299" cy="186"/>
              </a:xfrm>
              <a:custGeom>
                <a:avLst/>
                <a:gdLst/>
                <a:ahLst/>
                <a:cxnLst>
                  <a:cxn ang="0">
                    <a:pos x="150" y="0"/>
                  </a:cxn>
                  <a:cxn ang="0">
                    <a:pos x="90" y="6"/>
                  </a:cxn>
                  <a:cxn ang="0">
                    <a:pos x="42" y="30"/>
                  </a:cxn>
                  <a:cxn ang="0">
                    <a:pos x="12" y="54"/>
                  </a:cxn>
                  <a:cxn ang="0">
                    <a:pos x="6" y="72"/>
                  </a:cxn>
                  <a:cxn ang="0">
                    <a:pos x="0" y="90"/>
                  </a:cxn>
                  <a:cxn ang="0">
                    <a:pos x="6" y="108"/>
                  </a:cxn>
                  <a:cxn ang="0">
                    <a:pos x="12" y="126"/>
                  </a:cxn>
                  <a:cxn ang="0">
                    <a:pos x="42" y="156"/>
                  </a:cxn>
                  <a:cxn ang="0">
                    <a:pos x="90" y="180"/>
                  </a:cxn>
                  <a:cxn ang="0">
                    <a:pos x="150" y="186"/>
                  </a:cxn>
                  <a:cxn ang="0">
                    <a:pos x="209" y="180"/>
                  </a:cxn>
                  <a:cxn ang="0">
                    <a:pos x="257" y="156"/>
                  </a:cxn>
                  <a:cxn ang="0">
                    <a:pos x="287" y="126"/>
                  </a:cxn>
                  <a:cxn ang="0">
                    <a:pos x="299" y="108"/>
                  </a:cxn>
                  <a:cxn ang="0">
                    <a:pos x="299" y="90"/>
                  </a:cxn>
                  <a:cxn ang="0">
                    <a:pos x="299" y="72"/>
                  </a:cxn>
                  <a:cxn ang="0">
                    <a:pos x="287" y="54"/>
                  </a:cxn>
                  <a:cxn ang="0">
                    <a:pos x="257" y="30"/>
                  </a:cxn>
                  <a:cxn ang="0">
                    <a:pos x="209" y="6"/>
                  </a:cxn>
                  <a:cxn ang="0">
                    <a:pos x="150" y="0"/>
                  </a:cxn>
                  <a:cxn ang="0">
                    <a:pos x="150" y="0"/>
                  </a:cxn>
                  <a:cxn ang="0">
                    <a:pos x="150" y="180"/>
                  </a:cxn>
                  <a:cxn ang="0">
                    <a:pos x="96" y="174"/>
                  </a:cxn>
                  <a:cxn ang="0">
                    <a:pos x="48" y="156"/>
                  </a:cxn>
                  <a:cxn ang="0">
                    <a:pos x="18" y="126"/>
                  </a:cxn>
                  <a:cxn ang="0">
                    <a:pos x="12" y="108"/>
                  </a:cxn>
                  <a:cxn ang="0">
                    <a:pos x="6" y="90"/>
                  </a:cxn>
                  <a:cxn ang="0">
                    <a:pos x="12" y="72"/>
                  </a:cxn>
                  <a:cxn ang="0">
                    <a:pos x="18" y="54"/>
                  </a:cxn>
                  <a:cxn ang="0">
                    <a:pos x="48" y="30"/>
                  </a:cxn>
                  <a:cxn ang="0">
                    <a:pos x="96" y="12"/>
                  </a:cxn>
                  <a:cxn ang="0">
                    <a:pos x="150" y="6"/>
                  </a:cxn>
                  <a:cxn ang="0">
                    <a:pos x="203" y="12"/>
                  </a:cxn>
                  <a:cxn ang="0">
                    <a:pos x="251" y="30"/>
                  </a:cxn>
                  <a:cxn ang="0">
                    <a:pos x="281" y="54"/>
                  </a:cxn>
                  <a:cxn ang="0">
                    <a:pos x="293" y="72"/>
                  </a:cxn>
                  <a:cxn ang="0">
                    <a:pos x="293" y="90"/>
                  </a:cxn>
                  <a:cxn ang="0">
                    <a:pos x="293" y="108"/>
                  </a:cxn>
                  <a:cxn ang="0">
                    <a:pos x="281" y="126"/>
                  </a:cxn>
                  <a:cxn ang="0">
                    <a:pos x="251" y="156"/>
                  </a:cxn>
                  <a:cxn ang="0">
                    <a:pos x="203" y="174"/>
                  </a:cxn>
                  <a:cxn ang="0">
                    <a:pos x="150" y="180"/>
                  </a:cxn>
                  <a:cxn ang="0">
                    <a:pos x="150" y="180"/>
                  </a:cxn>
                </a:cxnLst>
                <a:rect l="0" t="0" r="r" b="b"/>
                <a:pathLst>
                  <a:path w="299" h="186">
                    <a:moveTo>
                      <a:pt x="150" y="0"/>
                    </a:moveTo>
                    <a:lnTo>
                      <a:pt x="90" y="6"/>
                    </a:lnTo>
                    <a:lnTo>
                      <a:pt x="42" y="30"/>
                    </a:lnTo>
                    <a:lnTo>
                      <a:pt x="12" y="54"/>
                    </a:lnTo>
                    <a:lnTo>
                      <a:pt x="6" y="72"/>
                    </a:lnTo>
                    <a:lnTo>
                      <a:pt x="0" y="90"/>
                    </a:lnTo>
                    <a:lnTo>
                      <a:pt x="6" y="108"/>
                    </a:lnTo>
                    <a:lnTo>
                      <a:pt x="12" y="126"/>
                    </a:lnTo>
                    <a:lnTo>
                      <a:pt x="42" y="156"/>
                    </a:lnTo>
                    <a:lnTo>
                      <a:pt x="90" y="180"/>
                    </a:lnTo>
                    <a:lnTo>
                      <a:pt x="150" y="186"/>
                    </a:lnTo>
                    <a:lnTo>
                      <a:pt x="209" y="180"/>
                    </a:lnTo>
                    <a:lnTo>
                      <a:pt x="257" y="156"/>
                    </a:lnTo>
                    <a:lnTo>
                      <a:pt x="287" y="126"/>
                    </a:lnTo>
                    <a:lnTo>
                      <a:pt x="299" y="108"/>
                    </a:lnTo>
                    <a:lnTo>
                      <a:pt x="299" y="90"/>
                    </a:lnTo>
                    <a:lnTo>
                      <a:pt x="299" y="72"/>
                    </a:lnTo>
                    <a:lnTo>
                      <a:pt x="287" y="54"/>
                    </a:lnTo>
                    <a:lnTo>
                      <a:pt x="257" y="30"/>
                    </a:lnTo>
                    <a:lnTo>
                      <a:pt x="209" y="6"/>
                    </a:lnTo>
                    <a:lnTo>
                      <a:pt x="150" y="0"/>
                    </a:lnTo>
                    <a:lnTo>
                      <a:pt x="150" y="0"/>
                    </a:lnTo>
                    <a:close/>
                    <a:moveTo>
                      <a:pt x="150" y="180"/>
                    </a:moveTo>
                    <a:lnTo>
                      <a:pt x="96" y="174"/>
                    </a:lnTo>
                    <a:lnTo>
                      <a:pt x="48" y="156"/>
                    </a:lnTo>
                    <a:lnTo>
                      <a:pt x="18" y="126"/>
                    </a:lnTo>
                    <a:lnTo>
                      <a:pt x="12" y="108"/>
                    </a:lnTo>
                    <a:lnTo>
                      <a:pt x="6" y="90"/>
                    </a:lnTo>
                    <a:lnTo>
                      <a:pt x="12" y="72"/>
                    </a:lnTo>
                    <a:lnTo>
                      <a:pt x="18" y="54"/>
                    </a:lnTo>
                    <a:lnTo>
                      <a:pt x="48" y="30"/>
                    </a:lnTo>
                    <a:lnTo>
                      <a:pt x="96" y="12"/>
                    </a:lnTo>
                    <a:lnTo>
                      <a:pt x="150" y="6"/>
                    </a:lnTo>
                    <a:lnTo>
                      <a:pt x="203" y="12"/>
                    </a:lnTo>
                    <a:lnTo>
                      <a:pt x="251" y="30"/>
                    </a:lnTo>
                    <a:lnTo>
                      <a:pt x="281" y="54"/>
                    </a:lnTo>
                    <a:lnTo>
                      <a:pt x="293" y="72"/>
                    </a:lnTo>
                    <a:lnTo>
                      <a:pt x="293" y="90"/>
                    </a:lnTo>
                    <a:lnTo>
                      <a:pt x="293" y="108"/>
                    </a:lnTo>
                    <a:lnTo>
                      <a:pt x="281" y="126"/>
                    </a:lnTo>
                    <a:lnTo>
                      <a:pt x="251" y="156"/>
                    </a:lnTo>
                    <a:lnTo>
                      <a:pt x="203" y="174"/>
                    </a:lnTo>
                    <a:lnTo>
                      <a:pt x="150" y="180"/>
                    </a:lnTo>
                    <a:lnTo>
                      <a:pt x="150" y="180"/>
                    </a:lnTo>
                    <a:close/>
                  </a:path>
                </a:pathLst>
              </a:custGeom>
              <a:gradFill rotWithShape="0">
                <a:gsLst>
                  <a:gs pos="0">
                    <a:schemeClr val="accent1"/>
                  </a:gs>
                  <a:gs pos="100000">
                    <a:schemeClr val="bg1"/>
                  </a:gs>
                </a:gsLst>
                <a:lin ang="5400000" scaled="1"/>
              </a:gradFill>
              <a:ln w="9525">
                <a:noFill/>
                <a:round/>
                <a:headEnd/>
                <a:tailEnd/>
              </a:ln>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813" name="Oval 53"/>
              <p:cNvSpPr>
                <a:spLocks noChangeArrowheads="1"/>
              </p:cNvSpPr>
              <p:nvPr userDrawn="1"/>
            </p:nvSpPr>
            <p:spPr bwMode="hidden">
              <a:xfrm>
                <a:off x="3910" y="3948"/>
                <a:ext cx="84" cy="53"/>
              </a:xfrm>
              <a:prstGeom prst="ellipse">
                <a:avLst/>
              </a:prstGeom>
              <a:gradFill rotWithShape="0">
                <a:gsLst>
                  <a:gs pos="0">
                    <a:schemeClr val="accent1">
                      <a:gamma/>
                      <a:shade val="94118"/>
                      <a:invGamma/>
                    </a:schemeClr>
                  </a:gs>
                  <a:gs pos="100000">
                    <a:schemeClr val="accent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grpSp>
            <p:nvGrpSpPr>
              <p:cNvPr id="1075" name="Group 54"/>
              <p:cNvGrpSpPr>
                <a:grpSpLocks/>
              </p:cNvGrpSpPr>
              <p:nvPr userDrawn="1"/>
            </p:nvGrpSpPr>
            <p:grpSpPr bwMode="auto">
              <a:xfrm>
                <a:off x="4546" y="3608"/>
                <a:ext cx="518" cy="319"/>
                <a:chOff x="4546" y="3608"/>
                <a:chExt cx="518" cy="319"/>
              </a:xfrm>
            </p:grpSpPr>
            <p:sp>
              <p:nvSpPr>
                <p:cNvPr id="373815" name="Oval 55"/>
                <p:cNvSpPr>
                  <a:spLocks noChangeArrowheads="1"/>
                </p:cNvSpPr>
                <p:nvPr userDrawn="1"/>
              </p:nvSpPr>
              <p:spPr bwMode="hidden">
                <a:xfrm>
                  <a:off x="4546" y="3608"/>
                  <a:ext cx="518" cy="319"/>
                </a:xfrm>
                <a:prstGeom prst="ellipse">
                  <a:avLst/>
                </a:prstGeom>
                <a:gradFill rotWithShape="0">
                  <a:gsLst>
                    <a:gs pos="0">
                      <a:schemeClr val="accent1">
                        <a:gamma/>
                        <a:shade val="94118"/>
                        <a:invGamma/>
                      </a:schemeClr>
                    </a:gs>
                    <a:gs pos="100000">
                      <a:schemeClr val="accent1"/>
                    </a:gs>
                  </a:gsLst>
                  <a:lin ang="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816" name="Oval 56"/>
                <p:cNvSpPr>
                  <a:spLocks noChangeArrowheads="1"/>
                </p:cNvSpPr>
                <p:nvPr userDrawn="1"/>
              </p:nvSpPr>
              <p:spPr bwMode="hidden">
                <a:xfrm>
                  <a:off x="4578" y="3630"/>
                  <a:ext cx="446" cy="271"/>
                </a:xfrm>
                <a:prstGeom prst="ellipse">
                  <a:avLst/>
                </a:prstGeom>
                <a:gradFill rotWithShape="0">
                  <a:gsLst>
                    <a:gs pos="0">
                      <a:schemeClr val="accent1">
                        <a:gamma/>
                        <a:tint val="96863"/>
                        <a:invGamma/>
                      </a:schemeClr>
                    </a:gs>
                    <a:gs pos="100000">
                      <a:schemeClr val="accent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817" name="Oval 57"/>
                <p:cNvSpPr>
                  <a:spLocks noChangeArrowheads="1"/>
                </p:cNvSpPr>
                <p:nvPr userDrawn="1"/>
              </p:nvSpPr>
              <p:spPr bwMode="hidden">
                <a:xfrm>
                  <a:off x="4610" y="3650"/>
                  <a:ext cx="386" cy="233"/>
                </a:xfrm>
                <a:prstGeom prst="ellipse">
                  <a:avLst/>
                </a:prstGeom>
                <a:gradFill rotWithShape="0">
                  <a:gsLst>
                    <a:gs pos="0">
                      <a:schemeClr val="accent1"/>
                    </a:gs>
                    <a:gs pos="100000">
                      <a:schemeClr val="accent1">
                        <a:gamma/>
                        <a:shade val="94118"/>
                        <a:invGamma/>
                      </a:schemeClr>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818" name="Oval 58"/>
                <p:cNvSpPr>
                  <a:spLocks noChangeArrowheads="1"/>
                </p:cNvSpPr>
                <p:nvPr userDrawn="1"/>
              </p:nvSpPr>
              <p:spPr bwMode="hidden">
                <a:xfrm>
                  <a:off x="4654" y="3678"/>
                  <a:ext cx="298" cy="177"/>
                </a:xfrm>
                <a:prstGeom prst="ellipse">
                  <a:avLst/>
                </a:prstGeom>
                <a:gradFill rotWithShape="0">
                  <a:gsLst>
                    <a:gs pos="0">
                      <a:schemeClr val="accent1">
                        <a:gamma/>
                        <a:shade val="94118"/>
                        <a:invGamma/>
                      </a:schemeClr>
                    </a:gs>
                    <a:gs pos="100000">
                      <a:schemeClr val="accent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819" name="Oval 59"/>
                <p:cNvSpPr>
                  <a:spLocks noChangeArrowheads="1"/>
                </p:cNvSpPr>
                <p:nvPr userDrawn="1"/>
              </p:nvSpPr>
              <p:spPr bwMode="hidden">
                <a:xfrm>
                  <a:off x="4690" y="3698"/>
                  <a:ext cx="222" cy="139"/>
                </a:xfrm>
                <a:prstGeom prst="ellipse">
                  <a:avLst/>
                </a:prstGeom>
                <a:gradFill rotWithShape="0">
                  <a:gsLst>
                    <a:gs pos="0">
                      <a:schemeClr val="accent1"/>
                    </a:gs>
                    <a:gs pos="100000">
                      <a:schemeClr val="accent1">
                        <a:gamma/>
                        <a:shade val="94118"/>
                        <a:invGamma/>
                      </a:schemeClr>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820" name="Oval 60"/>
                <p:cNvSpPr>
                  <a:spLocks noChangeArrowheads="1"/>
                </p:cNvSpPr>
                <p:nvPr userDrawn="1"/>
              </p:nvSpPr>
              <p:spPr bwMode="hidden">
                <a:xfrm>
                  <a:off x="4738" y="3728"/>
                  <a:ext cx="126" cy="81"/>
                </a:xfrm>
                <a:prstGeom prst="ellipse">
                  <a:avLst/>
                </a:prstGeom>
                <a:gradFill rotWithShape="0">
                  <a:gsLst>
                    <a:gs pos="0">
                      <a:schemeClr val="accent1">
                        <a:gamma/>
                        <a:shade val="96863"/>
                        <a:invGamma/>
                      </a:schemeClr>
                    </a:gs>
                    <a:gs pos="100000">
                      <a:schemeClr val="accent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grpSp>
          <p:grpSp>
            <p:nvGrpSpPr>
              <p:cNvPr id="1076" name="Group 61"/>
              <p:cNvGrpSpPr>
                <a:grpSpLocks/>
              </p:cNvGrpSpPr>
              <p:nvPr userDrawn="1"/>
            </p:nvGrpSpPr>
            <p:grpSpPr bwMode="auto">
              <a:xfrm>
                <a:off x="5381" y="3085"/>
                <a:ext cx="227" cy="132"/>
                <a:chOff x="5381" y="3085"/>
                <a:chExt cx="227" cy="132"/>
              </a:xfrm>
            </p:grpSpPr>
            <p:sp>
              <p:nvSpPr>
                <p:cNvPr id="373822" name="Oval 62"/>
                <p:cNvSpPr>
                  <a:spLocks noChangeArrowheads="1"/>
                </p:cNvSpPr>
                <p:nvPr userDrawn="1"/>
              </p:nvSpPr>
              <p:spPr bwMode="hidden">
                <a:xfrm>
                  <a:off x="5381" y="3085"/>
                  <a:ext cx="227" cy="132"/>
                </a:xfrm>
                <a:prstGeom prst="ellipse">
                  <a:avLst/>
                </a:prstGeom>
                <a:gradFill rotWithShape="0">
                  <a:gsLst>
                    <a:gs pos="0">
                      <a:schemeClr val="bg1"/>
                    </a:gs>
                    <a:gs pos="100000">
                      <a:schemeClr val="accent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823" name="Oval 63"/>
                <p:cNvSpPr>
                  <a:spLocks noChangeArrowheads="1"/>
                </p:cNvSpPr>
                <p:nvPr userDrawn="1"/>
              </p:nvSpPr>
              <p:spPr bwMode="hidden">
                <a:xfrm>
                  <a:off x="5403" y="3099"/>
                  <a:ext cx="182" cy="102"/>
                </a:xfrm>
                <a:prstGeom prst="ellipse">
                  <a:avLst/>
                </a:prstGeom>
                <a:gradFill rotWithShape="0">
                  <a:gsLst>
                    <a:gs pos="0">
                      <a:schemeClr val="accent1"/>
                    </a:gs>
                    <a:gs pos="100000">
                      <a:schemeClr val="bg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824" name="Oval 64"/>
                <p:cNvSpPr>
                  <a:spLocks noChangeArrowheads="1"/>
                </p:cNvSpPr>
                <p:nvPr userDrawn="1"/>
              </p:nvSpPr>
              <p:spPr bwMode="hidden">
                <a:xfrm>
                  <a:off x="5431" y="3109"/>
                  <a:ext cx="125" cy="82"/>
                </a:xfrm>
                <a:prstGeom prst="ellipse">
                  <a:avLst/>
                </a:prstGeom>
                <a:gradFill rotWithShape="0">
                  <a:gsLst>
                    <a:gs pos="0">
                      <a:schemeClr val="bg1"/>
                    </a:gs>
                    <a:gs pos="100000">
                      <a:schemeClr val="accent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sp>
              <p:nvSpPr>
                <p:cNvPr id="373825" name="Oval 65"/>
                <p:cNvSpPr>
                  <a:spLocks noChangeArrowheads="1"/>
                </p:cNvSpPr>
                <p:nvPr userDrawn="1"/>
              </p:nvSpPr>
              <p:spPr bwMode="hidden">
                <a:xfrm>
                  <a:off x="5458" y="3125"/>
                  <a:ext cx="73" cy="47"/>
                </a:xfrm>
                <a:prstGeom prst="ellipse">
                  <a:avLst/>
                </a:prstGeom>
                <a:gradFill rotWithShape="0">
                  <a:gsLst>
                    <a:gs pos="0">
                      <a:schemeClr val="accent1"/>
                    </a:gs>
                    <a:gs pos="100000">
                      <a:schemeClr val="bg1"/>
                    </a:gs>
                  </a:gsLst>
                  <a:lin ang="5400000" scaled="1"/>
                </a:gradFill>
                <a:ln w="9525">
                  <a:noFill/>
                  <a:round/>
                  <a:headEnd/>
                  <a:tailEnd/>
                </a:ln>
                <a:effectLst/>
              </p:spPr>
              <p:txBody>
                <a:bodyPr>
                  <a:prstTxWarp prst="textNoShape">
                    <a:avLst/>
                  </a:prstTxWarp>
                </a:bodyPr>
                <a:lstStyle/>
                <a:p>
                  <a:pPr algn="ctr">
                    <a:defRPr/>
                  </a:pPr>
                  <a:endParaRPr lang="en-US" sz="1800" dirty="0">
                    <a:latin typeface="Arial" pitchFamily="-107" charset="0"/>
                    <a:ea typeface="+mn-ea"/>
                    <a:cs typeface="+mn-cs"/>
                  </a:endParaRPr>
                </a:p>
              </p:txBody>
            </p:sp>
          </p:grpSp>
        </p:grpSp>
      </p:grpSp>
      <p:sp>
        <p:nvSpPr>
          <p:cNvPr id="373826" name="Rectangle 66"/>
          <p:cNvSpPr>
            <a:spLocks noGrp="1" noChangeArrowheads="1"/>
          </p:cNvSpPr>
          <p:nvPr>
            <p:ph type="title"/>
          </p:nvPr>
        </p:nvSpPr>
        <p:spPr bwMode="black">
          <a:xfrm>
            <a:off x="457200" y="277813"/>
            <a:ext cx="8229600" cy="1139825"/>
          </a:xfrm>
          <a:prstGeom prst="rect">
            <a:avLst/>
          </a:prstGeom>
          <a:noFill/>
          <a:ln w="9525">
            <a:noFill/>
            <a:miter lim="800000"/>
            <a:headEnd/>
            <a:tailEnd/>
          </a:ln>
          <a:effectLst/>
        </p:spPr>
        <p:txBody>
          <a:bodyPr vert="horz" wrap="square" lIns="91440" tIns="45720" rIns="91440" bIns="45720" numCol="1" anchor="ctr" anchorCtr="1" compatLnSpc="1">
            <a:prstTxWarp prst="textNoShape">
              <a:avLst/>
            </a:prstTxWarp>
          </a:bodyPr>
          <a:lstStyle/>
          <a:p>
            <a:pPr lvl="0"/>
            <a:r>
              <a:rPr lang="en-US" altLang="ja-JP"/>
              <a:t>Click to edit Master title style</a:t>
            </a:r>
          </a:p>
        </p:txBody>
      </p:sp>
      <p:sp>
        <p:nvSpPr>
          <p:cNvPr id="373827" name="Rectangle 67"/>
          <p:cNvSpPr>
            <a:spLocks noGrp="1" noChangeArrowheads="1"/>
          </p:cNvSpPr>
          <p:nvPr>
            <p:ph type="dt" sz="half" idx="2"/>
          </p:nvPr>
        </p:nvSpPr>
        <p:spPr bwMode="black">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a:effectLst>
                  <a:outerShdw blurRad="38100" dist="38100" dir="2700000" algn="tl">
                    <a:srgbClr val="000000"/>
                  </a:outerShdw>
                </a:effectLst>
                <a:latin typeface="Arial" pitchFamily="-107" charset="0"/>
                <a:ea typeface="ＭＳ Ｐゴシック" pitchFamily="-107" charset="-128"/>
                <a:cs typeface="ＭＳ Ｐゴシック" pitchFamily="-107" charset="-128"/>
              </a:defRPr>
            </a:lvl1pPr>
          </a:lstStyle>
          <a:p>
            <a:pPr>
              <a:defRPr/>
            </a:pPr>
            <a:endParaRPr lang="en-US" altLang="ja-JP"/>
          </a:p>
        </p:txBody>
      </p:sp>
      <p:sp>
        <p:nvSpPr>
          <p:cNvPr id="373828" name="Rectangle 68"/>
          <p:cNvSpPr>
            <a:spLocks noGrp="1" noChangeArrowheads="1"/>
          </p:cNvSpPr>
          <p:nvPr>
            <p:ph type="ftr" sz="quarter" idx="3"/>
          </p:nvPr>
        </p:nvSpPr>
        <p:spPr bwMode="black">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000">
                <a:effectLst>
                  <a:outerShdw blurRad="38100" dist="38100" dir="2700000" algn="tl">
                    <a:srgbClr val="000000"/>
                  </a:outerShdw>
                </a:effectLst>
                <a:latin typeface="Arial" pitchFamily="-107" charset="0"/>
                <a:ea typeface="ＭＳ Ｐゴシック" pitchFamily="-107" charset="-128"/>
                <a:cs typeface="ＭＳ Ｐゴシック" pitchFamily="-107" charset="-128"/>
              </a:defRPr>
            </a:lvl1pPr>
          </a:lstStyle>
          <a:p>
            <a:pPr>
              <a:defRPr/>
            </a:pPr>
            <a:endParaRPr lang="en-US" altLang="ja-JP"/>
          </a:p>
        </p:txBody>
      </p:sp>
      <p:sp>
        <p:nvSpPr>
          <p:cNvPr id="373829" name="Rectangle 69"/>
          <p:cNvSpPr>
            <a:spLocks noGrp="1" noChangeArrowheads="1"/>
          </p:cNvSpPr>
          <p:nvPr>
            <p:ph type="sldNum" sz="quarter" idx="4"/>
          </p:nvPr>
        </p:nvSpPr>
        <p:spPr bwMode="black">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a:effectLst>
                  <a:outerShdw blurRad="38100" dist="38100" dir="2700000" algn="tl">
                    <a:srgbClr val="000000"/>
                  </a:outerShdw>
                </a:effectLst>
                <a:latin typeface="Arial" pitchFamily="-107" charset="0"/>
                <a:ea typeface="ＭＳ Ｐゴシック" pitchFamily="-107" charset="-128"/>
                <a:cs typeface="ＭＳ Ｐゴシック" pitchFamily="-107" charset="-128"/>
              </a:defRPr>
            </a:lvl1pPr>
          </a:lstStyle>
          <a:p>
            <a:pPr>
              <a:defRPr/>
            </a:pPr>
            <a:fld id="{AB491B98-60FE-8E4A-A964-FA12A07EB47B}" type="slidenum">
              <a:rPr lang="en-US" altLang="ja-JP"/>
              <a:pPr>
                <a:defRPr/>
              </a:pPr>
              <a:t>‹#›</a:t>
            </a:fld>
            <a:endParaRPr lang="en-US" altLang="ja-JP" dirty="0"/>
          </a:p>
        </p:txBody>
      </p:sp>
      <p:sp>
        <p:nvSpPr>
          <p:cNvPr id="373830" name="Rectangle 70"/>
          <p:cNvSpPr>
            <a:spLocks noGrp="1" noChangeArrowheads="1"/>
          </p:cNvSpPr>
          <p:nvPr>
            <p:ph type="body" idx="1"/>
          </p:nvPr>
        </p:nvSpPr>
        <p:spPr bwMode="black">
          <a:xfrm>
            <a:off x="457200" y="1600200"/>
            <a:ext cx="8229600" cy="45307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ltLang="ja-JP"/>
              <a:t>Click to edit Master text styles</a:t>
            </a:r>
          </a:p>
          <a:p>
            <a:pPr lvl="1"/>
            <a:r>
              <a:rPr lang="en-US" altLang="ja-JP"/>
              <a:t>Second level</a:t>
            </a:r>
          </a:p>
          <a:p>
            <a:pPr lvl="2"/>
            <a:r>
              <a:rPr lang="en-US" altLang="ja-JP"/>
              <a:t>Third level</a:t>
            </a:r>
          </a:p>
          <a:p>
            <a:pPr lvl="3"/>
            <a:r>
              <a:rPr lang="en-US" altLang="ja-JP"/>
              <a:t>Fourth level</a:t>
            </a:r>
          </a:p>
          <a:p>
            <a:pPr lvl="4"/>
            <a:r>
              <a:rPr lang="en-US" altLang="ja-JP"/>
              <a:t>Fifth level</a:t>
            </a:r>
          </a:p>
        </p:txBody>
      </p:sp>
    </p:spTree>
  </p:cSld>
  <p:clrMap bg1="dk2" tx1="lt1" bg2="dk1" tx2="lt2" accent1="accent1" accent2="accent2" accent3="accent3" accent4="accent4" accent5="accent5" accent6="accent6" hlink="hlink" folHlink="folHlink"/>
  <p:sldLayoutIdLst>
    <p:sldLayoutId id="2147484265" r:id="rId1"/>
    <p:sldLayoutId id="2147484251" r:id="rId2"/>
    <p:sldLayoutId id="2147484252" r:id="rId3"/>
    <p:sldLayoutId id="2147484253" r:id="rId4"/>
    <p:sldLayoutId id="2147484254" r:id="rId5"/>
    <p:sldLayoutId id="2147484255" r:id="rId6"/>
    <p:sldLayoutId id="2147484256" r:id="rId7"/>
    <p:sldLayoutId id="2147484257" r:id="rId8"/>
    <p:sldLayoutId id="2147484258" r:id="rId9"/>
    <p:sldLayoutId id="2147484259" r:id="rId10"/>
    <p:sldLayoutId id="2147484260" r:id="rId11"/>
    <p:sldLayoutId id="2147484261" r:id="rId12"/>
    <p:sldLayoutId id="2147484262" r:id="rId13"/>
    <p:sldLayoutId id="2147484267" r:id="rId14"/>
    <p:sldLayoutId id="2147484268" r:id="rId15"/>
    <p:sldLayoutId id="2147484269" r:id="rId16"/>
    <p:sldLayoutId id="2147484270" r:id="rId17"/>
  </p:sldLayoutIdLst>
  <p:timing>
    <p:tnLst>
      <p:par>
        <p:cTn id="1" dur="indefinite" restart="never" nodeType="tmRoot"/>
      </p:par>
    </p:tnLst>
  </p:timing>
  <p:txStyles>
    <p:title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ＭＳ Ｐゴシック" pitchFamily="-109" charset="-128"/>
          <a:cs typeface="ＭＳ Ｐゴシック" pitchFamily="-109" charset="-128"/>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pitchFamily="-107" charset="0"/>
          <a:ea typeface="ＭＳ Ｐゴシック" pitchFamily="-109" charset="-128"/>
          <a:cs typeface="ＭＳ Ｐゴシック" pitchFamily="-109" charset="-128"/>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pitchFamily="-107" charset="0"/>
          <a:ea typeface="ＭＳ Ｐゴシック" pitchFamily="-109" charset="-128"/>
          <a:cs typeface="ＭＳ Ｐゴシック" pitchFamily="-109" charset="-128"/>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pitchFamily="-107" charset="0"/>
          <a:ea typeface="ＭＳ Ｐゴシック" pitchFamily="-109" charset="-128"/>
          <a:cs typeface="ＭＳ Ｐゴシック" pitchFamily="-109" charset="-128"/>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pitchFamily="-107" charset="0"/>
          <a:ea typeface="ＭＳ Ｐゴシック" pitchFamily="-109" charset="-128"/>
          <a:cs typeface="ＭＳ Ｐゴシック" pitchFamily="-109" charset="-128"/>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Arial" pitchFamily="-107"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Arial" pitchFamily="-107"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Arial" pitchFamily="-107"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Arial" pitchFamily="-107" charset="0"/>
        </a:defRPr>
      </a:lvl9pPr>
    </p:titleStyle>
    <p:bodyStyle>
      <a:lvl1pPr marL="342900" indent="-342900" algn="l" rtl="0" eaLnBrk="0" fontAlgn="base" hangingPunct="0">
        <a:spcBef>
          <a:spcPct val="20000"/>
        </a:spcBef>
        <a:spcAft>
          <a:spcPct val="0"/>
        </a:spcAft>
        <a:buClr>
          <a:schemeClr val="hlink"/>
        </a:buClr>
        <a:buSzPct val="80000"/>
        <a:buFont typeface="Wingdings" charset="2"/>
        <a:buChar char="Ø"/>
        <a:defRPr sz="3200">
          <a:solidFill>
            <a:schemeClr val="tx1"/>
          </a:solidFill>
          <a:effectLst>
            <a:outerShdw blurRad="38100" dist="38100" dir="2700000" algn="tl">
              <a:srgbClr val="000000"/>
            </a:outerShdw>
          </a:effectLst>
          <a:latin typeface="+mn-lt"/>
          <a:ea typeface="ＭＳ Ｐゴシック" pitchFamily="-109" charset="-128"/>
          <a:cs typeface="ＭＳ Ｐゴシック" pitchFamily="-109" charset="-128"/>
        </a:defRPr>
      </a:lvl1pPr>
      <a:lvl2pPr marL="742950" indent="-285750" algn="l" rtl="0" eaLnBrk="0" fontAlgn="base" hangingPunct="0">
        <a:spcBef>
          <a:spcPct val="20000"/>
        </a:spcBef>
        <a:spcAft>
          <a:spcPct val="0"/>
        </a:spcAft>
        <a:buClr>
          <a:schemeClr val="tx2"/>
        </a:buClr>
        <a:buSzPct val="50000"/>
        <a:buFont typeface="Wingdings" charset="2"/>
        <a:buChar char="l"/>
        <a:defRPr sz="2800">
          <a:solidFill>
            <a:schemeClr val="tx1"/>
          </a:solidFill>
          <a:effectLst>
            <a:outerShdw blurRad="38100" dist="38100" dir="2700000" algn="tl">
              <a:srgbClr val="000000"/>
            </a:outerShdw>
          </a:effectLst>
          <a:latin typeface="+mn-lt"/>
          <a:ea typeface="ＭＳ Ｐゴシック" pitchFamily="-107" charset="-128"/>
        </a:defRPr>
      </a:lvl2pPr>
      <a:lvl3pPr marL="1143000" indent="-228600" algn="l" rtl="0" eaLnBrk="0" fontAlgn="base" hangingPunct="0">
        <a:spcBef>
          <a:spcPct val="20000"/>
        </a:spcBef>
        <a:spcAft>
          <a:spcPct val="0"/>
        </a:spcAft>
        <a:buClr>
          <a:schemeClr val="accent2"/>
        </a:buClr>
        <a:buChar char="•"/>
        <a:defRPr sz="2400">
          <a:solidFill>
            <a:schemeClr val="tx1"/>
          </a:solidFill>
          <a:effectLst>
            <a:outerShdw blurRad="38100" dist="38100" dir="2700000" algn="tl">
              <a:srgbClr val="000000"/>
            </a:outerShdw>
          </a:effectLst>
          <a:latin typeface="+mn-lt"/>
          <a:ea typeface="ＭＳ Ｐゴシック" pitchFamily="-107" charset="-128"/>
        </a:defRPr>
      </a:lvl3pPr>
      <a:lvl4pPr marL="1600200" indent="-228600" algn="l" rtl="0" eaLnBrk="0" fontAlgn="base" hangingPunct="0">
        <a:spcBef>
          <a:spcPct val="20000"/>
        </a:spcBef>
        <a:spcAft>
          <a:spcPct val="0"/>
        </a:spcAft>
        <a:buClr>
          <a:schemeClr val="folHlink"/>
        </a:buClr>
        <a:buSzPct val="50000"/>
        <a:buFont typeface="Wingdings" charset="2"/>
        <a:buChar char="l"/>
        <a:defRPr sz="2000">
          <a:solidFill>
            <a:schemeClr val="tx1"/>
          </a:solidFill>
          <a:effectLst>
            <a:outerShdw blurRad="38100" dist="38100" dir="2700000" algn="tl">
              <a:srgbClr val="000000"/>
            </a:outerShdw>
          </a:effectLst>
          <a:latin typeface="+mn-lt"/>
          <a:ea typeface="ＭＳ Ｐゴシック" pitchFamily="-107" charset="-128"/>
        </a:defRPr>
      </a:lvl4pPr>
      <a:lvl5pPr marL="2057400" indent="-228600" algn="l" rtl="0" eaLnBrk="0" fontAlgn="base" hangingPunct="0">
        <a:spcBef>
          <a:spcPct val="20000"/>
        </a:spcBef>
        <a:spcAft>
          <a:spcPct val="0"/>
        </a:spcAft>
        <a:buClr>
          <a:schemeClr val="hlink"/>
        </a:buClr>
        <a:buChar char="•"/>
        <a:defRPr sz="2000">
          <a:solidFill>
            <a:schemeClr val="tx1"/>
          </a:solidFill>
          <a:effectLst>
            <a:outerShdw blurRad="38100" dist="38100" dir="2700000" algn="tl">
              <a:srgbClr val="000000"/>
            </a:outerShdw>
          </a:effectLst>
          <a:latin typeface="+mn-lt"/>
          <a:ea typeface="ＭＳ Ｐゴシック" pitchFamily="-107" charset="-128"/>
        </a:defRPr>
      </a:lvl5pPr>
      <a:lvl6pPr marL="2514600" indent="-228600" algn="l" rtl="0" fontAlgn="base">
        <a:spcBef>
          <a:spcPct val="20000"/>
        </a:spcBef>
        <a:spcAft>
          <a:spcPct val="0"/>
        </a:spcAft>
        <a:buClr>
          <a:schemeClr val="hlink"/>
        </a:buClr>
        <a:buChar char="•"/>
        <a:defRPr sz="2000">
          <a:solidFill>
            <a:schemeClr val="tx1"/>
          </a:solidFill>
          <a:effectLst>
            <a:outerShdw blurRad="38100" dist="38100" dir="2700000" algn="tl">
              <a:srgbClr val="000000"/>
            </a:outerShdw>
          </a:effectLst>
          <a:latin typeface="+mn-lt"/>
          <a:ea typeface="ＭＳ Ｐゴシック" pitchFamily="-107" charset="-128"/>
        </a:defRPr>
      </a:lvl6pPr>
      <a:lvl7pPr marL="2971800" indent="-228600" algn="l" rtl="0" fontAlgn="base">
        <a:spcBef>
          <a:spcPct val="20000"/>
        </a:spcBef>
        <a:spcAft>
          <a:spcPct val="0"/>
        </a:spcAft>
        <a:buClr>
          <a:schemeClr val="hlink"/>
        </a:buClr>
        <a:buChar char="•"/>
        <a:defRPr sz="2000">
          <a:solidFill>
            <a:schemeClr val="tx1"/>
          </a:solidFill>
          <a:effectLst>
            <a:outerShdw blurRad="38100" dist="38100" dir="2700000" algn="tl">
              <a:srgbClr val="000000"/>
            </a:outerShdw>
          </a:effectLst>
          <a:latin typeface="+mn-lt"/>
          <a:ea typeface="ＭＳ Ｐゴシック" pitchFamily="-107" charset="-128"/>
        </a:defRPr>
      </a:lvl7pPr>
      <a:lvl8pPr marL="3429000" indent="-228600" algn="l" rtl="0" fontAlgn="base">
        <a:spcBef>
          <a:spcPct val="20000"/>
        </a:spcBef>
        <a:spcAft>
          <a:spcPct val="0"/>
        </a:spcAft>
        <a:buClr>
          <a:schemeClr val="hlink"/>
        </a:buClr>
        <a:buChar char="•"/>
        <a:defRPr sz="2000">
          <a:solidFill>
            <a:schemeClr val="tx1"/>
          </a:solidFill>
          <a:effectLst>
            <a:outerShdw blurRad="38100" dist="38100" dir="2700000" algn="tl">
              <a:srgbClr val="000000"/>
            </a:outerShdw>
          </a:effectLst>
          <a:latin typeface="+mn-lt"/>
          <a:ea typeface="ＭＳ Ｐゴシック" pitchFamily="-107" charset="-128"/>
        </a:defRPr>
      </a:lvl8pPr>
      <a:lvl9pPr marL="3886200" indent="-228600" algn="l" rtl="0" fontAlgn="base">
        <a:spcBef>
          <a:spcPct val="20000"/>
        </a:spcBef>
        <a:spcAft>
          <a:spcPct val="0"/>
        </a:spcAft>
        <a:buClr>
          <a:schemeClr val="hlink"/>
        </a:buClr>
        <a:buChar char="•"/>
        <a:defRPr sz="2000">
          <a:solidFill>
            <a:schemeClr val="tx1"/>
          </a:solidFill>
          <a:effectLst>
            <a:outerShdw blurRad="38100" dist="38100" dir="2700000" algn="tl">
              <a:srgbClr val="000000"/>
            </a:outerShdw>
          </a:effectLst>
          <a:latin typeface="+mn-lt"/>
          <a:ea typeface="ＭＳ Ｐゴシック" pitchFamily="-107"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 Id="rId3"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w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4.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 Id="rId3" Type="http://schemas.openxmlformats.org/officeDocument/2006/relationships/image" Target="../media/image5.jpeg"/></Relationships>
</file>

<file path=ppt/slides/_rels/slide8.xml.rels><?xml version="1.0" encoding="UTF-8" standalone="yes"?>
<Relationships xmlns="http://schemas.openxmlformats.org/package/2006/relationships"><Relationship Id="rId1" Type="http://schemas.openxmlformats.org/officeDocument/2006/relationships/vmlDrawing" Target="../drawings/vmlDrawing1.vml"/><Relationship Id="rId2" Type="http://schemas.openxmlformats.org/officeDocument/2006/relationships/slideLayout" Target="../slideLayouts/slideLayout2.xml"/><Relationship Id="rId3" Type="http://schemas.openxmlformats.org/officeDocument/2006/relationships/oleObject" Target="!OLE_LINK1"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tiff"/></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9.jpeg"/><Relationship Id="rId1" Type="http://schemas.openxmlformats.org/officeDocument/2006/relationships/slideLayout" Target="../slideLayouts/slideLayout2.xml"/><Relationship Id="rId2" Type="http://schemas.openxmlformats.org/officeDocument/2006/relationships/image" Target="../media/image8.pd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13.xml.rels><?xml version="1.0" encoding="UTF-8" standalone="yes"?>
<Relationships xmlns="http://schemas.openxmlformats.org/package/2006/relationships"><Relationship Id="rId1" Type="http://schemas.openxmlformats.org/officeDocument/2006/relationships/vmlDrawing" Target="../drawings/vmlDrawing2.vml"/><Relationship Id="rId2" Type="http://schemas.openxmlformats.org/officeDocument/2006/relationships/slideLayout" Target="../slideLayouts/slideLayout2.xml"/><Relationship Id="rId3" Type="http://schemas.openxmlformats.org/officeDocument/2006/relationships/oleObject" Target="???"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youtube.com/watch?v=2lXh2n0aPyw&amp;feature=player_embedded%23!" TargetMode="External"/><Relationship Id="rId3" Type="http://schemas.openxmlformats.org/officeDocument/2006/relationships/image" Target="../media/image12.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4" Type="http://schemas.openxmlformats.org/officeDocument/2006/relationships/image" Target="../media/image15.jpeg"/><Relationship Id="rId5" Type="http://schemas.openxmlformats.org/officeDocument/2006/relationships/image" Target="../media/image16.jpeg"/><Relationship Id="rId1" Type="http://schemas.openxmlformats.org/officeDocument/2006/relationships/slideLayout" Target="../slideLayouts/slideLayout2.xml"/><Relationship Id="rId2" Type="http://schemas.openxmlformats.org/officeDocument/2006/relationships/image" Target="../media/image13.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4" Type="http://schemas.openxmlformats.org/officeDocument/2006/relationships/image" Target="../media/image19.jpeg"/><Relationship Id="rId5" Type="http://schemas.openxmlformats.org/officeDocument/2006/relationships/image" Target="../media/image20.jpeg"/><Relationship Id="rId6" Type="http://schemas.openxmlformats.org/officeDocument/2006/relationships/image" Target="../media/image21.jpeg"/><Relationship Id="rId7" Type="http://schemas.openxmlformats.org/officeDocument/2006/relationships/image" Target="../media/image22.jpeg"/><Relationship Id="rId1" Type="http://schemas.openxmlformats.org/officeDocument/2006/relationships/slideLayout" Target="../slideLayouts/slideLayout2.xml"/><Relationship Id="rId2" Type="http://schemas.openxmlformats.org/officeDocument/2006/relationships/image" Target="../media/image17.jpeg"/></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4" Type="http://schemas.openxmlformats.org/officeDocument/2006/relationships/image" Target="../media/image25.jpeg"/><Relationship Id="rId1" Type="http://schemas.openxmlformats.org/officeDocument/2006/relationships/slideLayout" Target="../slideLayouts/slideLayout2.xml"/><Relationship Id="rId2" Type="http://schemas.openxmlformats.org/officeDocument/2006/relationships/image" Target="../media/image23.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26.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20.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8.xml"/><Relationship Id="rId4" Type="http://schemas.openxmlformats.org/officeDocument/2006/relationships/oleObject" Target="../embeddings/Microsoft_Word_97_-_2004_Document1.doc"/><Relationship Id="rId1" Type="http://schemas.openxmlformats.org/officeDocument/2006/relationships/vmlDrawing" Target="../drawings/vmlDrawing3.vml"/><Relationship Id="rId2"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0.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 Id="rId3" Type="http://schemas.openxmlformats.org/officeDocument/2006/relationships/image" Target="../media/image31.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 Id="rId3" Type="http://schemas.openxmlformats.org/officeDocument/2006/relationships/image" Target="../media/image32.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3.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 Id="rId3" Type="http://schemas.openxmlformats.org/officeDocument/2006/relationships/image" Target="../media/image34.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 Id="rId3" Type="http://schemas.openxmlformats.org/officeDocument/2006/relationships/image" Target="../media/image35.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6.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37.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8.jpeg"/><Relationship Id="rId3" Type="http://schemas.openxmlformats.org/officeDocument/2006/relationships/image" Target="../media/image39.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0.jpeg"/></Relationships>
</file>

<file path=ppt/slides/_rels/slide37.xml.rels><?xml version="1.0" encoding="UTF-8" standalone="yes"?>
<Relationships xmlns="http://schemas.openxmlformats.org/package/2006/relationships"><Relationship Id="rId3" Type="http://schemas.openxmlformats.org/officeDocument/2006/relationships/image" Target="../media/image42.jpeg"/><Relationship Id="rId4" Type="http://schemas.openxmlformats.org/officeDocument/2006/relationships/image" Target="../media/image43.jpeg"/><Relationship Id="rId1" Type="http://schemas.openxmlformats.org/officeDocument/2006/relationships/slideLayout" Target="../slideLayouts/slideLayout2.xml"/><Relationship Id="rId2" Type="http://schemas.openxmlformats.org/officeDocument/2006/relationships/image" Target="../media/image41.jpeg"/></Relationships>
</file>

<file path=ppt/slides/_rels/slide38.xml.rels><?xml version="1.0" encoding="UTF-8" standalone="yes"?>
<Relationships xmlns="http://schemas.openxmlformats.org/package/2006/relationships"><Relationship Id="rId3" Type="http://schemas.openxmlformats.org/officeDocument/2006/relationships/image" Target="../media/image45.jpeg"/><Relationship Id="rId4" Type="http://schemas.openxmlformats.org/officeDocument/2006/relationships/image" Target="../media/image46.jpeg"/><Relationship Id="rId1" Type="http://schemas.openxmlformats.org/officeDocument/2006/relationships/slideLayout" Target="../slideLayouts/slideLayout2.xml"/><Relationship Id="rId2" Type="http://schemas.openxmlformats.org/officeDocument/2006/relationships/image" Target="../media/image44.jpe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7.jpeg"/><Relationship Id="rId3" Type="http://schemas.openxmlformats.org/officeDocument/2006/relationships/image" Target="../media/image48.jpe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9.jpeg"/><Relationship Id="rId4" Type="http://schemas.openxmlformats.org/officeDocument/2006/relationships/image" Target="../media/image50.jpeg"/><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42.xml.rels><?xml version="1.0" encoding="UTF-8" standalone="yes"?>
<Relationships xmlns="http://schemas.openxmlformats.org/package/2006/relationships"><Relationship Id="rId3" Type="http://schemas.openxmlformats.org/officeDocument/2006/relationships/image" Target="../media/image51.jpeg"/><Relationship Id="rId4" Type="http://schemas.openxmlformats.org/officeDocument/2006/relationships/image" Target="../media/image52.jpeg"/><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43.xml.rels><?xml version="1.0" encoding="UTF-8" standalone="yes"?>
<Relationships xmlns="http://schemas.openxmlformats.org/package/2006/relationships"><Relationship Id="rId3" Type="http://schemas.openxmlformats.org/officeDocument/2006/relationships/image" Target="../media/image53.jpeg"/><Relationship Id="rId4" Type="http://schemas.openxmlformats.org/officeDocument/2006/relationships/image" Target="../media/image54.jpeg"/><Relationship Id="rId5" Type="http://schemas.openxmlformats.org/officeDocument/2006/relationships/image" Target="../media/image55.jpeg"/><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image" Target="../media/image57.jpeg"/><Relationship Id="rId4" Type="http://schemas.openxmlformats.org/officeDocument/2006/relationships/image" Target="../media/image58.jpeg"/><Relationship Id="rId5" Type="http://schemas.openxmlformats.org/officeDocument/2006/relationships/image" Target="../media/image59.jpeg"/><Relationship Id="rId6" Type="http://schemas.openxmlformats.org/officeDocument/2006/relationships/image" Target="../media/image60.jpeg"/><Relationship Id="rId1" Type="http://schemas.openxmlformats.org/officeDocument/2006/relationships/slideLayout" Target="../slideLayouts/slideLayout17.xml"/><Relationship Id="rId2" Type="http://schemas.openxmlformats.org/officeDocument/2006/relationships/image" Target="../media/image56.jpe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1.png"/><Relationship Id="rId3" Type="http://schemas.openxmlformats.org/officeDocument/2006/relationships/image" Target="../media/image62.jpe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3.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4.jpe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5.jpe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6.jpe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7.jpeg"/></Relationships>
</file>

<file path=ppt/slides/_rels/slide59.xml.rels><?xml version="1.0" encoding="UTF-8" standalone="yes"?>
<Relationships xmlns="http://schemas.openxmlformats.org/package/2006/relationships"><Relationship Id="rId3" Type="http://schemas.openxmlformats.org/officeDocument/2006/relationships/image" Target="../media/image69.wmf"/><Relationship Id="rId4" Type="http://schemas.openxmlformats.org/officeDocument/2006/relationships/image" Target="../media/image70.jpeg"/><Relationship Id="rId5" Type="http://schemas.openxmlformats.org/officeDocument/2006/relationships/image" Target="../media/image71.png"/><Relationship Id="rId1" Type="http://schemas.openxmlformats.org/officeDocument/2006/relationships/slideLayout" Target="../slideLayouts/slideLayout17.xml"/><Relationship Id="rId2" Type="http://schemas.openxmlformats.org/officeDocument/2006/relationships/image" Target="../media/image68.jpeg"/></Relationships>
</file>

<file path=ppt/slides/_rels/slide60.xml.rels><?xml version="1.0" encoding="UTF-8" standalone="yes"?>
<Relationships xmlns="http://schemas.openxmlformats.org/package/2006/relationships"><Relationship Id="rId3" Type="http://schemas.openxmlformats.org/officeDocument/2006/relationships/image" Target="../media/image73.jpeg"/><Relationship Id="rId4" Type="http://schemas.openxmlformats.org/officeDocument/2006/relationships/image" Target="../media/image74.jpeg"/><Relationship Id="rId1" Type="http://schemas.openxmlformats.org/officeDocument/2006/relationships/slideLayout" Target="../slideLayouts/slideLayout17.xml"/><Relationship Id="rId2" Type="http://schemas.openxmlformats.org/officeDocument/2006/relationships/image" Target="../media/image72.wmf"/></Relationships>
</file>

<file path=ppt/slides/_rels/slide61.xml.rels><?xml version="1.0" encoding="UTF-8" standalone="yes"?>
<Relationships xmlns="http://schemas.openxmlformats.org/package/2006/relationships"><Relationship Id="rId3" Type="http://schemas.openxmlformats.org/officeDocument/2006/relationships/image" Target="../media/image76.jpeg"/><Relationship Id="rId4" Type="http://schemas.openxmlformats.org/officeDocument/2006/relationships/image" Target="../media/image77.jpeg"/><Relationship Id="rId5" Type="http://schemas.openxmlformats.org/officeDocument/2006/relationships/image" Target="../media/image78.jpeg"/><Relationship Id="rId6" Type="http://schemas.openxmlformats.org/officeDocument/2006/relationships/image" Target="../media/image79.jpeg"/><Relationship Id="rId1" Type="http://schemas.openxmlformats.org/officeDocument/2006/relationships/slideLayout" Target="../slideLayouts/slideLayout17.xml"/><Relationship Id="rId2" Type="http://schemas.openxmlformats.org/officeDocument/2006/relationships/image" Target="../media/image75.wmf"/></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80.png"/><Relationship Id="rId3" Type="http://schemas.openxmlformats.org/officeDocument/2006/relationships/image" Target="../media/image81.jpeg"/></Relationships>
</file>

<file path=ppt/slides/_rels/slide63.xml.rels><?xml version="1.0" encoding="UTF-8" standalone="yes"?>
<Relationships xmlns="http://schemas.openxmlformats.org/package/2006/relationships"><Relationship Id="rId3" Type="http://schemas.openxmlformats.org/officeDocument/2006/relationships/image" Target="../media/image83.wmf"/><Relationship Id="rId4" Type="http://schemas.openxmlformats.org/officeDocument/2006/relationships/image" Target="../media/image84.png"/><Relationship Id="rId5" Type="http://schemas.openxmlformats.org/officeDocument/2006/relationships/image" Target="../media/image85.jpeg"/><Relationship Id="rId6" Type="http://schemas.openxmlformats.org/officeDocument/2006/relationships/image" Target="../media/image86.wmf"/><Relationship Id="rId1" Type="http://schemas.openxmlformats.org/officeDocument/2006/relationships/slideLayout" Target="../slideLayouts/slideLayout17.xml"/><Relationship Id="rId2" Type="http://schemas.openxmlformats.org/officeDocument/2006/relationships/image" Target="../media/image82.wmf"/></Relationships>
</file>

<file path=ppt/slides/_rels/slide64.xml.rels><?xml version="1.0" encoding="UTF-8" standalone="yes"?>
<Relationships xmlns="http://schemas.openxmlformats.org/package/2006/relationships"><Relationship Id="rId3" Type="http://schemas.openxmlformats.org/officeDocument/2006/relationships/image" Target="../media/image87.jpeg"/><Relationship Id="rId4" Type="http://schemas.openxmlformats.org/officeDocument/2006/relationships/image" Target="../media/image88.jpeg"/><Relationship Id="rId5" Type="http://schemas.openxmlformats.org/officeDocument/2006/relationships/image" Target="../media/image86.wmf"/><Relationship Id="rId6" Type="http://schemas.openxmlformats.org/officeDocument/2006/relationships/image" Target="../media/image89.jpeg"/><Relationship Id="rId7" Type="http://schemas.openxmlformats.org/officeDocument/2006/relationships/image" Target="../media/image90.png"/><Relationship Id="rId1" Type="http://schemas.openxmlformats.org/officeDocument/2006/relationships/slideLayout" Target="../slideLayouts/slideLayout17.xml"/><Relationship Id="rId2" Type="http://schemas.openxmlformats.org/officeDocument/2006/relationships/image" Target="../media/image82.wmf"/></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s>
</file>

<file path=ppt/slides/_rels/slide68.xml.rels><?xml version="1.0" encoding="UTF-8" standalone="yes"?>
<Relationships xmlns="http://schemas.openxmlformats.org/package/2006/relationships"><Relationship Id="rId3" Type="http://schemas.openxmlformats.org/officeDocument/2006/relationships/image" Target="../media/image91.pdf"/><Relationship Id="rId4" Type="http://schemas.openxmlformats.org/officeDocument/2006/relationships/image" Target="../media/image701.png"/><Relationship Id="rId5" Type="http://schemas.openxmlformats.org/officeDocument/2006/relationships/image" Target="../media/image92.jpeg"/><Relationship Id="rId6" Type="http://schemas.openxmlformats.org/officeDocument/2006/relationships/image" Target="../media/image93.jpeg"/><Relationship Id="rId7" Type="http://schemas.openxmlformats.org/officeDocument/2006/relationships/image" Target="../media/image94.png"/><Relationship Id="rId1" Type="http://schemas.openxmlformats.org/officeDocument/2006/relationships/slideLayout" Target="../slideLayouts/slideLayout14.xml"/><Relationship Id="rId2" Type="http://schemas.openxmlformats.org/officeDocument/2006/relationships/notesSlide" Target="../notesSlides/notesSlide24.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5.xml"/><Relationship Id="rId3" Type="http://schemas.openxmlformats.org/officeDocument/2006/relationships/image" Target="../media/image95.jpe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6.xml"/><Relationship Id="rId3" Type="http://schemas.openxmlformats.org/officeDocument/2006/relationships/image" Target="../media/image96.jpeg"/></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7.xml"/><Relationship Id="rId3" Type="http://schemas.openxmlformats.org/officeDocument/2006/relationships/image" Target="../media/image97.jpe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8.xml"/><Relationship Id="rId3" Type="http://schemas.openxmlformats.org/officeDocument/2006/relationships/image" Target="../media/image98.jpeg"/></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9.xml"/><Relationship Id="rId3" Type="http://schemas.openxmlformats.org/officeDocument/2006/relationships/image" Target="../media/image99.jpeg"/></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0.pdf"/><Relationship Id="rId3" Type="http://schemas.openxmlformats.org/officeDocument/2006/relationships/image" Target="../media/image801.png"/></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1.jpeg"/></Relationships>
</file>

<file path=ppt/slides/_rels/slide76.xml.rels><?xml version="1.0" encoding="UTF-8" standalone="yes"?>
<Relationships xmlns="http://schemas.openxmlformats.org/package/2006/relationships"><Relationship Id="rId3" Type="http://schemas.openxmlformats.org/officeDocument/2006/relationships/hyperlink" Target="http://uniqbike.vox.com/library/photo/6a00d10a7c21f08bfa00e398b24e3a0005.html" TargetMode="External"/><Relationship Id="rId4" Type="http://schemas.openxmlformats.org/officeDocument/2006/relationships/image" Target="../media/image103.jpeg"/><Relationship Id="rId5" Type="http://schemas.openxmlformats.org/officeDocument/2006/relationships/image" Target="../media/image104.jpeg"/><Relationship Id="rId6" Type="http://schemas.openxmlformats.org/officeDocument/2006/relationships/image" Target="../media/image105.jpeg"/><Relationship Id="rId7" Type="http://schemas.openxmlformats.org/officeDocument/2006/relationships/image" Target="../media/image106.jpeg"/><Relationship Id="rId1" Type="http://schemas.openxmlformats.org/officeDocument/2006/relationships/slideLayout" Target="../slideLayouts/slideLayout2.xml"/><Relationship Id="rId2" Type="http://schemas.openxmlformats.org/officeDocument/2006/relationships/image" Target="../media/image102.jpe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0.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7.pdf"/><Relationship Id="rId3" Type="http://schemas.openxmlformats.org/officeDocument/2006/relationships/image" Target="../media/image102.png"/></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8.jpeg"/><Relationship Id="rId3" Type="http://schemas.openxmlformats.org/officeDocument/2006/relationships/image" Target="../media/image109.jpeg"/></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 Id="rId3" Type="http://schemas.openxmlformats.org/officeDocument/2006/relationships/image" Target="../media/image110.jpeg"/></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1.jpeg"/></Relationships>
</file>

<file path=ppt/slides/_rels/slide85.xml.rels><?xml version="1.0" encoding="UTF-8" standalone="yes"?>
<Relationships xmlns="http://schemas.openxmlformats.org/package/2006/relationships"><Relationship Id="rId3" Type="http://schemas.openxmlformats.org/officeDocument/2006/relationships/image" Target="../media/image112.jpeg"/><Relationship Id="rId4" Type="http://schemas.openxmlformats.org/officeDocument/2006/relationships/image" Target="../media/image113.jpeg"/><Relationship Id="rId5" Type="http://schemas.openxmlformats.org/officeDocument/2006/relationships/image" Target="../media/image114.jpeg"/><Relationship Id="rId1" Type="http://schemas.openxmlformats.org/officeDocument/2006/relationships/slideLayout" Target="../slideLayouts/slideLayout2.xml"/><Relationship Id="rId2" Type="http://schemas.openxmlformats.org/officeDocument/2006/relationships/notesSlide" Target="../notesSlides/notesSlide33.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115.jpeg"/><Relationship Id="rId4" Type="http://schemas.openxmlformats.org/officeDocument/2006/relationships/image" Target="../media/image116.jpeg"/><Relationship Id="rId1" Type="http://schemas.openxmlformats.org/officeDocument/2006/relationships/slideLayout" Target="../slideLayouts/slideLayout7.xml"/><Relationship Id="rId2" Type="http://schemas.openxmlformats.org/officeDocument/2006/relationships/notesSlide" Target="../notesSlides/notesSlide34.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 Id="rId3" Type="http://schemas.openxmlformats.org/officeDocument/2006/relationships/image" Target="../media/image117.jpeg"/></Relationships>
</file>

<file path=ppt/slides/_rels/slide90.xml.rels><?xml version="1.0" encoding="UTF-8" standalone="yes"?>
<Relationships xmlns="http://schemas.openxmlformats.org/package/2006/relationships"><Relationship Id="rId3" Type="http://schemas.openxmlformats.org/officeDocument/2006/relationships/image" Target="../media/image118.jpeg"/><Relationship Id="rId4" Type="http://schemas.openxmlformats.org/officeDocument/2006/relationships/image" Target="../media/image119.jpeg"/><Relationship Id="rId1" Type="http://schemas.openxmlformats.org/officeDocument/2006/relationships/slideLayout" Target="../slideLayouts/slideLayout1.xml"/><Relationship Id="rId2" Type="http://schemas.openxmlformats.org/officeDocument/2006/relationships/notesSlide" Target="../notesSlides/notesSlide36.xml"/></Relationships>
</file>

<file path=ppt/slides/_rels/slide91.xml.rels><?xml version="1.0" encoding="UTF-8" standalone="yes"?>
<Relationships xmlns="http://schemas.openxmlformats.org/package/2006/relationships"><Relationship Id="rId3" Type="http://schemas.openxmlformats.org/officeDocument/2006/relationships/image" Target="../media/image120.jpeg"/><Relationship Id="rId4" Type="http://schemas.openxmlformats.org/officeDocument/2006/relationships/image" Target="../media/image121.jpeg"/><Relationship Id="rId1" Type="http://schemas.openxmlformats.org/officeDocument/2006/relationships/slideLayout" Target="../slideLayouts/slideLayout7.xml"/><Relationship Id="rId2" Type="http://schemas.openxmlformats.org/officeDocument/2006/relationships/notesSlide" Target="../notesSlides/notesSlide37.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8.xml"/><Relationship Id="rId3" Type="http://schemas.openxmlformats.org/officeDocument/2006/relationships/image" Target="../media/image122.jpeg"/></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9.xml"/><Relationship Id="rId3" Type="http://schemas.openxmlformats.org/officeDocument/2006/relationships/image" Target="../media/image123.jpeg"/></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0.xml"/><Relationship Id="rId3" Type="http://schemas.openxmlformats.org/officeDocument/2006/relationships/image" Target="../media/image124.jpeg"/></Relationships>
</file>

<file path=ppt/slides/_rels/slide95.xml.rels><?xml version="1.0" encoding="UTF-8" standalone="yes"?>
<Relationships xmlns="http://schemas.openxmlformats.org/package/2006/relationships"><Relationship Id="rId3" Type="http://schemas.openxmlformats.org/officeDocument/2006/relationships/image" Target="../media/image125.jpeg"/><Relationship Id="rId4" Type="http://schemas.openxmlformats.org/officeDocument/2006/relationships/image" Target="../media/image126.jpeg"/><Relationship Id="rId1" Type="http://schemas.openxmlformats.org/officeDocument/2006/relationships/slideLayout" Target="../slideLayouts/slideLayout7.xml"/><Relationship Id="rId2" Type="http://schemas.openxmlformats.org/officeDocument/2006/relationships/notesSlide" Target="../notesSlides/notesSlide41.xml"/></Relationships>
</file>

<file path=ppt/slides/_rels/slide96.xml.rels><?xml version="1.0" encoding="UTF-8" standalone="yes"?>
<Relationships xmlns="http://schemas.openxmlformats.org/package/2006/relationships"><Relationship Id="rId3" Type="http://schemas.openxmlformats.org/officeDocument/2006/relationships/image" Target="../media/image128.jpeg"/><Relationship Id="rId4" Type="http://schemas.openxmlformats.org/officeDocument/2006/relationships/image" Target="../media/image129.jpeg"/><Relationship Id="rId1" Type="http://schemas.openxmlformats.org/officeDocument/2006/relationships/slideLayout" Target="../slideLayouts/slideLayout2.xml"/><Relationship Id="rId2" Type="http://schemas.openxmlformats.org/officeDocument/2006/relationships/image" Target="../media/image127.jpeg"/></Relationships>
</file>

<file path=ppt/slides/_rels/slide97.xml.rels><?xml version="1.0" encoding="UTF-8" standalone="yes"?>
<Relationships xmlns="http://schemas.openxmlformats.org/package/2006/relationships"><Relationship Id="rId3" Type="http://schemas.openxmlformats.org/officeDocument/2006/relationships/image" Target="../media/image131.jpeg"/><Relationship Id="rId4" Type="http://schemas.openxmlformats.org/officeDocument/2006/relationships/image" Target="../media/image132.jpeg"/><Relationship Id="rId5" Type="http://schemas.openxmlformats.org/officeDocument/2006/relationships/image" Target="../media/image133.jpeg"/><Relationship Id="rId1" Type="http://schemas.openxmlformats.org/officeDocument/2006/relationships/slideLayout" Target="../slideLayouts/slideLayout2.xml"/><Relationship Id="rId2" Type="http://schemas.openxmlformats.org/officeDocument/2006/relationships/image" Target="../media/image130.jpeg"/></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4.jpeg"/><Relationship Id="rId3" Type="http://schemas.openxmlformats.org/officeDocument/2006/relationships/image" Target="../media/image135.tiff"/></Relationships>
</file>

<file path=ppt/slides/_rels/slide99.xml.rels><?xml version="1.0" encoding="UTF-8" standalone="yes"?>
<Relationships xmlns="http://schemas.openxmlformats.org/package/2006/relationships"><Relationship Id="rId3" Type="http://schemas.openxmlformats.org/officeDocument/2006/relationships/image" Target="../media/image137.jpeg"/><Relationship Id="rId4" Type="http://schemas.openxmlformats.org/officeDocument/2006/relationships/image" Target="../media/image138.jpeg"/><Relationship Id="rId5" Type="http://schemas.openxmlformats.org/officeDocument/2006/relationships/image" Target="../media/image139.jpeg"/><Relationship Id="rId1" Type="http://schemas.openxmlformats.org/officeDocument/2006/relationships/slideLayout" Target="../slideLayouts/slideLayout2.xml"/><Relationship Id="rId2" Type="http://schemas.openxmlformats.org/officeDocument/2006/relationships/image" Target="../media/image136.jpeg"/></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0.jpeg"/></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1.jpeg"/></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2.jpeg"/></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3.jpeg"/><Relationship Id="rId3" Type="http://schemas.openxmlformats.org/officeDocument/2006/relationships/image" Target="../media/image144.jpeg"/></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5.png"/></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6.jpeg"/></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2.xml"/><Relationship Id="rId3" Type="http://schemas.openxmlformats.org/officeDocument/2006/relationships/image" Target="../media/image147.jpeg"/></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8.jpeg"/></Relationships>
</file>

<file path=ppt/slides/_rels/slide109.xml.rels><?xml version="1.0" encoding="UTF-8" standalone="yes"?>
<Relationships xmlns="http://schemas.openxmlformats.org/package/2006/relationships"><Relationship Id="rId3" Type="http://schemas.openxmlformats.org/officeDocument/2006/relationships/notesSlide" Target="../notesSlides/notesSlide43.xml"/><Relationship Id="rId4" Type="http://schemas.openxmlformats.org/officeDocument/2006/relationships/oleObject" Target="../embeddings/oleObject1.bin"/><Relationship Id="rId5" Type="http://schemas.openxmlformats.org/officeDocument/2006/relationships/image" Target="../media/image150.jpeg"/><Relationship Id="rId1" Type="http://schemas.openxmlformats.org/officeDocument/2006/relationships/vmlDrawing" Target="../drawings/vmlDrawing4.vml"/><Relationship Id="rId2"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44.xml"/><Relationship Id="rId3" Type="http://schemas.openxmlformats.org/officeDocument/2006/relationships/image" Target="../media/image151.png"/></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3.jpeg"/></Relationships>
</file>

<file path=ppt/slides/_rels/slide112.xml.rels><?xml version="1.0" encoding="UTF-8" standalone="yes"?>
<Relationships xmlns="http://schemas.openxmlformats.org/package/2006/relationships"><Relationship Id="rId3" Type="http://schemas.openxmlformats.org/officeDocument/2006/relationships/image" Target="../media/image152.jpeg"/><Relationship Id="rId4" Type="http://schemas.openxmlformats.org/officeDocument/2006/relationships/image" Target="../media/image153.png"/><Relationship Id="rId1" Type="http://schemas.openxmlformats.org/officeDocument/2006/relationships/slideLayout" Target="../slideLayouts/slideLayout7.xml"/><Relationship Id="rId2" Type="http://schemas.openxmlformats.org/officeDocument/2006/relationships/notesSlide" Target="../notesSlides/notesSlide45.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6.xml"/></Relationships>
</file>

<file path=ppt/slides/_rels/slide114.xml.rels><?xml version="1.0" encoding="UTF-8" standalone="yes"?>
<Relationships xmlns="http://schemas.openxmlformats.org/package/2006/relationships"><Relationship Id="rId3" Type="http://schemas.openxmlformats.org/officeDocument/2006/relationships/image" Target="../media/image154.jpeg"/><Relationship Id="rId4" Type="http://schemas.openxmlformats.org/officeDocument/2006/relationships/image" Target="../media/image155.jpeg"/><Relationship Id="rId5" Type="http://schemas.openxmlformats.org/officeDocument/2006/relationships/image" Target="../media/image156.jpeg"/><Relationship Id="rId6" Type="http://schemas.openxmlformats.org/officeDocument/2006/relationships/image" Target="../media/image157.jpeg"/><Relationship Id="rId1" Type="http://schemas.openxmlformats.org/officeDocument/2006/relationships/slideLayout" Target="../slideLayouts/slideLayout7.xml"/><Relationship Id="rId2" Type="http://schemas.openxmlformats.org/officeDocument/2006/relationships/notesSlide" Target="../notesSlides/notesSlide47.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8.xml"/><Relationship Id="rId3" Type="http://schemas.openxmlformats.org/officeDocument/2006/relationships/image" Target="../media/image158.jpeg"/></Relationships>
</file>

<file path=ppt/slides/_rels/slide116.xml.rels><?xml version="1.0" encoding="UTF-8" standalone="yes"?>
<Relationships xmlns="http://schemas.openxmlformats.org/package/2006/relationships"><Relationship Id="rId3" Type="http://schemas.openxmlformats.org/officeDocument/2006/relationships/image" Target="../media/image159.jpeg"/><Relationship Id="rId4" Type="http://schemas.openxmlformats.org/officeDocument/2006/relationships/image" Target="../media/image160.jpeg"/><Relationship Id="rId5" Type="http://schemas.openxmlformats.org/officeDocument/2006/relationships/image" Target="../media/image161.jpeg"/><Relationship Id="rId6" Type="http://schemas.openxmlformats.org/officeDocument/2006/relationships/image" Target="../media/image162.jpeg"/><Relationship Id="rId7" Type="http://schemas.openxmlformats.org/officeDocument/2006/relationships/image" Target="../media/image163.jpeg"/><Relationship Id="rId1" Type="http://schemas.openxmlformats.org/officeDocument/2006/relationships/slideLayout" Target="../slideLayouts/slideLayout7.xml"/><Relationship Id="rId2" Type="http://schemas.openxmlformats.org/officeDocument/2006/relationships/notesSlide" Target="../notesSlides/notesSlide49.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4.jpeg"/><Relationship Id="rId3" Type="http://schemas.openxmlformats.org/officeDocument/2006/relationships/image" Target="../media/image165.jpeg"/></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6.jpeg"/></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7.jpeg"/></Relationships>
</file>

<file path=ppt/slides/_rels/slide120.xml.rels><?xml version="1.0" encoding="UTF-8" standalone="yes"?>
<Relationships xmlns="http://schemas.openxmlformats.org/package/2006/relationships"><Relationship Id="rId3" Type="http://schemas.openxmlformats.org/officeDocument/2006/relationships/image" Target="../media/image168.jpeg"/><Relationship Id="rId4" Type="http://schemas.openxmlformats.org/officeDocument/2006/relationships/image" Target="../media/image164.jpeg"/><Relationship Id="rId1" Type="http://schemas.openxmlformats.org/officeDocument/2006/relationships/slideLayout" Target="../slideLayouts/slideLayout7.xml"/><Relationship Id="rId2" Type="http://schemas.openxmlformats.org/officeDocument/2006/relationships/notesSlide" Target="../notesSlides/notesSlide50.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1.xml"/><Relationship Id="rId3" Type="http://schemas.openxmlformats.org/officeDocument/2006/relationships/image" Target="../media/image169.jpeg"/></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2.xml"/><Relationship Id="rId3" Type="http://schemas.openxmlformats.org/officeDocument/2006/relationships/image" Target="../media/image170.jpeg"/></Relationships>
</file>

<file path=ppt/slides/_rels/slide123.xml.rels><?xml version="1.0" encoding="UTF-8" standalone="yes"?>
<Relationships xmlns="http://schemas.openxmlformats.org/package/2006/relationships"><Relationship Id="rId3" Type="http://schemas.openxmlformats.org/officeDocument/2006/relationships/notesSlide" Target="../notesSlides/notesSlide53.xml"/><Relationship Id="rId4" Type="http://schemas.openxmlformats.org/officeDocument/2006/relationships/oleObject" Target="../embeddings/oleObject2.bin"/><Relationship Id="rId1" Type="http://schemas.openxmlformats.org/officeDocument/2006/relationships/vmlDrawing" Target="../drawings/vmlDrawing5.vml"/><Relationship Id="rId2" Type="http://schemas.openxmlformats.org/officeDocument/2006/relationships/slideLayout" Target="../slideLayouts/slideLayout7.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72.jpeg"/></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73.jpeg"/></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74.jpeg"/></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5.jpeg"/></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76.jpeg"/></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7.jpeg"/></Relationships>
</file>

<file path=ppt/slides/_rels/slide130.xml.rels><?xml version="1.0" encoding="UTF-8" standalone="yes"?>
<Relationships xmlns="http://schemas.openxmlformats.org/package/2006/relationships"><Relationship Id="rId3" Type="http://schemas.openxmlformats.org/officeDocument/2006/relationships/audio" Target="../media/audio1.bin"/><Relationship Id="rId4" Type="http://schemas.openxmlformats.org/officeDocument/2006/relationships/image" Target="../media/image178.jpeg"/><Relationship Id="rId1" Type="http://schemas.openxmlformats.org/officeDocument/2006/relationships/slideLayout" Target="../slideLayouts/slideLayout7.xml"/><Relationship Id="rId2" Type="http://schemas.openxmlformats.org/officeDocument/2006/relationships/notesSlide" Target="../notesSlides/notesSlide54.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79.jpeg"/></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0.png"/><Relationship Id="rId3" Type="http://schemas.openxmlformats.org/officeDocument/2006/relationships/image" Target="../media/image181.jpeg"/></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2.jpeg"/></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83.jpeg"/></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4.jpeg"/></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5.jpeg"/></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6.jpeg"/></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7.jpeg"/></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8.jpeg"/></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5.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6.xml"/><Relationship Id="rId3" Type="http://schemas.openxmlformats.org/officeDocument/2006/relationships/image" Target="../media/image189.jpeg"/></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7.xml"/><Relationship Id="rId3" Type="http://schemas.openxmlformats.org/officeDocument/2006/relationships/image" Target="../media/image190.jpeg"/></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8.xml"/><Relationship Id="rId3" Type="http://schemas.openxmlformats.org/officeDocument/2006/relationships/image" Target="../media/image191.jpeg"/></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9.xml"/><Relationship Id="rId3" Type="http://schemas.openxmlformats.org/officeDocument/2006/relationships/image" Target="../media/image192.jpeg"/></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0.xml"/><Relationship Id="rId3" Type="http://schemas.openxmlformats.org/officeDocument/2006/relationships/image" Target="../media/image193.jpeg"/></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94.tiff"/></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95.tiff"/></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96.tiff"/></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97.jpeg"/></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98.tiff"/></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99.tiff"/></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00.tiff"/></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01.jpeg"/></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02.jpeg"/><Relationship Id="rId3" Type="http://schemas.openxmlformats.org/officeDocument/2006/relationships/image" Target="../media/image203.jpeg"/></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1.xml"/><Relationship Id="rId3" Type="http://schemas.openxmlformats.org/officeDocument/2006/relationships/image" Target="../media/image204.jpeg"/></Relationships>
</file>

<file path=ppt/slides/_rels/slide157.xml.rels><?xml version="1.0" encoding="UTF-8" standalone="yes"?>
<Relationships xmlns="http://schemas.openxmlformats.org/package/2006/relationships"><Relationship Id="rId3" Type="http://schemas.openxmlformats.org/officeDocument/2006/relationships/image" Target="../media/image206.jpeg"/><Relationship Id="rId4" Type="http://schemas.openxmlformats.org/officeDocument/2006/relationships/image" Target="../media/image207.jpeg"/><Relationship Id="rId5" Type="http://schemas.openxmlformats.org/officeDocument/2006/relationships/image" Target="../media/image208.jpeg"/><Relationship Id="rId6" Type="http://schemas.openxmlformats.org/officeDocument/2006/relationships/image" Target="../media/image209.jpeg"/><Relationship Id="rId1" Type="http://schemas.openxmlformats.org/officeDocument/2006/relationships/slideLayout" Target="../slideLayouts/slideLayout7.xml"/><Relationship Id="rId2" Type="http://schemas.openxmlformats.org/officeDocument/2006/relationships/image" Target="../media/image205.jpeg"/></Relationships>
</file>

<file path=ppt/slides/_rels/slide158.xml.rels><?xml version="1.0" encoding="UTF-8" standalone="yes"?>
<Relationships xmlns="http://schemas.openxmlformats.org/package/2006/relationships"><Relationship Id="rId3" Type="http://schemas.openxmlformats.org/officeDocument/2006/relationships/image" Target="../media/image211.jpeg"/><Relationship Id="rId4" Type="http://schemas.openxmlformats.org/officeDocument/2006/relationships/image" Target="../media/image212.jpeg"/><Relationship Id="rId5" Type="http://schemas.openxmlformats.org/officeDocument/2006/relationships/image" Target="../media/image213.jpeg"/><Relationship Id="rId6" Type="http://schemas.openxmlformats.org/officeDocument/2006/relationships/image" Target="../media/image214.jpeg"/><Relationship Id="rId7" Type="http://schemas.openxmlformats.org/officeDocument/2006/relationships/image" Target="../media/image215.jpeg"/><Relationship Id="rId8" Type="http://schemas.openxmlformats.org/officeDocument/2006/relationships/image" Target="../media/image216.jpeg"/><Relationship Id="rId9" Type="http://schemas.openxmlformats.org/officeDocument/2006/relationships/image" Target="../media/image217.jpeg"/><Relationship Id="rId1" Type="http://schemas.openxmlformats.org/officeDocument/2006/relationships/slideLayout" Target="../slideLayouts/slideLayout7.xml"/><Relationship Id="rId2" Type="http://schemas.openxmlformats.org/officeDocument/2006/relationships/image" Target="../media/image210.jpeg"/></Relationships>
</file>

<file path=ppt/slides/_rels/slide159.xml.rels><?xml version="1.0" encoding="UTF-8" standalone="yes"?>
<Relationships xmlns="http://schemas.openxmlformats.org/package/2006/relationships"><Relationship Id="rId3" Type="http://schemas.openxmlformats.org/officeDocument/2006/relationships/image" Target="../media/image219.jpeg"/><Relationship Id="rId4" Type="http://schemas.openxmlformats.org/officeDocument/2006/relationships/image" Target="../media/image220.jpeg"/><Relationship Id="rId1" Type="http://schemas.openxmlformats.org/officeDocument/2006/relationships/slideLayout" Target="../slideLayouts/slideLayout7.xml"/><Relationship Id="rId2" Type="http://schemas.openxmlformats.org/officeDocument/2006/relationships/image" Target="../media/image218.jpeg"/></Relationships>
</file>

<file path=ppt/slides/_rels/slide160.xml.rels><?xml version="1.0" encoding="UTF-8" standalone="yes"?>
<Relationships xmlns="http://schemas.openxmlformats.org/package/2006/relationships"><Relationship Id="rId3" Type="http://schemas.openxmlformats.org/officeDocument/2006/relationships/image" Target="../media/image222.jpeg"/><Relationship Id="rId4" Type="http://schemas.openxmlformats.org/officeDocument/2006/relationships/image" Target="../media/image223.jpeg"/><Relationship Id="rId5" Type="http://schemas.openxmlformats.org/officeDocument/2006/relationships/image" Target="../media/image224.jpeg"/><Relationship Id="rId1" Type="http://schemas.openxmlformats.org/officeDocument/2006/relationships/slideLayout" Target="../slideLayouts/slideLayout7.xml"/><Relationship Id="rId2" Type="http://schemas.openxmlformats.org/officeDocument/2006/relationships/image" Target="../media/image221.jpeg"/></Relationships>
</file>

<file path=ppt/slides/_rels/slide16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25.jpeg"/></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26.jpeg"/></Relationships>
</file>

<file path=ppt/slides/_rels/slide16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27.jpeg"/></Relationships>
</file>

<file path=ppt/slides/_rels/slide16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28.jpeg"/></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29.jpeg"/></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30.jpeg"/></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2.xml"/><Relationship Id="rId3" Type="http://schemas.openxmlformats.org/officeDocument/2006/relationships/image" Target="../media/image231.jpeg"/></Relationships>
</file>

<file path=ppt/slides/_rels/slide16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32.jpeg"/></Relationships>
</file>

<file path=ppt/slides/_rels/slide16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33.jpeg"/></Relationships>
</file>

<file path=ppt/slides/_rels/slide1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63.xml"/><Relationship Id="rId3" Type="http://schemas.openxmlformats.org/officeDocument/2006/relationships/image" Target="../media/image234.jpeg"/></Relationships>
</file>

<file path=ppt/slides/_rels/slide17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35.emf"/></Relationships>
</file>

<file path=ppt/slides/_rels/slide17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6.jpeg"/><Relationship Id="rId3" Type="http://schemas.openxmlformats.org/officeDocument/2006/relationships/image" Target="../media/image237.jpeg"/></Relationships>
</file>

<file path=ppt/slides/_rels/slide1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8.jpeg"/></Relationships>
</file>

<file path=ppt/slides/_rels/slide17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9.jpeg"/></Relationships>
</file>

<file path=ppt/slides/_rels/slide17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4.xml"/></Relationships>
</file>

<file path=ppt/slides/_rels/slide1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5.xml"/><Relationship Id="rId3" Type="http://schemas.openxmlformats.org/officeDocument/2006/relationships/image" Target="../media/image240.png"/></Relationships>
</file>

<file path=ppt/slides/_rels/slide18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6.xml"/><Relationship Id="rId3" Type="http://schemas.openxmlformats.org/officeDocument/2006/relationships/image" Target="../media/image241.jpeg"/></Relationships>
</file>

<file path=ppt/slides/_rels/slide18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7.xml"/><Relationship Id="rId3" Type="http://schemas.openxmlformats.org/officeDocument/2006/relationships/image" Target="../media/image242.jpeg"/></Relationships>
</file>

<file path=ppt/slides/_rels/slide18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3.png"/></Relationships>
</file>

<file path=ppt/slides/_rels/slide18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8.xml"/><Relationship Id="rId3" Type="http://schemas.openxmlformats.org/officeDocument/2006/relationships/image" Target="../media/image244.jpeg"/></Relationships>
</file>

<file path=ppt/slides/_rels/slide18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9.xml"/><Relationship Id="rId3" Type="http://schemas.openxmlformats.org/officeDocument/2006/relationships/image" Target="../media/image245.png"/></Relationships>
</file>

<file path=ppt/slides/_rels/slide18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6.png"/></Relationships>
</file>

<file path=ppt/slides/_rels/slide18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0.xml"/><Relationship Id="rId3" Type="http://schemas.openxmlformats.org/officeDocument/2006/relationships/image" Target="../media/image247.jpeg"/></Relationships>
</file>

<file path=ppt/slides/_rels/slide18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1.xml"/><Relationship Id="rId3" Type="http://schemas.openxmlformats.org/officeDocument/2006/relationships/image" Target="../media/image248.jpeg"/></Relationships>
</file>

<file path=ppt/slides/_rels/slide18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2.xml"/></Relationships>
</file>

<file path=ppt/slides/_rels/slide1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3.xml.rels><?xml version="1.0" encoding="UTF-8" standalone="yes"?>
<Relationships xmlns="http://schemas.openxmlformats.org/package/2006/relationships"><Relationship Id="rId3" Type="http://schemas.openxmlformats.org/officeDocument/2006/relationships/image" Target="../media/image250.jpeg"/><Relationship Id="rId4" Type="http://schemas.openxmlformats.org/officeDocument/2006/relationships/image" Target="../media/image251.jpeg"/><Relationship Id="rId1" Type="http://schemas.openxmlformats.org/officeDocument/2006/relationships/slideLayout" Target="../slideLayouts/slideLayout2.xml"/><Relationship Id="rId2" Type="http://schemas.openxmlformats.org/officeDocument/2006/relationships/image" Target="../media/image249.jpeg"/></Relationships>
</file>

<file path=ppt/slides/_rels/slide19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3.xml"/></Relationships>
</file>

<file path=ppt/slides/_rels/slide1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4.xml"/></Relationships>
</file>

<file path=ppt/slides/_rels/slide19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5.xml"/></Relationships>
</file>

<file path=ppt/slides/_rels/slide19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6.xml"/></Relationships>
</file>

<file path=ppt/slides/_rels/slide19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7.xml"/></Relationships>
</file>

<file path=ppt/slides/_rels/slide2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8.xml"/></Relationships>
</file>

<file path=ppt/slides/_rels/slide20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9.xml"/></Relationships>
</file>

<file path=ppt/slides/_rels/slide20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0.xml"/></Relationships>
</file>

<file path=ppt/slides/_rels/slide20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1.xml"/></Relationships>
</file>

<file path=ppt/slides/_rels/slide2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2.xml"/></Relationships>
</file>

<file path=ppt/slides/_rels/slide20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83.xml"/><Relationship Id="rId3" Type="http://schemas.openxmlformats.org/officeDocument/2006/relationships/image" Target="../media/image252.jpeg"/></Relationships>
</file>

<file path=ppt/slides/_rels/slide20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4.xml"/><Relationship Id="rId3" Type="http://schemas.openxmlformats.org/officeDocument/2006/relationships/image" Target="../media/image253.wmf"/></Relationships>
</file>

<file path=ppt/slides/_rels/slide210.xml.rels><?xml version="1.0" encoding="UTF-8" standalone="yes"?>
<Relationships xmlns="http://schemas.openxmlformats.org/package/2006/relationships"><Relationship Id="rId3" Type="http://schemas.openxmlformats.org/officeDocument/2006/relationships/image" Target="../media/image253.wmf"/><Relationship Id="rId4" Type="http://schemas.openxmlformats.org/officeDocument/2006/relationships/image" Target="../media/image254.jpeg"/><Relationship Id="rId1" Type="http://schemas.openxmlformats.org/officeDocument/2006/relationships/slideLayout" Target="../slideLayouts/slideLayout7.xml"/><Relationship Id="rId2" Type="http://schemas.openxmlformats.org/officeDocument/2006/relationships/notesSlide" Target="../notesSlides/notesSlide85.xml"/></Relationships>
</file>

<file path=ppt/slides/_rels/slide2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6.xml"/><Relationship Id="rId3" Type="http://schemas.openxmlformats.org/officeDocument/2006/relationships/image" Target="../media/image255.png"/></Relationships>
</file>

<file path=ppt/slides/_rels/slide2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7.xml"/><Relationship Id="rId3" Type="http://schemas.openxmlformats.org/officeDocument/2006/relationships/image" Target="../media/image256.jpeg"/></Relationships>
</file>

<file path=ppt/slides/_rels/slide213.xml.rels><?xml version="1.0" encoding="UTF-8" standalone="yes"?>
<Relationships xmlns="http://schemas.openxmlformats.org/package/2006/relationships"><Relationship Id="rId3" Type="http://schemas.openxmlformats.org/officeDocument/2006/relationships/notesSlide" Target="../notesSlides/notesSlide88.xml"/><Relationship Id="rId4" Type="http://schemas.openxmlformats.org/officeDocument/2006/relationships/image" Target="../media/image257.png"/><Relationship Id="rId1" Type="http://schemas.openxmlformats.org/officeDocument/2006/relationships/tags" Target="../tags/tag1.xml"/><Relationship Id="rId2" Type="http://schemas.openxmlformats.org/officeDocument/2006/relationships/slideLayout" Target="../slideLayouts/slideLayout7.xml"/></Relationships>
</file>

<file path=ppt/slides/_rels/slide2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9.xml"/><Relationship Id="rId3" Type="http://schemas.openxmlformats.org/officeDocument/2006/relationships/image" Target="../media/image258.png"/></Relationships>
</file>

<file path=ppt/slides/_rels/slide2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0.xml"/><Relationship Id="rId3" Type="http://schemas.openxmlformats.org/officeDocument/2006/relationships/image" Target="../media/image259.jpeg"/></Relationships>
</file>

<file path=ppt/slides/_rels/slide2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1.xml"/></Relationships>
</file>

<file path=ppt/slides/_rels/slide2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2.xml"/></Relationships>
</file>

<file path=ppt/slides/_rels/slide2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3.xml"/></Relationships>
</file>

<file path=ppt/slides/_rels/slide2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0.jpeg"/></Relationships>
</file>

<file path=ppt/slides/_rels/slide2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1.wmf"/></Relationships>
</file>

<file path=ppt/slides/_rels/slide23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62.jpeg"/><Relationship Id="rId3" Type="http://schemas.openxmlformats.org/officeDocument/2006/relationships/image" Target="../media/image263.jpeg"/></Relationships>
</file>

<file path=ppt/slides/_rels/slide23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264.png"/></Relationships>
</file>

<file path=ppt/slides/_rels/slide23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65.png"/></Relationships>
</file>

<file path=ppt/slides/_rels/slide2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4.xml"/></Relationships>
</file>

<file path=ppt/slides/_rels/slide238.xml.rels><?xml version="1.0" encoding="UTF-8" standalone="yes"?>
<Relationships xmlns="http://schemas.openxmlformats.org/package/2006/relationships"><Relationship Id="rId3" Type="http://schemas.openxmlformats.org/officeDocument/2006/relationships/image" Target="../media/image266.jpeg"/><Relationship Id="rId4" Type="http://schemas.openxmlformats.org/officeDocument/2006/relationships/image" Target="../media/image267.jpeg"/><Relationship Id="rId1" Type="http://schemas.openxmlformats.org/officeDocument/2006/relationships/slideLayout" Target="../slideLayouts/slideLayout15.xml"/><Relationship Id="rId2" Type="http://schemas.openxmlformats.org/officeDocument/2006/relationships/notesSlide" Target="../notesSlides/notesSlide95.xml"/></Relationships>
</file>

<file path=ppt/slides/_rels/slide239.xml.rels><?xml version="1.0" encoding="UTF-8" standalone="yes"?>
<Relationships xmlns="http://schemas.openxmlformats.org/package/2006/relationships"><Relationship Id="rId3" Type="http://schemas.openxmlformats.org/officeDocument/2006/relationships/image" Target="../media/image268.jpeg"/><Relationship Id="rId4" Type="http://schemas.openxmlformats.org/officeDocument/2006/relationships/image" Target="../media/image269.jpeg"/><Relationship Id="rId1" Type="http://schemas.openxmlformats.org/officeDocument/2006/relationships/slideLayout" Target="../slideLayouts/slideLayout16.xml"/><Relationship Id="rId2" Type="http://schemas.openxmlformats.org/officeDocument/2006/relationships/notesSlide" Target="../notesSlides/notesSlide96.xml"/></Relationships>
</file>

<file path=ppt/slides/_rels/slide2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7.xml"/><Relationship Id="rId3" Type="http://schemas.openxmlformats.org/officeDocument/2006/relationships/image" Target="../media/image270.png"/></Relationships>
</file>

<file path=ppt/slides/_rels/slide2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6.xml.rels><?xml version="1.0" encoding="UTF-8" standalone="yes"?>
<Relationships xmlns="http://schemas.openxmlformats.org/package/2006/relationships"><Relationship Id="rId3" Type="http://schemas.openxmlformats.org/officeDocument/2006/relationships/image" Target="../media/image272.jpeg"/><Relationship Id="rId4" Type="http://schemas.openxmlformats.org/officeDocument/2006/relationships/image" Target="../media/image273.jpeg"/><Relationship Id="rId5" Type="http://schemas.openxmlformats.org/officeDocument/2006/relationships/image" Target="../media/image274.jpeg"/><Relationship Id="rId6" Type="http://schemas.openxmlformats.org/officeDocument/2006/relationships/image" Target="../media/image275.jpeg"/><Relationship Id="rId1" Type="http://schemas.openxmlformats.org/officeDocument/2006/relationships/slideLayout" Target="../slideLayouts/slideLayout2.xml"/><Relationship Id="rId2" Type="http://schemas.openxmlformats.org/officeDocument/2006/relationships/image" Target="../media/image271.jpeg"/></Relationships>
</file>

<file path=ppt/slides/_rels/slide247.xml.rels><?xml version="1.0" encoding="UTF-8" standalone="yes"?>
<Relationships xmlns="http://schemas.openxmlformats.org/package/2006/relationships"><Relationship Id="rId3" Type="http://schemas.openxmlformats.org/officeDocument/2006/relationships/image" Target="../media/image277.png"/><Relationship Id="rId4" Type="http://schemas.openxmlformats.org/officeDocument/2006/relationships/image" Target="../media/image278.png"/><Relationship Id="rId5" Type="http://schemas.openxmlformats.org/officeDocument/2006/relationships/image" Target="../media/image279.jpeg"/><Relationship Id="rId1" Type="http://schemas.openxmlformats.org/officeDocument/2006/relationships/slideLayout" Target="../slideLayouts/slideLayout2.xml"/><Relationship Id="rId2" Type="http://schemas.openxmlformats.org/officeDocument/2006/relationships/image" Target="../media/image276.png"/></Relationships>
</file>

<file path=ppt/slides/_rels/slide2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0.pdf"/><Relationship Id="rId3" Type="http://schemas.openxmlformats.org/officeDocument/2006/relationships/image" Target="../media/image2791.png"/></Relationships>
</file>

<file path=ppt/slides/_rels/slide24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1.png"/></Relationships>
</file>

<file path=ppt/slides/_rels/slide25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2.png"/></Relationships>
</file>

<file path=ppt/slides/_rels/slide25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83.png"/></Relationships>
</file>

<file path=ppt/slides/_rels/slide25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4.png"/></Relationships>
</file>

<file path=ppt/slides/_rels/slide25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5.png"/></Relationships>
</file>

<file path=ppt/slides/_rels/slide2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9.xml.rels><?xml version="1.0" encoding="UTF-8" standalone="yes"?>
<Relationships xmlns="http://schemas.openxmlformats.org/package/2006/relationships"><Relationship Id="rId1" Type="http://schemas.openxmlformats.org/officeDocument/2006/relationships/vmlDrawing" Target="../drawings/vmlDrawing6.vml"/><Relationship Id="rId2" Type="http://schemas.openxmlformats.org/officeDocument/2006/relationships/slideLayout" Target="../slideLayouts/slideLayout2.xml"/><Relationship Id="rId3" Type="http://schemas.openxmlformats.org/officeDocument/2006/relationships/oleObject" Target="???" TargetMode="External"/></Relationships>
</file>

<file path=ppt/slides/_rels/slide26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8.xml"/></Relationships>
</file>

<file path=ppt/slides/_rels/slide26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6.jpeg"/><Relationship Id="rId3" Type="http://schemas.openxmlformats.org/officeDocument/2006/relationships/image" Target="../media/image287.jpeg"/></Relationships>
</file>

<file path=ppt/slides/_rels/slide2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2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9.xml"/></Relationships>
</file>

<file path=ppt/slides/_rels/slide26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0.xml"/><Relationship Id="rId3" Type="http://schemas.openxmlformats.org/officeDocument/2006/relationships/image" Target="../media/image288.png"/></Relationships>
</file>

<file path=ppt/slides/_rels/slide2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1.xml"/></Relationships>
</file>

<file path=ppt/slides/_rels/slide27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2.xml"/></Relationships>
</file>

<file path=ppt/slides/_rels/slide2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3.xml"/></Relationships>
</file>

<file path=ppt/slides/_rels/slide27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9.jpeg"/></Relationships>
</file>

<file path=ppt/slides/_rels/slide27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90.jpeg"/></Relationships>
</file>

<file path=ppt/slides/_rels/slide279.xml.rels><?xml version="1.0" encoding="UTF-8" standalone="yes"?>
<Relationships xmlns="http://schemas.openxmlformats.org/package/2006/relationships"><Relationship Id="rId3" Type="http://schemas.openxmlformats.org/officeDocument/2006/relationships/image" Target="../media/image292.jpeg"/><Relationship Id="rId4" Type="http://schemas.openxmlformats.org/officeDocument/2006/relationships/image" Target="../media/image293.jpeg"/><Relationship Id="rId1" Type="http://schemas.openxmlformats.org/officeDocument/2006/relationships/slideLayout" Target="../slideLayouts/slideLayout2.xml"/><Relationship Id="rId2" Type="http://schemas.openxmlformats.org/officeDocument/2006/relationships/image" Target="../media/image291.jpeg"/></Relationships>
</file>

<file path=ppt/slides/_rels/slide2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94.jpeg"/></Relationships>
</file>

<file path=ppt/slides/_rels/slide2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4.xml"/><Relationship Id="rId3" Type="http://schemas.openxmlformats.org/officeDocument/2006/relationships/image" Target="../media/image295.jpeg"/></Relationships>
</file>

<file path=ppt/slides/_rels/slide284.xml.rels><?xml version="1.0" encoding="UTF-8" standalone="yes"?>
<Relationships xmlns="http://schemas.openxmlformats.org/package/2006/relationships"><Relationship Id="rId3" Type="http://schemas.openxmlformats.org/officeDocument/2006/relationships/notesSlide" Target="../notesSlides/notesSlide105.xml"/><Relationship Id="rId4" Type="http://schemas.openxmlformats.org/officeDocument/2006/relationships/oleObject" Target="../embeddings/Microsoft_Excel_97_-_2004_Worksheet2.xls"/><Relationship Id="rId1" Type="http://schemas.openxmlformats.org/officeDocument/2006/relationships/vmlDrawing" Target="../drawings/vmlDrawing7.vml"/><Relationship Id="rId2" Type="http://schemas.openxmlformats.org/officeDocument/2006/relationships/slideLayout" Target="../slideLayouts/slideLayout7.xml"/></Relationships>
</file>

<file path=ppt/slides/_rels/slide285.xml.rels><?xml version="1.0" encoding="UTF-8" standalone="yes"?>
<Relationships xmlns="http://schemas.openxmlformats.org/package/2006/relationships"><Relationship Id="rId3" Type="http://schemas.openxmlformats.org/officeDocument/2006/relationships/notesSlide" Target="../notesSlides/notesSlide106.xml"/><Relationship Id="rId4" Type="http://schemas.openxmlformats.org/officeDocument/2006/relationships/oleObject" Target="../embeddings/Microsoft_Excel_97_-_2004_Worksheet3.xls"/><Relationship Id="rId1" Type="http://schemas.openxmlformats.org/officeDocument/2006/relationships/vmlDrawing" Target="../drawings/vmlDrawing8.vml"/><Relationship Id="rId2" Type="http://schemas.openxmlformats.org/officeDocument/2006/relationships/slideLayout" Target="../slideLayouts/slideLayout12.xml"/></Relationships>
</file>

<file path=ppt/slides/_rels/slide286.xml.rels><?xml version="1.0" encoding="UTF-8" standalone="yes"?>
<Relationships xmlns="http://schemas.openxmlformats.org/package/2006/relationships"><Relationship Id="rId3" Type="http://schemas.openxmlformats.org/officeDocument/2006/relationships/notesSlide" Target="../notesSlides/notesSlide107.xml"/><Relationship Id="rId4" Type="http://schemas.openxmlformats.org/officeDocument/2006/relationships/oleObject" Target="../embeddings/Microsoft_Excel_97_-_2004_Worksheet4.xls"/><Relationship Id="rId1" Type="http://schemas.openxmlformats.org/officeDocument/2006/relationships/vmlDrawing" Target="../drawings/vmlDrawing9.vml"/><Relationship Id="rId2" Type="http://schemas.openxmlformats.org/officeDocument/2006/relationships/slideLayout" Target="../slideLayouts/slideLayout12.xml"/></Relationships>
</file>

<file path=ppt/slides/_rels/slide287.xml.rels><?xml version="1.0" encoding="UTF-8" standalone="yes"?>
<Relationships xmlns="http://schemas.openxmlformats.org/package/2006/relationships"><Relationship Id="rId3" Type="http://schemas.openxmlformats.org/officeDocument/2006/relationships/notesSlide" Target="../notesSlides/notesSlide108.xml"/><Relationship Id="rId4" Type="http://schemas.openxmlformats.org/officeDocument/2006/relationships/oleObject" Target="../embeddings/Microsoft_Excel_97_-_2004_Worksheet5.xls"/><Relationship Id="rId1" Type="http://schemas.openxmlformats.org/officeDocument/2006/relationships/vmlDrawing" Target="../drawings/vmlDrawing10.vml"/><Relationship Id="rId2" Type="http://schemas.openxmlformats.org/officeDocument/2006/relationships/slideLayout" Target="../slideLayouts/slideLayout12.xml"/></Relationships>
</file>

<file path=ppt/slides/_rels/slide28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9.xml"/></Relationships>
</file>

<file path=ppt/slides/_rels/slide28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0.xml"/></Relationships>
</file>

<file path=ppt/slides/_rels/slide29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1.xml"/><Relationship Id="rId3" Type="http://schemas.openxmlformats.org/officeDocument/2006/relationships/image" Target="../media/image300.jpeg"/></Relationships>
</file>

<file path=ppt/slides/_rels/slide29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12.xml"/><Relationship Id="rId3" Type="http://schemas.openxmlformats.org/officeDocument/2006/relationships/image" Target="../media/image301.jpeg"/></Relationships>
</file>

<file path=ppt/slides/_rels/slide292.xml.rels><?xml version="1.0" encoding="UTF-8" standalone="yes"?>
<Relationships xmlns="http://schemas.openxmlformats.org/package/2006/relationships"><Relationship Id="rId3" Type="http://schemas.openxmlformats.org/officeDocument/2006/relationships/image" Target="../media/image303.jpeg"/><Relationship Id="rId4" Type="http://schemas.openxmlformats.org/officeDocument/2006/relationships/image" Target="../media/image304.jpeg"/><Relationship Id="rId1" Type="http://schemas.openxmlformats.org/officeDocument/2006/relationships/slideLayout" Target="../slideLayouts/slideLayout2.xml"/><Relationship Id="rId2" Type="http://schemas.openxmlformats.org/officeDocument/2006/relationships/image" Target="../media/image302.jpeg"/></Relationships>
</file>

<file path=ppt/slides/_rels/slide293.xml.rels><?xml version="1.0" encoding="UTF-8" standalone="yes"?>
<Relationships xmlns="http://schemas.openxmlformats.org/package/2006/relationships"><Relationship Id="rId3" Type="http://schemas.openxmlformats.org/officeDocument/2006/relationships/image" Target="../media/image306.jpeg"/><Relationship Id="rId4" Type="http://schemas.openxmlformats.org/officeDocument/2006/relationships/image" Target="../media/image307.jpeg"/><Relationship Id="rId1" Type="http://schemas.openxmlformats.org/officeDocument/2006/relationships/slideLayout" Target="../slideLayouts/slideLayout4.xml"/><Relationship Id="rId2" Type="http://schemas.openxmlformats.org/officeDocument/2006/relationships/image" Target="../media/image305.jpeg"/></Relationships>
</file>

<file path=ppt/slides/_rels/slide29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3.xml"/></Relationships>
</file>

<file path=ppt/slides/_rels/slide29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4.xml"/></Relationships>
</file>

<file path=ppt/slides/_rels/slide29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2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08.tiff"/><Relationship Id="rId3" Type="http://schemas.openxmlformats.org/officeDocument/2006/relationships/image" Target="../media/image309.jpeg"/></Relationships>
</file>

<file path=ppt/slides/_rels/slide30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5.xml"/></Relationships>
</file>

<file path=ppt/slides/_rels/slide30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10.jpeg"/><Relationship Id="rId3" Type="http://schemas.openxmlformats.org/officeDocument/2006/relationships/image" Target="../media/image311.jpeg"/></Relationships>
</file>

<file path=ppt/slides/_rels/slide30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6.xml"/><Relationship Id="rId3" Type="http://schemas.openxmlformats.org/officeDocument/2006/relationships/image" Target="../media/image312.png"/></Relationships>
</file>

<file path=ppt/slides/_rels/slide30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13.png"/></Relationships>
</file>

<file path=ppt/slides/_rels/slide30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14.jpeg"/></Relationships>
</file>

<file path=ppt/slides/_rels/slide30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eg"/></Relationships>
</file>

<file path=ppt/slides/_rels/slide30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15.jpeg"/></Relationships>
</file>

<file path=ppt/slides/_rels/slide30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16.jpeg"/></Relationships>
</file>

<file path=ppt/slides/_rels/slide30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chart" Target="../charts/chart1.xml"/></Relationships>
</file>

<file path=ppt/slides/_rels/slide30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17.tiff"/><Relationship Id="rId3" Type="http://schemas.openxmlformats.org/officeDocument/2006/relationships/image" Target="../media/image318.tiff"/></Relationships>
</file>

<file path=ppt/slides/_rels/slide310.xml.rels><?xml version="1.0" encoding="UTF-8" standalone="yes"?>
<Relationships xmlns="http://schemas.openxmlformats.org/package/2006/relationships"><Relationship Id="rId3" Type="http://schemas.openxmlformats.org/officeDocument/2006/relationships/notesSlide" Target="../notesSlides/notesSlide117.xml"/><Relationship Id="rId4" Type="http://schemas.openxmlformats.org/officeDocument/2006/relationships/oleObject" Target="../embeddings/Microsoft_Excel_97_-_2004_Worksheet6.xls"/><Relationship Id="rId1" Type="http://schemas.openxmlformats.org/officeDocument/2006/relationships/vmlDrawing" Target="../drawings/vmlDrawing11.vml"/><Relationship Id="rId2" Type="http://schemas.openxmlformats.org/officeDocument/2006/relationships/slideLayout" Target="../slideLayouts/slideLayout13.xml"/></Relationships>
</file>

<file path=ppt/slides/_rels/slide3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2.xml.rels><?xml version="1.0" encoding="UTF-8" standalone="yes"?>
<Relationships xmlns="http://schemas.openxmlformats.org/package/2006/relationships"><Relationship Id="rId3" Type="http://schemas.openxmlformats.org/officeDocument/2006/relationships/notesSlide" Target="../notesSlides/notesSlide118.xml"/><Relationship Id="rId4" Type="http://schemas.openxmlformats.org/officeDocument/2006/relationships/oleObject" Target="../embeddings/Microsoft_Excel_97_-_2004_Worksheet7.xls"/><Relationship Id="rId1" Type="http://schemas.openxmlformats.org/officeDocument/2006/relationships/vmlDrawing" Target="../drawings/vmlDrawing12.vml"/><Relationship Id="rId2" Type="http://schemas.openxmlformats.org/officeDocument/2006/relationships/slideLayout" Target="../slideLayouts/slideLayout12.xml"/></Relationships>
</file>

<file path=ppt/slides/_rels/slide3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9.xml"/></Relationships>
</file>

<file path=ppt/slides/_rels/slide3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0.xml"/></Relationships>
</file>

<file path=ppt/slides/_rels/slide3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1.xml"/></Relationships>
</file>

<file path=ppt/slides/_rels/slide3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2.xml"/></Relationships>
</file>

<file path=ppt/slides/_rels/slide3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3.xml"/></Relationships>
</file>

<file path=ppt/slides/_rels/slide3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4.xml"/></Relationships>
</file>

<file path=ppt/slides/_rels/slide3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5.xml"/></Relationships>
</file>

<file path=ppt/slides/_rels/slide325.xml.rels><?xml version="1.0" encoding="UTF-8" standalone="yes"?>
<Relationships xmlns="http://schemas.openxmlformats.org/package/2006/relationships"><Relationship Id="rId3" Type="http://schemas.openxmlformats.org/officeDocument/2006/relationships/image" Target="../media/image321.pdf"/><Relationship Id="rId4" Type="http://schemas.openxmlformats.org/officeDocument/2006/relationships/image" Target="../media/image322.png"/><Relationship Id="rId1" Type="http://schemas.openxmlformats.org/officeDocument/2006/relationships/slideLayout" Target="../slideLayouts/slideLayout7.xml"/><Relationship Id="rId2" Type="http://schemas.openxmlformats.org/officeDocument/2006/relationships/notesSlide" Target="../notesSlides/notesSlide126.xml"/></Relationships>
</file>

<file path=ppt/slides/_rels/slide3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7.xml"/></Relationships>
</file>

<file path=ppt/slides/_rels/slide3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8.xml"/></Relationships>
</file>

<file path=ppt/slides/_rels/slide32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9.xml"/></Relationships>
</file>

<file path=ppt/slides/_rels/slide3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0.xml"/></Relationships>
</file>

<file path=ppt/slides/_rels/slide3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1.xml"/></Relationships>
</file>

<file path=ppt/slides/_rels/slide3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2.xml"/></Relationships>
</file>

<file path=ppt/slides/_rels/slide3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3.xml"/></Relationships>
</file>

<file path=ppt/slides/_rels/slide3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22.jpeg"/></Relationships>
</file>

<file path=ppt/slides/_rels/slide3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23.jpeg"/></Relationships>
</file>

<file path=ppt/slides/_rels/slide3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24.jpeg"/></Relationships>
</file>

<file path=ppt/slides/_rels/slide3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25.jpeg"/></Relationships>
</file>

<file path=ppt/slides/_rels/slide3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26.jpeg"/><Relationship Id="rId3" Type="http://schemas.openxmlformats.org/officeDocument/2006/relationships/image" Target="../media/image327.jpeg"/></Relationships>
</file>

<file path=ppt/slides/_rels/slide3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28.pdf"/><Relationship Id="rId3" Type="http://schemas.openxmlformats.org/officeDocument/2006/relationships/image" Target="../media/image99.png"/></Relationships>
</file>

<file path=ppt/slides/_rels/slide346.xml.rels><?xml version="1.0" encoding="UTF-8" standalone="yes"?>
<Relationships xmlns="http://schemas.openxmlformats.org/package/2006/relationships"><Relationship Id="rId3" Type="http://schemas.openxmlformats.org/officeDocument/2006/relationships/notesSlide" Target="../notesSlides/notesSlide134.xml"/><Relationship Id="rId4" Type="http://schemas.openxmlformats.org/officeDocument/2006/relationships/oleObject" Target="../embeddings/Microsoft_Excel_97_-_2004_Worksheet8.xls"/><Relationship Id="rId1" Type="http://schemas.openxmlformats.org/officeDocument/2006/relationships/vmlDrawing" Target="../drawings/vmlDrawing13.vml"/><Relationship Id="rId2" Type="http://schemas.openxmlformats.org/officeDocument/2006/relationships/slideLayout" Target="../slideLayouts/slideLayout12.xml"/></Relationships>
</file>

<file path=ppt/slides/_rels/slide34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5.xml"/></Relationships>
</file>

<file path=ppt/slides/_rels/slide34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36.xml"/></Relationships>
</file>

<file path=ppt/slides/_rels/slide34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37.xml"/><Relationship Id="rId3" Type="http://schemas.openxmlformats.org/officeDocument/2006/relationships/image" Target="../media/image330.png"/></Relationships>
</file>

<file path=ppt/slides/_rels/slide35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31.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smtClean="0">
                <a:solidFill>
                  <a:srgbClr val="FF0000"/>
                </a:solidFill>
              </a:rPr>
              <a:t>Designing Healthy Communities</a:t>
            </a:r>
            <a:endParaRPr lang="en-US" sz="4000" dirty="0">
              <a:solidFill>
                <a:srgbClr val="FF0000"/>
              </a:solidFill>
            </a:endParaRPr>
          </a:p>
        </p:txBody>
      </p:sp>
      <p:sp>
        <p:nvSpPr>
          <p:cNvPr id="3" name="Content Placeholder 2"/>
          <p:cNvSpPr>
            <a:spLocks noGrp="1"/>
          </p:cNvSpPr>
          <p:nvPr>
            <p:ph idx="1"/>
          </p:nvPr>
        </p:nvSpPr>
        <p:spPr>
          <a:xfrm>
            <a:off x="304800" y="4419600"/>
            <a:ext cx="8229600" cy="1371600"/>
          </a:xfrm>
        </p:spPr>
        <p:txBody>
          <a:bodyPr/>
          <a:lstStyle/>
          <a:p>
            <a:pPr algn="ctr">
              <a:buNone/>
            </a:pPr>
            <a:r>
              <a:rPr lang="en-US" sz="2600" dirty="0" smtClean="0"/>
              <a:t>Steven Reed Johnson, Ph.D.</a:t>
            </a:r>
          </a:p>
          <a:p>
            <a:pPr algn="ctr">
              <a:buNone/>
            </a:pPr>
            <a:r>
              <a:rPr lang="en-US" sz="2600" dirty="0" smtClean="0"/>
              <a:t>Research Fellow, Cairns Institute, James Cook University</a:t>
            </a:r>
          </a:p>
          <a:p>
            <a:pPr algn="ctr">
              <a:buNone/>
            </a:pPr>
            <a:endParaRPr lang="en-US" sz="2600" dirty="0"/>
          </a:p>
        </p:txBody>
      </p:sp>
      <p:sp>
        <p:nvSpPr>
          <p:cNvPr id="4" name="TextBox 3"/>
          <p:cNvSpPr txBox="1"/>
          <p:nvPr/>
        </p:nvSpPr>
        <p:spPr>
          <a:xfrm>
            <a:off x="2362200" y="1981200"/>
            <a:ext cx="4768453" cy="1569660"/>
          </a:xfrm>
          <a:prstGeom prst="rect">
            <a:avLst/>
          </a:prstGeom>
          <a:noFill/>
        </p:spPr>
        <p:txBody>
          <a:bodyPr wrap="none" rtlCol="0">
            <a:spAutoFit/>
          </a:bodyPr>
          <a:lstStyle/>
          <a:p>
            <a:pPr algn="ctr"/>
            <a:r>
              <a:rPr lang="en-US" sz="3200" dirty="0" smtClean="0"/>
              <a:t>Gold Coast Primary Care</a:t>
            </a:r>
          </a:p>
          <a:p>
            <a:pPr algn="ctr"/>
            <a:r>
              <a:rPr lang="en-US" sz="3200" dirty="0" smtClean="0"/>
              <a:t>Workshop</a:t>
            </a:r>
          </a:p>
          <a:p>
            <a:pPr algn="ctr"/>
            <a:r>
              <a:rPr lang="en-US" sz="3200" dirty="0" smtClean="0"/>
              <a:t>August, 2012</a:t>
            </a:r>
            <a:endParaRPr lang="en-US" sz="32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endParaRPr lang="en-US" dirty="0"/>
          </a:p>
        </p:txBody>
      </p:sp>
      <p:pic>
        <p:nvPicPr>
          <p:cNvPr id="21507" name="Content Placeholder 3" descr="BensonNW copy.jpg"/>
          <p:cNvPicPr>
            <a:picLocks noGrp="1" noChangeAspect="1"/>
          </p:cNvPicPr>
          <p:nvPr>
            <p:ph idx="1"/>
          </p:nvPr>
        </p:nvPicPr>
        <p:blipFill>
          <a:blip r:embed="rId2"/>
          <a:srcRect l="-94321" r="-94321"/>
          <a:stretch>
            <a:fillRect/>
          </a:stretch>
        </p:blipFill>
        <p:spPr>
          <a:xfrm>
            <a:off x="1066800" y="396875"/>
            <a:ext cx="11734800" cy="6461125"/>
          </a:xfrm>
        </p:spPr>
      </p:pic>
      <p:sp>
        <p:nvSpPr>
          <p:cNvPr id="6" name="Title 3"/>
          <p:cNvSpPr txBox="1">
            <a:spLocks/>
          </p:cNvSpPr>
          <p:nvPr/>
        </p:nvSpPr>
        <p:spPr bwMode="black">
          <a:xfrm>
            <a:off x="457200" y="304800"/>
            <a:ext cx="3505200" cy="3429000"/>
          </a:xfrm>
          <a:prstGeom prst="rect">
            <a:avLst/>
          </a:prstGeom>
          <a:noFill/>
          <a:ln w="9525">
            <a:noFill/>
            <a:miter lim="800000"/>
            <a:headEnd/>
            <a:tailEnd/>
          </a:ln>
          <a:effectLst/>
        </p:spPr>
        <p:txBody>
          <a:bodyPr anchor="ctr" anchorCtr="1">
            <a:prstTxWarp prst="textNoShape">
              <a:avLst/>
            </a:prstTxWarp>
          </a:bodyPr>
          <a:lstStyle/>
          <a:p>
            <a:pPr algn="ctr" eaLnBrk="0" hangingPunct="0">
              <a:defRPr/>
            </a:pPr>
            <a:r>
              <a:rPr lang="en-US" sz="1800" b="1" kern="0" dirty="0">
                <a:solidFill>
                  <a:schemeClr val="tx2"/>
                </a:solidFill>
                <a:effectLst>
                  <a:outerShdw blurRad="38100" dist="38100" dir="2700000" algn="tl">
                    <a:srgbClr val="000000"/>
                  </a:outerShdw>
                </a:effectLst>
                <a:latin typeface="+mj-lt"/>
                <a:ea typeface="ＭＳ Ｐゴシック" pitchFamily="-109" charset="-128"/>
                <a:cs typeface="ＭＳ Ｐゴシック" pitchFamily="-109" charset="-128"/>
              </a:rPr>
              <a:t>It Is with honor and gratitude that I begin by paying my respects to the Salmon People of the First Nation, the traditional owners of the land where we gather today. I pay my respects to your elders past and present, to the ancestors and to those who have come before us.</a:t>
            </a:r>
          </a:p>
        </p:txBody>
      </p:sp>
      <p:pic>
        <p:nvPicPr>
          <p:cNvPr id="5" name="Picture 4" descr="images.jpeg"/>
          <p:cNvPicPr>
            <a:picLocks noChangeAspect="1"/>
          </p:cNvPicPr>
          <p:nvPr/>
        </p:nvPicPr>
        <p:blipFill>
          <a:blip r:embed="rId3"/>
          <a:stretch>
            <a:fillRect/>
          </a:stretch>
        </p:blipFill>
        <p:spPr>
          <a:xfrm>
            <a:off x="609600" y="3962400"/>
            <a:ext cx="3454400" cy="2362200"/>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6000" dirty="0" smtClean="0">
                <a:solidFill>
                  <a:srgbClr val="FF0000"/>
                </a:solidFill>
              </a:rPr>
              <a:t>Introduction</a:t>
            </a:r>
            <a:endParaRPr lang="en-US" sz="6000" dirty="0">
              <a:solidFill>
                <a:srgbClr val="FF0000"/>
              </a:solidFill>
            </a:endParaRPr>
          </a:p>
        </p:txBody>
      </p:sp>
      <p:sp>
        <p:nvSpPr>
          <p:cNvPr id="3" name="Content Placeholder 2"/>
          <p:cNvSpPr>
            <a:spLocks noGrp="1"/>
          </p:cNvSpPr>
          <p:nvPr>
            <p:ph idx="1"/>
          </p:nvPr>
        </p:nvSpPr>
        <p:spPr/>
        <p:txBody>
          <a:bodyPr/>
          <a:lstStyle/>
          <a:p>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endParaRPr lang="en-US" dirty="0"/>
          </a:p>
        </p:txBody>
      </p:sp>
      <p:sp>
        <p:nvSpPr>
          <p:cNvPr id="64515" name="Rectangle 3"/>
          <p:cNvSpPr>
            <a:spLocks noGrp="1" noChangeArrowheads="1"/>
          </p:cNvSpPr>
          <p:nvPr>
            <p:ph type="body" idx="1"/>
          </p:nvPr>
        </p:nvSpPr>
        <p:spPr/>
        <p:txBody>
          <a:bodyPr/>
          <a:lstStyle/>
          <a:p>
            <a:endParaRPr lang="en-US" dirty="0"/>
          </a:p>
        </p:txBody>
      </p:sp>
      <p:pic>
        <p:nvPicPr>
          <p:cNvPr id="64516" name="Picture 4"/>
          <p:cNvPicPr>
            <a:picLocks noChangeAspect="1" noChangeArrowheads="1"/>
          </p:cNvPicPr>
          <p:nvPr/>
        </p:nvPicPr>
        <p:blipFill>
          <a:blip r:embed="rId2">
            <a:lum bright="-12000" contrast="12000"/>
          </a:blip>
          <a:srcRect/>
          <a:stretch>
            <a:fillRect/>
          </a:stretch>
        </p:blipFill>
        <p:spPr bwMode="auto">
          <a:xfrm>
            <a:off x="0" y="0"/>
            <a:ext cx="9144000" cy="6094413"/>
          </a:xfrm>
          <a:prstGeom prst="rect">
            <a:avLst/>
          </a:prstGeom>
          <a:noFill/>
          <a:ln w="9525">
            <a:noFill/>
            <a:miter lim="800000"/>
            <a:headEnd/>
            <a:tailEnd/>
          </a:ln>
        </p:spPr>
      </p:pic>
      <p:sp>
        <p:nvSpPr>
          <p:cNvPr id="5" name="TextBox 4"/>
          <p:cNvSpPr txBox="1"/>
          <p:nvPr/>
        </p:nvSpPr>
        <p:spPr>
          <a:xfrm>
            <a:off x="2514600" y="6172200"/>
            <a:ext cx="4518034" cy="461665"/>
          </a:xfrm>
          <a:prstGeom prst="rect">
            <a:avLst/>
          </a:prstGeom>
          <a:noFill/>
        </p:spPr>
        <p:txBody>
          <a:bodyPr wrap="none" rtlCol="0">
            <a:spAutoFit/>
          </a:bodyPr>
          <a:lstStyle/>
          <a:p>
            <a:r>
              <a:rPr lang="en-US" dirty="0" smtClean="0"/>
              <a:t>What’s Wrong with this Picture?</a:t>
            </a:r>
            <a:endParaRPr lang="en-US" dirty="0"/>
          </a:p>
        </p:txBody>
      </p:sp>
    </p:spTree>
  </p:cSld>
  <p:clrMapOvr>
    <a:masterClrMapping/>
  </p:clrMapOvr>
  <p:transition advTm="133"/>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0482" name="Rectangle 2"/>
          <p:cNvSpPr>
            <a:spLocks noChangeArrowheads="1"/>
          </p:cNvSpPr>
          <p:nvPr/>
        </p:nvSpPr>
        <p:spPr bwMode="auto">
          <a:xfrm>
            <a:off x="685800" y="838200"/>
            <a:ext cx="7620000" cy="838200"/>
          </a:xfrm>
          <a:prstGeom prst="rect">
            <a:avLst/>
          </a:prstGeom>
          <a:solidFill>
            <a:srgbClr val="C5E1BA"/>
          </a:solidFill>
          <a:ln w="9525">
            <a:solidFill>
              <a:schemeClr val="tx1"/>
            </a:solidFill>
            <a:miter lim="800000"/>
            <a:headEnd/>
            <a:tailEnd/>
          </a:ln>
        </p:spPr>
        <p:txBody>
          <a:bodyPr wrap="none" anchor="ctr">
            <a:prstTxWarp prst="textNoShape">
              <a:avLst/>
            </a:prstTxWarp>
          </a:bodyPr>
          <a:lstStyle/>
          <a:p>
            <a:pPr algn="ctr"/>
            <a:r>
              <a:rPr lang="en-US" sz="4000" dirty="0"/>
              <a:t>Built (Urban) Environment</a:t>
            </a:r>
          </a:p>
        </p:txBody>
      </p:sp>
      <p:sp>
        <p:nvSpPr>
          <p:cNvPr id="20483" name="Rectangle 4"/>
          <p:cNvSpPr>
            <a:spLocks noChangeArrowheads="1"/>
          </p:cNvSpPr>
          <p:nvPr/>
        </p:nvSpPr>
        <p:spPr bwMode="auto">
          <a:xfrm>
            <a:off x="685800" y="1676400"/>
            <a:ext cx="2438400" cy="1066800"/>
          </a:xfrm>
          <a:prstGeom prst="rect">
            <a:avLst/>
          </a:prstGeom>
          <a:solidFill>
            <a:srgbClr val="91CBA5"/>
          </a:solidFill>
          <a:ln w="19050">
            <a:solidFill>
              <a:schemeClr val="tx1"/>
            </a:solidFill>
            <a:miter lim="800000"/>
            <a:headEnd/>
            <a:tailEnd/>
          </a:ln>
        </p:spPr>
        <p:txBody>
          <a:bodyPr wrap="none" anchor="ctr">
            <a:prstTxWarp prst="textNoShape">
              <a:avLst/>
            </a:prstTxWarp>
          </a:bodyPr>
          <a:lstStyle/>
          <a:p>
            <a:pPr algn="ctr"/>
            <a:r>
              <a:rPr lang="en-US" dirty="0"/>
              <a:t>Land Use</a:t>
            </a:r>
          </a:p>
          <a:p>
            <a:pPr algn="ctr"/>
            <a:r>
              <a:rPr lang="en-US" dirty="0"/>
              <a:t>Patterns</a:t>
            </a:r>
          </a:p>
        </p:txBody>
      </p:sp>
      <p:sp>
        <p:nvSpPr>
          <p:cNvPr id="20484" name="Rectangle 6"/>
          <p:cNvSpPr>
            <a:spLocks noChangeArrowheads="1"/>
          </p:cNvSpPr>
          <p:nvPr/>
        </p:nvSpPr>
        <p:spPr bwMode="auto">
          <a:xfrm>
            <a:off x="3124200" y="1676400"/>
            <a:ext cx="2590800" cy="1066800"/>
          </a:xfrm>
          <a:prstGeom prst="rect">
            <a:avLst/>
          </a:prstGeom>
          <a:solidFill>
            <a:srgbClr val="91CBA5"/>
          </a:solidFill>
          <a:ln w="19050">
            <a:solidFill>
              <a:schemeClr val="tx1"/>
            </a:solidFill>
            <a:miter lim="800000"/>
            <a:headEnd/>
            <a:tailEnd/>
          </a:ln>
        </p:spPr>
        <p:txBody>
          <a:bodyPr wrap="none" anchor="ctr">
            <a:prstTxWarp prst="textNoShape">
              <a:avLst/>
            </a:prstTxWarp>
          </a:bodyPr>
          <a:lstStyle/>
          <a:p>
            <a:pPr algn="ctr"/>
            <a:r>
              <a:rPr lang="en-US" dirty="0"/>
              <a:t>Urban Design</a:t>
            </a:r>
          </a:p>
        </p:txBody>
      </p:sp>
      <p:sp>
        <p:nvSpPr>
          <p:cNvPr id="20485" name="Rectangle 7"/>
          <p:cNvSpPr>
            <a:spLocks noChangeArrowheads="1"/>
          </p:cNvSpPr>
          <p:nvPr/>
        </p:nvSpPr>
        <p:spPr bwMode="auto">
          <a:xfrm>
            <a:off x="5715000" y="1676400"/>
            <a:ext cx="2590800" cy="1066800"/>
          </a:xfrm>
          <a:prstGeom prst="rect">
            <a:avLst/>
          </a:prstGeom>
          <a:solidFill>
            <a:srgbClr val="91CBA5"/>
          </a:solidFill>
          <a:ln w="19050">
            <a:solidFill>
              <a:schemeClr val="tx1"/>
            </a:solidFill>
            <a:miter lim="800000"/>
            <a:headEnd/>
            <a:tailEnd/>
          </a:ln>
        </p:spPr>
        <p:txBody>
          <a:bodyPr wrap="none" anchor="ctr">
            <a:prstTxWarp prst="textNoShape">
              <a:avLst/>
            </a:prstTxWarp>
          </a:bodyPr>
          <a:lstStyle/>
          <a:p>
            <a:endParaRPr lang="en-US" dirty="0"/>
          </a:p>
        </p:txBody>
      </p:sp>
      <p:sp>
        <p:nvSpPr>
          <p:cNvPr id="20486" name="Text Box 11"/>
          <p:cNvSpPr txBox="1">
            <a:spLocks noChangeArrowheads="1"/>
          </p:cNvSpPr>
          <p:nvPr/>
        </p:nvSpPr>
        <p:spPr bwMode="auto">
          <a:xfrm>
            <a:off x="5943600" y="1981200"/>
            <a:ext cx="2149475" cy="457200"/>
          </a:xfrm>
          <a:prstGeom prst="rect">
            <a:avLst/>
          </a:prstGeom>
          <a:noFill/>
          <a:ln w="9525">
            <a:noFill/>
            <a:miter lim="800000"/>
            <a:headEnd/>
            <a:tailEnd/>
          </a:ln>
        </p:spPr>
        <p:txBody>
          <a:bodyPr wrap="none">
            <a:prstTxWarp prst="textNoShape">
              <a:avLst/>
            </a:prstTxWarp>
            <a:spAutoFit/>
          </a:bodyPr>
          <a:lstStyle/>
          <a:p>
            <a:pPr>
              <a:spcBef>
                <a:spcPct val="50000"/>
              </a:spcBef>
            </a:pPr>
            <a:r>
              <a:rPr lang="en-US" dirty="0"/>
              <a:t>Transportation</a:t>
            </a:r>
          </a:p>
        </p:txBody>
      </p:sp>
      <p:sp>
        <p:nvSpPr>
          <p:cNvPr id="20487" name="Line 14"/>
          <p:cNvSpPr>
            <a:spLocks noChangeShapeType="1"/>
          </p:cNvSpPr>
          <p:nvPr/>
        </p:nvSpPr>
        <p:spPr bwMode="auto">
          <a:xfrm>
            <a:off x="2057400" y="2743200"/>
            <a:ext cx="2286000" cy="838200"/>
          </a:xfrm>
          <a:prstGeom prst="line">
            <a:avLst/>
          </a:prstGeom>
          <a:noFill/>
          <a:ln w="28575">
            <a:solidFill>
              <a:schemeClr val="tx1"/>
            </a:solidFill>
            <a:miter lim="800000"/>
            <a:headEnd/>
            <a:tailEnd/>
          </a:ln>
        </p:spPr>
        <p:txBody>
          <a:bodyPr wrap="none" anchor="ctr">
            <a:prstTxWarp prst="textNoShape">
              <a:avLst/>
            </a:prstTxWarp>
          </a:bodyPr>
          <a:lstStyle/>
          <a:p>
            <a:endParaRPr lang="en-US" dirty="0"/>
          </a:p>
        </p:txBody>
      </p:sp>
      <p:sp>
        <p:nvSpPr>
          <p:cNvPr id="20488" name="Line 15"/>
          <p:cNvSpPr>
            <a:spLocks noChangeShapeType="1"/>
          </p:cNvSpPr>
          <p:nvPr/>
        </p:nvSpPr>
        <p:spPr bwMode="auto">
          <a:xfrm flipH="1">
            <a:off x="4343400" y="2743200"/>
            <a:ext cx="2590800" cy="838200"/>
          </a:xfrm>
          <a:prstGeom prst="line">
            <a:avLst/>
          </a:prstGeom>
          <a:noFill/>
          <a:ln w="38100">
            <a:solidFill>
              <a:schemeClr val="tx1"/>
            </a:solidFill>
            <a:miter lim="800000"/>
            <a:headEnd/>
            <a:tailEnd/>
          </a:ln>
        </p:spPr>
        <p:txBody>
          <a:bodyPr wrap="none" anchor="ctr">
            <a:prstTxWarp prst="textNoShape">
              <a:avLst/>
            </a:prstTxWarp>
          </a:bodyPr>
          <a:lstStyle/>
          <a:p>
            <a:endParaRPr lang="en-US" dirty="0"/>
          </a:p>
        </p:txBody>
      </p:sp>
      <p:sp>
        <p:nvSpPr>
          <p:cNvPr id="20489" name="Line 16"/>
          <p:cNvSpPr>
            <a:spLocks noChangeShapeType="1"/>
          </p:cNvSpPr>
          <p:nvPr/>
        </p:nvSpPr>
        <p:spPr bwMode="auto">
          <a:xfrm>
            <a:off x="4343400" y="2743200"/>
            <a:ext cx="0" cy="838200"/>
          </a:xfrm>
          <a:prstGeom prst="line">
            <a:avLst/>
          </a:prstGeom>
          <a:noFill/>
          <a:ln w="38100">
            <a:solidFill>
              <a:schemeClr val="tx1"/>
            </a:solidFill>
            <a:miter lim="800000"/>
            <a:headEnd/>
            <a:tailEnd/>
          </a:ln>
        </p:spPr>
        <p:txBody>
          <a:bodyPr wrap="none" anchor="ctr">
            <a:prstTxWarp prst="textNoShape">
              <a:avLst/>
            </a:prstTxWarp>
          </a:bodyPr>
          <a:lstStyle/>
          <a:p>
            <a:endParaRPr lang="en-US" dirty="0"/>
          </a:p>
        </p:txBody>
      </p:sp>
      <p:sp>
        <p:nvSpPr>
          <p:cNvPr id="20490" name="Line 17"/>
          <p:cNvSpPr>
            <a:spLocks noChangeShapeType="1"/>
          </p:cNvSpPr>
          <p:nvPr/>
        </p:nvSpPr>
        <p:spPr bwMode="auto">
          <a:xfrm>
            <a:off x="4343400" y="3733800"/>
            <a:ext cx="0" cy="457200"/>
          </a:xfrm>
          <a:prstGeom prst="line">
            <a:avLst/>
          </a:prstGeom>
          <a:noFill/>
          <a:ln w="28575">
            <a:solidFill>
              <a:schemeClr val="tx1"/>
            </a:solidFill>
            <a:miter lim="800000"/>
            <a:headEnd/>
            <a:tailEnd type="triangle" w="med" len="med"/>
          </a:ln>
        </p:spPr>
        <p:txBody>
          <a:bodyPr wrap="none" anchor="ctr">
            <a:prstTxWarp prst="textNoShape">
              <a:avLst/>
            </a:prstTxWarp>
          </a:bodyPr>
          <a:lstStyle/>
          <a:p>
            <a:endParaRPr lang="en-US" dirty="0"/>
          </a:p>
        </p:txBody>
      </p:sp>
      <p:sp>
        <p:nvSpPr>
          <p:cNvPr id="20491" name="Rectangle 18"/>
          <p:cNvSpPr>
            <a:spLocks noChangeArrowheads="1"/>
          </p:cNvSpPr>
          <p:nvPr/>
        </p:nvSpPr>
        <p:spPr bwMode="auto">
          <a:xfrm>
            <a:off x="1752600" y="4114800"/>
            <a:ext cx="4953000" cy="609600"/>
          </a:xfrm>
          <a:prstGeom prst="rect">
            <a:avLst/>
          </a:prstGeom>
          <a:solidFill>
            <a:schemeClr val="accent1"/>
          </a:solidFill>
          <a:ln w="9525">
            <a:solidFill>
              <a:schemeClr val="tx1"/>
            </a:solidFill>
            <a:miter lim="800000"/>
            <a:headEnd/>
            <a:tailEnd/>
          </a:ln>
        </p:spPr>
        <p:txBody>
          <a:bodyPr wrap="none" anchor="ctr">
            <a:prstTxWarp prst="textNoShape">
              <a:avLst/>
            </a:prstTxWarp>
          </a:bodyPr>
          <a:lstStyle/>
          <a:p>
            <a:pPr algn="ctr"/>
            <a:r>
              <a:rPr lang="en-US" dirty="0"/>
              <a:t>Activities Patterns</a:t>
            </a:r>
          </a:p>
        </p:txBody>
      </p:sp>
      <p:sp>
        <p:nvSpPr>
          <p:cNvPr id="20492" name="Rectangle 20"/>
          <p:cNvSpPr>
            <a:spLocks noChangeArrowheads="1"/>
          </p:cNvSpPr>
          <p:nvPr/>
        </p:nvSpPr>
        <p:spPr bwMode="auto">
          <a:xfrm>
            <a:off x="1143000" y="4953000"/>
            <a:ext cx="6629400" cy="609600"/>
          </a:xfrm>
          <a:prstGeom prst="rect">
            <a:avLst/>
          </a:prstGeom>
          <a:solidFill>
            <a:schemeClr val="accent1"/>
          </a:solidFill>
          <a:ln w="9525">
            <a:solidFill>
              <a:schemeClr val="tx1"/>
            </a:solidFill>
            <a:miter lim="800000"/>
            <a:headEnd/>
            <a:tailEnd/>
          </a:ln>
        </p:spPr>
        <p:txBody>
          <a:bodyPr wrap="none" anchor="ctr">
            <a:prstTxWarp prst="textNoShape">
              <a:avLst/>
            </a:prstTxWarp>
          </a:bodyPr>
          <a:lstStyle/>
          <a:p>
            <a:pPr algn="ctr"/>
            <a:r>
              <a:rPr lang="en-US" dirty="0"/>
              <a:t>Public Health</a:t>
            </a:r>
          </a:p>
        </p:txBody>
      </p:sp>
      <p:sp>
        <p:nvSpPr>
          <p:cNvPr id="19" name="Rectangle 7"/>
          <p:cNvSpPr>
            <a:spLocks noChangeArrowheads="1"/>
          </p:cNvSpPr>
          <p:nvPr/>
        </p:nvSpPr>
        <p:spPr bwMode="auto">
          <a:xfrm>
            <a:off x="5715000" y="2743200"/>
            <a:ext cx="2590800" cy="1066800"/>
          </a:xfrm>
          <a:prstGeom prst="rect">
            <a:avLst/>
          </a:prstGeom>
          <a:solidFill>
            <a:srgbClr val="91CBA5"/>
          </a:solidFill>
          <a:ln w="19050">
            <a:solidFill>
              <a:schemeClr val="tx1"/>
            </a:solidFill>
            <a:miter lim="800000"/>
            <a:headEnd/>
            <a:tailEnd/>
          </a:ln>
        </p:spPr>
        <p:txBody>
          <a:bodyPr wrap="none" anchor="ctr">
            <a:prstTxWarp prst="textNoShape">
              <a:avLst/>
            </a:prstTxWarp>
          </a:bodyPr>
          <a:lstStyle/>
          <a:p>
            <a:endParaRPr lang="en-US" dirty="0"/>
          </a:p>
        </p:txBody>
      </p:sp>
      <p:sp>
        <p:nvSpPr>
          <p:cNvPr id="21" name="Text Box 11"/>
          <p:cNvSpPr txBox="1">
            <a:spLocks noChangeArrowheads="1"/>
          </p:cNvSpPr>
          <p:nvPr/>
        </p:nvSpPr>
        <p:spPr bwMode="auto">
          <a:xfrm>
            <a:off x="6096000" y="3124200"/>
            <a:ext cx="1861357" cy="461665"/>
          </a:xfrm>
          <a:prstGeom prst="rect">
            <a:avLst/>
          </a:prstGeom>
          <a:noFill/>
          <a:ln w="9525">
            <a:noFill/>
            <a:miter lim="800000"/>
            <a:headEnd/>
            <a:tailEnd/>
          </a:ln>
        </p:spPr>
        <p:txBody>
          <a:bodyPr wrap="none" anchor="ctr" anchorCtr="0">
            <a:prstTxWarp prst="textNoShape">
              <a:avLst/>
            </a:prstTxWarp>
            <a:spAutoFit/>
          </a:bodyPr>
          <a:lstStyle/>
          <a:p>
            <a:pPr algn="dist">
              <a:spcBef>
                <a:spcPct val="50000"/>
              </a:spcBef>
            </a:pPr>
            <a:r>
              <a:rPr lang="en-US" dirty="0" err="1" smtClean="0"/>
              <a:t>Greenspace</a:t>
            </a:r>
            <a:endParaRPr lang="en-US" dirty="0"/>
          </a:p>
        </p:txBody>
      </p:sp>
      <p:sp>
        <p:nvSpPr>
          <p:cNvPr id="22" name="Rectangle 7"/>
          <p:cNvSpPr>
            <a:spLocks noChangeArrowheads="1"/>
          </p:cNvSpPr>
          <p:nvPr/>
        </p:nvSpPr>
        <p:spPr bwMode="auto">
          <a:xfrm>
            <a:off x="3124200" y="2743200"/>
            <a:ext cx="2590800" cy="1066800"/>
          </a:xfrm>
          <a:prstGeom prst="rect">
            <a:avLst/>
          </a:prstGeom>
          <a:solidFill>
            <a:srgbClr val="91CBA5"/>
          </a:solidFill>
          <a:ln w="19050">
            <a:solidFill>
              <a:schemeClr val="tx1"/>
            </a:solidFill>
            <a:miter lim="800000"/>
            <a:headEnd/>
            <a:tailEnd/>
          </a:ln>
        </p:spPr>
        <p:txBody>
          <a:bodyPr wrap="none" anchor="ctr">
            <a:prstTxWarp prst="textNoShape">
              <a:avLst/>
            </a:prstTxWarp>
          </a:bodyPr>
          <a:lstStyle/>
          <a:p>
            <a:endParaRPr lang="en-US"/>
          </a:p>
        </p:txBody>
      </p:sp>
      <p:sp>
        <p:nvSpPr>
          <p:cNvPr id="23" name="Text Box 11"/>
          <p:cNvSpPr txBox="1">
            <a:spLocks noChangeArrowheads="1"/>
          </p:cNvSpPr>
          <p:nvPr/>
        </p:nvSpPr>
        <p:spPr bwMode="auto">
          <a:xfrm>
            <a:off x="3505200" y="3124200"/>
            <a:ext cx="2066491" cy="461665"/>
          </a:xfrm>
          <a:prstGeom prst="rect">
            <a:avLst/>
          </a:prstGeom>
          <a:noFill/>
          <a:ln w="9525">
            <a:noFill/>
            <a:miter lim="800000"/>
            <a:headEnd/>
            <a:tailEnd/>
          </a:ln>
        </p:spPr>
        <p:txBody>
          <a:bodyPr wrap="none" anchor="ctr" anchorCtr="0">
            <a:prstTxWarp prst="textNoShape">
              <a:avLst/>
            </a:prstTxWarp>
            <a:spAutoFit/>
          </a:bodyPr>
          <a:lstStyle/>
          <a:p>
            <a:pPr algn="dist">
              <a:spcBef>
                <a:spcPct val="50000"/>
              </a:spcBef>
            </a:pPr>
            <a:r>
              <a:rPr lang="en-US" dirty="0" smtClean="0"/>
              <a:t>Social Capital</a:t>
            </a:r>
            <a:endParaRPr lang="en-US" dirty="0"/>
          </a:p>
        </p:txBody>
      </p:sp>
      <p:sp>
        <p:nvSpPr>
          <p:cNvPr id="24" name="Rectangle 7"/>
          <p:cNvSpPr>
            <a:spLocks noChangeArrowheads="1"/>
          </p:cNvSpPr>
          <p:nvPr/>
        </p:nvSpPr>
        <p:spPr bwMode="auto">
          <a:xfrm>
            <a:off x="685800" y="2743200"/>
            <a:ext cx="2438400" cy="1066800"/>
          </a:xfrm>
          <a:prstGeom prst="rect">
            <a:avLst/>
          </a:prstGeom>
          <a:solidFill>
            <a:srgbClr val="91CBA5"/>
          </a:solidFill>
          <a:ln w="19050">
            <a:solidFill>
              <a:schemeClr val="tx1"/>
            </a:solidFill>
            <a:miter lim="800000"/>
            <a:headEnd/>
            <a:tailEnd/>
          </a:ln>
        </p:spPr>
        <p:txBody>
          <a:bodyPr wrap="none" anchor="ctr">
            <a:prstTxWarp prst="textNoShape">
              <a:avLst/>
            </a:prstTxWarp>
          </a:bodyPr>
          <a:lstStyle/>
          <a:p>
            <a:endParaRPr lang="en-US"/>
          </a:p>
        </p:txBody>
      </p:sp>
      <p:sp>
        <p:nvSpPr>
          <p:cNvPr id="25" name="Text Box 11"/>
          <p:cNvSpPr txBox="1">
            <a:spLocks noChangeArrowheads="1"/>
          </p:cNvSpPr>
          <p:nvPr/>
        </p:nvSpPr>
        <p:spPr bwMode="auto">
          <a:xfrm>
            <a:off x="990600" y="3124200"/>
            <a:ext cx="1707469" cy="461665"/>
          </a:xfrm>
          <a:prstGeom prst="rect">
            <a:avLst/>
          </a:prstGeom>
          <a:noFill/>
          <a:ln w="9525">
            <a:noFill/>
            <a:miter lim="800000"/>
            <a:headEnd/>
            <a:tailEnd/>
          </a:ln>
        </p:spPr>
        <p:txBody>
          <a:bodyPr wrap="none" anchor="ctr" anchorCtr="0">
            <a:prstTxWarp prst="textNoShape">
              <a:avLst/>
            </a:prstTxWarp>
            <a:spAutoFit/>
          </a:bodyPr>
          <a:lstStyle/>
          <a:p>
            <a:pPr algn="dist">
              <a:spcBef>
                <a:spcPct val="50000"/>
              </a:spcBef>
            </a:pPr>
            <a:r>
              <a:rPr lang="en-US" dirty="0" err="1" smtClean="0"/>
              <a:t>Foodscape</a:t>
            </a:r>
            <a:endParaRPr lang="en-US" dirty="0"/>
          </a:p>
        </p:txBody>
      </p:sp>
      <p:sp>
        <p:nvSpPr>
          <p:cNvPr id="26" name="Line 17"/>
          <p:cNvSpPr>
            <a:spLocks noChangeShapeType="1"/>
          </p:cNvSpPr>
          <p:nvPr/>
        </p:nvSpPr>
        <p:spPr bwMode="auto">
          <a:xfrm flipH="1">
            <a:off x="4343400" y="4724400"/>
            <a:ext cx="0" cy="304800"/>
          </a:xfrm>
          <a:prstGeom prst="line">
            <a:avLst/>
          </a:prstGeom>
          <a:noFill/>
          <a:ln w="28575">
            <a:solidFill>
              <a:schemeClr val="tx1"/>
            </a:solidFill>
            <a:miter lim="800000"/>
            <a:headEnd/>
            <a:tailEnd type="triangle" w="med" len="med"/>
          </a:ln>
        </p:spPr>
        <p:txBody>
          <a:bodyPr wrap="none" anchor="ctr">
            <a:prstTxWarp prst="textNoShape">
              <a:avLst/>
            </a:prstTxWarp>
          </a:bodyPr>
          <a:lstStyle/>
          <a:p>
            <a:endParaRPr lang="en-US"/>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4578" name="Rectangle 2"/>
          <p:cNvSpPr>
            <a:spLocks noChangeArrowheads="1"/>
          </p:cNvSpPr>
          <p:nvPr/>
        </p:nvSpPr>
        <p:spPr bwMode="auto">
          <a:xfrm>
            <a:off x="76200" y="76200"/>
            <a:ext cx="8915400" cy="609600"/>
          </a:xfrm>
          <a:prstGeom prst="rect">
            <a:avLst/>
          </a:prstGeom>
          <a:noFill/>
          <a:ln w="9525">
            <a:noFill/>
            <a:miter lim="800000"/>
            <a:headEnd/>
            <a:tailEnd/>
          </a:ln>
        </p:spPr>
        <p:txBody>
          <a:bodyPr anchor="ctr">
            <a:prstTxWarp prst="textNoShape">
              <a:avLst/>
            </a:prstTxWarp>
          </a:bodyPr>
          <a:lstStyle/>
          <a:p>
            <a:pPr algn="ctr"/>
            <a:r>
              <a:rPr lang="en-US" sz="3800">
                <a:solidFill>
                  <a:srgbClr val="FF9933"/>
                </a:solidFill>
                <a:latin typeface="Comic Sans MS" charset="0"/>
              </a:rPr>
              <a:t>What is needed for healthy change?</a:t>
            </a:r>
            <a:endParaRPr lang="en-US" sz="5400">
              <a:solidFill>
                <a:srgbClr val="FF9933"/>
              </a:solidFill>
              <a:latin typeface="Comic Sans MS" charset="0"/>
            </a:endParaRPr>
          </a:p>
        </p:txBody>
      </p:sp>
      <p:sp>
        <p:nvSpPr>
          <p:cNvPr id="237571" name="AutoShape 3"/>
          <p:cNvSpPr>
            <a:spLocks noChangeArrowheads="1"/>
          </p:cNvSpPr>
          <p:nvPr/>
        </p:nvSpPr>
        <p:spPr bwMode="auto">
          <a:xfrm>
            <a:off x="2514600" y="762000"/>
            <a:ext cx="4114800" cy="5715000"/>
          </a:xfrm>
          <a:prstGeom prst="flowChartExtract">
            <a:avLst/>
          </a:prstGeom>
          <a:blipFill dpi="0" rotWithShape="0">
            <a:blip r:embed="rId3"/>
            <a:srcRect/>
            <a:stretch>
              <a:fillRect/>
            </a:stretch>
          </a:blipFill>
          <a:ln w="38100">
            <a:solidFill>
              <a:schemeClr val="bg1"/>
            </a:solidFill>
            <a:miter lim="800000"/>
            <a:headEnd/>
            <a:tailEnd/>
          </a:ln>
          <a:effectLst>
            <a:outerShdw blurRad="63500" dist="52363" dir="4557825" algn="ctr" rotWithShape="0">
              <a:schemeClr val="tx1">
                <a:alpha val="74998"/>
              </a:schemeClr>
            </a:outerShdw>
          </a:effectLst>
        </p:spPr>
        <p:txBody>
          <a:bodyPr wrap="none" anchor="ctr">
            <a:prstTxWarp prst="textNoShape">
              <a:avLst/>
            </a:prstTxWarp>
          </a:bodyPr>
          <a:lstStyle/>
          <a:p>
            <a:endParaRPr lang="en-US"/>
          </a:p>
        </p:txBody>
      </p:sp>
      <p:sp>
        <p:nvSpPr>
          <p:cNvPr id="237572" name="Oval 4"/>
          <p:cNvSpPr>
            <a:spLocks noChangeArrowheads="1"/>
          </p:cNvSpPr>
          <p:nvPr/>
        </p:nvSpPr>
        <p:spPr bwMode="auto">
          <a:xfrm>
            <a:off x="152400" y="4114800"/>
            <a:ext cx="3581400" cy="2438400"/>
          </a:xfrm>
          <a:prstGeom prst="ellipse">
            <a:avLst/>
          </a:prstGeom>
          <a:gradFill rotWithShape="0">
            <a:gsLst>
              <a:gs pos="0">
                <a:srgbClr val="FFFFCC"/>
              </a:gs>
              <a:gs pos="100000">
                <a:srgbClr val="FFCC66"/>
              </a:gs>
            </a:gsLst>
            <a:lin ang="5400000" scaled="1"/>
          </a:gradFill>
          <a:ln w="28575">
            <a:solidFill>
              <a:schemeClr val="bg1"/>
            </a:solidFill>
            <a:round/>
            <a:headEnd/>
            <a:tailEnd/>
          </a:ln>
          <a:effectLst>
            <a:outerShdw blurRad="63500" dist="57501" dir="3723739" algn="ctr" rotWithShape="0">
              <a:schemeClr val="tx1">
                <a:alpha val="74998"/>
              </a:schemeClr>
            </a:outerShdw>
          </a:effectLst>
        </p:spPr>
        <p:txBody>
          <a:bodyPr anchorCtr="1">
            <a:prstTxWarp prst="textNoShape">
              <a:avLst/>
            </a:prstTxWarp>
          </a:bodyPr>
          <a:lstStyle/>
          <a:p>
            <a:pPr algn="ctr"/>
            <a:r>
              <a:rPr lang="en-US" sz="2600">
                <a:solidFill>
                  <a:srgbClr val="000066"/>
                </a:solidFill>
                <a:effectLst>
                  <a:outerShdw blurRad="38100" dist="38100" dir="2700000" algn="tl">
                    <a:srgbClr val="000000"/>
                  </a:outerShdw>
                </a:effectLst>
                <a:latin typeface="Comic Sans MS" charset="0"/>
              </a:rPr>
              <a:t>Proactive encouragement by health care providers</a:t>
            </a:r>
          </a:p>
        </p:txBody>
      </p:sp>
      <p:sp>
        <p:nvSpPr>
          <p:cNvPr id="237573" name="Oval 5"/>
          <p:cNvSpPr>
            <a:spLocks noChangeArrowheads="1"/>
          </p:cNvSpPr>
          <p:nvPr/>
        </p:nvSpPr>
        <p:spPr bwMode="auto">
          <a:xfrm>
            <a:off x="5562600" y="4114800"/>
            <a:ext cx="3505200" cy="2438400"/>
          </a:xfrm>
          <a:prstGeom prst="ellipse">
            <a:avLst/>
          </a:prstGeom>
          <a:gradFill rotWithShape="0">
            <a:gsLst>
              <a:gs pos="0">
                <a:srgbClr val="FFFFCC"/>
              </a:gs>
              <a:gs pos="100000">
                <a:srgbClr val="FFCC66"/>
              </a:gs>
            </a:gsLst>
            <a:lin ang="5400000" scaled="1"/>
          </a:gradFill>
          <a:ln w="28575">
            <a:solidFill>
              <a:schemeClr val="bg1"/>
            </a:solidFill>
            <a:round/>
            <a:headEnd/>
            <a:tailEnd/>
          </a:ln>
          <a:effectLst>
            <a:outerShdw blurRad="63500" dist="57501" dir="3723739" algn="ctr" rotWithShape="0">
              <a:schemeClr val="tx1">
                <a:alpha val="74998"/>
              </a:schemeClr>
            </a:outerShdw>
          </a:effectLst>
        </p:spPr>
        <p:txBody>
          <a:bodyPr lIns="0" tIns="0" rIns="0" bIns="0" anchorCtr="1">
            <a:prstTxWarp prst="textNoShape">
              <a:avLst/>
            </a:prstTxWarp>
          </a:bodyPr>
          <a:lstStyle/>
          <a:p>
            <a:pPr algn="ctr"/>
            <a:endParaRPr lang="en-US">
              <a:latin typeface="Comic Sans MS" charset="0"/>
            </a:endParaRPr>
          </a:p>
          <a:p>
            <a:pPr algn="ctr"/>
            <a:endParaRPr lang="en-US">
              <a:latin typeface="Times New Roman" charset="0"/>
            </a:endParaRPr>
          </a:p>
        </p:txBody>
      </p:sp>
      <p:sp>
        <p:nvSpPr>
          <p:cNvPr id="237574" name="Oval 6"/>
          <p:cNvSpPr>
            <a:spLocks noChangeArrowheads="1"/>
          </p:cNvSpPr>
          <p:nvPr/>
        </p:nvSpPr>
        <p:spPr bwMode="auto">
          <a:xfrm>
            <a:off x="2895600" y="685800"/>
            <a:ext cx="3352800" cy="2057400"/>
          </a:xfrm>
          <a:prstGeom prst="ellipse">
            <a:avLst/>
          </a:prstGeom>
          <a:gradFill rotWithShape="0">
            <a:gsLst>
              <a:gs pos="0">
                <a:srgbClr val="FFFFCC"/>
              </a:gs>
              <a:gs pos="100000">
                <a:srgbClr val="FFCC66"/>
              </a:gs>
            </a:gsLst>
            <a:lin ang="5400000" scaled="1"/>
          </a:gradFill>
          <a:ln w="28575">
            <a:solidFill>
              <a:schemeClr val="bg1"/>
            </a:solidFill>
            <a:round/>
            <a:headEnd/>
            <a:tailEnd/>
          </a:ln>
          <a:effectLst>
            <a:outerShdw blurRad="63500" dist="57501" dir="3723739" algn="ctr" rotWithShape="0">
              <a:schemeClr val="tx1">
                <a:alpha val="74998"/>
              </a:schemeClr>
            </a:outerShdw>
          </a:effectLst>
        </p:spPr>
        <p:txBody>
          <a:bodyPr anchorCtr="1">
            <a:prstTxWarp prst="textNoShape">
              <a:avLst/>
            </a:prstTxWarp>
          </a:bodyPr>
          <a:lstStyle/>
          <a:p>
            <a:pPr algn="ctr"/>
            <a:r>
              <a:rPr lang="en-US" sz="2800">
                <a:solidFill>
                  <a:srgbClr val="000066"/>
                </a:solidFill>
                <a:effectLst>
                  <a:outerShdw blurRad="38100" dist="38100" dir="2700000" algn="tl">
                    <a:srgbClr val="000000"/>
                  </a:outerShdw>
                </a:effectLst>
                <a:latin typeface="Comic Sans MS" charset="0"/>
              </a:rPr>
              <a:t>Changes in individual behavior</a:t>
            </a:r>
          </a:p>
        </p:txBody>
      </p:sp>
      <p:sp>
        <p:nvSpPr>
          <p:cNvPr id="237575" name="Text Box 7"/>
          <p:cNvSpPr txBox="1">
            <a:spLocks noChangeArrowheads="1"/>
          </p:cNvSpPr>
          <p:nvPr/>
        </p:nvSpPr>
        <p:spPr bwMode="auto">
          <a:xfrm>
            <a:off x="5562600" y="4343400"/>
            <a:ext cx="3505200" cy="2076450"/>
          </a:xfrm>
          <a:prstGeom prst="rect">
            <a:avLst/>
          </a:prstGeom>
          <a:noFill/>
          <a:ln w="9525">
            <a:noFill/>
            <a:miter lim="800000"/>
            <a:headEnd/>
            <a:tailEnd/>
          </a:ln>
          <a:effectLst/>
        </p:spPr>
        <p:txBody>
          <a:bodyPr>
            <a:prstTxWarp prst="textNoShape">
              <a:avLst/>
            </a:prstTxWarp>
            <a:spAutoFit/>
          </a:bodyPr>
          <a:lstStyle/>
          <a:p>
            <a:pPr algn="ctr"/>
            <a:r>
              <a:rPr lang="en-US" sz="2600" dirty="0">
                <a:solidFill>
                  <a:srgbClr val="000066"/>
                </a:solidFill>
                <a:effectLst>
                  <a:outerShdw blurRad="38100" dist="38100" dir="2700000" algn="tl">
                    <a:srgbClr val="DDDDDD"/>
                  </a:outerShdw>
                </a:effectLst>
                <a:latin typeface="Comic Sans MS" charset="0"/>
              </a:rPr>
              <a:t>Community </a:t>
            </a:r>
          </a:p>
          <a:p>
            <a:pPr algn="ctr"/>
            <a:r>
              <a:rPr lang="en-US" sz="2600" dirty="0">
                <a:solidFill>
                  <a:srgbClr val="000066"/>
                </a:solidFill>
                <a:effectLst>
                  <a:outerShdw blurRad="38100" dist="38100" dir="2700000" algn="tl">
                    <a:srgbClr val="DDDDDD"/>
                  </a:outerShdw>
                </a:effectLst>
                <a:latin typeface="Comic Sans MS" charset="0"/>
              </a:rPr>
              <a:t>designs that make walking &amp; biking safe, easy &amp; enjoyable!</a:t>
            </a:r>
            <a:endParaRPr lang="en-US" sz="2600" dirty="0">
              <a:solidFill>
                <a:srgbClr val="000066"/>
              </a:solidFill>
              <a:effectLst>
                <a:outerShdw blurRad="38100" dist="38100" dir="2700000" algn="tl">
                  <a:srgbClr val="DDDDDD"/>
                </a:outerShdw>
              </a:effectLst>
              <a:latin typeface="Times New Roman" charset="0"/>
            </a:endParaRPr>
          </a:p>
        </p:txBody>
      </p:sp>
      <p:sp>
        <p:nvSpPr>
          <p:cNvPr id="24584" name="AutoShape 10"/>
          <p:cNvSpPr>
            <a:spLocks noChangeArrowheads="1"/>
          </p:cNvSpPr>
          <p:nvPr/>
        </p:nvSpPr>
        <p:spPr bwMode="auto">
          <a:xfrm>
            <a:off x="8610600" y="6477000"/>
            <a:ext cx="381000" cy="200025"/>
          </a:xfrm>
          <a:prstGeom prst="curvedDownArrow">
            <a:avLst>
              <a:gd name="adj1" fmla="val 38095"/>
              <a:gd name="adj2" fmla="val 76190"/>
              <a:gd name="adj3" fmla="val 33333"/>
            </a:avLst>
          </a:prstGeom>
          <a:solidFill>
            <a:schemeClr val="accent1"/>
          </a:solidFill>
          <a:ln w="9525">
            <a:solidFill>
              <a:schemeClr val="tx1"/>
            </a:solidFill>
            <a:miter lim="800000"/>
            <a:headEnd/>
            <a:tailEnd/>
          </a:ln>
        </p:spPr>
        <p:txBody>
          <a:bodyPr wrap="none" anchor="ctr">
            <a:prstTxWarp prst="textNoShape">
              <a:avLst/>
            </a:prstTxWarp>
          </a:bodyPr>
          <a:lstStyle/>
          <a:p>
            <a:endParaRPr lang="en-US"/>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4034" name="Picture 7" descr="Street party2"/>
          <p:cNvPicPr>
            <a:picLocks noChangeAspect="1" noChangeArrowheads="1"/>
          </p:cNvPicPr>
          <p:nvPr/>
        </p:nvPicPr>
        <p:blipFill>
          <a:blip r:embed="rId3">
            <a:lum bright="6000"/>
          </a:blip>
          <a:srcRect t="10435"/>
          <a:stretch>
            <a:fillRect/>
          </a:stretch>
        </p:blipFill>
        <p:spPr bwMode="auto">
          <a:xfrm>
            <a:off x="381000" y="1239838"/>
            <a:ext cx="8305800" cy="5618162"/>
          </a:xfrm>
          <a:prstGeom prst="rect">
            <a:avLst/>
          </a:prstGeom>
          <a:noFill/>
          <a:ln w="9525">
            <a:noFill/>
            <a:miter lim="800000"/>
            <a:headEnd/>
            <a:tailEnd/>
          </a:ln>
        </p:spPr>
      </p:pic>
      <p:sp>
        <p:nvSpPr>
          <p:cNvPr id="44035" name="Rectangle 3"/>
          <p:cNvSpPr>
            <a:spLocks noChangeArrowheads="1"/>
          </p:cNvSpPr>
          <p:nvPr/>
        </p:nvSpPr>
        <p:spPr bwMode="auto">
          <a:xfrm>
            <a:off x="685800" y="76200"/>
            <a:ext cx="7772400" cy="1143000"/>
          </a:xfrm>
          <a:prstGeom prst="rect">
            <a:avLst/>
          </a:prstGeom>
          <a:noFill/>
          <a:ln w="9525">
            <a:noFill/>
            <a:miter lim="800000"/>
            <a:headEnd/>
            <a:tailEnd/>
          </a:ln>
        </p:spPr>
        <p:txBody>
          <a:bodyPr anchor="ctr">
            <a:prstTxWarp prst="textNoShape">
              <a:avLst/>
            </a:prstTxWarp>
          </a:bodyPr>
          <a:lstStyle/>
          <a:p>
            <a:pPr algn="ctr" eaLnBrk="1" hangingPunct="1"/>
            <a:r>
              <a:rPr lang="en-US" sz="3200">
                <a:solidFill>
                  <a:srgbClr val="FF9933"/>
                </a:solidFill>
                <a:latin typeface="Comic Sans MS" charset="0"/>
              </a:rPr>
              <a:t>How much physical activity do we need each day to stay healthy?</a:t>
            </a:r>
          </a:p>
        </p:txBody>
      </p:sp>
      <p:sp>
        <p:nvSpPr>
          <p:cNvPr id="100356" name="Rectangle 4"/>
          <p:cNvSpPr>
            <a:spLocks noChangeArrowheads="1"/>
          </p:cNvSpPr>
          <p:nvPr/>
        </p:nvSpPr>
        <p:spPr bwMode="auto">
          <a:xfrm>
            <a:off x="152400" y="1143000"/>
            <a:ext cx="8839200" cy="2362200"/>
          </a:xfrm>
          <a:prstGeom prst="rect">
            <a:avLst/>
          </a:prstGeom>
          <a:noFill/>
          <a:ln w="9525">
            <a:noFill/>
            <a:miter lim="800000"/>
            <a:headEnd/>
            <a:tailEnd/>
          </a:ln>
          <a:effectLst/>
        </p:spPr>
        <p:txBody>
          <a:bodyPr>
            <a:prstTxWarp prst="textNoShape">
              <a:avLst/>
            </a:prstTxWarp>
          </a:bodyPr>
          <a:lstStyle/>
          <a:p>
            <a:pPr marL="342900" indent="-342900" eaLnBrk="1" hangingPunct="1">
              <a:spcBef>
                <a:spcPct val="20000"/>
              </a:spcBef>
              <a:buClr>
                <a:srgbClr val="FF9933"/>
              </a:buClr>
              <a:buFont typeface="Wingdings" charset="2"/>
              <a:buChar char="Ø"/>
            </a:pPr>
            <a:r>
              <a:rPr lang="en-US" sz="3200">
                <a:effectLst>
                  <a:outerShdw blurRad="38100" dist="38100" dir="2700000" algn="tl">
                    <a:srgbClr val="000000"/>
                  </a:outerShdw>
                </a:effectLst>
                <a:latin typeface="Comic Sans MS" charset="0"/>
              </a:rPr>
              <a:t> 30 minutes physical activity (cumulative)</a:t>
            </a:r>
          </a:p>
          <a:p>
            <a:pPr marL="342900" indent="-342900" eaLnBrk="1" hangingPunct="1">
              <a:spcBef>
                <a:spcPct val="5000"/>
              </a:spcBef>
              <a:buClr>
                <a:srgbClr val="FF9933"/>
              </a:buClr>
              <a:buFont typeface="Wingdings" charset="2"/>
              <a:buChar char="Ø"/>
            </a:pPr>
            <a:r>
              <a:rPr lang="en-US" sz="3200">
                <a:effectLst>
                  <a:outerShdw blurRad="38100" dist="38100" dir="2700000" algn="tl">
                    <a:srgbClr val="000000"/>
                  </a:outerShdw>
                </a:effectLst>
                <a:latin typeface="Comic Sans MS" charset="0"/>
              </a:rPr>
              <a:t> moderate level/most days</a:t>
            </a:r>
          </a:p>
          <a:p>
            <a:pPr marL="742950" lvl="1" indent="-285750" eaLnBrk="1" hangingPunct="1">
              <a:spcBef>
                <a:spcPct val="20000"/>
              </a:spcBef>
            </a:pPr>
            <a:endParaRPr lang="en-US" sz="3200">
              <a:effectLst>
                <a:outerShdw blurRad="38100" dist="38100" dir="2700000" algn="tl">
                  <a:srgbClr val="000000"/>
                </a:outerShdw>
              </a:effectLst>
              <a:latin typeface="Comic Sans MS" charset="0"/>
            </a:endParaRPr>
          </a:p>
          <a:p>
            <a:pPr marL="742950" lvl="1" indent="-285750" eaLnBrk="1" hangingPunct="1">
              <a:spcBef>
                <a:spcPct val="20000"/>
              </a:spcBef>
            </a:pPr>
            <a:endParaRPr lang="en-US" sz="3200">
              <a:effectLst>
                <a:outerShdw blurRad="38100" dist="38100" dir="2700000" algn="tl">
                  <a:srgbClr val="000000"/>
                </a:outerShdw>
              </a:effectLst>
              <a:latin typeface="Comic Sans MS" charset="0"/>
            </a:endParaRPr>
          </a:p>
          <a:p>
            <a:pPr marL="742950" lvl="1" indent="-285750" eaLnBrk="1" hangingPunct="1">
              <a:spcBef>
                <a:spcPct val="20000"/>
              </a:spcBef>
            </a:pPr>
            <a:endParaRPr lang="en-US" sz="3200">
              <a:effectLst>
                <a:outerShdw blurRad="38100" dist="38100" dir="2700000" algn="tl">
                  <a:srgbClr val="000000"/>
                </a:outerShdw>
              </a:effectLst>
              <a:latin typeface="Comic Sans MS" charset="0"/>
            </a:endParaRPr>
          </a:p>
          <a:p>
            <a:pPr marL="742950" lvl="1" indent="-285750" eaLnBrk="1" hangingPunct="1">
              <a:spcBef>
                <a:spcPct val="20000"/>
              </a:spcBef>
            </a:pPr>
            <a:endParaRPr lang="en-US" sz="3200">
              <a:effectLst>
                <a:outerShdw blurRad="38100" dist="38100" dir="2700000" algn="tl">
                  <a:srgbClr val="000000"/>
                </a:outerShdw>
              </a:effectLst>
              <a:latin typeface="Comic Sans MS" charset="0"/>
            </a:endParaRPr>
          </a:p>
          <a:p>
            <a:pPr marL="742950" lvl="1" indent="-285750" eaLnBrk="1" hangingPunct="1">
              <a:spcBef>
                <a:spcPct val="20000"/>
              </a:spcBef>
            </a:pPr>
            <a:endParaRPr lang="en-US" sz="3200">
              <a:effectLst>
                <a:outerShdw blurRad="38100" dist="38100" dir="2700000" algn="tl">
                  <a:srgbClr val="000000"/>
                </a:outerShdw>
              </a:effectLst>
              <a:latin typeface="Comic Sans MS" charset="0"/>
            </a:endParaRPr>
          </a:p>
          <a:p>
            <a:pPr marL="742950" lvl="1" indent="-285750" eaLnBrk="1" hangingPunct="1">
              <a:spcBef>
                <a:spcPct val="20000"/>
              </a:spcBef>
            </a:pPr>
            <a:r>
              <a:rPr lang="en-US" sz="3200">
                <a:effectLst>
                  <a:outerShdw blurRad="38100" dist="38100" dir="2700000" algn="tl">
                    <a:srgbClr val="000000"/>
                  </a:outerShdw>
                </a:effectLst>
                <a:latin typeface="Comic Sans MS" charset="0"/>
              </a:rPr>
              <a:t>Result: significant health benefits</a:t>
            </a:r>
          </a:p>
        </p:txBody>
      </p:sp>
      <p:sp>
        <p:nvSpPr>
          <p:cNvPr id="44037" name="Text Box 5"/>
          <p:cNvSpPr txBox="1">
            <a:spLocks noChangeArrowheads="1"/>
          </p:cNvSpPr>
          <p:nvPr/>
        </p:nvSpPr>
        <p:spPr bwMode="auto">
          <a:xfrm>
            <a:off x="685800" y="6096000"/>
            <a:ext cx="8458200" cy="366713"/>
          </a:xfrm>
          <a:prstGeom prst="rect">
            <a:avLst/>
          </a:prstGeom>
          <a:noFill/>
          <a:ln w="9525">
            <a:noFill/>
            <a:miter lim="800000"/>
            <a:headEnd/>
            <a:tailEnd/>
          </a:ln>
        </p:spPr>
        <p:txBody>
          <a:bodyPr>
            <a:prstTxWarp prst="textNoShape">
              <a:avLst/>
            </a:prstTxWarp>
            <a:spAutoFit/>
          </a:bodyPr>
          <a:lstStyle/>
          <a:p>
            <a:pPr algn="r">
              <a:spcBef>
                <a:spcPct val="50000"/>
              </a:spcBef>
            </a:pPr>
            <a:r>
              <a:rPr lang="en-US" sz="1800">
                <a:solidFill>
                  <a:srgbClr val="FF9933"/>
                </a:solidFill>
                <a:latin typeface="Comic Sans MS" charset="0"/>
              </a:rPr>
              <a:t>Surgeon General’s Recommendation</a:t>
            </a:r>
          </a:p>
        </p:txBody>
      </p:sp>
      <p:sp>
        <p:nvSpPr>
          <p:cNvPr id="44038" name="AutoShape 8"/>
          <p:cNvSpPr>
            <a:spLocks noChangeArrowheads="1"/>
          </p:cNvSpPr>
          <p:nvPr/>
        </p:nvSpPr>
        <p:spPr bwMode="auto">
          <a:xfrm>
            <a:off x="8610600" y="6477000"/>
            <a:ext cx="381000" cy="200025"/>
          </a:xfrm>
          <a:prstGeom prst="curvedDownArrow">
            <a:avLst>
              <a:gd name="adj1" fmla="val 38095"/>
              <a:gd name="adj2" fmla="val 76190"/>
              <a:gd name="adj3" fmla="val 33333"/>
            </a:avLst>
          </a:prstGeom>
          <a:solidFill>
            <a:schemeClr val="accent1"/>
          </a:solidFill>
          <a:ln w="9525">
            <a:solidFill>
              <a:schemeClr val="tx1"/>
            </a:solidFill>
            <a:miter lim="800000"/>
            <a:headEnd/>
            <a:tailEnd/>
          </a:ln>
        </p:spPr>
        <p:txBody>
          <a:bodyPr wrap="none" anchor="ctr">
            <a:prstTxWarp prst="textNoShape">
              <a:avLst/>
            </a:prstTxWarp>
          </a:bodyP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0356">
                                            <p:txEl>
                                              <p:pRg st="0" end="0"/>
                                            </p:txEl>
                                          </p:spTgt>
                                        </p:tgtEl>
                                        <p:attrNameLst>
                                          <p:attrName>style.visibility</p:attrName>
                                        </p:attrNameLst>
                                      </p:cBhvr>
                                      <p:to>
                                        <p:strVal val="visible"/>
                                      </p:to>
                                    </p:set>
                                    <p:animEffect transition="in" filter="wipe(left)">
                                      <p:cBhvr>
                                        <p:cTn id="7" dur="500"/>
                                        <p:tgtEl>
                                          <p:spTgt spid="10035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0356">
                                            <p:txEl>
                                              <p:pRg st="1" end="1"/>
                                            </p:txEl>
                                          </p:spTgt>
                                        </p:tgtEl>
                                        <p:attrNameLst>
                                          <p:attrName>style.visibility</p:attrName>
                                        </p:attrNameLst>
                                      </p:cBhvr>
                                      <p:to>
                                        <p:strVal val="visible"/>
                                      </p:to>
                                    </p:set>
                                    <p:animEffect transition="in" filter="wipe(left)">
                                      <p:cBhvr>
                                        <p:cTn id="12" dur="500"/>
                                        <p:tgtEl>
                                          <p:spTgt spid="10035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0356">
                                            <p:txEl>
                                              <p:pRg st="7" end="7"/>
                                            </p:txEl>
                                          </p:spTgt>
                                        </p:tgtEl>
                                        <p:attrNameLst>
                                          <p:attrName>style.visibility</p:attrName>
                                        </p:attrNameLst>
                                      </p:cBhvr>
                                      <p:to>
                                        <p:strVal val="visible"/>
                                      </p:to>
                                    </p:set>
                                    <p:animEffect transition="in" filter="wipe(left)">
                                      <p:cBhvr>
                                        <p:cTn id="17" dur="500"/>
                                        <p:tgtEl>
                                          <p:spTgt spid="10035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356" grpId="0" build="p" bldLvl="2" autoUpdateAnimBg="0"/>
    </p:bld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88987"/>
          </a:xfrm>
        </p:spPr>
        <p:txBody>
          <a:bodyPr/>
          <a:lstStyle/>
          <a:p>
            <a:r>
              <a:rPr lang="en-US" dirty="0" smtClean="0"/>
              <a:t>Causes of Death in Australia</a:t>
            </a:r>
            <a:endParaRPr lang="en-US" dirty="0"/>
          </a:p>
        </p:txBody>
      </p:sp>
      <p:sp>
        <p:nvSpPr>
          <p:cNvPr id="3" name="Content Placeholder 2"/>
          <p:cNvSpPr>
            <a:spLocks noGrp="1"/>
          </p:cNvSpPr>
          <p:nvPr>
            <p:ph idx="1"/>
          </p:nvPr>
        </p:nvSpPr>
        <p:spPr>
          <a:xfrm>
            <a:off x="304800" y="6096000"/>
            <a:ext cx="8001000" cy="762000"/>
          </a:xfrm>
        </p:spPr>
        <p:txBody>
          <a:bodyPr/>
          <a:lstStyle/>
          <a:p>
            <a:pPr algn="ctr">
              <a:buNone/>
            </a:pPr>
            <a:r>
              <a:rPr lang="en-US" dirty="0" smtClean="0"/>
              <a:t>Over 40% modifiable by Lifestyle changes</a:t>
            </a:r>
            <a:endParaRPr lang="en-US" dirty="0"/>
          </a:p>
        </p:txBody>
      </p:sp>
      <p:graphicFrame>
        <p:nvGraphicFramePr>
          <p:cNvPr id="1999874" name="Object 2"/>
          <p:cNvGraphicFramePr>
            <a:graphicFrameLocks noChangeAspect="1"/>
          </p:cNvGraphicFramePr>
          <p:nvPr/>
        </p:nvGraphicFramePr>
        <p:xfrm>
          <a:off x="304800" y="990600"/>
          <a:ext cx="6210625" cy="4876800"/>
        </p:xfrm>
        <a:graphic>
          <a:graphicData uri="http://schemas.openxmlformats.org/presentationml/2006/ole">
            <p:oleObj spid="_x0000_s1999874" name="Document" r:id="rId3" imgW="7569200" imgH="5943600" progId="Word.Document.12">
              <p:link updateAutomatic="1"/>
            </p:oleObj>
          </a:graphicData>
        </a:graphic>
      </p:graphicFrame>
      <p:sp>
        <p:nvSpPr>
          <p:cNvPr id="5" name="TextBox 4"/>
          <p:cNvSpPr txBox="1"/>
          <p:nvPr/>
        </p:nvSpPr>
        <p:spPr>
          <a:xfrm>
            <a:off x="6553200" y="1295400"/>
            <a:ext cx="1905000" cy="1200329"/>
          </a:xfrm>
          <a:prstGeom prst="rect">
            <a:avLst/>
          </a:prstGeom>
          <a:noFill/>
        </p:spPr>
        <p:txBody>
          <a:bodyPr wrap="square" rtlCol="0">
            <a:spAutoFit/>
          </a:bodyPr>
          <a:lstStyle/>
          <a:p>
            <a:pPr algn="ctr"/>
            <a:r>
              <a:rPr lang="en-US" sz="1800" dirty="0" smtClean="0"/>
              <a:t>Also many</a:t>
            </a:r>
          </a:p>
          <a:p>
            <a:pPr algn="ctr"/>
            <a:r>
              <a:rPr lang="en-US" sz="1800" dirty="0" smtClean="0"/>
              <a:t>Preventable</a:t>
            </a:r>
          </a:p>
          <a:p>
            <a:pPr algn="ctr"/>
            <a:r>
              <a:rPr lang="en-US" sz="1800" dirty="0" smtClean="0"/>
              <a:t>Through strong</a:t>
            </a:r>
          </a:p>
          <a:p>
            <a:pPr algn="ctr"/>
            <a:r>
              <a:rPr lang="en-US" sz="1800" dirty="0" smtClean="0"/>
              <a:t>Social networks</a:t>
            </a:r>
            <a:endParaRPr lang="en-US" sz="18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pPr eaLnBrk="1" hangingPunct="1"/>
            <a:r>
              <a:rPr lang="en-US" sz="3200" dirty="0" smtClean="0"/>
              <a:t>Principle of Intervention with least Resistance—Moderate Physical Activity</a:t>
            </a:r>
          </a:p>
        </p:txBody>
      </p:sp>
      <p:sp>
        <p:nvSpPr>
          <p:cNvPr id="64515" name="Rectangle 3"/>
          <p:cNvSpPr>
            <a:spLocks noGrp="1" noChangeArrowheads="1"/>
          </p:cNvSpPr>
          <p:nvPr>
            <p:ph type="body" idx="1"/>
          </p:nvPr>
        </p:nvSpPr>
        <p:spPr/>
        <p:txBody>
          <a:bodyPr/>
          <a:lstStyle/>
          <a:p>
            <a:pPr eaLnBrk="1" hangingPunct="1">
              <a:lnSpc>
                <a:spcPct val="90000"/>
              </a:lnSpc>
            </a:pPr>
            <a:r>
              <a:rPr lang="en-US" sz="2800" dirty="0">
                <a:latin typeface="Helvetica" charset="0"/>
              </a:rPr>
              <a:t>Some of the most prevalent forms of disease today can be prevented or at least lessened through moderate physical activity</a:t>
            </a:r>
            <a:endParaRPr lang="en-US" sz="2800" dirty="0" smtClean="0">
              <a:latin typeface="Helvetica" charset="0"/>
            </a:endParaRPr>
          </a:p>
          <a:p>
            <a:pPr eaLnBrk="1" hangingPunct="1">
              <a:lnSpc>
                <a:spcPct val="90000"/>
              </a:lnSpc>
            </a:pPr>
            <a:r>
              <a:rPr lang="en-US" sz="2800" dirty="0" smtClean="0">
                <a:latin typeface="Helvetica" charset="0"/>
              </a:rPr>
              <a:t>Structured </a:t>
            </a:r>
            <a:r>
              <a:rPr lang="en-US" sz="2800" dirty="0">
                <a:latin typeface="Helvetica" charset="0"/>
              </a:rPr>
              <a:t>physical regimes may have better effect on health, but are also more difficult for people to maintain</a:t>
            </a:r>
          </a:p>
          <a:p>
            <a:pPr eaLnBrk="1" hangingPunct="1">
              <a:lnSpc>
                <a:spcPct val="90000"/>
              </a:lnSpc>
            </a:pPr>
            <a:r>
              <a:rPr lang="en-US" sz="2800" dirty="0">
                <a:latin typeface="Helvetica" charset="0"/>
              </a:rPr>
              <a:t>Small interventions can help--stairs instead of elevators, safe biking to school, etc.</a:t>
            </a:r>
          </a:p>
          <a:p>
            <a:pPr eaLnBrk="1" hangingPunct="1">
              <a:lnSpc>
                <a:spcPct val="90000"/>
              </a:lnSpc>
            </a:pPr>
            <a:r>
              <a:rPr lang="en-US" sz="2800" dirty="0">
                <a:latin typeface="Helvetica" charset="0"/>
              </a:rPr>
              <a:t>People more likely to continue long term with moderate interventions, esp. ones that also have practical outcomes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57200"/>
            <a:ext cx="8229600" cy="1139825"/>
          </a:xfrm>
        </p:spPr>
        <p:txBody>
          <a:bodyPr/>
          <a:lstStyle/>
          <a:p>
            <a:r>
              <a:rPr lang="en-US" dirty="0" smtClean="0"/>
              <a:t>Accessible Health Prevention for Everyone</a:t>
            </a:r>
            <a:endParaRPr lang="en-US" dirty="0"/>
          </a:p>
        </p:txBody>
      </p:sp>
      <p:pic>
        <p:nvPicPr>
          <p:cNvPr id="4" name="Content Placeholder 3" descr="intervention Barriers.tiff"/>
          <p:cNvPicPr>
            <a:picLocks noGrp="1" noChangeAspect="1"/>
          </p:cNvPicPr>
          <p:nvPr>
            <p:ph idx="1"/>
          </p:nvPr>
        </p:nvPicPr>
        <p:blipFill>
          <a:blip r:embed="rId2"/>
          <a:srcRect t="-19483" b="-19483"/>
          <a:stretch>
            <a:fillRect/>
          </a:stretch>
        </p:blipFill>
        <p:spPr>
          <a:xfrm>
            <a:off x="452180" y="1371600"/>
            <a:ext cx="8691820" cy="4953000"/>
          </a:xfr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04800"/>
            <a:ext cx="8229600" cy="1112838"/>
          </a:xfrm>
        </p:spPr>
        <p:txBody>
          <a:bodyPr/>
          <a:lstStyle/>
          <a:p>
            <a:r>
              <a:rPr lang="en-US" sz="3600" dirty="0" smtClean="0"/>
              <a:t>The 20 Minute neighborhood</a:t>
            </a:r>
            <a:endParaRPr lang="en-US" sz="3600" dirty="0"/>
          </a:p>
        </p:txBody>
      </p:sp>
      <p:pic>
        <p:nvPicPr>
          <p:cNvPr id="4" name="Content Placeholder 3" descr="20min_analysis_22x34_v6.pdf"/>
          <p:cNvPicPr>
            <a:picLocks noGrp="1" noChangeAspect="1"/>
          </p:cNvPicPr>
          <p:nvPr>
            <p:ph idx="1"/>
          </p:nvPr>
        </p:nvPicPr>
        <mc:AlternateContent xmlns:ma="http://schemas.microsoft.com/office/mac/drawingml/2008/main">
          <mc:Choice Requires="ma">
            <p:blipFill>
              <a:blip r:embed="rId2"/>
              <a:srcRect l="-25683" r="-25683"/>
              <a:stretch>
                <a:fillRect/>
              </a:stretch>
            </p:blipFill>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a="http://schemas.microsoft.com/office/mac/drawingml/2008/main">
            <p:blipFill>
              <a:blip r:embed="rId3"/>
              <a:srcRect l="-25683" r="-25683"/>
              <a:stretch>
                <a:fillRect/>
              </a:stretch>
            </p:blipFill>
          </mc:Fallback>
        </mc:AlternateContent>
        <p:spPr>
          <a:xfrm>
            <a:off x="-1" y="1447800"/>
            <a:ext cx="9273439" cy="5105400"/>
          </a:xfrm>
        </p:spPr>
      </p:pic>
      <p:pic>
        <p:nvPicPr>
          <p:cNvPr id="5" name="Picture 4" descr="images-1.jpeg"/>
          <p:cNvPicPr>
            <a:picLocks noChangeAspect="1"/>
          </p:cNvPicPr>
          <p:nvPr/>
        </p:nvPicPr>
        <p:blipFill>
          <a:blip r:embed="rId4"/>
          <a:stretch>
            <a:fillRect/>
          </a:stretch>
        </p:blipFill>
        <p:spPr>
          <a:xfrm>
            <a:off x="457200" y="457200"/>
            <a:ext cx="1066800" cy="1386298"/>
          </a:xfrm>
          <a:prstGeom prst="rect">
            <a:avLst/>
          </a:prstGeom>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solidFill>
                  <a:srgbClr val="FFFFFF"/>
                </a:solidFill>
              </a:rPr>
              <a:t>Community Governance by Facilitating the Wisdom of Crowds</a:t>
            </a:r>
          </a:p>
        </p:txBody>
      </p:sp>
      <p:pic>
        <p:nvPicPr>
          <p:cNvPr id="4" name="Content Placeholder 3"/>
          <p:cNvPicPr>
            <a:picLocks noGrp="1" noChangeAspect="1" noChangeArrowheads="1"/>
          </p:cNvPicPr>
          <p:nvPr>
            <p:ph idx="1"/>
          </p:nvPr>
        </p:nvPicPr>
        <p:blipFill>
          <a:blip r:embed="rId2"/>
          <a:srcRect l="-11452" r="-11452"/>
          <a:stretch>
            <a:fillRect/>
          </a:stretch>
        </p:blipFill>
        <p:spPr bwMode="blackWhite">
          <a:xfrm>
            <a:off x="228600" y="1447800"/>
            <a:ext cx="7010400" cy="3859506"/>
          </a:xfrm>
          <a:prstGeom prst="rect">
            <a:avLst/>
          </a:prstGeom>
          <a:noFill/>
          <a:ln w="9525">
            <a:noFill/>
            <a:miter lim="800000"/>
            <a:headEnd/>
            <a:tailEnd/>
          </a:ln>
          <a:effectLst/>
        </p:spPr>
      </p:pic>
      <p:sp>
        <p:nvSpPr>
          <p:cNvPr id="5" name="TextBox 4"/>
          <p:cNvSpPr txBox="1"/>
          <p:nvPr/>
        </p:nvSpPr>
        <p:spPr>
          <a:xfrm>
            <a:off x="685800" y="5638800"/>
            <a:ext cx="7866857" cy="707886"/>
          </a:xfrm>
          <a:prstGeom prst="rect">
            <a:avLst/>
          </a:prstGeom>
          <a:noFill/>
        </p:spPr>
        <p:txBody>
          <a:bodyPr wrap="none" rtlCol="0">
            <a:spAutoFit/>
          </a:bodyPr>
          <a:lstStyle/>
          <a:p>
            <a:pPr algn="ctr"/>
            <a:r>
              <a:rPr lang="en-US" sz="2000" dirty="0" smtClean="0"/>
              <a:t>Leaders become Facilitators not Paternalistic Commanders</a:t>
            </a:r>
          </a:p>
          <a:p>
            <a:pPr algn="ctr"/>
            <a:r>
              <a:rPr lang="en-US" sz="2000" dirty="0" smtClean="0"/>
              <a:t>And Bureaucrats with Social skills as well as scientific and technical </a:t>
            </a:r>
            <a:endParaRPr lang="en-US" sz="2000" dirty="0"/>
          </a:p>
        </p:txBody>
      </p:sp>
      <p:sp>
        <p:nvSpPr>
          <p:cNvPr id="6" name="TextBox 5"/>
          <p:cNvSpPr txBox="1"/>
          <p:nvPr/>
        </p:nvSpPr>
        <p:spPr>
          <a:xfrm>
            <a:off x="7010400" y="2133600"/>
            <a:ext cx="1753805" cy="2308324"/>
          </a:xfrm>
          <a:prstGeom prst="rect">
            <a:avLst/>
          </a:prstGeom>
          <a:noFill/>
        </p:spPr>
        <p:txBody>
          <a:bodyPr wrap="none" rtlCol="0">
            <a:spAutoFit/>
          </a:bodyPr>
          <a:lstStyle/>
          <a:p>
            <a:r>
              <a:rPr lang="en-US" dirty="0" smtClean="0"/>
              <a:t>We can’t</a:t>
            </a:r>
          </a:p>
          <a:p>
            <a:r>
              <a:rPr lang="en-US" dirty="0" smtClean="0"/>
              <a:t>Afford to</a:t>
            </a:r>
          </a:p>
          <a:p>
            <a:r>
              <a:rPr lang="en-US" dirty="0" smtClean="0"/>
              <a:t>Out source</a:t>
            </a:r>
          </a:p>
          <a:p>
            <a:r>
              <a:rPr lang="en-US" dirty="0" smtClean="0"/>
              <a:t>Community</a:t>
            </a:r>
          </a:p>
          <a:p>
            <a:r>
              <a:rPr lang="en-US" dirty="0" smtClean="0"/>
              <a:t>Problem</a:t>
            </a:r>
          </a:p>
          <a:p>
            <a:r>
              <a:rPr lang="en-US" dirty="0" smtClean="0"/>
              <a:t>solving</a:t>
            </a:r>
            <a:endParaRPr lang="en-US"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sz="3600" dirty="0" smtClean="0"/>
              <a:t>We Pay for things that were Free</a:t>
            </a:r>
            <a:endParaRPr lang="en-US" sz="3600" dirty="0"/>
          </a:p>
        </p:txBody>
      </p:sp>
      <p:sp>
        <p:nvSpPr>
          <p:cNvPr id="3" name="Content Placeholder 2"/>
          <p:cNvSpPr>
            <a:spLocks noGrp="1"/>
          </p:cNvSpPr>
          <p:nvPr>
            <p:ph idx="1"/>
          </p:nvPr>
        </p:nvSpPr>
        <p:spPr/>
        <p:txBody>
          <a:bodyPr/>
          <a:lstStyle/>
          <a:p>
            <a:pPr>
              <a:defRPr/>
            </a:pPr>
            <a:endParaRPr lang="en-US" dirty="0"/>
          </a:p>
        </p:txBody>
      </p:sp>
      <p:graphicFrame>
        <p:nvGraphicFramePr>
          <p:cNvPr id="24578" name="Object 2"/>
          <p:cNvGraphicFramePr>
            <a:graphicFrameLocks noChangeAspect="1"/>
          </p:cNvGraphicFramePr>
          <p:nvPr/>
        </p:nvGraphicFramePr>
        <p:xfrm>
          <a:off x="1981200" y="1752600"/>
          <a:ext cx="4953000" cy="4379913"/>
        </p:xfrm>
        <a:graphic>
          <a:graphicData uri="http://schemas.openxmlformats.org/presentationml/2006/ole">
            <p:oleObj spid="_x0000_s2498562" name="Document" r:id="rId3" imgW="5486400" imgH="4851400" progId="Word.Document.12">
              <p:link updateAutomatic="1"/>
            </p:oleObj>
          </a:graphicData>
        </a:graphic>
      </p:graphicFrame>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2000’s Decade of Social Media, now Gaming</a:t>
            </a:r>
            <a:endParaRPr lang="en-US" dirty="0"/>
          </a:p>
        </p:txBody>
      </p:sp>
      <p:sp>
        <p:nvSpPr>
          <p:cNvPr id="3" name="Content Placeholder 2"/>
          <p:cNvSpPr>
            <a:spLocks noGrp="1"/>
          </p:cNvSpPr>
          <p:nvPr>
            <p:ph idx="1"/>
          </p:nvPr>
        </p:nvSpPr>
        <p:spPr>
          <a:xfrm>
            <a:off x="228600" y="1981200"/>
            <a:ext cx="4495800" cy="4149725"/>
          </a:xfrm>
        </p:spPr>
        <p:txBody>
          <a:bodyPr/>
          <a:lstStyle/>
          <a:p>
            <a:r>
              <a:rPr lang="en-US" dirty="0" smtClean="0"/>
              <a:t>Modifying people behavior via online collective actions</a:t>
            </a:r>
          </a:p>
          <a:p>
            <a:r>
              <a:rPr lang="en-US" dirty="0" smtClean="0"/>
              <a:t>Cooperative Consumption</a:t>
            </a:r>
          </a:p>
          <a:p>
            <a:r>
              <a:rPr lang="en-US" i="1" dirty="0" smtClean="0"/>
              <a:t>Long Tail </a:t>
            </a:r>
            <a:r>
              <a:rPr lang="en-US" dirty="0" smtClean="0"/>
              <a:t>of civic action and organizing</a:t>
            </a:r>
          </a:p>
        </p:txBody>
      </p:sp>
      <p:pic>
        <p:nvPicPr>
          <p:cNvPr id="4" name="Picture 3" descr="Unknown.jpeg">
            <a:hlinkClick r:id="rId2"/>
          </p:cNvPr>
          <p:cNvPicPr>
            <a:picLocks noChangeAspect="1"/>
          </p:cNvPicPr>
          <p:nvPr/>
        </p:nvPicPr>
        <p:blipFill>
          <a:blip r:embed="rId3"/>
          <a:stretch>
            <a:fillRect/>
          </a:stretch>
        </p:blipFill>
        <p:spPr>
          <a:xfrm>
            <a:off x="4952999" y="1905000"/>
            <a:ext cx="4007787" cy="2667000"/>
          </a:xfrm>
          <a:prstGeom prst="rect">
            <a:avLst/>
          </a:prstGeo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US" dirty="0" smtClean="0"/>
              <a:t>Social Sustainability</a:t>
            </a:r>
            <a:endParaRPr lang="en-US" dirty="0"/>
          </a:p>
        </p:txBody>
      </p:sp>
      <p:sp>
        <p:nvSpPr>
          <p:cNvPr id="26627" name="Rectangle 3"/>
          <p:cNvSpPr>
            <a:spLocks noGrp="1" noChangeArrowheads="1"/>
          </p:cNvSpPr>
          <p:nvPr>
            <p:ph type="body" idx="1"/>
          </p:nvPr>
        </p:nvSpPr>
        <p:spPr/>
        <p:txBody>
          <a:bodyPr/>
          <a:lstStyle/>
          <a:p>
            <a:pPr eaLnBrk="1" hangingPunct="1"/>
            <a:r>
              <a:rPr lang="en-US" dirty="0" smtClean="0"/>
              <a:t>Healthy, innovative, inclusive civic ecology</a:t>
            </a:r>
          </a:p>
          <a:p>
            <a:pPr eaLnBrk="1" hangingPunct="1"/>
            <a:r>
              <a:rPr lang="en-US" dirty="0" smtClean="0"/>
              <a:t>Social treasury, social networks, and civic space across class, race, geographic boundaries</a:t>
            </a:r>
          </a:p>
          <a:p>
            <a:pPr eaLnBrk="1" hangingPunct="1"/>
            <a:r>
              <a:rPr lang="en-US" dirty="0" smtClean="0"/>
              <a:t>Social Equity: equal opportunity and benefit from regional development and growth</a:t>
            </a:r>
          </a:p>
          <a:p>
            <a:pPr eaLnBrk="1" hangingPunct="1"/>
            <a:r>
              <a:rPr lang="en-US" dirty="0" smtClean="0"/>
              <a:t>Investment in arts and </a:t>
            </a:r>
            <a:r>
              <a:rPr lang="en-US" dirty="0" smtClean="0"/>
              <a:t>culture: </a:t>
            </a:r>
            <a:r>
              <a:rPr lang="en-US" sz="2400" dirty="0" smtClean="0"/>
              <a:t>the Pinnacle of civilization</a:t>
            </a:r>
            <a:endParaRPr lang="en-US" sz="2400" dirty="0"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267200" y="609600"/>
            <a:ext cx="4648200" cy="2133600"/>
          </a:xfrm>
        </p:spPr>
        <p:txBody>
          <a:bodyPr/>
          <a:lstStyle/>
          <a:p>
            <a:r>
              <a:rPr lang="en-US" sz="2400" dirty="0" smtClean="0"/>
              <a:t>Statistically speaking for your health you would be better off smoking than reducing your social networks or </a:t>
            </a:r>
            <a:r>
              <a:rPr lang="en-US" sz="2400" dirty="0" err="1" smtClean="0"/>
              <a:t>Facebook</a:t>
            </a:r>
            <a:r>
              <a:rPr lang="en-US" sz="2400" dirty="0" smtClean="0"/>
              <a:t> friends</a:t>
            </a:r>
            <a:br>
              <a:rPr lang="en-US" sz="2400" dirty="0" smtClean="0"/>
            </a:br>
            <a:endParaRPr lang="en-US" sz="2400" dirty="0"/>
          </a:p>
        </p:txBody>
      </p:sp>
      <p:pic>
        <p:nvPicPr>
          <p:cNvPr id="4" name="Content Placeholder 3" descr="images-1.jpeg"/>
          <p:cNvPicPr>
            <a:picLocks noGrp="1" noChangeAspect="1"/>
          </p:cNvPicPr>
          <p:nvPr>
            <p:ph idx="1"/>
          </p:nvPr>
        </p:nvPicPr>
        <p:blipFill>
          <a:blip r:embed="rId2"/>
          <a:srcRect l="-29731" r="-29731"/>
          <a:stretch>
            <a:fillRect/>
          </a:stretch>
        </p:blipFill>
        <p:spPr>
          <a:xfrm>
            <a:off x="457200" y="304800"/>
            <a:ext cx="3460238" cy="1905000"/>
          </a:xfrm>
        </p:spPr>
      </p:pic>
      <p:pic>
        <p:nvPicPr>
          <p:cNvPr id="5" name="Picture 4" descr="images.jpeg"/>
          <p:cNvPicPr>
            <a:picLocks noChangeAspect="1"/>
          </p:cNvPicPr>
          <p:nvPr/>
        </p:nvPicPr>
        <p:blipFill>
          <a:blip r:embed="rId3"/>
          <a:stretch>
            <a:fillRect/>
          </a:stretch>
        </p:blipFill>
        <p:spPr>
          <a:xfrm>
            <a:off x="5638800" y="3200400"/>
            <a:ext cx="2882900" cy="2819400"/>
          </a:xfrm>
          <a:prstGeom prst="rect">
            <a:avLst/>
          </a:prstGeom>
        </p:spPr>
      </p:pic>
      <p:pic>
        <p:nvPicPr>
          <p:cNvPr id="6" name="Picture 5" descr="images-2.jpeg"/>
          <p:cNvPicPr>
            <a:picLocks noChangeAspect="1"/>
          </p:cNvPicPr>
          <p:nvPr/>
        </p:nvPicPr>
        <p:blipFill>
          <a:blip r:embed="rId4"/>
          <a:stretch>
            <a:fillRect/>
          </a:stretch>
        </p:blipFill>
        <p:spPr>
          <a:xfrm>
            <a:off x="1905000" y="2362200"/>
            <a:ext cx="2901062" cy="1487487"/>
          </a:xfrm>
          <a:prstGeom prst="rect">
            <a:avLst/>
          </a:prstGeom>
        </p:spPr>
      </p:pic>
      <p:pic>
        <p:nvPicPr>
          <p:cNvPr id="7" name="Picture 6" descr="Unknown.jpeg"/>
          <p:cNvPicPr>
            <a:picLocks noChangeAspect="1"/>
          </p:cNvPicPr>
          <p:nvPr/>
        </p:nvPicPr>
        <p:blipFill>
          <a:blip r:embed="rId5"/>
          <a:stretch>
            <a:fillRect/>
          </a:stretch>
        </p:blipFill>
        <p:spPr>
          <a:xfrm>
            <a:off x="1143000" y="4191000"/>
            <a:ext cx="2346036" cy="1828800"/>
          </a:xfrm>
          <a:prstGeom prst="rect">
            <a:avLst/>
          </a:prstGeo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6000" dirty="0" smtClean="0">
                <a:solidFill>
                  <a:srgbClr val="FF0000"/>
                </a:solidFill>
              </a:rPr>
              <a:t>Who am I?</a:t>
            </a:r>
            <a:endParaRPr lang="en-US" sz="6000" dirty="0">
              <a:solidFill>
                <a:srgbClr val="FF0000"/>
              </a:solidFill>
            </a:endParaRPr>
          </a:p>
        </p:txBody>
      </p:sp>
      <p:sp>
        <p:nvSpPr>
          <p:cNvPr id="3" name="Content Placeholder 2"/>
          <p:cNvSpPr>
            <a:spLocks noGrp="1"/>
          </p:cNvSpPr>
          <p:nvPr>
            <p:ph idx="1"/>
          </p:nvPr>
        </p:nvSpPr>
        <p:spPr/>
        <p:txBody>
          <a:bodyPr/>
          <a:lstStyle/>
          <a:p>
            <a:endParaRPr lang="en-US"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2514600" y="304800"/>
            <a:ext cx="3505200" cy="1139825"/>
          </a:xfrm>
        </p:spPr>
        <p:txBody>
          <a:bodyPr/>
          <a:lstStyle/>
          <a:p>
            <a:r>
              <a:rPr lang="en-US" sz="2800" dirty="0" smtClean="0"/>
              <a:t>Steven Reed Johnson</a:t>
            </a:r>
            <a:br>
              <a:rPr lang="en-US" sz="2800" dirty="0" smtClean="0"/>
            </a:br>
            <a:r>
              <a:rPr lang="en-US" sz="2800" dirty="0" smtClean="0"/>
              <a:t>a.k.a. White wolf</a:t>
            </a:r>
            <a:endParaRPr lang="en-US" sz="2800" dirty="0"/>
          </a:p>
        </p:txBody>
      </p:sp>
      <p:pic>
        <p:nvPicPr>
          <p:cNvPr id="4" name="Content Placeholder 3" descr="images.jpeg"/>
          <p:cNvPicPr>
            <a:picLocks noGrp="1" noChangeAspect="1"/>
          </p:cNvPicPr>
          <p:nvPr>
            <p:ph idx="1"/>
          </p:nvPr>
        </p:nvPicPr>
        <p:blipFill>
          <a:blip r:embed="rId2"/>
          <a:srcRect l="-55665" r="-55665"/>
          <a:stretch>
            <a:fillRect/>
          </a:stretch>
        </p:blipFill>
        <p:spPr>
          <a:xfrm>
            <a:off x="-685800" y="304800"/>
            <a:ext cx="4191000" cy="2307314"/>
          </a:xfrm>
        </p:spPr>
      </p:pic>
      <p:pic>
        <p:nvPicPr>
          <p:cNvPr id="5" name="Content Placeholder 3" descr="myhouse.jpg"/>
          <p:cNvPicPr>
            <a:picLocks noChangeAspect="1"/>
          </p:cNvPicPr>
          <p:nvPr/>
        </p:nvPicPr>
        <p:blipFill>
          <a:blip r:embed="rId3"/>
          <a:srcRect l="-18115" r="-18115"/>
          <a:stretch>
            <a:fillRect/>
          </a:stretch>
        </p:blipFill>
        <p:spPr bwMode="black">
          <a:xfrm>
            <a:off x="2743200" y="2057400"/>
            <a:ext cx="3321828" cy="1828800"/>
          </a:xfrm>
          <a:prstGeom prst="rect">
            <a:avLst/>
          </a:prstGeom>
          <a:noFill/>
          <a:ln w="9525">
            <a:noFill/>
            <a:miter lim="800000"/>
            <a:headEnd/>
            <a:tailEnd/>
          </a:ln>
          <a:effectLst/>
        </p:spPr>
      </p:pic>
      <p:pic>
        <p:nvPicPr>
          <p:cNvPr id="6" name="Picture 3" descr="tideman"/>
          <p:cNvPicPr>
            <a:picLocks noChangeAspect="1" noChangeArrowheads="1"/>
          </p:cNvPicPr>
          <p:nvPr/>
        </p:nvPicPr>
        <p:blipFill>
          <a:blip r:embed="rId4">
            <a:lum bright="-6000"/>
          </a:blip>
          <a:srcRect/>
          <a:stretch>
            <a:fillRect/>
          </a:stretch>
        </p:blipFill>
        <p:spPr bwMode="black">
          <a:xfrm>
            <a:off x="7162800" y="304800"/>
            <a:ext cx="1524000" cy="2355400"/>
          </a:xfrm>
          <a:prstGeom prst="rect">
            <a:avLst/>
          </a:prstGeom>
          <a:noFill/>
          <a:ln w="9525">
            <a:noFill/>
            <a:miter lim="800000"/>
            <a:headEnd/>
            <a:tailEnd/>
          </a:ln>
          <a:effectLst/>
        </p:spPr>
      </p:pic>
      <p:pic>
        <p:nvPicPr>
          <p:cNvPr id="7" name="Picture 1027" descr="FarmTeachMoment"/>
          <p:cNvPicPr>
            <a:picLocks noChangeAspect="1" noChangeArrowheads="1"/>
          </p:cNvPicPr>
          <p:nvPr/>
        </p:nvPicPr>
        <p:blipFill>
          <a:blip r:embed="rId5"/>
          <a:srcRect/>
          <a:stretch>
            <a:fillRect/>
          </a:stretch>
        </p:blipFill>
        <p:spPr bwMode="black">
          <a:xfrm>
            <a:off x="6477000" y="2819400"/>
            <a:ext cx="2234532" cy="1676400"/>
          </a:xfrm>
          <a:prstGeom prst="rect">
            <a:avLst/>
          </a:prstGeom>
          <a:noFill/>
          <a:ln w="9525">
            <a:noFill/>
            <a:miter lim="800000"/>
            <a:headEnd/>
            <a:tailEnd/>
          </a:ln>
          <a:effectLst/>
        </p:spPr>
      </p:pic>
      <p:sp>
        <p:nvSpPr>
          <p:cNvPr id="8" name="Title 1"/>
          <p:cNvSpPr txBox="1">
            <a:spLocks/>
          </p:cNvSpPr>
          <p:nvPr/>
        </p:nvSpPr>
        <p:spPr bwMode="black">
          <a:xfrm>
            <a:off x="2514600" y="5334000"/>
            <a:ext cx="1981200" cy="941387"/>
          </a:xfrm>
          <a:prstGeom prst="rect">
            <a:avLst/>
          </a:prstGeom>
          <a:noFill/>
          <a:ln w="9525">
            <a:noFill/>
            <a:miter lim="800000"/>
            <a:headEnd/>
            <a:tailEnd/>
          </a:ln>
          <a:effectLst/>
        </p:spPr>
        <p:txBody>
          <a:bodyPr vert="horz" wrap="square" lIns="91440" tIns="45720" rIns="91440" bIns="45720" numCol="1" anchor="ctr" anchorCtr="1"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0" cap="none" spc="0" normalizeH="0" baseline="0" noProof="0" dirty="0" smtClean="0">
                <a:ln>
                  <a:noFill/>
                </a:ln>
                <a:solidFill>
                  <a:srgbClr val="FF0000"/>
                </a:solidFill>
                <a:effectLst>
                  <a:outerShdw blurRad="38100" dist="38100" dir="2700000" algn="tl">
                    <a:srgbClr val="000000"/>
                  </a:outerShdw>
                </a:effectLst>
                <a:uLnTx/>
                <a:uFillTx/>
                <a:latin typeface="+mj-lt"/>
                <a:ea typeface="+mj-ea"/>
                <a:cs typeface="+mj-cs"/>
              </a:rPr>
              <a:t>From Knowing Home to Ends of the Earth</a:t>
            </a:r>
            <a:endParaRPr kumimoji="0" lang="en-US" sz="2000" b="1" i="0" u="none" strike="noStrike" kern="0" cap="none" spc="0" normalizeH="0" baseline="0" noProof="0" dirty="0">
              <a:ln>
                <a:noFill/>
              </a:ln>
              <a:solidFill>
                <a:srgbClr val="FF0000"/>
              </a:solidFill>
              <a:effectLst>
                <a:outerShdw blurRad="38100" dist="38100" dir="2700000" algn="tl">
                  <a:srgbClr val="000000"/>
                </a:outerShdw>
              </a:effectLst>
              <a:uLnTx/>
              <a:uFillTx/>
              <a:latin typeface="+mj-lt"/>
              <a:ea typeface="+mj-ea"/>
              <a:cs typeface="+mj-cs"/>
            </a:endParaRPr>
          </a:p>
        </p:txBody>
      </p:sp>
      <p:pic>
        <p:nvPicPr>
          <p:cNvPr id="9" name="Content Placeholder 3" descr="cresent moon.jpg"/>
          <p:cNvPicPr>
            <a:picLocks noChangeAspect="1"/>
          </p:cNvPicPr>
          <p:nvPr/>
        </p:nvPicPr>
        <p:blipFill>
          <a:blip r:embed="rId6"/>
          <a:srcRect l="-19677" r="-19677"/>
          <a:stretch>
            <a:fillRect/>
          </a:stretch>
        </p:blipFill>
        <p:spPr bwMode="black">
          <a:xfrm>
            <a:off x="4343400" y="4889735"/>
            <a:ext cx="3575152" cy="1968265"/>
          </a:xfrm>
          <a:prstGeom prst="rect">
            <a:avLst/>
          </a:prstGeom>
          <a:noFill/>
          <a:ln w="9525">
            <a:noFill/>
            <a:miter lim="800000"/>
            <a:headEnd/>
            <a:tailEnd/>
          </a:ln>
          <a:effectLst/>
        </p:spPr>
      </p:pic>
      <p:pic>
        <p:nvPicPr>
          <p:cNvPr id="10" name="Picture 9" descr="TropicalAustralia.jpg"/>
          <p:cNvPicPr>
            <a:picLocks noChangeAspect="1"/>
          </p:cNvPicPr>
          <p:nvPr/>
        </p:nvPicPr>
        <p:blipFill>
          <a:blip r:embed="rId7"/>
          <a:stretch>
            <a:fillRect/>
          </a:stretch>
        </p:blipFill>
        <p:spPr>
          <a:xfrm>
            <a:off x="228600" y="3962400"/>
            <a:ext cx="2133600" cy="1601938"/>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descr="DSCN2394.jpg"/>
          <p:cNvPicPr>
            <a:picLocks noGrp="1" noChangeAspect="1"/>
          </p:cNvPicPr>
          <p:nvPr>
            <p:ph idx="1"/>
          </p:nvPr>
        </p:nvPicPr>
        <p:blipFill>
          <a:blip r:embed="rId2"/>
          <a:srcRect l="-18115" r="-18115"/>
          <a:stretch>
            <a:fillRect/>
          </a:stretch>
        </p:blipFill>
        <p:spPr>
          <a:xfrm>
            <a:off x="-381000" y="381000"/>
            <a:ext cx="5397971" cy="2971800"/>
          </a:xfrm>
        </p:spPr>
      </p:pic>
      <p:pic>
        <p:nvPicPr>
          <p:cNvPr id="5" name="Picture 4" descr="DSCN1326.jpg"/>
          <p:cNvPicPr>
            <a:picLocks noChangeAspect="1"/>
          </p:cNvPicPr>
          <p:nvPr/>
        </p:nvPicPr>
        <p:blipFill>
          <a:blip r:embed="rId3"/>
          <a:stretch>
            <a:fillRect/>
          </a:stretch>
        </p:blipFill>
        <p:spPr>
          <a:xfrm>
            <a:off x="4495800" y="381000"/>
            <a:ext cx="4059593" cy="3048000"/>
          </a:xfrm>
          <a:prstGeom prst="rect">
            <a:avLst/>
          </a:prstGeom>
        </p:spPr>
      </p:pic>
      <p:pic>
        <p:nvPicPr>
          <p:cNvPr id="6" name="Picture 5" descr="DSCN1596.jpg"/>
          <p:cNvPicPr>
            <a:picLocks noChangeAspect="1"/>
          </p:cNvPicPr>
          <p:nvPr/>
        </p:nvPicPr>
        <p:blipFill>
          <a:blip r:embed="rId4"/>
          <a:stretch>
            <a:fillRect/>
          </a:stretch>
        </p:blipFill>
        <p:spPr>
          <a:xfrm>
            <a:off x="457200" y="3581400"/>
            <a:ext cx="3429000" cy="2571751"/>
          </a:xfrm>
          <a:prstGeom prst="rect">
            <a:avLst/>
          </a:prstGeom>
        </p:spPr>
      </p:pic>
      <p:sp>
        <p:nvSpPr>
          <p:cNvPr id="7" name="TextBox 6"/>
          <p:cNvSpPr txBox="1"/>
          <p:nvPr/>
        </p:nvSpPr>
        <p:spPr>
          <a:xfrm>
            <a:off x="4419600" y="3886200"/>
            <a:ext cx="4072524" cy="2246769"/>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US" sz="2000" b="1" dirty="0" smtClean="0"/>
              <a:t>From Knowing home to Ends of the Earth</a:t>
            </a:r>
          </a:p>
          <a:p>
            <a:endParaRPr lang="en-US" sz="2000" b="1" dirty="0" smtClean="0"/>
          </a:p>
          <a:p>
            <a:r>
              <a:rPr lang="en-US" sz="2000" b="1" dirty="0" smtClean="0"/>
              <a:t>Kathmandu</a:t>
            </a:r>
            <a:r>
              <a:rPr lang="en-US" sz="2000" dirty="0" smtClean="0"/>
              <a:t>, </a:t>
            </a:r>
            <a:r>
              <a:rPr lang="en-US" sz="2000" b="1" dirty="0" smtClean="0"/>
              <a:t>Sapporo </a:t>
            </a:r>
            <a:r>
              <a:rPr lang="en-US" sz="2000" dirty="0" smtClean="0"/>
              <a:t>, Croatia</a:t>
            </a:r>
          </a:p>
          <a:p>
            <a:endParaRPr lang="en-US" sz="2000" dirty="0" smtClean="0"/>
          </a:p>
          <a:p>
            <a:r>
              <a:rPr lang="en-US" sz="2000" dirty="0" smtClean="0"/>
              <a:t>150 cities, 20 countries, 6000 people</a:t>
            </a:r>
            <a:endParaRPr lang="en-US" sz="20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02498" name="Rectangle 1026"/>
          <p:cNvSpPr>
            <a:spLocks noGrp="1" noChangeArrowheads="1"/>
          </p:cNvSpPr>
          <p:nvPr>
            <p:ph type="title"/>
          </p:nvPr>
        </p:nvSpPr>
        <p:spPr/>
        <p:txBody>
          <a:bodyPr/>
          <a:lstStyle/>
          <a:p>
            <a:r>
              <a:rPr lang="en-US" dirty="0"/>
              <a:t>Summer at the Farm</a:t>
            </a:r>
          </a:p>
        </p:txBody>
      </p:sp>
      <p:pic>
        <p:nvPicPr>
          <p:cNvPr id="1002499" name="Picture 1027" descr="farmTeepee"/>
          <p:cNvPicPr>
            <a:picLocks noGrp="1" noChangeAspect="1" noChangeArrowheads="1"/>
          </p:cNvPicPr>
          <p:nvPr>
            <p:ph idx="1"/>
          </p:nvPr>
        </p:nvPicPr>
        <p:blipFill>
          <a:blip r:embed="rId3"/>
          <a:srcRect/>
          <a:stretch>
            <a:fillRect/>
          </a:stretch>
        </p:blipFill>
        <p:spPr>
          <a:xfrm>
            <a:off x="914400" y="1295400"/>
            <a:ext cx="7162800" cy="5372100"/>
          </a:xfrm>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04546" name="Rectangle 1026"/>
          <p:cNvSpPr>
            <a:spLocks noGrp="1" noChangeArrowheads="1"/>
          </p:cNvSpPr>
          <p:nvPr>
            <p:ph type="title"/>
          </p:nvPr>
        </p:nvSpPr>
        <p:spPr/>
        <p:txBody>
          <a:bodyPr/>
          <a:lstStyle/>
          <a:p>
            <a:r>
              <a:rPr lang="en-US" dirty="0"/>
              <a:t>Outdoor classroom</a:t>
            </a:r>
          </a:p>
        </p:txBody>
      </p:sp>
      <p:pic>
        <p:nvPicPr>
          <p:cNvPr id="1004547" name="Picture 1027" descr="FarmTeachMoment"/>
          <p:cNvPicPr>
            <a:picLocks noGrp="1" noChangeAspect="1" noChangeArrowheads="1"/>
          </p:cNvPicPr>
          <p:nvPr>
            <p:ph idx="1"/>
          </p:nvPr>
        </p:nvPicPr>
        <p:blipFill>
          <a:blip r:embed="rId3"/>
          <a:srcRect/>
          <a:stretch>
            <a:fillRect/>
          </a:stretch>
        </p:blipFill>
        <p:spPr>
          <a:xfrm>
            <a:off x="990600" y="1219200"/>
            <a:ext cx="7086600" cy="5316538"/>
          </a:xfrm>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Children Learning about Indigenous uses of Plants</a:t>
            </a:r>
            <a:endParaRPr lang="en-US" dirty="0"/>
          </a:p>
        </p:txBody>
      </p:sp>
      <p:pic>
        <p:nvPicPr>
          <p:cNvPr id="4" name="Content Placeholder 3" descr="studentinForest.jpg"/>
          <p:cNvPicPr>
            <a:picLocks noGrp="1" noChangeAspect="1"/>
          </p:cNvPicPr>
          <p:nvPr>
            <p:ph idx="1"/>
          </p:nvPr>
        </p:nvPicPr>
        <p:blipFill>
          <a:blip r:embed="rId2"/>
          <a:srcRect l="-18115" r="-18115"/>
          <a:stretch>
            <a:fillRect/>
          </a:stretch>
        </p:blip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Prairie Home Companion Summer Camp</a:t>
            </a:r>
            <a:endParaRPr lang="en-US" dirty="0"/>
          </a:p>
        </p:txBody>
      </p:sp>
      <p:pic>
        <p:nvPicPr>
          <p:cNvPr id="4" name="Content Placeholder 3" descr="HomePrarieCampJeansFarm.jpg"/>
          <p:cNvPicPr>
            <a:picLocks noGrp="1" noChangeAspect="1"/>
          </p:cNvPicPr>
          <p:nvPr>
            <p:ph idx="1"/>
          </p:nvPr>
        </p:nvPicPr>
        <p:blipFill>
          <a:blip r:embed="rId2"/>
          <a:srcRect l="-71600" r="-71600"/>
          <a:stretch>
            <a:fillRect/>
          </a:stretch>
        </p:blipFill>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61538" name="Rectangle 2"/>
          <p:cNvSpPr>
            <a:spLocks noGrp="1" noChangeArrowheads="1"/>
          </p:cNvSpPr>
          <p:nvPr>
            <p:ph type="title"/>
          </p:nvPr>
        </p:nvSpPr>
        <p:spPr>
          <a:xfrm>
            <a:off x="457200" y="277813"/>
            <a:ext cx="8229600" cy="712787"/>
          </a:xfrm>
        </p:spPr>
        <p:txBody>
          <a:bodyPr/>
          <a:lstStyle/>
          <a:p>
            <a:pPr eaLnBrk="1" hangingPunct="1">
              <a:defRPr/>
            </a:pPr>
            <a:r>
              <a:rPr lang="en-US" altLang="ja-JP" dirty="0">
                <a:solidFill>
                  <a:schemeClr val="tx1"/>
                </a:solidFill>
                <a:ea typeface="ＭＳ Ｐゴシック" pitchFamily="-107" charset="-128"/>
                <a:cs typeface="ＭＳ Ｐゴシック" pitchFamily="-107" charset="-128"/>
              </a:rPr>
              <a:t>Where is Portland Oregon?</a:t>
            </a:r>
          </a:p>
        </p:txBody>
      </p:sp>
      <p:graphicFrame>
        <p:nvGraphicFramePr>
          <p:cNvPr id="25602" name="Object 2"/>
          <p:cNvGraphicFramePr>
            <a:graphicFrameLocks noChangeAspect="1"/>
          </p:cNvGraphicFramePr>
          <p:nvPr>
            <p:ph idx="1"/>
          </p:nvPr>
        </p:nvGraphicFramePr>
        <p:xfrm>
          <a:off x="1600200" y="1143000"/>
          <a:ext cx="4413250" cy="5715000"/>
        </p:xfrm>
        <a:graphic>
          <a:graphicData uri="http://schemas.openxmlformats.org/presentationml/2006/ole">
            <p:oleObj spid="_x0000_s114690" name="Document" r:id="rId4" imgW="5474219" imgH="7092710" progId="Word.Document.8">
              <p:embed/>
            </p:oleObj>
          </a:graphicData>
        </a:graphic>
      </p:graphicFrame>
      <p:sp>
        <p:nvSpPr>
          <p:cNvPr id="25604" name="Line 4"/>
          <p:cNvSpPr>
            <a:spLocks noChangeShapeType="1"/>
          </p:cNvSpPr>
          <p:nvPr/>
        </p:nvSpPr>
        <p:spPr bwMode="blackWhite">
          <a:xfrm flipH="1">
            <a:off x="2971800" y="2209800"/>
            <a:ext cx="4114800" cy="2133600"/>
          </a:xfrm>
          <a:prstGeom prst="line">
            <a:avLst/>
          </a:prstGeom>
          <a:noFill/>
          <a:ln w="28575">
            <a:solidFill>
              <a:srgbClr val="060312"/>
            </a:solidFill>
            <a:round/>
            <a:headEnd/>
            <a:tailEnd type="triangle" w="med" len="med"/>
          </a:ln>
        </p:spPr>
        <p:txBody>
          <a:bodyPr wrap="none" anchor="ctr">
            <a:prstTxWarp prst="textNoShape">
              <a:avLst/>
            </a:prstTxWarp>
          </a:bodyPr>
          <a:lstStyle/>
          <a:p>
            <a:endParaRPr lang="en-US" dirty="0"/>
          </a:p>
        </p:txBody>
      </p:sp>
      <p:sp>
        <p:nvSpPr>
          <p:cNvPr id="961541" name="Text Box 5"/>
          <p:cNvSpPr txBox="1">
            <a:spLocks noChangeArrowheads="1"/>
          </p:cNvSpPr>
          <p:nvPr/>
        </p:nvSpPr>
        <p:spPr bwMode="blackWhite">
          <a:xfrm>
            <a:off x="6553200" y="1905000"/>
            <a:ext cx="1862138" cy="366713"/>
          </a:xfrm>
          <a:prstGeom prst="rect">
            <a:avLst/>
          </a:prstGeom>
          <a:noFill/>
          <a:ln w="9525">
            <a:noFill/>
            <a:miter lim="800000"/>
            <a:headEnd/>
            <a:tailEnd/>
          </a:ln>
          <a:effectLst/>
        </p:spPr>
        <p:txBody>
          <a:bodyPr wrap="none" anchor="ctr">
            <a:prstTxWarp prst="textNoShape">
              <a:avLst/>
            </a:prstTxWarp>
            <a:spAutoFit/>
          </a:bodyPr>
          <a:lstStyle/>
          <a:p>
            <a:pPr algn="ctr">
              <a:defRPr/>
            </a:pPr>
            <a:r>
              <a:rPr lang="en-US" altLang="ja-JP" sz="1800" dirty="0">
                <a:solidFill>
                  <a:srgbClr val="FF9220"/>
                </a:solidFill>
                <a:effectLst>
                  <a:outerShdw blurRad="38100" dist="38100" dir="2700000" algn="tl">
                    <a:srgbClr val="000000"/>
                  </a:outerShdw>
                </a:effectLst>
                <a:latin typeface="Arial" pitchFamily="-107" charset="0"/>
                <a:ea typeface="ＭＳ Ｐゴシック" pitchFamily="-107" charset="-128"/>
                <a:cs typeface="ＭＳ Ｐゴシック" pitchFamily="-107" charset="-128"/>
              </a:rPr>
              <a:t>Portland Oregon</a:t>
            </a:r>
            <a:endParaRPr lang="en-US" altLang="ja-JP" sz="1800" dirty="0">
              <a:effectLst>
                <a:outerShdw blurRad="38100" dist="38100" dir="2700000" algn="tl">
                  <a:srgbClr val="000000"/>
                </a:outerShdw>
              </a:effectLst>
              <a:latin typeface="Arial" pitchFamily="-107" charset="0"/>
              <a:ea typeface="ＭＳ Ｐゴシック" pitchFamily="-107" charset="-128"/>
              <a:cs typeface="ＭＳ Ｐゴシック" pitchFamily="-107" charset="-128"/>
            </a:endParaRPr>
          </a:p>
        </p:txBody>
      </p:sp>
      <p:sp>
        <p:nvSpPr>
          <p:cNvPr id="25606" name="Rectangle 6"/>
          <p:cNvSpPr>
            <a:spLocks noChangeArrowheads="1"/>
          </p:cNvSpPr>
          <p:nvPr/>
        </p:nvSpPr>
        <p:spPr bwMode="blackWhite">
          <a:xfrm>
            <a:off x="6172200" y="2663379"/>
            <a:ext cx="2511525" cy="1077218"/>
          </a:xfrm>
          <a:prstGeom prst="rect">
            <a:avLst/>
          </a:prstGeom>
          <a:noFill/>
          <a:ln w="9525">
            <a:noFill/>
            <a:miter lim="800000"/>
            <a:headEnd/>
            <a:tailEnd/>
          </a:ln>
        </p:spPr>
        <p:txBody>
          <a:bodyPr wrap="none" anchor="ctr">
            <a:prstTxWarp prst="textNoShape">
              <a:avLst/>
            </a:prstTxWarp>
            <a:spAutoFit/>
          </a:bodyPr>
          <a:lstStyle/>
          <a:p>
            <a:r>
              <a:rPr lang="en-US" sz="1600" dirty="0"/>
              <a:t>Metropolitan </a:t>
            </a:r>
          </a:p>
          <a:p>
            <a:r>
              <a:rPr lang="en-US" sz="1600" dirty="0"/>
              <a:t>population: </a:t>
            </a:r>
            <a:r>
              <a:rPr lang="en-US" sz="1600" dirty="0" smtClean="0"/>
              <a:t>2.2 </a:t>
            </a:r>
            <a:r>
              <a:rPr lang="en-US" sz="1600" dirty="0"/>
              <a:t>million</a:t>
            </a:r>
            <a:endParaRPr lang="en-US" sz="1600" dirty="0" smtClean="0"/>
          </a:p>
          <a:p>
            <a:r>
              <a:rPr lang="en-US" sz="1600" dirty="0" smtClean="0"/>
              <a:t>Land area, city: 347 sq. K</a:t>
            </a:r>
          </a:p>
          <a:p>
            <a:r>
              <a:rPr lang="en-US" sz="1600" dirty="0" smtClean="0"/>
              <a:t>Metropolitan, 1200 Sq K.</a:t>
            </a:r>
            <a:endParaRPr lang="en-US" sz="1600"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609600"/>
            <a:ext cx="3505200" cy="3124200"/>
          </a:xfrm>
        </p:spPr>
        <p:txBody>
          <a:bodyPr/>
          <a:lstStyle/>
          <a:p>
            <a:pPr>
              <a:defRPr/>
            </a:pPr>
            <a:r>
              <a:rPr lang="en-US" sz="3200" cap="small" dirty="0" smtClean="0"/>
              <a:t>Everyone should know where they are at all times</a:t>
            </a:r>
            <a:br>
              <a:rPr lang="en-US" sz="3200" cap="small" dirty="0" smtClean="0"/>
            </a:br>
            <a:r>
              <a:rPr lang="en-US" sz="3200" cap="small" dirty="0" smtClean="0"/>
              <a:t>and </a:t>
            </a:r>
            <a:br>
              <a:rPr lang="en-US" sz="3200" cap="small" dirty="0" smtClean="0"/>
            </a:br>
            <a:r>
              <a:rPr lang="en-US" sz="3200" cap="small" dirty="0" smtClean="0"/>
              <a:t>everyone should know how to live in place</a:t>
            </a:r>
            <a:br>
              <a:rPr lang="en-US" sz="3200" cap="small" dirty="0" smtClean="0"/>
            </a:br>
            <a:r>
              <a:rPr lang="en-US" sz="3200" cap="small" dirty="0" smtClean="0"/>
              <a:t>sustainably</a:t>
            </a:r>
            <a:endParaRPr lang="en-US" sz="2800" dirty="0"/>
          </a:p>
        </p:txBody>
      </p:sp>
      <p:pic>
        <p:nvPicPr>
          <p:cNvPr id="22531" name="Picture 2052" descr="ctrf_front"/>
          <p:cNvPicPr>
            <a:picLocks noGrp="1" noChangeAspect="1" noChangeArrowheads="1"/>
          </p:cNvPicPr>
          <p:nvPr>
            <p:ph idx="1"/>
          </p:nvPr>
        </p:nvPicPr>
        <p:blipFill>
          <a:blip r:embed="rId2"/>
          <a:srcRect l="-103889" r="-103889"/>
          <a:stretch>
            <a:fillRect/>
          </a:stretch>
        </p:blipFill>
        <p:spPr bwMode="auto">
          <a:xfrm>
            <a:off x="1295400" y="0"/>
            <a:ext cx="11751703" cy="6400800"/>
          </a:xfrm>
          <a:ln>
            <a:solidFill>
              <a:srgbClr val="336699"/>
            </a:solidFill>
          </a:ln>
        </p:spPr>
      </p:pic>
      <p:sp>
        <p:nvSpPr>
          <p:cNvPr id="8" name="Rectangle 7"/>
          <p:cNvSpPr/>
          <p:nvPr/>
        </p:nvSpPr>
        <p:spPr>
          <a:xfrm>
            <a:off x="4038600" y="5029200"/>
            <a:ext cx="5105400" cy="1846659"/>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defRPr/>
            </a:pPr>
            <a:r>
              <a:rPr lang="en-US" b="1" dirty="0">
                <a:latin typeface="New Century Schoolbook" charset="0"/>
              </a:rPr>
              <a:t>A Bioregion: </a:t>
            </a:r>
            <a:r>
              <a:rPr lang="en-US" sz="1600" dirty="0">
                <a:latin typeface="New Century Schoolbook" charset="0"/>
              </a:rPr>
              <a:t>A distinct area where the conditions that influence life are similar and these in turn influence human occupancy.  The extent of a bioregion can be determined by scientific means.  </a:t>
            </a:r>
          </a:p>
          <a:p>
            <a:pPr>
              <a:defRPr/>
            </a:pPr>
            <a:r>
              <a:rPr lang="en-US" sz="1600" dirty="0">
                <a:latin typeface="New Century Schoolbook" charset="0"/>
              </a:rPr>
              <a:t>The idea of a bioregion, however, is cultural.  It defines both a place and adaptive ideas about living in that place  				</a:t>
            </a:r>
          </a:p>
        </p:txBody>
      </p:sp>
      <p:sp>
        <p:nvSpPr>
          <p:cNvPr id="9" name="TextBox 8"/>
          <p:cNvSpPr txBox="1"/>
          <p:nvPr/>
        </p:nvSpPr>
        <p:spPr>
          <a:xfrm>
            <a:off x="7048575" y="457200"/>
            <a:ext cx="1531789" cy="369332"/>
          </a:xfrm>
          <a:prstGeom prst="rect">
            <a:avLst/>
          </a:prstGeom>
          <a:noFill/>
        </p:spPr>
        <p:txBody>
          <a:bodyPr wrap="none">
            <a:spAutoFit/>
          </a:bodyPr>
          <a:lstStyle/>
          <a:p>
            <a:pPr>
              <a:defRPr/>
            </a:pPr>
            <a:r>
              <a:rPr lang="en-US" dirty="0" smtClean="0">
                <a:solidFill>
                  <a:schemeClr val="tx2">
                    <a:lumMod val="10000"/>
                  </a:schemeClr>
                </a:solidFill>
              </a:rPr>
              <a:t>My Bioreigon</a:t>
            </a:r>
            <a:endParaRPr lang="en-US" dirty="0">
              <a:solidFill>
                <a:schemeClr val="tx2">
                  <a:lumMod val="10000"/>
                </a:schemeClr>
              </a:solidFill>
            </a:endParaRPr>
          </a:p>
        </p:txBody>
      </p:sp>
      <p:sp>
        <p:nvSpPr>
          <p:cNvPr id="22534" name="Rectangle 10"/>
          <p:cNvSpPr>
            <a:spLocks noChangeArrowheads="1"/>
          </p:cNvSpPr>
          <p:nvPr/>
        </p:nvSpPr>
        <p:spPr bwMode="auto">
          <a:xfrm>
            <a:off x="4038600" y="5105400"/>
            <a:ext cx="5105400" cy="1752600"/>
          </a:xfrm>
          <a:prstGeom prst="rect">
            <a:avLst/>
          </a:prstGeom>
          <a:noFill/>
          <a:ln w="9525">
            <a:solidFill>
              <a:schemeClr val="tx1"/>
            </a:solidFill>
            <a:round/>
            <a:headEnd/>
            <a:tailEnd/>
          </a:ln>
        </p:spPr>
        <p:txBody>
          <a:bodyPr wrap="none" anchor="ctr">
            <a:prstTxWarp prst="textNoShape">
              <a:avLst/>
            </a:prstTxWarp>
          </a:bodyPr>
          <a:lstStyle/>
          <a:p>
            <a:pPr algn="ctr"/>
            <a:endParaRPr lang="en-US" sz="1800" dirty="0"/>
          </a:p>
        </p:txBody>
      </p:sp>
      <p:sp>
        <p:nvSpPr>
          <p:cNvPr id="7" name="TextBox 6"/>
          <p:cNvSpPr txBox="1"/>
          <p:nvPr/>
        </p:nvSpPr>
        <p:spPr>
          <a:xfrm>
            <a:off x="1143000" y="6027003"/>
            <a:ext cx="2870497" cy="830997"/>
          </a:xfrm>
          <a:prstGeom prst="rect">
            <a:avLst/>
          </a:prstGeom>
          <a:noFill/>
        </p:spPr>
        <p:txBody>
          <a:bodyPr wrap="none" rtlCol="0">
            <a:spAutoFit/>
          </a:bodyPr>
          <a:lstStyle/>
          <a:p>
            <a:r>
              <a:rPr lang="en-US" dirty="0" smtClean="0"/>
              <a:t>I live in a temperate</a:t>
            </a:r>
          </a:p>
          <a:p>
            <a:r>
              <a:rPr lang="en-US" dirty="0" smtClean="0"/>
              <a:t>Rain Forest</a:t>
            </a:r>
            <a:endParaRPr lang="en-US"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955394" name="Picture 2" descr="MtHood-credit POVA_Brent Bradley"/>
          <p:cNvPicPr>
            <a:picLocks noChangeAspect="1" noChangeArrowheads="1"/>
          </p:cNvPicPr>
          <p:nvPr/>
        </p:nvPicPr>
        <p:blipFill>
          <a:blip r:embed="rId3"/>
          <a:srcRect/>
          <a:stretch>
            <a:fillRect/>
          </a:stretch>
        </p:blipFill>
        <p:spPr bwMode="auto">
          <a:xfrm>
            <a:off x="1905000" y="228600"/>
            <a:ext cx="5334000" cy="5867400"/>
          </a:xfrm>
          <a:prstGeom prst="rect">
            <a:avLst/>
          </a:prstGeom>
          <a:noFill/>
        </p:spPr>
      </p:pic>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45474" name="Text Box 2"/>
          <p:cNvSpPr txBox="1">
            <a:spLocks noChangeArrowheads="1"/>
          </p:cNvSpPr>
          <p:nvPr/>
        </p:nvSpPr>
        <p:spPr bwMode="auto">
          <a:xfrm>
            <a:off x="438150" y="1200150"/>
            <a:ext cx="393700" cy="2105025"/>
          </a:xfrm>
          <a:prstGeom prst="rect">
            <a:avLst/>
          </a:prstGeom>
          <a:noFill/>
          <a:ln w="9525">
            <a:noFill/>
            <a:miter lim="800000"/>
            <a:headEnd/>
            <a:tailEnd/>
          </a:ln>
          <a:effectLst/>
        </p:spPr>
        <p:txBody>
          <a:bodyPr wrap="none">
            <a:prstTxWarp prst="textNoShape">
              <a:avLst/>
            </a:prstTxWarp>
            <a:spAutoFit/>
          </a:bodyPr>
          <a:lstStyle/>
          <a:p>
            <a:pPr algn="l"/>
            <a:endParaRPr lang="ja-JP" altLang="en-US" sz="3600">
              <a:solidFill>
                <a:schemeClr val="bg1"/>
              </a:solidFill>
              <a:latin typeface="Times New Roman" charset="0"/>
              <a:ea typeface="ＭＳ Ｐゴシック" charset="-128"/>
              <a:cs typeface="ＭＳ Ｐゴシック" charset="-128"/>
            </a:endParaRPr>
          </a:p>
          <a:p>
            <a:pPr algn="l">
              <a:buFont typeface="Wingdings" charset="2"/>
              <a:buNone/>
            </a:pPr>
            <a:endParaRPr lang="ja-JP" altLang="en-US" sz="3600">
              <a:solidFill>
                <a:schemeClr val="bg1"/>
              </a:solidFill>
              <a:latin typeface="Times New Roman" charset="0"/>
              <a:ea typeface="ＭＳ Ｐゴシック" charset="-128"/>
              <a:cs typeface="ＭＳ Ｐゴシック" charset="-128"/>
            </a:endParaRPr>
          </a:p>
          <a:p>
            <a:pPr algn="l">
              <a:buFont typeface="Wingdings" charset="2"/>
              <a:buChar char="§"/>
            </a:pPr>
            <a:endParaRPr lang="ja-JP" altLang="en-US" sz="3600">
              <a:solidFill>
                <a:schemeClr val="bg1"/>
              </a:solidFill>
              <a:latin typeface="Times New Roman" charset="0"/>
              <a:ea typeface="ＭＳ Ｐゴシック" charset="-128"/>
              <a:cs typeface="ＭＳ Ｐゴシック" charset="-128"/>
            </a:endParaRPr>
          </a:p>
          <a:p>
            <a:pPr algn="l"/>
            <a:endParaRPr lang="ja-JP" altLang="en-US" sz="2400">
              <a:latin typeface="Times New Roman" charset="0"/>
              <a:ea typeface="ＭＳ Ｐゴシック" charset="-128"/>
              <a:cs typeface="ＭＳ Ｐゴシック" charset="-128"/>
            </a:endParaRPr>
          </a:p>
        </p:txBody>
      </p:sp>
      <p:pic>
        <p:nvPicPr>
          <p:cNvPr id="745475" name="Picture 3" descr="columbia-river-gorge-49"/>
          <p:cNvPicPr>
            <a:picLocks noChangeAspect="1" noChangeArrowheads="1"/>
          </p:cNvPicPr>
          <p:nvPr/>
        </p:nvPicPr>
        <p:blipFill>
          <a:blip r:embed="rId3"/>
          <a:srcRect/>
          <a:stretch>
            <a:fillRect/>
          </a:stretch>
        </p:blipFill>
        <p:spPr bwMode="auto">
          <a:xfrm>
            <a:off x="57150" y="398463"/>
            <a:ext cx="9086850" cy="6154737"/>
          </a:xfrm>
          <a:prstGeom prst="rect">
            <a:avLst/>
          </a:prstGeom>
          <a:noFill/>
        </p:spPr>
      </p:pic>
    </p:spTree>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415618" name="Picture 2" descr="Rainforest"/>
          <p:cNvPicPr>
            <a:picLocks noChangeAspect="1" noChangeArrowheads="1"/>
          </p:cNvPicPr>
          <p:nvPr/>
        </p:nvPicPr>
        <p:blipFill>
          <a:blip r:embed="rId2"/>
          <a:srcRect/>
          <a:stretch>
            <a:fillRect/>
          </a:stretch>
        </p:blipFill>
        <p:spPr bwMode="auto">
          <a:xfrm>
            <a:off x="0" y="0"/>
            <a:ext cx="9144000" cy="6858000"/>
          </a:xfrm>
          <a:prstGeom prst="rect">
            <a:avLst/>
          </a:prstGeom>
          <a:noFill/>
        </p:spPr>
      </p:pic>
    </p:spTree>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47522" name="Text Box 2"/>
          <p:cNvSpPr txBox="1">
            <a:spLocks noChangeArrowheads="1"/>
          </p:cNvSpPr>
          <p:nvPr/>
        </p:nvSpPr>
        <p:spPr bwMode="auto">
          <a:xfrm>
            <a:off x="438150" y="1200150"/>
            <a:ext cx="393700" cy="2105025"/>
          </a:xfrm>
          <a:prstGeom prst="rect">
            <a:avLst/>
          </a:prstGeom>
          <a:noFill/>
          <a:ln w="9525">
            <a:noFill/>
            <a:miter lim="800000"/>
            <a:headEnd/>
            <a:tailEnd/>
          </a:ln>
          <a:effectLst/>
        </p:spPr>
        <p:txBody>
          <a:bodyPr wrap="none">
            <a:prstTxWarp prst="textNoShape">
              <a:avLst/>
            </a:prstTxWarp>
            <a:spAutoFit/>
          </a:bodyPr>
          <a:lstStyle/>
          <a:p>
            <a:pPr algn="l"/>
            <a:endParaRPr lang="ja-JP" altLang="en-US" sz="3600">
              <a:solidFill>
                <a:schemeClr val="bg1"/>
              </a:solidFill>
              <a:latin typeface="Times New Roman" charset="0"/>
              <a:ea typeface="ＭＳ Ｐゴシック" charset="-128"/>
              <a:cs typeface="ＭＳ Ｐゴシック" charset="-128"/>
            </a:endParaRPr>
          </a:p>
          <a:p>
            <a:pPr algn="l">
              <a:buFont typeface="Wingdings" charset="2"/>
              <a:buNone/>
            </a:pPr>
            <a:endParaRPr lang="ja-JP" altLang="en-US" sz="3600">
              <a:solidFill>
                <a:schemeClr val="bg1"/>
              </a:solidFill>
              <a:latin typeface="Times New Roman" charset="0"/>
              <a:ea typeface="ＭＳ Ｐゴシック" charset="-128"/>
              <a:cs typeface="ＭＳ Ｐゴシック" charset="-128"/>
            </a:endParaRPr>
          </a:p>
          <a:p>
            <a:pPr algn="l">
              <a:buFont typeface="Wingdings" charset="2"/>
              <a:buChar char="§"/>
            </a:pPr>
            <a:endParaRPr lang="ja-JP" altLang="en-US" sz="3600">
              <a:solidFill>
                <a:schemeClr val="bg1"/>
              </a:solidFill>
              <a:latin typeface="Times New Roman" charset="0"/>
              <a:ea typeface="ＭＳ Ｐゴシック" charset="-128"/>
              <a:cs typeface="ＭＳ Ｐゴシック" charset="-128"/>
            </a:endParaRPr>
          </a:p>
          <a:p>
            <a:pPr algn="l"/>
            <a:endParaRPr lang="ja-JP" altLang="en-US" sz="2400">
              <a:latin typeface="Times New Roman" charset="0"/>
              <a:ea typeface="ＭＳ Ｐゴシック" charset="-128"/>
              <a:cs typeface="ＭＳ Ｐゴシック" charset="-128"/>
            </a:endParaRPr>
          </a:p>
        </p:txBody>
      </p:sp>
      <p:pic>
        <p:nvPicPr>
          <p:cNvPr id="747523" name="Picture 3" descr="Punch%20Bowl%20Falls,%20Eagle%20Creek%20Wilderness%20Area,%20Columbia%20River%20Gorge,Oregon[1]"/>
          <p:cNvPicPr>
            <a:picLocks noChangeAspect="1" noChangeArrowheads="1"/>
          </p:cNvPicPr>
          <p:nvPr/>
        </p:nvPicPr>
        <p:blipFill>
          <a:blip r:embed="rId3"/>
          <a:srcRect/>
          <a:stretch>
            <a:fillRect/>
          </a:stretch>
        </p:blipFill>
        <p:spPr bwMode="auto">
          <a:xfrm>
            <a:off x="0" y="0"/>
            <a:ext cx="9144000" cy="6858000"/>
          </a:xfrm>
          <a:prstGeom prst="rect">
            <a:avLst/>
          </a:prstGeom>
          <a:noFill/>
        </p:spPr>
      </p:pic>
    </p:spTree>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49570" name="Text Box 2"/>
          <p:cNvSpPr txBox="1">
            <a:spLocks noChangeArrowheads="1"/>
          </p:cNvSpPr>
          <p:nvPr/>
        </p:nvSpPr>
        <p:spPr bwMode="auto">
          <a:xfrm>
            <a:off x="438150" y="1200150"/>
            <a:ext cx="393700" cy="2105025"/>
          </a:xfrm>
          <a:prstGeom prst="rect">
            <a:avLst/>
          </a:prstGeom>
          <a:noFill/>
          <a:ln w="9525">
            <a:noFill/>
            <a:miter lim="800000"/>
            <a:headEnd/>
            <a:tailEnd/>
          </a:ln>
          <a:effectLst/>
        </p:spPr>
        <p:txBody>
          <a:bodyPr wrap="none">
            <a:prstTxWarp prst="textNoShape">
              <a:avLst/>
            </a:prstTxWarp>
            <a:spAutoFit/>
          </a:bodyPr>
          <a:lstStyle/>
          <a:p>
            <a:pPr algn="l"/>
            <a:endParaRPr lang="ja-JP" altLang="en-US" sz="3600">
              <a:solidFill>
                <a:schemeClr val="bg1"/>
              </a:solidFill>
              <a:latin typeface="Times New Roman" charset="0"/>
              <a:ea typeface="ＭＳ Ｐゴシック" charset="-128"/>
              <a:cs typeface="ＭＳ Ｐゴシック" charset="-128"/>
            </a:endParaRPr>
          </a:p>
          <a:p>
            <a:pPr algn="l">
              <a:buFont typeface="Wingdings" charset="2"/>
              <a:buNone/>
            </a:pPr>
            <a:endParaRPr lang="ja-JP" altLang="en-US" sz="3600">
              <a:solidFill>
                <a:schemeClr val="bg1"/>
              </a:solidFill>
              <a:latin typeface="Times New Roman" charset="0"/>
              <a:ea typeface="ＭＳ Ｐゴシック" charset="-128"/>
              <a:cs typeface="ＭＳ Ｐゴシック" charset="-128"/>
            </a:endParaRPr>
          </a:p>
          <a:p>
            <a:pPr algn="l">
              <a:buFont typeface="Wingdings" charset="2"/>
              <a:buChar char="§"/>
            </a:pPr>
            <a:endParaRPr lang="ja-JP" altLang="en-US" sz="3600">
              <a:solidFill>
                <a:schemeClr val="bg1"/>
              </a:solidFill>
              <a:latin typeface="Times New Roman" charset="0"/>
              <a:ea typeface="ＭＳ Ｐゴシック" charset="-128"/>
              <a:cs typeface="ＭＳ Ｐゴシック" charset="-128"/>
            </a:endParaRPr>
          </a:p>
          <a:p>
            <a:pPr algn="l"/>
            <a:endParaRPr lang="ja-JP" altLang="en-US" sz="2400">
              <a:latin typeface="Times New Roman" charset="0"/>
              <a:ea typeface="ＭＳ Ｐゴシック" charset="-128"/>
              <a:cs typeface="ＭＳ Ｐゴシック" charset="-128"/>
            </a:endParaRPr>
          </a:p>
        </p:txBody>
      </p:sp>
      <p:pic>
        <p:nvPicPr>
          <p:cNvPr id="749571" name="Picture 3" descr="haystack-rock-no-land-2-420[1]"/>
          <p:cNvPicPr>
            <a:picLocks noChangeAspect="1" noChangeArrowheads="1"/>
          </p:cNvPicPr>
          <p:nvPr/>
        </p:nvPicPr>
        <p:blipFill>
          <a:blip r:embed="rId3"/>
          <a:srcRect/>
          <a:stretch>
            <a:fillRect/>
          </a:stretch>
        </p:blipFill>
        <p:spPr bwMode="auto">
          <a:xfrm>
            <a:off x="0" y="0"/>
            <a:ext cx="9144000" cy="6858000"/>
          </a:xfrm>
          <a:prstGeom prst="rect">
            <a:avLst/>
          </a:prstGeom>
          <a:noFill/>
        </p:spPr>
      </p:pic>
    </p:spTree>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94626" name="Rectangle 2"/>
          <p:cNvSpPr>
            <a:spLocks noGrp="1" noChangeArrowheads="1"/>
          </p:cNvSpPr>
          <p:nvPr>
            <p:ph type="title"/>
          </p:nvPr>
        </p:nvSpPr>
        <p:spPr/>
        <p:txBody>
          <a:bodyPr/>
          <a:lstStyle/>
          <a:p>
            <a:r>
              <a:rPr lang="en-US" altLang="ja-JP" sz="5400" b="0" dirty="0" smtClean="0">
                <a:solidFill>
                  <a:schemeClr val="tx1"/>
                </a:solidFill>
                <a:effectLst/>
                <a:latin typeface="Palatino" charset="0"/>
                <a:ea typeface="ＭＳ Ｐゴシック" charset="-128"/>
                <a:cs typeface="ＭＳ Ｐゴシック" charset="-128"/>
              </a:rPr>
              <a:t>Portland Honors</a:t>
            </a:r>
            <a:endParaRPr lang="en-US" altLang="ja-JP" b="0" dirty="0">
              <a:solidFill>
                <a:schemeClr val="tx1"/>
              </a:solidFill>
              <a:effectLst/>
              <a:latin typeface="Palatino" charset="0"/>
              <a:ea typeface="ＭＳ Ｐゴシック" charset="-128"/>
              <a:cs typeface="ＭＳ Ｐゴシック" charset="-128"/>
            </a:endParaRPr>
          </a:p>
        </p:txBody>
      </p:sp>
      <p:sp>
        <p:nvSpPr>
          <p:cNvPr id="794627" name="Rectangle 3"/>
          <p:cNvSpPr>
            <a:spLocks noGrp="1" noChangeArrowheads="1"/>
          </p:cNvSpPr>
          <p:nvPr>
            <p:ph type="body" idx="1"/>
          </p:nvPr>
        </p:nvSpPr>
        <p:spPr/>
        <p:txBody>
          <a:bodyPr/>
          <a:lstStyle/>
          <a:p>
            <a:r>
              <a:rPr lang="en-US" altLang="ja-JP" sz="2800" dirty="0">
                <a:ea typeface="ＭＳ Ｐゴシック" charset="-128"/>
                <a:cs typeface="ＭＳ Ｐゴシック" charset="-128"/>
              </a:rPr>
              <a:t>Best Bicycling city </a:t>
            </a:r>
            <a:r>
              <a:rPr lang="en-US" altLang="ja-JP" sz="1600" dirty="0">
                <a:ea typeface="ＭＳ Ｐゴシック" charset="-128"/>
                <a:cs typeface="ＭＳ Ｐゴシック" charset="-128"/>
              </a:rPr>
              <a:t>(Bicycling magazine)</a:t>
            </a:r>
            <a:endParaRPr lang="en-US" altLang="ja-JP" sz="2800" dirty="0">
              <a:ea typeface="ＭＳ Ｐゴシック" charset="-128"/>
              <a:cs typeface="ＭＳ Ｐゴシック" charset="-128"/>
            </a:endParaRPr>
          </a:p>
          <a:p>
            <a:r>
              <a:rPr lang="en-US" altLang="ja-JP" sz="2800" dirty="0">
                <a:ea typeface="ＭＳ Ｐゴシック" charset="-128"/>
                <a:cs typeface="ＭＳ Ｐゴシック" charset="-128"/>
              </a:rPr>
              <a:t>Best Walking City </a:t>
            </a:r>
            <a:r>
              <a:rPr lang="en-US" altLang="ja-JP" sz="1600" dirty="0">
                <a:ea typeface="ＭＳ Ｐゴシック" charset="-128"/>
                <a:cs typeface="ＭＳ Ｐゴシック" charset="-128"/>
              </a:rPr>
              <a:t>(Prevention magazine)</a:t>
            </a:r>
            <a:endParaRPr lang="en-US" altLang="ja-JP" sz="2800" dirty="0">
              <a:ea typeface="ＭＳ Ｐゴシック" charset="-128"/>
              <a:cs typeface="ＭＳ Ｐゴシック" charset="-128"/>
            </a:endParaRPr>
          </a:p>
          <a:p>
            <a:r>
              <a:rPr lang="en-US" altLang="ja-JP" sz="2800" dirty="0">
                <a:ea typeface="ＭＳ Ｐゴシック" charset="-128"/>
                <a:cs typeface="ＭＳ Ｐゴシック" charset="-128"/>
              </a:rPr>
              <a:t>Most Sustainable Policies </a:t>
            </a:r>
            <a:r>
              <a:rPr lang="en-US" altLang="ja-JP" sz="1600" dirty="0">
                <a:ea typeface="ＭＳ Ｐゴシック" charset="-128"/>
                <a:cs typeface="ＭＳ Ｐゴシック" charset="-128"/>
              </a:rPr>
              <a:t>(SustainLane)</a:t>
            </a:r>
            <a:endParaRPr lang="en-US" altLang="ja-JP" sz="2800" dirty="0">
              <a:ea typeface="ＭＳ Ｐゴシック" charset="-128"/>
              <a:cs typeface="ＭＳ Ｐゴシック" charset="-128"/>
            </a:endParaRPr>
          </a:p>
          <a:p>
            <a:r>
              <a:rPr lang="en-US" altLang="ja-JP" sz="2800" dirty="0">
                <a:ea typeface="ＭＳ Ｐゴシック" charset="-128"/>
                <a:cs typeface="ＭＳ Ｐゴシック" charset="-128"/>
              </a:rPr>
              <a:t>Most Vegan Friendly </a:t>
            </a:r>
            <a:r>
              <a:rPr lang="en-US" altLang="ja-JP" sz="1600" dirty="0">
                <a:ea typeface="ＭＳ Ｐゴシック" charset="-128"/>
                <a:cs typeface="ＭＳ Ｐゴシック" charset="-128"/>
              </a:rPr>
              <a:t>(Vegetarian magazine)</a:t>
            </a:r>
            <a:endParaRPr lang="en-US" altLang="ja-JP" sz="2800" dirty="0">
              <a:ea typeface="ＭＳ Ｐゴシック" charset="-128"/>
              <a:cs typeface="ＭＳ Ｐゴシック" charset="-128"/>
            </a:endParaRPr>
          </a:p>
          <a:p>
            <a:r>
              <a:rPr lang="en-US" altLang="ja-JP" sz="2800" dirty="0">
                <a:ea typeface="ＭＳ Ｐゴシック" charset="-128"/>
                <a:cs typeface="ＭＳ Ｐゴシック" charset="-128"/>
              </a:rPr>
              <a:t>Most Enlightened </a:t>
            </a:r>
            <a:r>
              <a:rPr lang="en-US" altLang="ja-JP" sz="1600" dirty="0">
                <a:ea typeface="ＭＳ Ｐゴシック" charset="-128"/>
                <a:cs typeface="ＭＳ Ｐゴシック" charset="-128"/>
              </a:rPr>
              <a:t>(</a:t>
            </a:r>
            <a:r>
              <a:rPr lang="en-US" altLang="ja-JP" sz="1600" dirty="0" err="1">
                <a:ea typeface="ＭＳ Ｐゴシック" charset="-128"/>
                <a:cs typeface="ＭＳ Ｐゴシック" charset="-128"/>
              </a:rPr>
              <a:t>Utne</a:t>
            </a:r>
            <a:r>
              <a:rPr lang="en-US" altLang="ja-JP" sz="1600" dirty="0">
                <a:ea typeface="ＭＳ Ｐゴシック" charset="-128"/>
                <a:cs typeface="ＭＳ Ｐゴシック" charset="-128"/>
              </a:rPr>
              <a:t> Reader)</a:t>
            </a:r>
          </a:p>
          <a:p>
            <a:r>
              <a:rPr lang="en-US" altLang="ja-JP" sz="2800" dirty="0">
                <a:ea typeface="ＭＳ Ｐゴシック" charset="-128"/>
                <a:cs typeface="ＭＳ Ｐゴシック" charset="-128"/>
              </a:rPr>
              <a:t>Highest percentage of women owned </a:t>
            </a:r>
            <a:r>
              <a:rPr lang="en-US" altLang="ja-JP" sz="2800" dirty="0" smtClean="0">
                <a:ea typeface="ＭＳ Ｐゴシック" charset="-128"/>
                <a:cs typeface="ＭＳ Ｐゴシック" charset="-128"/>
              </a:rPr>
              <a:t>businesses</a:t>
            </a:r>
          </a:p>
          <a:p>
            <a:r>
              <a:rPr lang="en-US" altLang="ja-JP" sz="2800" dirty="0" smtClean="0">
                <a:ea typeface="ＭＳ Ｐゴシック" charset="-128"/>
                <a:cs typeface="ＭＳ Ｐゴシック" charset="-128"/>
              </a:rPr>
              <a:t>A</a:t>
            </a:r>
            <a:r>
              <a:rPr lang="en-US" altLang="ja-JP" sz="2800" dirty="0" smtClean="0">
                <a:ea typeface="ＭＳ Ｐゴシック" charset="-128"/>
                <a:cs typeface="ＭＳ Ｐゴシック" charset="-128"/>
              </a:rPr>
              <a:t>  </a:t>
            </a:r>
            <a:r>
              <a:rPr lang="en-US" sz="2800" dirty="0" smtClean="0"/>
              <a:t>humongous </a:t>
            </a:r>
            <a:r>
              <a:rPr lang="en-US" altLang="ja-JP" sz="2800" dirty="0" smtClean="0">
                <a:ea typeface="ＭＳ Ｐゴシック" charset="-128"/>
                <a:cs typeface="ＭＳ Ｐゴシック" charset="-128"/>
              </a:rPr>
              <a:t>Artisan </a:t>
            </a:r>
            <a:r>
              <a:rPr lang="en-US" altLang="ja-JP" sz="2800" dirty="0" smtClean="0">
                <a:ea typeface="ＭＳ Ｐゴシック" charset="-128"/>
                <a:cs typeface="ＭＳ Ｐゴシック" charset="-128"/>
              </a:rPr>
              <a:t>economy</a:t>
            </a:r>
          </a:p>
          <a:p>
            <a:r>
              <a:rPr lang="en-US" altLang="ja-JP" sz="2800" dirty="0">
                <a:ea typeface="ＭＳ Ｐゴシック" charset="-128"/>
                <a:cs typeface="ＭＳ Ｐゴシック" charset="-128"/>
              </a:rPr>
              <a:t>One of the most attractive for young </a:t>
            </a:r>
            <a:r>
              <a:rPr lang="en-US" altLang="ja-JP" sz="2800" dirty="0" err="1">
                <a:ea typeface="ＭＳ Ｐゴシック" charset="-128"/>
                <a:cs typeface="ＭＳ Ｐゴシック" charset="-128"/>
              </a:rPr>
              <a:t>creatives</a:t>
            </a:r>
            <a:r>
              <a:rPr lang="en-US" altLang="ja-JP" sz="2800" dirty="0">
                <a:ea typeface="ＭＳ Ｐゴシック" charset="-128"/>
                <a:cs typeface="ＭＳ Ｐゴシック" charset="-128"/>
              </a:rPr>
              <a:t> </a:t>
            </a:r>
            <a:r>
              <a:rPr lang="en-US" altLang="ja-JP" sz="1600" i="1" dirty="0">
                <a:ea typeface="ＭＳ Ｐゴシック" charset="-128"/>
                <a:cs typeface="ＭＳ Ｐゴシック" charset="-128"/>
              </a:rPr>
              <a:t>(Rise of Creative Class)</a:t>
            </a:r>
            <a:endParaRPr lang="en-US" altLang="ja-JP" sz="2800" dirty="0">
              <a:ea typeface="ＭＳ Ｐゴシック" charset="-128"/>
              <a:cs typeface="ＭＳ Ｐゴシック" charset="-128"/>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81986" name="Rectangle 2"/>
          <p:cNvSpPr>
            <a:spLocks noGrp="1" noChangeArrowheads="1"/>
          </p:cNvSpPr>
          <p:nvPr>
            <p:ph type="title"/>
          </p:nvPr>
        </p:nvSpPr>
        <p:spPr/>
        <p:txBody>
          <a:bodyPr/>
          <a:lstStyle/>
          <a:p>
            <a:r>
              <a:rPr lang="en-US" dirty="0" smtClean="0">
                <a:solidFill>
                  <a:schemeClr val="tx1"/>
                </a:solidFill>
              </a:rPr>
              <a:t>Portland Sustainability Story</a:t>
            </a:r>
            <a:endParaRPr lang="en-US" dirty="0">
              <a:solidFill>
                <a:schemeClr val="tx1"/>
              </a:solidFill>
            </a:endParaRPr>
          </a:p>
        </p:txBody>
      </p:sp>
      <p:sp>
        <p:nvSpPr>
          <p:cNvPr id="681987" name="Rectangle 3"/>
          <p:cNvSpPr>
            <a:spLocks noGrp="1" noChangeArrowheads="1"/>
          </p:cNvSpPr>
          <p:nvPr>
            <p:ph type="body" idx="1"/>
          </p:nvPr>
        </p:nvSpPr>
        <p:spPr/>
        <p:txBody>
          <a:bodyPr/>
          <a:lstStyle/>
          <a:p>
            <a:r>
              <a:rPr lang="en-US" dirty="0">
                <a:latin typeface="Bookman Old Style" charset="0"/>
              </a:rPr>
              <a:t>“The role of sustainability in the city (Portland, Oregon) oozes out of every ounce of the city’s government operations, and affects the way the government is organized and functions.”(Portney)</a:t>
            </a:r>
          </a:p>
          <a:p>
            <a:pPr>
              <a:buFont typeface="Wingdings" charset="2"/>
              <a:buNone/>
            </a:pPr>
            <a:endParaRPr lang="en-US" dirty="0">
              <a:latin typeface="Bookman Old Style" charset="0"/>
            </a:endParaRPr>
          </a:p>
          <a:p>
            <a:endParaRPr lang="en-US" dirty="0"/>
          </a:p>
        </p:txBody>
      </p:sp>
      <p:pic>
        <p:nvPicPr>
          <p:cNvPr id="4" name="Picture 3" descr="images-1.jpeg"/>
          <p:cNvPicPr>
            <a:picLocks noChangeAspect="1"/>
          </p:cNvPicPr>
          <p:nvPr/>
        </p:nvPicPr>
        <p:blipFill>
          <a:blip r:embed="rId2"/>
          <a:stretch>
            <a:fillRect/>
          </a:stretch>
        </p:blipFill>
        <p:spPr>
          <a:xfrm>
            <a:off x="5181600" y="4267200"/>
            <a:ext cx="3492500" cy="2324100"/>
          </a:xfrm>
          <a:prstGeom prst="rect">
            <a:avLst/>
          </a:prstGeom>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smtClean="0">
                <a:ea typeface="+mj-ea"/>
                <a:cs typeface="+mj-cs"/>
              </a:rPr>
              <a:t>Summary Portland’s Sustainable Economy</a:t>
            </a:r>
            <a:endParaRPr lang="en-US" dirty="0">
              <a:ea typeface="+mj-ea"/>
              <a:cs typeface="+mj-cs"/>
            </a:endParaRPr>
          </a:p>
        </p:txBody>
      </p:sp>
      <p:sp>
        <p:nvSpPr>
          <p:cNvPr id="3" name="Content Placeholder 2"/>
          <p:cNvSpPr>
            <a:spLocks noGrp="1"/>
          </p:cNvSpPr>
          <p:nvPr>
            <p:ph idx="1"/>
          </p:nvPr>
        </p:nvSpPr>
        <p:spPr/>
        <p:txBody>
          <a:bodyPr/>
          <a:lstStyle/>
          <a:p>
            <a:pPr eaLnBrk="1" hangingPunct="1">
              <a:buFont typeface="Wingdings" pitchFamily="-107" charset="2"/>
              <a:buChar char="Ø"/>
              <a:defRPr/>
            </a:pPr>
            <a:r>
              <a:rPr lang="en-US" sz="2800" dirty="0" smtClean="0">
                <a:ea typeface="+mn-ea"/>
                <a:cs typeface="+mn-cs"/>
              </a:rPr>
              <a:t>Half its power comes from renewable sources</a:t>
            </a:r>
          </a:p>
          <a:p>
            <a:pPr eaLnBrk="1" hangingPunct="1">
              <a:buFont typeface="Wingdings" pitchFamily="-107" charset="2"/>
              <a:buChar char="Ø"/>
              <a:defRPr/>
            </a:pPr>
            <a:r>
              <a:rPr lang="en-US" sz="2800" dirty="0" smtClean="0">
                <a:ea typeface="+mn-ea"/>
                <a:cs typeface="+mn-cs"/>
              </a:rPr>
              <a:t>A quarter of the workforce commutes by bike, carpool or public transportation</a:t>
            </a:r>
          </a:p>
          <a:p>
            <a:pPr eaLnBrk="1" hangingPunct="1">
              <a:buFont typeface="Wingdings" pitchFamily="-107" charset="2"/>
              <a:buChar char="Ø"/>
              <a:defRPr/>
            </a:pPr>
            <a:r>
              <a:rPr lang="en-US" sz="2800" dirty="0" smtClean="0"/>
              <a:t>56</a:t>
            </a:r>
            <a:r>
              <a:rPr lang="en-US" sz="2800" dirty="0" smtClean="0">
                <a:ea typeface="+mn-ea"/>
                <a:cs typeface="+mn-cs"/>
              </a:rPr>
              <a:t> buildings certified by the U.S. Green Building Council</a:t>
            </a:r>
          </a:p>
          <a:p>
            <a:pPr eaLnBrk="1" hangingPunct="1">
              <a:defRPr/>
            </a:pPr>
            <a:r>
              <a:rPr lang="en-US" sz="2800" dirty="0" smtClean="0">
                <a:solidFill>
                  <a:schemeClr val="tx2"/>
                </a:solidFill>
                <a:ea typeface="+mn-ea"/>
                <a:cs typeface="+mn-cs"/>
              </a:rPr>
              <a:t>Per capita gasoline use decreased 9% </a:t>
            </a:r>
            <a:r>
              <a:rPr lang="en-US" sz="1800" dirty="0" smtClean="0">
                <a:solidFill>
                  <a:schemeClr val="tx2"/>
                </a:solidFill>
                <a:ea typeface="+mn-ea"/>
                <a:cs typeface="+mn-cs"/>
              </a:rPr>
              <a:t>(1990-2004).</a:t>
            </a:r>
          </a:p>
          <a:p>
            <a:pPr eaLnBrk="1" hangingPunct="1">
              <a:defRPr/>
            </a:pPr>
            <a:r>
              <a:rPr lang="en-US" sz="2800" dirty="0" smtClean="0">
                <a:solidFill>
                  <a:schemeClr val="tx2"/>
                </a:solidFill>
                <a:ea typeface="+mn-ea"/>
                <a:cs typeface="+mn-cs"/>
              </a:rPr>
              <a:t>Household electricity use reduced 10% </a:t>
            </a:r>
            <a:r>
              <a:rPr lang="en-US" sz="1800" dirty="0" smtClean="0">
                <a:solidFill>
                  <a:schemeClr val="tx2"/>
                </a:solidFill>
                <a:ea typeface="+mn-ea"/>
                <a:cs typeface="+mn-cs"/>
              </a:rPr>
              <a:t>(1990-2004)</a:t>
            </a:r>
          </a:p>
          <a:p>
            <a:pPr eaLnBrk="1" hangingPunct="1">
              <a:defRPr/>
            </a:pPr>
            <a:r>
              <a:rPr lang="en-US" sz="2800" dirty="0" smtClean="0">
                <a:solidFill>
                  <a:schemeClr val="tx2"/>
                </a:solidFill>
                <a:ea typeface="+mn-ea"/>
                <a:cs typeface="+mn-cs"/>
              </a:rPr>
              <a:t>Recycling tripled </a:t>
            </a:r>
            <a:r>
              <a:rPr lang="en-US" sz="1800" dirty="0" smtClean="0">
                <a:solidFill>
                  <a:schemeClr val="tx2"/>
                </a:solidFill>
                <a:ea typeface="+mn-ea"/>
                <a:cs typeface="+mn-cs"/>
              </a:rPr>
              <a:t>(1990-2004).</a:t>
            </a:r>
          </a:p>
          <a:p>
            <a:pPr eaLnBrk="1" hangingPunct="1">
              <a:defRPr/>
            </a:pPr>
            <a:r>
              <a:rPr lang="en-US" sz="2800" dirty="0" smtClean="0">
                <a:solidFill>
                  <a:schemeClr val="tx2"/>
                </a:solidFill>
                <a:ea typeface="+mn-ea"/>
                <a:cs typeface="+mn-cs"/>
              </a:rPr>
              <a:t>Water use down 15% </a:t>
            </a:r>
            <a:r>
              <a:rPr lang="en-US" sz="1800" dirty="0" smtClean="0">
                <a:solidFill>
                  <a:schemeClr val="tx2"/>
                </a:solidFill>
                <a:ea typeface="+mn-ea"/>
                <a:cs typeface="+mn-cs"/>
              </a:rPr>
              <a:t>(1990-2004)</a:t>
            </a:r>
            <a:r>
              <a:rPr lang="en-US" sz="2800" dirty="0" smtClean="0">
                <a:solidFill>
                  <a:schemeClr val="tx2"/>
                </a:solidFill>
                <a:ea typeface="+mn-ea"/>
                <a:cs typeface="+mn-cs"/>
              </a:rPr>
              <a:t>.</a:t>
            </a:r>
            <a:r>
              <a:rPr lang="en-US" sz="2800" dirty="0" smtClean="0">
                <a:ea typeface="+mn-ea"/>
                <a:cs typeface="+mn-cs"/>
              </a:rPr>
              <a:t> </a:t>
            </a:r>
            <a:endParaRPr lang="en-US" sz="2800" dirty="0">
              <a:ea typeface="+mn-ea"/>
              <a:cs typeface="+mn-cs"/>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3"/>
          <a:srcRect/>
          <a:stretch>
            <a:fillRect/>
          </a:stretch>
        </p:blipFill>
        <p:spPr bwMode="auto">
          <a:xfrm>
            <a:off x="0" y="76200"/>
            <a:ext cx="5062538" cy="6781800"/>
          </a:xfrm>
          <a:prstGeom prst="rect">
            <a:avLst/>
          </a:prstGeom>
          <a:noFill/>
          <a:ln w="12700">
            <a:noFill/>
            <a:miter lim="800000"/>
            <a:headEnd/>
            <a:tailEnd/>
          </a:ln>
        </p:spPr>
      </p:pic>
      <p:sp>
        <p:nvSpPr>
          <p:cNvPr id="25603" name="Rectangle 3"/>
          <p:cNvSpPr>
            <a:spLocks noChangeArrowheads="1"/>
          </p:cNvSpPr>
          <p:nvPr/>
        </p:nvSpPr>
        <p:spPr bwMode="auto">
          <a:xfrm>
            <a:off x="5638800" y="381000"/>
            <a:ext cx="3505200" cy="6248400"/>
          </a:xfrm>
          <a:prstGeom prst="rect">
            <a:avLst/>
          </a:prstGeom>
          <a:noFill/>
          <a:ln w="9525">
            <a:noFill/>
            <a:miter lim="800000"/>
            <a:headEnd/>
            <a:tailEnd/>
          </a:ln>
        </p:spPr>
        <p:txBody>
          <a:bodyPr anchor="ctr">
            <a:prstTxWarp prst="textNoShape">
              <a:avLst/>
            </a:prstTxWarp>
          </a:bodyPr>
          <a:lstStyle/>
          <a:p>
            <a:pPr>
              <a:lnSpc>
                <a:spcPct val="90000"/>
              </a:lnSpc>
            </a:pPr>
            <a:endParaRPr lang="en-US" sz="4400">
              <a:solidFill>
                <a:schemeClr val="tx2"/>
              </a:solidFill>
            </a:endParaRPr>
          </a:p>
        </p:txBody>
      </p:sp>
      <p:sp>
        <p:nvSpPr>
          <p:cNvPr id="25604" name="Text Box 4"/>
          <p:cNvSpPr txBox="1">
            <a:spLocks noChangeArrowheads="1"/>
          </p:cNvSpPr>
          <p:nvPr/>
        </p:nvSpPr>
        <p:spPr bwMode="auto">
          <a:xfrm>
            <a:off x="5105400" y="152400"/>
            <a:ext cx="3733800" cy="4032250"/>
          </a:xfrm>
          <a:prstGeom prst="rect">
            <a:avLst/>
          </a:prstGeom>
          <a:noFill/>
          <a:ln w="9525">
            <a:noFill/>
            <a:miter lim="800000"/>
            <a:headEnd/>
            <a:tailEnd/>
          </a:ln>
        </p:spPr>
        <p:txBody>
          <a:bodyPr>
            <a:prstTxWarp prst="textNoShape">
              <a:avLst/>
            </a:prstTxWarp>
            <a:spAutoFit/>
          </a:bodyPr>
          <a:lstStyle/>
          <a:p>
            <a:r>
              <a:rPr lang="en-US" sz="3200">
                <a:solidFill>
                  <a:schemeClr val="tx2"/>
                </a:solidFill>
              </a:rPr>
              <a:t>In Portland per capita CO</a:t>
            </a:r>
            <a:r>
              <a:rPr lang="en-US" sz="3200" baseline="-25000">
                <a:solidFill>
                  <a:schemeClr val="tx2"/>
                </a:solidFill>
              </a:rPr>
              <a:t>2</a:t>
            </a:r>
            <a:r>
              <a:rPr lang="en-US" sz="3200">
                <a:solidFill>
                  <a:schemeClr val="tx2"/>
                </a:solidFill>
              </a:rPr>
              <a:t> emissions have decreased 12.5% </a:t>
            </a:r>
            <a:br>
              <a:rPr lang="en-US" sz="3200">
                <a:solidFill>
                  <a:schemeClr val="tx2"/>
                </a:solidFill>
              </a:rPr>
            </a:br>
            <a:r>
              <a:rPr lang="en-US" sz="3200">
                <a:solidFill>
                  <a:schemeClr val="tx2"/>
                </a:solidFill>
              </a:rPr>
              <a:t>since 1990 - total emissions less than 1% above 1990 levels</a:t>
            </a:r>
            <a:endParaRPr lang="en-US" sz="4000">
              <a:solidFill>
                <a:schemeClr val="tx2"/>
              </a:solidFill>
              <a:latin typeface="Tahoma" charset="0"/>
            </a:endParaRPr>
          </a:p>
        </p:txBody>
      </p:sp>
    </p:spTree>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ages-1.jpeg"/>
          <p:cNvPicPr>
            <a:picLocks noGrp="1" noChangeAspect="1"/>
          </p:cNvPicPr>
          <p:nvPr>
            <p:ph idx="1"/>
          </p:nvPr>
        </p:nvPicPr>
        <p:blipFill>
          <a:blip r:embed="rId2"/>
          <a:srcRect l="-40252" r="-40252"/>
          <a:stretch>
            <a:fillRect/>
          </a:stretch>
        </p:blipFill>
        <p:spPr>
          <a:xfrm>
            <a:off x="-838200" y="457200"/>
            <a:ext cx="6248400" cy="3439995"/>
          </a:xfrm>
        </p:spPr>
      </p:pic>
      <p:pic>
        <p:nvPicPr>
          <p:cNvPr id="5" name="Picture 4" descr="images.jpeg"/>
          <p:cNvPicPr>
            <a:picLocks noChangeAspect="1"/>
          </p:cNvPicPr>
          <p:nvPr/>
        </p:nvPicPr>
        <p:blipFill>
          <a:blip r:embed="rId3"/>
          <a:stretch>
            <a:fillRect/>
          </a:stretch>
        </p:blipFill>
        <p:spPr>
          <a:xfrm>
            <a:off x="4876800" y="3581399"/>
            <a:ext cx="3962400" cy="3173077"/>
          </a:xfrm>
          <a:prstGeom prst="rect">
            <a:avLst/>
          </a:prstGeom>
        </p:spPr>
      </p:pic>
      <p:sp>
        <p:nvSpPr>
          <p:cNvPr id="6" name="TextBox 5"/>
          <p:cNvSpPr txBox="1"/>
          <p:nvPr/>
        </p:nvSpPr>
        <p:spPr>
          <a:xfrm>
            <a:off x="4267200" y="990600"/>
            <a:ext cx="3994403" cy="1077218"/>
          </a:xfrm>
          <a:prstGeom prst="rect">
            <a:avLst/>
          </a:prstGeom>
          <a:noFill/>
        </p:spPr>
        <p:txBody>
          <a:bodyPr wrap="none" rtlCol="0">
            <a:spAutoFit/>
          </a:bodyPr>
          <a:lstStyle/>
          <a:p>
            <a:r>
              <a:rPr lang="en-US" sz="3200" dirty="0" smtClean="0"/>
              <a:t>Creating Sustainable </a:t>
            </a:r>
          </a:p>
          <a:p>
            <a:r>
              <a:rPr lang="en-US" sz="3200" dirty="0" smtClean="0"/>
              <a:t>Community Stories</a:t>
            </a:r>
          </a:p>
        </p:txBody>
      </p:sp>
      <p:sp>
        <p:nvSpPr>
          <p:cNvPr id="7" name="TextBox 6"/>
          <p:cNvSpPr txBox="1"/>
          <p:nvPr/>
        </p:nvSpPr>
        <p:spPr>
          <a:xfrm>
            <a:off x="824457" y="4114800"/>
            <a:ext cx="3135895" cy="1200329"/>
          </a:xfrm>
          <a:prstGeom prst="rect">
            <a:avLst/>
          </a:prstGeom>
          <a:noFill/>
        </p:spPr>
        <p:txBody>
          <a:bodyPr wrap="none" rtlCol="0">
            <a:spAutoFit/>
          </a:bodyPr>
          <a:lstStyle/>
          <a:p>
            <a:r>
              <a:rPr lang="en-US" dirty="0" smtClean="0"/>
              <a:t>A long long time ago</a:t>
            </a:r>
          </a:p>
          <a:p>
            <a:r>
              <a:rPr lang="en-US" dirty="0" smtClean="0"/>
              <a:t>In a land called </a:t>
            </a:r>
            <a:r>
              <a:rPr lang="en-US" dirty="0" err="1" smtClean="0"/>
              <a:t>Ecotopia</a:t>
            </a:r>
            <a:endParaRPr lang="en-US" dirty="0" smtClean="0"/>
          </a:p>
          <a:p>
            <a:r>
              <a:rPr lang="en-US" dirty="0" smtClean="0"/>
              <a:t>A People begin to create </a:t>
            </a:r>
          </a:p>
          <a:p>
            <a:r>
              <a:rPr lang="en-US" dirty="0" smtClean="0"/>
              <a:t>a new story about their place</a:t>
            </a:r>
            <a:endParaRPr lang="en-US"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255587"/>
          </a:xfrm>
        </p:spPr>
        <p:txBody>
          <a:bodyPr/>
          <a:lstStyle/>
          <a:p>
            <a:endParaRPr lang="en-US" dirty="0"/>
          </a:p>
        </p:txBody>
      </p:sp>
      <p:pic>
        <p:nvPicPr>
          <p:cNvPr id="4" name="Content Placeholder 3" descr="steppingstones.jpg"/>
          <p:cNvPicPr>
            <a:picLocks noGrp="1" noChangeAspect="1"/>
          </p:cNvPicPr>
          <p:nvPr>
            <p:ph idx="1"/>
          </p:nvPr>
        </p:nvPicPr>
        <p:blipFill>
          <a:blip r:embed="rId2"/>
          <a:srcRect l="-54674" r="-54674"/>
          <a:stretch>
            <a:fillRect/>
          </a:stretch>
        </p:blipFill>
        <p:spPr>
          <a:xfrm>
            <a:off x="-3312858" y="0"/>
            <a:ext cx="12456858" cy="6858000"/>
          </a:xfrm>
        </p:spPr>
      </p:pic>
      <p:sp>
        <p:nvSpPr>
          <p:cNvPr id="5" name="TextBox 4"/>
          <p:cNvSpPr txBox="1"/>
          <p:nvPr/>
        </p:nvSpPr>
        <p:spPr>
          <a:xfrm>
            <a:off x="6324600" y="685800"/>
            <a:ext cx="1600200" cy="2862322"/>
          </a:xfrm>
          <a:prstGeom prst="rect">
            <a:avLst/>
          </a:prstGeom>
          <a:noFill/>
        </p:spPr>
        <p:txBody>
          <a:bodyPr wrap="square" rtlCol="0">
            <a:spAutoFit/>
          </a:bodyPr>
          <a:lstStyle/>
          <a:p>
            <a:r>
              <a:rPr lang="en-US" sz="2000" dirty="0" smtClean="0"/>
              <a:t>Ecotopia Vision, 1974</a:t>
            </a:r>
          </a:p>
          <a:p>
            <a:r>
              <a:rPr lang="en-US" sz="2000" dirty="0" smtClean="0"/>
              <a:t>We created our own Community Narrative: A myth that become a reality</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941387"/>
          </a:xfrm>
        </p:spPr>
        <p:txBody>
          <a:bodyPr/>
          <a:lstStyle/>
          <a:p>
            <a:r>
              <a:rPr lang="en-US" sz="3600" dirty="0" smtClean="0"/>
              <a:t>Driving Force for Sustainability</a:t>
            </a:r>
            <a:endParaRPr lang="en-US" sz="3600" dirty="0"/>
          </a:p>
        </p:txBody>
      </p:sp>
      <p:pic>
        <p:nvPicPr>
          <p:cNvPr id="4" name="Content Placeholder 3" descr="images.jpeg"/>
          <p:cNvPicPr>
            <a:picLocks noGrp="1" noChangeAspect="1"/>
          </p:cNvPicPr>
          <p:nvPr>
            <p:ph idx="1"/>
          </p:nvPr>
        </p:nvPicPr>
        <p:blipFill>
          <a:blip r:embed="rId2"/>
          <a:srcRect l="-17766" r="-17766"/>
          <a:stretch>
            <a:fillRect/>
          </a:stretch>
        </p:blipFill>
        <p:spPr>
          <a:xfrm>
            <a:off x="0" y="1447800"/>
            <a:ext cx="4567515" cy="2514600"/>
          </a:xfrm>
        </p:spPr>
      </p:pic>
      <p:pic>
        <p:nvPicPr>
          <p:cNvPr id="5" name="Picture 4" descr="images-1.jpeg"/>
          <p:cNvPicPr>
            <a:picLocks noChangeAspect="1"/>
          </p:cNvPicPr>
          <p:nvPr/>
        </p:nvPicPr>
        <p:blipFill>
          <a:blip r:embed="rId3"/>
          <a:stretch>
            <a:fillRect/>
          </a:stretch>
        </p:blipFill>
        <p:spPr>
          <a:xfrm>
            <a:off x="2743200" y="4114800"/>
            <a:ext cx="1638300" cy="2438400"/>
          </a:xfrm>
          <a:prstGeom prst="rect">
            <a:avLst/>
          </a:prstGeom>
        </p:spPr>
      </p:pic>
      <p:pic>
        <p:nvPicPr>
          <p:cNvPr id="6" name="Picture 5" descr="images-2.jpeg"/>
          <p:cNvPicPr>
            <a:picLocks noChangeAspect="1"/>
          </p:cNvPicPr>
          <p:nvPr/>
        </p:nvPicPr>
        <p:blipFill>
          <a:blip r:embed="rId4"/>
          <a:stretch>
            <a:fillRect/>
          </a:stretch>
        </p:blipFill>
        <p:spPr>
          <a:xfrm>
            <a:off x="5867400" y="1295400"/>
            <a:ext cx="2374900" cy="3416300"/>
          </a:xfrm>
          <a:prstGeom prst="rect">
            <a:avLst/>
          </a:prstGeom>
        </p:spPr>
      </p:pic>
      <p:sp>
        <p:nvSpPr>
          <p:cNvPr id="7" name="TextBox 6"/>
          <p:cNvSpPr txBox="1"/>
          <p:nvPr/>
        </p:nvSpPr>
        <p:spPr>
          <a:xfrm>
            <a:off x="1295400" y="4191000"/>
            <a:ext cx="1162999" cy="523220"/>
          </a:xfrm>
          <a:prstGeom prst="rect">
            <a:avLst/>
          </a:prstGeom>
          <a:noFill/>
        </p:spPr>
        <p:txBody>
          <a:bodyPr wrap="none" rtlCol="0">
            <a:spAutoFit/>
          </a:bodyPr>
          <a:lstStyle/>
          <a:p>
            <a:r>
              <a:rPr lang="en-US" sz="2800" dirty="0" smtClean="0"/>
              <a:t>1970s</a:t>
            </a:r>
            <a:endParaRPr lang="en-US" sz="2800" dirty="0"/>
          </a:p>
        </p:txBody>
      </p:sp>
      <p:sp>
        <p:nvSpPr>
          <p:cNvPr id="8" name="TextBox 7"/>
          <p:cNvSpPr txBox="1"/>
          <p:nvPr/>
        </p:nvSpPr>
        <p:spPr>
          <a:xfrm>
            <a:off x="6553200" y="4876800"/>
            <a:ext cx="1018227" cy="584776"/>
          </a:xfrm>
          <a:prstGeom prst="rect">
            <a:avLst/>
          </a:prstGeom>
          <a:noFill/>
        </p:spPr>
        <p:txBody>
          <a:bodyPr wrap="none" rtlCol="0">
            <a:spAutoFit/>
          </a:bodyPr>
          <a:lstStyle/>
          <a:p>
            <a:r>
              <a:rPr lang="en-US" sz="3200" dirty="0" smtClean="0"/>
              <a:t>Now</a:t>
            </a:r>
            <a:endParaRPr lang="en-US" sz="3200"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Contrasting Community Stories</a:t>
            </a:r>
            <a:endParaRPr lang="en-US" dirty="0"/>
          </a:p>
        </p:txBody>
      </p:sp>
      <p:pic>
        <p:nvPicPr>
          <p:cNvPr id="10" name="Content Placeholder 9" descr="images.jpeg"/>
          <p:cNvPicPr>
            <a:picLocks noGrp="1" noChangeAspect="1"/>
          </p:cNvPicPr>
          <p:nvPr>
            <p:ph idx="1"/>
          </p:nvPr>
        </p:nvPicPr>
        <p:blipFill>
          <a:blip r:embed="rId2"/>
          <a:srcRect l="-7123" r="-7123"/>
          <a:stretch>
            <a:fillRect/>
          </a:stretch>
        </p:blipFill>
        <p:spPr>
          <a:xfrm>
            <a:off x="0" y="1524000"/>
            <a:ext cx="4982743" cy="2743200"/>
          </a:xfrm>
        </p:spPr>
      </p:pic>
      <p:sp>
        <p:nvSpPr>
          <p:cNvPr id="11" name="TextBox 10"/>
          <p:cNvSpPr txBox="1"/>
          <p:nvPr/>
        </p:nvSpPr>
        <p:spPr>
          <a:xfrm>
            <a:off x="990600" y="4419600"/>
            <a:ext cx="1262748" cy="369332"/>
          </a:xfrm>
          <a:prstGeom prst="rect">
            <a:avLst/>
          </a:prstGeom>
          <a:noFill/>
        </p:spPr>
        <p:txBody>
          <a:bodyPr wrap="none" rtlCol="0">
            <a:spAutoFit/>
          </a:bodyPr>
          <a:lstStyle/>
          <a:p>
            <a:r>
              <a:rPr lang="en-US" dirty="0" smtClean="0"/>
              <a:t>Los Vegas</a:t>
            </a:r>
            <a:endParaRPr lang="en-US" dirty="0"/>
          </a:p>
        </p:txBody>
      </p:sp>
      <p:pic>
        <p:nvPicPr>
          <p:cNvPr id="12" name="Picture 11" descr="images.jpeg"/>
          <p:cNvPicPr>
            <a:picLocks noChangeAspect="1"/>
          </p:cNvPicPr>
          <p:nvPr/>
        </p:nvPicPr>
        <p:blipFill>
          <a:blip r:embed="rId3"/>
          <a:stretch>
            <a:fillRect/>
          </a:stretch>
        </p:blipFill>
        <p:spPr>
          <a:xfrm>
            <a:off x="5715000" y="1219200"/>
            <a:ext cx="2844800" cy="2857500"/>
          </a:xfrm>
          <a:prstGeom prst="rect">
            <a:avLst/>
          </a:prstGeom>
        </p:spPr>
      </p:pic>
      <p:pic>
        <p:nvPicPr>
          <p:cNvPr id="13" name="Picture 12" descr="images.jpeg"/>
          <p:cNvPicPr>
            <a:picLocks noChangeAspect="1"/>
          </p:cNvPicPr>
          <p:nvPr/>
        </p:nvPicPr>
        <p:blipFill>
          <a:blip r:embed="rId4"/>
          <a:stretch>
            <a:fillRect/>
          </a:stretch>
        </p:blipFill>
        <p:spPr>
          <a:xfrm>
            <a:off x="3505200" y="4495800"/>
            <a:ext cx="3886200" cy="2095500"/>
          </a:xfrm>
          <a:prstGeom prst="rect">
            <a:avLst/>
          </a:prstGeom>
        </p:spPr>
      </p:pic>
      <p:sp>
        <p:nvSpPr>
          <p:cNvPr id="14" name="TextBox 13"/>
          <p:cNvSpPr txBox="1"/>
          <p:nvPr/>
        </p:nvSpPr>
        <p:spPr>
          <a:xfrm>
            <a:off x="7543800" y="4419600"/>
            <a:ext cx="1044427" cy="369332"/>
          </a:xfrm>
          <a:prstGeom prst="rect">
            <a:avLst/>
          </a:prstGeom>
          <a:noFill/>
        </p:spPr>
        <p:txBody>
          <a:bodyPr wrap="none" rtlCol="0">
            <a:spAutoFit/>
          </a:bodyPr>
          <a:lstStyle/>
          <a:p>
            <a:r>
              <a:rPr lang="en-US" dirty="0" smtClean="0"/>
              <a:t>Portland</a:t>
            </a:r>
            <a:endParaRPr lang="en-US"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Changing the Dominate Cultural Narrative</a:t>
            </a:r>
            <a:endParaRPr lang="en-US" sz="3600" dirty="0"/>
          </a:p>
        </p:txBody>
      </p:sp>
      <p:pic>
        <p:nvPicPr>
          <p:cNvPr id="4" name="Content Placeholder 3" descr="images.jpeg"/>
          <p:cNvPicPr>
            <a:picLocks noGrp="1" noChangeAspect="1"/>
          </p:cNvPicPr>
          <p:nvPr>
            <p:ph idx="1"/>
          </p:nvPr>
        </p:nvPicPr>
        <p:blipFill>
          <a:blip r:embed="rId2"/>
          <a:srcRect l="-12901" r="-12901"/>
          <a:stretch>
            <a:fillRect/>
          </a:stretch>
        </p:blipFill>
        <p:spPr>
          <a:xfrm>
            <a:off x="-304800" y="1524000"/>
            <a:ext cx="4982743" cy="2743200"/>
          </a:xfrm>
        </p:spPr>
      </p:pic>
      <p:pic>
        <p:nvPicPr>
          <p:cNvPr id="5" name="Picture 4" descr="images-1.jpeg"/>
          <p:cNvPicPr>
            <a:picLocks noChangeAspect="1"/>
          </p:cNvPicPr>
          <p:nvPr/>
        </p:nvPicPr>
        <p:blipFill>
          <a:blip r:embed="rId3"/>
          <a:stretch>
            <a:fillRect/>
          </a:stretch>
        </p:blipFill>
        <p:spPr>
          <a:xfrm>
            <a:off x="4191000" y="3429000"/>
            <a:ext cx="4538870" cy="3048000"/>
          </a:xfrm>
          <a:prstGeom prst="rect">
            <a:avLst/>
          </a:prstGeom>
        </p:spPr>
      </p:pic>
      <p:sp>
        <p:nvSpPr>
          <p:cNvPr id="6" name="TextBox 5"/>
          <p:cNvSpPr txBox="1"/>
          <p:nvPr/>
        </p:nvSpPr>
        <p:spPr>
          <a:xfrm>
            <a:off x="4191000" y="1524000"/>
            <a:ext cx="4695516" cy="954107"/>
          </a:xfrm>
          <a:prstGeom prst="rect">
            <a:avLst/>
          </a:prstGeom>
          <a:noFill/>
        </p:spPr>
        <p:txBody>
          <a:bodyPr wrap="none" rtlCol="0">
            <a:spAutoFit/>
          </a:bodyPr>
          <a:lstStyle/>
          <a:p>
            <a:pPr algn="l"/>
            <a:r>
              <a:rPr lang="en-US" sz="2800" dirty="0" smtClean="0"/>
              <a:t>Learning to work with nature</a:t>
            </a:r>
          </a:p>
          <a:p>
            <a:pPr algn="l"/>
            <a:r>
              <a:rPr lang="en-US" sz="2800" dirty="0" smtClean="0"/>
              <a:t>Or overcoming it</a:t>
            </a:r>
            <a:endParaRPr lang="en-US" sz="2800" dirty="0"/>
          </a:p>
        </p:txBody>
      </p:sp>
      <p:sp>
        <p:nvSpPr>
          <p:cNvPr id="7" name="TextBox 6"/>
          <p:cNvSpPr txBox="1"/>
          <p:nvPr/>
        </p:nvSpPr>
        <p:spPr>
          <a:xfrm>
            <a:off x="1905000" y="5791200"/>
            <a:ext cx="2133600" cy="646331"/>
          </a:xfrm>
          <a:prstGeom prst="rect">
            <a:avLst/>
          </a:prstGeom>
          <a:noFill/>
        </p:spPr>
        <p:txBody>
          <a:bodyPr wrap="square" rtlCol="0">
            <a:spAutoFit/>
          </a:bodyPr>
          <a:lstStyle/>
          <a:p>
            <a:r>
              <a:rPr lang="en-US" sz="1800" dirty="0" err="1" smtClean="0"/>
              <a:t>Celilo</a:t>
            </a:r>
            <a:r>
              <a:rPr lang="en-US" sz="1800" dirty="0" smtClean="0"/>
              <a:t> Falls and</a:t>
            </a:r>
          </a:p>
          <a:p>
            <a:r>
              <a:rPr lang="en-US" sz="1800" dirty="0" smtClean="0"/>
              <a:t>Bonneville dam</a:t>
            </a:r>
            <a:endParaRPr lang="en-US" sz="1800"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81000"/>
            <a:ext cx="8229600" cy="5749925"/>
          </a:xfrm>
        </p:spPr>
        <p:txBody>
          <a:bodyPr/>
          <a:lstStyle/>
          <a:p>
            <a:pPr algn="ctr">
              <a:buNone/>
            </a:pPr>
            <a:r>
              <a:rPr lang="en-US" sz="6000" dirty="0" smtClean="0">
                <a:solidFill>
                  <a:srgbClr val="FF0000"/>
                </a:solidFill>
              </a:rPr>
              <a:t>Urban Form and Community Life Today</a:t>
            </a:r>
            <a:endParaRPr lang="en-US" sz="6000"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US"/>
              <a:t>Urban Form--19th Century</a:t>
            </a:r>
          </a:p>
        </p:txBody>
      </p:sp>
      <p:sp>
        <p:nvSpPr>
          <p:cNvPr id="34819" name="Rectangle 3"/>
          <p:cNvSpPr>
            <a:spLocks noGrp="1" noChangeArrowheads="1"/>
          </p:cNvSpPr>
          <p:nvPr>
            <p:ph type="body" idx="1"/>
          </p:nvPr>
        </p:nvSpPr>
        <p:spPr/>
        <p:txBody>
          <a:bodyPr/>
          <a:lstStyle/>
          <a:p>
            <a:pPr eaLnBrk="1" hangingPunct="1"/>
            <a:r>
              <a:rPr lang="en-US"/>
              <a:t>Crowded</a:t>
            </a:r>
          </a:p>
          <a:p>
            <a:pPr eaLnBrk="1" hangingPunct="1"/>
            <a:r>
              <a:rPr lang="en-US"/>
              <a:t>Dirty</a:t>
            </a:r>
          </a:p>
          <a:p>
            <a:pPr eaLnBrk="1" hangingPunct="1"/>
            <a:r>
              <a:rPr lang="en-US"/>
              <a:t>Polluted</a:t>
            </a:r>
          </a:p>
          <a:p>
            <a:pPr eaLnBrk="1" hangingPunct="1"/>
            <a:r>
              <a:rPr lang="en-US"/>
              <a:t>Smelly</a:t>
            </a:r>
          </a:p>
          <a:p>
            <a:pPr eaLnBrk="1" hangingPunct="1"/>
            <a:r>
              <a:rPr lang="en-US"/>
              <a:t>Noisy</a:t>
            </a:r>
          </a:p>
          <a:p>
            <a:pPr eaLnBrk="1" hangingPunct="1"/>
            <a:r>
              <a:rPr lang="en-US"/>
              <a:t>Dangerous</a:t>
            </a:r>
          </a:p>
        </p:txBody>
      </p:sp>
      <p:pic>
        <p:nvPicPr>
          <p:cNvPr id="4" name="Picture 3" descr="images-3.jpeg"/>
          <p:cNvPicPr>
            <a:picLocks noChangeAspect="1"/>
          </p:cNvPicPr>
          <p:nvPr/>
        </p:nvPicPr>
        <p:blipFill>
          <a:blip r:embed="rId3"/>
          <a:stretch>
            <a:fillRect/>
          </a:stretch>
        </p:blipFill>
        <p:spPr>
          <a:xfrm>
            <a:off x="3124200" y="1447800"/>
            <a:ext cx="2908300" cy="2794000"/>
          </a:xfrm>
          <a:prstGeom prst="rect">
            <a:avLst/>
          </a:prstGeom>
        </p:spPr>
      </p:pic>
      <p:pic>
        <p:nvPicPr>
          <p:cNvPr id="5" name="Picture 4" descr="Unknown-1.jpeg"/>
          <p:cNvPicPr>
            <a:picLocks noChangeAspect="1"/>
          </p:cNvPicPr>
          <p:nvPr/>
        </p:nvPicPr>
        <p:blipFill>
          <a:blip r:embed="rId4"/>
          <a:stretch>
            <a:fillRect/>
          </a:stretch>
        </p:blipFill>
        <p:spPr>
          <a:xfrm>
            <a:off x="5334000" y="3657600"/>
            <a:ext cx="3365500" cy="2413000"/>
          </a:xfrm>
          <a:prstGeom prst="rect">
            <a:avLst/>
          </a:prstGeom>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US"/>
              <a:t>Urban Form Today	</a:t>
            </a:r>
          </a:p>
        </p:txBody>
      </p:sp>
      <p:sp>
        <p:nvSpPr>
          <p:cNvPr id="30723" name="Rectangle 3"/>
          <p:cNvSpPr>
            <a:spLocks noGrp="1" noChangeArrowheads="1"/>
          </p:cNvSpPr>
          <p:nvPr>
            <p:ph type="body" idx="1"/>
          </p:nvPr>
        </p:nvSpPr>
        <p:spPr>
          <a:xfrm>
            <a:off x="457200" y="1600200"/>
            <a:ext cx="4267200" cy="4530725"/>
          </a:xfrm>
        </p:spPr>
        <p:txBody>
          <a:bodyPr/>
          <a:lstStyle/>
          <a:p>
            <a:pPr eaLnBrk="1" hangingPunct="1"/>
            <a:r>
              <a:rPr lang="en-US" dirty="0"/>
              <a:t>Decentralized</a:t>
            </a:r>
          </a:p>
          <a:p>
            <a:pPr eaLnBrk="1" hangingPunct="1"/>
            <a:r>
              <a:rPr lang="en-US" dirty="0"/>
              <a:t>Dispersed</a:t>
            </a:r>
          </a:p>
          <a:p>
            <a:pPr eaLnBrk="1" hangingPunct="1"/>
            <a:r>
              <a:rPr lang="en-US" dirty="0"/>
              <a:t>Separated land uses</a:t>
            </a:r>
          </a:p>
          <a:p>
            <a:pPr eaLnBrk="1" hangingPunct="1"/>
            <a:r>
              <a:rPr lang="en-US" dirty="0"/>
              <a:t>Auto-centric</a:t>
            </a:r>
            <a:r>
              <a:rPr lang="en-US" dirty="0" smtClean="0"/>
              <a:t> </a:t>
            </a:r>
          </a:p>
          <a:p>
            <a:pPr eaLnBrk="1" hangingPunct="1"/>
            <a:r>
              <a:rPr lang="en-US" dirty="0" smtClean="0"/>
              <a:t>Transportation networks</a:t>
            </a:r>
            <a:endParaRPr lang="en-US" dirty="0"/>
          </a:p>
        </p:txBody>
      </p:sp>
      <p:pic>
        <p:nvPicPr>
          <p:cNvPr id="4" name="Picture 3" descr="images-4.jpeg"/>
          <p:cNvPicPr>
            <a:picLocks noChangeAspect="1"/>
          </p:cNvPicPr>
          <p:nvPr/>
        </p:nvPicPr>
        <p:blipFill>
          <a:blip r:embed="rId3"/>
          <a:stretch>
            <a:fillRect/>
          </a:stretch>
        </p:blipFill>
        <p:spPr>
          <a:xfrm>
            <a:off x="4114800" y="4191000"/>
            <a:ext cx="3797300" cy="2133600"/>
          </a:xfrm>
          <a:prstGeom prst="rect">
            <a:avLst/>
          </a:prstGeom>
        </p:spPr>
      </p:pic>
      <p:pic>
        <p:nvPicPr>
          <p:cNvPr id="5" name="Picture 4" descr="Unknown-2.jpeg"/>
          <p:cNvPicPr>
            <a:picLocks noChangeAspect="1"/>
          </p:cNvPicPr>
          <p:nvPr/>
        </p:nvPicPr>
        <p:blipFill>
          <a:blip r:embed="rId4"/>
          <a:stretch>
            <a:fillRect/>
          </a:stretch>
        </p:blipFill>
        <p:spPr>
          <a:xfrm>
            <a:off x="5029200" y="1447800"/>
            <a:ext cx="3479800" cy="2336800"/>
          </a:xfrm>
          <a:prstGeom prst="rect">
            <a:avLst/>
          </a:prstGeom>
          <a:ln>
            <a:noFill/>
          </a:ln>
          <a:effectLst>
            <a:softEdge rad="112500"/>
          </a:effectLst>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a:xfrm>
            <a:off x="228600" y="228601"/>
            <a:ext cx="6553200" cy="990600"/>
          </a:xfrm>
        </p:spPr>
        <p:txBody>
          <a:bodyPr/>
          <a:lstStyle/>
          <a:p>
            <a:pPr algn="l" eaLnBrk="1" hangingPunct="1"/>
            <a:r>
              <a:rPr lang="en-US" dirty="0"/>
              <a:t>Automobile Society</a:t>
            </a:r>
          </a:p>
        </p:txBody>
      </p:sp>
      <p:sp>
        <p:nvSpPr>
          <p:cNvPr id="111619" name="Rectangle 3"/>
          <p:cNvSpPr>
            <a:spLocks noGrp="1" noChangeArrowheads="1"/>
          </p:cNvSpPr>
          <p:nvPr>
            <p:ph type="body" idx="1"/>
          </p:nvPr>
        </p:nvSpPr>
        <p:spPr>
          <a:xfrm>
            <a:off x="533400" y="1447800"/>
            <a:ext cx="5334000" cy="4038600"/>
          </a:xfrm>
        </p:spPr>
        <p:txBody>
          <a:bodyPr/>
          <a:lstStyle/>
          <a:p>
            <a:pPr eaLnBrk="1" hangingPunct="1"/>
            <a:r>
              <a:rPr lang="en-US" sz="2400" dirty="0"/>
              <a:t>Autos account (in USA) for 86% of all person trips; walking only 5%</a:t>
            </a:r>
          </a:p>
          <a:p>
            <a:pPr eaLnBrk="1" hangingPunct="1"/>
            <a:r>
              <a:rPr lang="en-US" sz="2400" dirty="0" smtClean="0"/>
              <a:t>Non-motorists </a:t>
            </a:r>
            <a:r>
              <a:rPr lang="en-US" sz="2400" dirty="0"/>
              <a:t>tend to be younger, less educated, poorer and live in urbanized areas</a:t>
            </a:r>
          </a:p>
          <a:p>
            <a:pPr eaLnBrk="1" hangingPunct="1"/>
            <a:r>
              <a:rPr lang="en-US" sz="2400" dirty="0"/>
              <a:t>But not so much in other countries</a:t>
            </a:r>
          </a:p>
          <a:p>
            <a:pPr eaLnBrk="1" hangingPunct="1"/>
            <a:r>
              <a:rPr lang="en-US" sz="2400" dirty="0"/>
              <a:t>Reasons: gas price, urban form, safety, public </a:t>
            </a:r>
            <a:r>
              <a:rPr lang="en-US" sz="2400" dirty="0" smtClean="0"/>
              <a:t>incentives</a:t>
            </a:r>
            <a:endParaRPr lang="en-US" sz="2400" dirty="0"/>
          </a:p>
        </p:txBody>
      </p:sp>
      <p:pic>
        <p:nvPicPr>
          <p:cNvPr id="4" name="Picture 3" descr="images-5.jpeg"/>
          <p:cNvPicPr>
            <a:picLocks noChangeAspect="1"/>
          </p:cNvPicPr>
          <p:nvPr/>
        </p:nvPicPr>
        <p:blipFill>
          <a:blip r:embed="rId3"/>
          <a:stretch>
            <a:fillRect/>
          </a:stretch>
        </p:blipFill>
        <p:spPr>
          <a:xfrm>
            <a:off x="6705600" y="4191000"/>
            <a:ext cx="1828800" cy="2407298"/>
          </a:xfrm>
          <a:prstGeom prst="rect">
            <a:avLst/>
          </a:prstGeom>
        </p:spPr>
      </p:pic>
      <p:pic>
        <p:nvPicPr>
          <p:cNvPr id="5" name="Picture 4" descr="images-7.jpeg"/>
          <p:cNvPicPr>
            <a:picLocks noChangeAspect="1"/>
          </p:cNvPicPr>
          <p:nvPr/>
        </p:nvPicPr>
        <p:blipFill>
          <a:blip r:embed="rId4"/>
          <a:stretch>
            <a:fillRect/>
          </a:stretch>
        </p:blipFill>
        <p:spPr>
          <a:xfrm>
            <a:off x="2819400" y="4648200"/>
            <a:ext cx="2590800" cy="1874405"/>
          </a:xfrm>
          <a:prstGeom prst="rect">
            <a:avLst/>
          </a:prstGeom>
        </p:spPr>
      </p:pic>
      <p:pic>
        <p:nvPicPr>
          <p:cNvPr id="6" name="Picture 5" descr="images-6.jpeg"/>
          <p:cNvPicPr>
            <a:picLocks noChangeAspect="1"/>
          </p:cNvPicPr>
          <p:nvPr/>
        </p:nvPicPr>
        <p:blipFill>
          <a:blip r:embed="rId5"/>
          <a:stretch>
            <a:fillRect/>
          </a:stretch>
        </p:blipFill>
        <p:spPr>
          <a:xfrm>
            <a:off x="6400800" y="685800"/>
            <a:ext cx="2540000" cy="2032000"/>
          </a:xfrm>
          <a:prstGeom prst="rect">
            <a:avLst/>
          </a:prstGeom>
        </p:spPr>
      </p:pic>
      <p:sp>
        <p:nvSpPr>
          <p:cNvPr id="7" name="TextBox 6"/>
          <p:cNvSpPr txBox="1"/>
          <p:nvPr/>
        </p:nvSpPr>
        <p:spPr>
          <a:xfrm>
            <a:off x="6477000" y="3200400"/>
            <a:ext cx="1959336" cy="646331"/>
          </a:xfrm>
          <a:prstGeom prst="rect">
            <a:avLst/>
          </a:prstGeom>
        </p:spPr>
        <p:style>
          <a:lnRef idx="1">
            <a:schemeClr val="accent2"/>
          </a:lnRef>
          <a:fillRef idx="3">
            <a:schemeClr val="accent2"/>
          </a:fillRef>
          <a:effectRef idx="2">
            <a:schemeClr val="accent2"/>
          </a:effectRef>
          <a:fontRef idx="minor">
            <a:schemeClr val="lt1"/>
          </a:fontRef>
        </p:style>
        <p:txBody>
          <a:bodyPr wrap="none" rtlCol="0">
            <a:spAutoFit/>
          </a:bodyPr>
          <a:lstStyle/>
          <a:p>
            <a:r>
              <a:rPr lang="en-US" sz="3600" dirty="0" smtClean="0">
                <a:solidFill>
                  <a:srgbClr val="FF0000"/>
                </a:solidFill>
                <a:latin typeface="Apple Chancery"/>
                <a:cs typeface="Apple Chancery"/>
              </a:rPr>
              <a:t>Freedom</a:t>
            </a:r>
            <a:endParaRPr lang="en-US" sz="3600" dirty="0">
              <a:solidFill>
                <a:srgbClr val="FF0000"/>
              </a:solidFill>
              <a:latin typeface="Apple Chancery"/>
              <a:cs typeface="Apple Chancery"/>
            </a:endParaRP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“Labor Saving” </a:t>
            </a:r>
            <a:r>
              <a:rPr lang="en-US" dirty="0" smtClean="0"/>
              <a:t>Technology</a:t>
            </a:r>
            <a:endParaRPr lang="en-US" dirty="0"/>
          </a:p>
        </p:txBody>
      </p:sp>
      <p:sp>
        <p:nvSpPr>
          <p:cNvPr id="3" name="Content Placeholder 2"/>
          <p:cNvSpPr>
            <a:spLocks noGrp="1"/>
          </p:cNvSpPr>
          <p:nvPr>
            <p:ph idx="1"/>
          </p:nvPr>
        </p:nvSpPr>
        <p:spPr>
          <a:xfrm>
            <a:off x="457200" y="1600200"/>
            <a:ext cx="8229600" cy="4530725"/>
          </a:xfrm>
        </p:spPr>
        <p:txBody>
          <a:bodyPr/>
          <a:lstStyle/>
          <a:p>
            <a:r>
              <a:rPr lang="en-US" dirty="0" smtClean="0"/>
              <a:t>Results from a survey reveal that in 2007-08, 61.4% of the Australian population are either overweight or obese</a:t>
            </a:r>
          </a:p>
          <a:p>
            <a:r>
              <a:rPr lang="en-US" dirty="0" smtClean="0"/>
              <a:t>42.1% of adult males and 30.9% of adult females were classified as overweight (Body Mass Index between 25.0 and 30.0 kg/m2).</a:t>
            </a:r>
          </a:p>
          <a:p>
            <a:r>
              <a:rPr lang="en-US" dirty="0" smtClean="0"/>
              <a:t>25.6% of males and 24% of females were classified as obese (Body Mass Index &gt; 30.0 kg/m2).</a:t>
            </a:r>
            <a:endParaRPr lang="en-US" dirty="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Little Exercise in normal day</a:t>
            </a:r>
            <a:endParaRPr lang="en-US" dirty="0"/>
          </a:p>
        </p:txBody>
      </p:sp>
      <p:sp>
        <p:nvSpPr>
          <p:cNvPr id="3" name="Content Placeholder 2"/>
          <p:cNvSpPr>
            <a:spLocks noGrp="1"/>
          </p:cNvSpPr>
          <p:nvPr>
            <p:ph idx="1"/>
          </p:nvPr>
        </p:nvSpPr>
        <p:spPr/>
        <p:txBody>
          <a:bodyPr/>
          <a:lstStyle/>
          <a:p>
            <a:r>
              <a:rPr lang="en-US" dirty="0" smtClean="0"/>
              <a:t>(38%) of Australians aged 15 years and over were insufficiently physically active in 2008</a:t>
            </a:r>
          </a:p>
          <a:p>
            <a:r>
              <a:rPr lang="en-US" dirty="0" smtClean="0"/>
              <a:t>In 2007–08, over one-third (35%) of Australians aged 15 years and over had a sedentary level of exercise in the two weeks prior to interview, a 5% increase since 2004–05</a:t>
            </a:r>
            <a:endParaRPr lang="en-US"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US" sz="3600"/>
              <a:t>Characteristics of urban Social Life</a:t>
            </a:r>
            <a:endParaRPr lang="en-US"/>
          </a:p>
        </p:txBody>
      </p:sp>
      <p:sp>
        <p:nvSpPr>
          <p:cNvPr id="34819" name="Rectangle 3"/>
          <p:cNvSpPr>
            <a:spLocks noGrp="1" noChangeArrowheads="1"/>
          </p:cNvSpPr>
          <p:nvPr>
            <p:ph type="body" idx="1"/>
          </p:nvPr>
        </p:nvSpPr>
        <p:spPr/>
        <p:txBody>
          <a:bodyPr/>
          <a:lstStyle/>
          <a:p>
            <a:pPr eaLnBrk="1" hangingPunct="1"/>
            <a:r>
              <a:rPr lang="en-US" dirty="0"/>
              <a:t>More separation between private and public life</a:t>
            </a:r>
          </a:p>
          <a:p>
            <a:pPr eaLnBrk="1" hangingPunct="1"/>
            <a:r>
              <a:rPr lang="en-US" dirty="0"/>
              <a:t>More separation also in private homes</a:t>
            </a:r>
          </a:p>
          <a:p>
            <a:pPr eaLnBrk="1" hangingPunct="1"/>
            <a:r>
              <a:rPr lang="en-US" dirty="0"/>
              <a:t>Growth of individualism at expense of intergroup tolerance and public civility</a:t>
            </a:r>
          </a:p>
          <a:p>
            <a:pPr eaLnBrk="1" hangingPunct="1"/>
            <a:r>
              <a:rPr lang="en-US" dirty="0"/>
              <a:t>Americans spend less than 1 hour outdoor everyday</a:t>
            </a: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US" dirty="0"/>
              <a:t>Ecologies of </a:t>
            </a:r>
            <a:r>
              <a:rPr lang="en-US" dirty="0" smtClean="0"/>
              <a:t>Disadvantage and </a:t>
            </a:r>
            <a:r>
              <a:rPr lang="en-US" i="1" dirty="0" smtClean="0"/>
              <a:t>Green Zones</a:t>
            </a:r>
            <a:endParaRPr lang="en-US" i="1" dirty="0"/>
          </a:p>
        </p:txBody>
      </p:sp>
      <p:sp>
        <p:nvSpPr>
          <p:cNvPr id="38915" name="Rectangle 3"/>
          <p:cNvSpPr>
            <a:spLocks noGrp="1" noChangeArrowheads="1"/>
          </p:cNvSpPr>
          <p:nvPr>
            <p:ph type="body" idx="1"/>
          </p:nvPr>
        </p:nvSpPr>
        <p:spPr/>
        <p:txBody>
          <a:bodyPr/>
          <a:lstStyle/>
          <a:p>
            <a:pPr eaLnBrk="1" hangingPunct="1"/>
            <a:r>
              <a:rPr lang="en-US" dirty="0" smtClean="0"/>
              <a:t>With the Internet, travel, we live in a placeless world</a:t>
            </a:r>
          </a:p>
          <a:p>
            <a:pPr eaLnBrk="1" hangingPunct="1"/>
            <a:r>
              <a:rPr lang="en-US" dirty="0" smtClean="0"/>
              <a:t>Green Zones—Some of </a:t>
            </a:r>
            <a:r>
              <a:rPr lang="en-US" dirty="0"/>
              <a:t>us live in Medieval-like gated or walled </a:t>
            </a:r>
            <a:r>
              <a:rPr lang="en-US" dirty="0" smtClean="0"/>
              <a:t>communities</a:t>
            </a:r>
          </a:p>
          <a:p>
            <a:pPr eaLnBrk="1" hangingPunct="1"/>
            <a:r>
              <a:rPr lang="en-US" dirty="0" smtClean="0"/>
              <a:t>We are in danger of losing the commons</a:t>
            </a:r>
          </a:p>
          <a:p>
            <a:pPr eaLnBrk="1" hangingPunct="1"/>
            <a:r>
              <a:rPr lang="en-US" dirty="0" smtClean="0"/>
              <a:t>For some being in the </a:t>
            </a:r>
            <a:r>
              <a:rPr lang="en-US" i="1" dirty="0" smtClean="0"/>
              <a:t>wrong place</a:t>
            </a:r>
            <a:r>
              <a:rPr lang="en-US" dirty="0" smtClean="0"/>
              <a:t> may be a function of social structure.  They do not have the capacity of mobility</a:t>
            </a:r>
          </a:p>
          <a:p>
            <a:pPr eaLnBrk="1" hangingPunct="1">
              <a:buNone/>
            </a:pPr>
            <a:endParaRPr lang="en-US"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7200" y="457200"/>
            <a:ext cx="8229600" cy="960438"/>
          </a:xfrm>
        </p:spPr>
        <p:txBody>
          <a:bodyPr/>
          <a:lstStyle/>
          <a:p>
            <a:pPr eaLnBrk="1" hangingPunct="1"/>
            <a:r>
              <a:rPr lang="en-US" dirty="0"/>
              <a:t>The costs of privatization </a:t>
            </a:r>
            <a:r>
              <a:rPr lang="en-US" dirty="0" smtClean="0"/>
              <a:t/>
            </a:r>
            <a:br>
              <a:rPr lang="en-US" dirty="0" smtClean="0"/>
            </a:br>
            <a:endParaRPr lang="en-US" dirty="0"/>
          </a:p>
        </p:txBody>
      </p:sp>
      <p:sp>
        <p:nvSpPr>
          <p:cNvPr id="33795" name="Rectangle 3"/>
          <p:cNvSpPr>
            <a:spLocks noGrp="1" noChangeArrowheads="1"/>
          </p:cNvSpPr>
          <p:nvPr>
            <p:ph type="body" idx="1"/>
          </p:nvPr>
        </p:nvSpPr>
        <p:spPr/>
        <p:txBody>
          <a:bodyPr/>
          <a:lstStyle/>
          <a:p>
            <a:pPr eaLnBrk="1" hangingPunct="1"/>
            <a:r>
              <a:rPr lang="en-US">
                <a:latin typeface="Helvetica" charset="0"/>
              </a:rPr>
              <a:t>Society has promoted growth of individualism at expense of inter-group tolerance and public civility.</a:t>
            </a:r>
          </a:p>
          <a:p>
            <a:pPr eaLnBrk="1" hangingPunct="1"/>
            <a:r>
              <a:rPr lang="en-US">
                <a:latin typeface="Helvetica" charset="0"/>
              </a:rPr>
              <a:t>what can happen is that segregated communities are created that have limited capacity to bridge to other communities and political power, while being able to take care of each other.</a:t>
            </a: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Crowding: example of outcomes</a:t>
            </a:r>
            <a:endParaRPr lang="en-US" sz="3600" dirty="0"/>
          </a:p>
        </p:txBody>
      </p:sp>
      <p:sp>
        <p:nvSpPr>
          <p:cNvPr id="3" name="Content Placeholder 2"/>
          <p:cNvSpPr>
            <a:spLocks noGrp="1"/>
          </p:cNvSpPr>
          <p:nvPr>
            <p:ph idx="1"/>
          </p:nvPr>
        </p:nvSpPr>
        <p:spPr/>
        <p:txBody>
          <a:bodyPr/>
          <a:lstStyle/>
          <a:p>
            <a:r>
              <a:rPr lang="en-US" sz="2600" dirty="0" smtClean="0"/>
              <a:t>Private places are where people prepare themselves for public space</a:t>
            </a:r>
          </a:p>
          <a:p>
            <a:r>
              <a:rPr lang="en-US" sz="2600" dirty="0" smtClean="0"/>
              <a:t>Crowding is not just physical it is cognitive also</a:t>
            </a:r>
          </a:p>
          <a:p>
            <a:r>
              <a:rPr lang="en-US" sz="2600" dirty="0" smtClean="0"/>
              <a:t>Children in these environments play outside more and unsupervised</a:t>
            </a:r>
          </a:p>
          <a:p>
            <a:r>
              <a:rPr lang="en-US" sz="2600" dirty="0" smtClean="0"/>
              <a:t>Also hierarchy tends to dominate</a:t>
            </a:r>
          </a:p>
          <a:p>
            <a:r>
              <a:rPr lang="en-US" sz="2600" dirty="0" smtClean="0"/>
              <a:t>Maslow's theory suggest that insecure residential environments impede the fulfillment of essential human needs such as affiliation, esteem, actualization, and cognitive development </a:t>
            </a:r>
            <a:endParaRPr lang="en-US" sz="2600" dirty="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6000" dirty="0" smtClean="0">
                <a:solidFill>
                  <a:srgbClr val="FF0000"/>
                </a:solidFill>
              </a:rPr>
              <a:t>Transportation</a:t>
            </a:r>
            <a:endParaRPr lang="en-US" sz="6000" dirty="0">
              <a:solidFill>
                <a:srgbClr val="FF0000"/>
              </a:solidFill>
            </a:endParaRPr>
          </a:p>
        </p:txBody>
      </p:sp>
      <p:sp>
        <p:nvSpPr>
          <p:cNvPr id="3" name="Content Placeholder 2"/>
          <p:cNvSpPr>
            <a:spLocks noGrp="1"/>
          </p:cNvSpPr>
          <p:nvPr>
            <p:ph idx="1"/>
          </p:nvPr>
        </p:nvSpPr>
        <p:spPr/>
        <p:txBody>
          <a:bodyPr/>
          <a:lstStyle/>
          <a:p>
            <a:endParaRPr lang="en-US" dirty="0"/>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57200" y="609600"/>
            <a:ext cx="8382000" cy="1143000"/>
          </a:xfrm>
          <a:ln>
            <a:solidFill>
              <a:schemeClr val="tx1"/>
            </a:solidFill>
          </a:ln>
        </p:spPr>
        <p:txBody>
          <a:bodyPr/>
          <a:lstStyle/>
          <a:p>
            <a:r>
              <a:rPr lang="en-US" b="1" dirty="0"/>
              <a:t>Forces on Streets in 21</a:t>
            </a:r>
            <a:r>
              <a:rPr lang="en-US" b="1" baseline="30000" dirty="0"/>
              <a:t>st</a:t>
            </a:r>
            <a:r>
              <a:rPr lang="en-US" b="1" dirty="0"/>
              <a:t> Century</a:t>
            </a:r>
            <a:endParaRPr lang="en-CA" b="1" dirty="0"/>
          </a:p>
        </p:txBody>
      </p:sp>
      <p:sp>
        <p:nvSpPr>
          <p:cNvPr id="7171" name="Text Box 3"/>
          <p:cNvSpPr txBox="1">
            <a:spLocks noChangeArrowheads="1"/>
          </p:cNvSpPr>
          <p:nvPr/>
        </p:nvSpPr>
        <p:spPr bwMode="auto">
          <a:xfrm>
            <a:off x="1524000" y="3505200"/>
            <a:ext cx="5943600" cy="466725"/>
          </a:xfrm>
          <a:prstGeom prst="rect">
            <a:avLst/>
          </a:prstGeom>
          <a:noFill/>
          <a:ln w="9525">
            <a:solidFill>
              <a:schemeClr val="tx1"/>
            </a:solidFill>
            <a:miter lim="800000"/>
            <a:headEnd/>
            <a:tailEnd/>
          </a:ln>
          <a:effectLst/>
        </p:spPr>
        <p:txBody>
          <a:bodyPr>
            <a:prstTxWarp prst="textNoShape">
              <a:avLst/>
            </a:prstTxWarp>
            <a:spAutoFit/>
          </a:bodyPr>
          <a:lstStyle/>
          <a:p>
            <a:pPr algn="ctr">
              <a:spcBef>
                <a:spcPct val="50000"/>
              </a:spcBef>
            </a:pPr>
            <a:endParaRPr lang="en-US" b="1" dirty="0"/>
          </a:p>
        </p:txBody>
      </p:sp>
      <p:sp>
        <p:nvSpPr>
          <p:cNvPr id="7172" name="Line 4"/>
          <p:cNvSpPr>
            <a:spLocks noChangeShapeType="1"/>
          </p:cNvSpPr>
          <p:nvPr/>
        </p:nvSpPr>
        <p:spPr bwMode="auto">
          <a:xfrm>
            <a:off x="1524000" y="3733800"/>
            <a:ext cx="5943600" cy="0"/>
          </a:xfrm>
          <a:prstGeom prst="line">
            <a:avLst/>
          </a:prstGeom>
          <a:noFill/>
          <a:ln w="9525">
            <a:solidFill>
              <a:schemeClr val="tx1"/>
            </a:solidFill>
            <a:prstDash val="dash"/>
            <a:round/>
            <a:headEnd/>
            <a:tailEnd/>
          </a:ln>
          <a:effectLst/>
        </p:spPr>
        <p:txBody>
          <a:bodyPr>
            <a:prstTxWarp prst="textNoShape">
              <a:avLst/>
            </a:prstTxWarp>
          </a:bodyPr>
          <a:lstStyle/>
          <a:p>
            <a:endParaRPr lang="en-US" dirty="0"/>
          </a:p>
        </p:txBody>
      </p:sp>
      <p:sp>
        <p:nvSpPr>
          <p:cNvPr id="7173" name="Text Box 5"/>
          <p:cNvSpPr txBox="1">
            <a:spLocks noChangeArrowheads="1"/>
          </p:cNvSpPr>
          <p:nvPr/>
        </p:nvSpPr>
        <p:spPr bwMode="auto">
          <a:xfrm>
            <a:off x="228600" y="1981200"/>
            <a:ext cx="1600200" cy="1200150"/>
          </a:xfrm>
          <a:prstGeom prst="rect">
            <a:avLst/>
          </a:prstGeom>
          <a:noFill/>
          <a:ln w="9525">
            <a:solidFill>
              <a:schemeClr val="tx1"/>
            </a:solidFill>
            <a:miter lim="800000"/>
            <a:headEnd/>
            <a:tailEnd/>
          </a:ln>
          <a:effectLst/>
        </p:spPr>
        <p:txBody>
          <a:bodyPr>
            <a:prstTxWarp prst="textNoShape">
              <a:avLst/>
            </a:prstTxWarp>
            <a:spAutoFit/>
          </a:bodyPr>
          <a:lstStyle/>
          <a:p>
            <a:pPr>
              <a:spcBef>
                <a:spcPct val="50000"/>
              </a:spcBef>
            </a:pPr>
            <a:r>
              <a:rPr lang="en-US" sz="1800" b="1" dirty="0"/>
              <a:t>Increased population and housing density</a:t>
            </a:r>
            <a:endParaRPr lang="en-CA" sz="1800" b="1" dirty="0"/>
          </a:p>
        </p:txBody>
      </p:sp>
      <p:sp>
        <p:nvSpPr>
          <p:cNvPr id="7175" name="Text Box 7"/>
          <p:cNvSpPr txBox="1">
            <a:spLocks noChangeArrowheads="1"/>
          </p:cNvSpPr>
          <p:nvPr/>
        </p:nvSpPr>
        <p:spPr bwMode="auto">
          <a:xfrm>
            <a:off x="2057400" y="1981200"/>
            <a:ext cx="1295400" cy="925513"/>
          </a:xfrm>
          <a:prstGeom prst="rect">
            <a:avLst/>
          </a:prstGeom>
          <a:noFill/>
          <a:ln w="9525">
            <a:solidFill>
              <a:schemeClr val="tx1"/>
            </a:solidFill>
            <a:miter lim="800000"/>
            <a:headEnd/>
            <a:tailEnd/>
          </a:ln>
          <a:effectLst/>
        </p:spPr>
        <p:txBody>
          <a:bodyPr>
            <a:prstTxWarp prst="textNoShape">
              <a:avLst/>
            </a:prstTxWarp>
            <a:spAutoFit/>
          </a:bodyPr>
          <a:lstStyle/>
          <a:p>
            <a:pPr>
              <a:spcBef>
                <a:spcPct val="50000"/>
              </a:spcBef>
            </a:pPr>
            <a:r>
              <a:rPr lang="en-US" sz="1800" b="1" dirty="0"/>
              <a:t>Increased need for mobility</a:t>
            </a:r>
            <a:endParaRPr lang="en-CA" sz="1800" b="1" dirty="0"/>
          </a:p>
        </p:txBody>
      </p:sp>
      <p:sp>
        <p:nvSpPr>
          <p:cNvPr id="7176" name="Text Box 8"/>
          <p:cNvSpPr txBox="1">
            <a:spLocks noChangeArrowheads="1"/>
          </p:cNvSpPr>
          <p:nvPr/>
        </p:nvSpPr>
        <p:spPr bwMode="auto">
          <a:xfrm>
            <a:off x="3657600" y="1981200"/>
            <a:ext cx="1371600" cy="925513"/>
          </a:xfrm>
          <a:prstGeom prst="rect">
            <a:avLst/>
          </a:prstGeom>
          <a:noFill/>
          <a:ln w="9525">
            <a:solidFill>
              <a:schemeClr val="tx1"/>
            </a:solidFill>
            <a:miter lim="800000"/>
            <a:headEnd/>
            <a:tailEnd/>
          </a:ln>
          <a:effectLst/>
        </p:spPr>
        <p:txBody>
          <a:bodyPr>
            <a:prstTxWarp prst="textNoShape">
              <a:avLst/>
            </a:prstTxWarp>
            <a:spAutoFit/>
          </a:bodyPr>
          <a:lstStyle/>
          <a:p>
            <a:pPr>
              <a:spcBef>
                <a:spcPct val="50000"/>
              </a:spcBef>
            </a:pPr>
            <a:r>
              <a:rPr lang="en-US" sz="1800" b="1" dirty="0"/>
              <a:t>Increased in fuel prices</a:t>
            </a:r>
            <a:endParaRPr lang="en-CA" sz="1800" b="1" dirty="0"/>
          </a:p>
        </p:txBody>
      </p:sp>
      <p:sp>
        <p:nvSpPr>
          <p:cNvPr id="7177" name="Text Box 9"/>
          <p:cNvSpPr txBox="1">
            <a:spLocks noChangeArrowheads="1"/>
          </p:cNvSpPr>
          <p:nvPr/>
        </p:nvSpPr>
        <p:spPr bwMode="auto">
          <a:xfrm>
            <a:off x="5181600" y="1981200"/>
            <a:ext cx="1676400" cy="925513"/>
          </a:xfrm>
          <a:prstGeom prst="rect">
            <a:avLst/>
          </a:prstGeom>
          <a:noFill/>
          <a:ln w="9525">
            <a:solidFill>
              <a:schemeClr val="tx1"/>
            </a:solidFill>
            <a:miter lim="800000"/>
            <a:headEnd/>
            <a:tailEnd/>
          </a:ln>
          <a:effectLst/>
        </p:spPr>
        <p:txBody>
          <a:bodyPr>
            <a:prstTxWarp prst="textNoShape">
              <a:avLst/>
            </a:prstTxWarp>
            <a:spAutoFit/>
          </a:bodyPr>
          <a:lstStyle/>
          <a:p>
            <a:pPr>
              <a:spcBef>
                <a:spcPct val="50000"/>
              </a:spcBef>
            </a:pPr>
            <a:r>
              <a:rPr lang="en-US" sz="1800" b="1" dirty="0"/>
              <a:t>Increase in alternative </a:t>
            </a:r>
            <a:r>
              <a:rPr lang="en-US" sz="1800" b="1" dirty="0" err="1"/>
              <a:t>t</a:t>
            </a:r>
            <a:r>
              <a:rPr lang="en-US" sz="1800" b="1" dirty="0"/>
              <a:t>-port modes</a:t>
            </a:r>
            <a:endParaRPr lang="en-CA" sz="1800" b="1" dirty="0"/>
          </a:p>
        </p:txBody>
      </p:sp>
      <p:sp>
        <p:nvSpPr>
          <p:cNvPr id="7178" name="Text Box 10"/>
          <p:cNvSpPr txBox="1">
            <a:spLocks noChangeArrowheads="1"/>
          </p:cNvSpPr>
          <p:nvPr/>
        </p:nvSpPr>
        <p:spPr bwMode="auto">
          <a:xfrm>
            <a:off x="7010400" y="1981200"/>
            <a:ext cx="1752600" cy="1200150"/>
          </a:xfrm>
          <a:prstGeom prst="rect">
            <a:avLst/>
          </a:prstGeom>
          <a:noFill/>
          <a:ln w="9525">
            <a:solidFill>
              <a:schemeClr val="tx1"/>
            </a:solidFill>
            <a:miter lim="800000"/>
            <a:headEnd/>
            <a:tailEnd/>
          </a:ln>
          <a:effectLst/>
        </p:spPr>
        <p:txBody>
          <a:bodyPr>
            <a:prstTxWarp prst="textNoShape">
              <a:avLst/>
            </a:prstTxWarp>
            <a:spAutoFit/>
          </a:bodyPr>
          <a:lstStyle/>
          <a:p>
            <a:pPr>
              <a:spcBef>
                <a:spcPct val="50000"/>
              </a:spcBef>
            </a:pPr>
            <a:r>
              <a:rPr lang="en-US" sz="1800" b="1"/>
              <a:t>Increase in sensitivities – </a:t>
            </a:r>
            <a:r>
              <a:rPr lang="en-US" sz="1800" b="1" i="1"/>
              <a:t>air / aesthetics / etc…</a:t>
            </a:r>
            <a:endParaRPr lang="en-CA" sz="1800" b="1" i="1"/>
          </a:p>
        </p:txBody>
      </p:sp>
      <p:sp>
        <p:nvSpPr>
          <p:cNvPr id="7179" name="Text Box 11"/>
          <p:cNvSpPr txBox="1">
            <a:spLocks noChangeArrowheads="1"/>
          </p:cNvSpPr>
          <p:nvPr/>
        </p:nvSpPr>
        <p:spPr bwMode="auto">
          <a:xfrm>
            <a:off x="152400" y="4419600"/>
            <a:ext cx="1600200" cy="650875"/>
          </a:xfrm>
          <a:prstGeom prst="rect">
            <a:avLst/>
          </a:prstGeom>
          <a:noFill/>
          <a:ln w="9525">
            <a:solidFill>
              <a:schemeClr val="tx1"/>
            </a:solidFill>
            <a:miter lim="800000"/>
            <a:headEnd/>
            <a:tailEnd/>
          </a:ln>
          <a:effectLst/>
        </p:spPr>
        <p:txBody>
          <a:bodyPr>
            <a:prstTxWarp prst="textNoShape">
              <a:avLst/>
            </a:prstTxWarp>
            <a:spAutoFit/>
          </a:bodyPr>
          <a:lstStyle/>
          <a:p>
            <a:pPr>
              <a:spcBef>
                <a:spcPct val="50000"/>
              </a:spcBef>
            </a:pPr>
            <a:r>
              <a:rPr lang="en-US" sz="1800" b="1"/>
              <a:t>Longer lives – more scooters</a:t>
            </a:r>
            <a:endParaRPr lang="en-CA" sz="1800" b="1"/>
          </a:p>
        </p:txBody>
      </p:sp>
      <p:sp>
        <p:nvSpPr>
          <p:cNvPr id="7180" name="Text Box 12"/>
          <p:cNvSpPr txBox="1">
            <a:spLocks noChangeArrowheads="1"/>
          </p:cNvSpPr>
          <p:nvPr/>
        </p:nvSpPr>
        <p:spPr bwMode="auto">
          <a:xfrm>
            <a:off x="2895600" y="5638800"/>
            <a:ext cx="1905000" cy="925513"/>
          </a:xfrm>
          <a:prstGeom prst="rect">
            <a:avLst/>
          </a:prstGeom>
          <a:noFill/>
          <a:ln w="9525">
            <a:solidFill>
              <a:schemeClr val="tx1"/>
            </a:solidFill>
            <a:miter lim="800000"/>
            <a:headEnd/>
            <a:tailEnd/>
          </a:ln>
          <a:effectLst/>
        </p:spPr>
        <p:txBody>
          <a:bodyPr>
            <a:prstTxWarp prst="textNoShape">
              <a:avLst/>
            </a:prstTxWarp>
            <a:spAutoFit/>
          </a:bodyPr>
          <a:lstStyle/>
          <a:p>
            <a:pPr>
              <a:spcBef>
                <a:spcPct val="50000"/>
              </a:spcBef>
            </a:pPr>
            <a:r>
              <a:rPr lang="en-US" sz="1800" b="1"/>
              <a:t>Public realm  more intensively programmed</a:t>
            </a:r>
            <a:endParaRPr lang="en-CA" sz="1800" b="1"/>
          </a:p>
        </p:txBody>
      </p:sp>
      <p:sp>
        <p:nvSpPr>
          <p:cNvPr id="7181" name="Text Box 13"/>
          <p:cNvSpPr txBox="1">
            <a:spLocks noChangeArrowheads="1"/>
          </p:cNvSpPr>
          <p:nvPr/>
        </p:nvSpPr>
        <p:spPr bwMode="auto">
          <a:xfrm>
            <a:off x="838200" y="5334000"/>
            <a:ext cx="1752600" cy="1200150"/>
          </a:xfrm>
          <a:prstGeom prst="rect">
            <a:avLst/>
          </a:prstGeom>
          <a:noFill/>
          <a:ln w="9525">
            <a:solidFill>
              <a:schemeClr val="tx1"/>
            </a:solidFill>
            <a:miter lim="800000"/>
            <a:headEnd/>
            <a:tailEnd/>
          </a:ln>
          <a:effectLst/>
        </p:spPr>
        <p:txBody>
          <a:bodyPr>
            <a:prstTxWarp prst="textNoShape">
              <a:avLst/>
            </a:prstTxWarp>
            <a:spAutoFit/>
          </a:bodyPr>
          <a:lstStyle/>
          <a:p>
            <a:pPr>
              <a:spcBef>
                <a:spcPct val="50000"/>
              </a:spcBef>
            </a:pPr>
            <a:r>
              <a:rPr lang="en-US" sz="1800" b="1"/>
              <a:t>Increased subcultural diversity and use of streets</a:t>
            </a:r>
            <a:endParaRPr lang="en-CA" sz="1800" b="1"/>
          </a:p>
        </p:txBody>
      </p:sp>
      <p:sp>
        <p:nvSpPr>
          <p:cNvPr id="7182" name="Text Box 14"/>
          <p:cNvSpPr txBox="1">
            <a:spLocks noChangeArrowheads="1"/>
          </p:cNvSpPr>
          <p:nvPr/>
        </p:nvSpPr>
        <p:spPr bwMode="auto">
          <a:xfrm>
            <a:off x="5029200" y="5334000"/>
            <a:ext cx="1676400" cy="1200150"/>
          </a:xfrm>
          <a:prstGeom prst="rect">
            <a:avLst/>
          </a:prstGeom>
          <a:noFill/>
          <a:ln w="9525">
            <a:solidFill>
              <a:schemeClr val="tx1"/>
            </a:solidFill>
            <a:miter lim="800000"/>
            <a:headEnd/>
            <a:tailEnd/>
          </a:ln>
          <a:effectLst/>
        </p:spPr>
        <p:txBody>
          <a:bodyPr>
            <a:prstTxWarp prst="textNoShape">
              <a:avLst/>
            </a:prstTxWarp>
            <a:spAutoFit/>
          </a:bodyPr>
          <a:lstStyle/>
          <a:p>
            <a:pPr>
              <a:spcBef>
                <a:spcPct val="50000"/>
              </a:spcBef>
            </a:pPr>
            <a:r>
              <a:rPr lang="en-US" sz="1800" b="1"/>
              <a:t>Increased intensity of storm events and drought</a:t>
            </a:r>
            <a:endParaRPr lang="en-CA" sz="1800" b="1"/>
          </a:p>
        </p:txBody>
      </p:sp>
      <p:sp>
        <p:nvSpPr>
          <p:cNvPr id="7183" name="Text Box 15"/>
          <p:cNvSpPr txBox="1">
            <a:spLocks noChangeArrowheads="1"/>
          </p:cNvSpPr>
          <p:nvPr/>
        </p:nvSpPr>
        <p:spPr bwMode="auto">
          <a:xfrm>
            <a:off x="2286000" y="4343400"/>
            <a:ext cx="1295400" cy="650875"/>
          </a:xfrm>
          <a:prstGeom prst="rect">
            <a:avLst/>
          </a:prstGeom>
          <a:noFill/>
          <a:ln w="9525">
            <a:solidFill>
              <a:schemeClr val="tx1"/>
            </a:solidFill>
            <a:miter lim="800000"/>
            <a:headEnd/>
            <a:tailEnd/>
          </a:ln>
          <a:effectLst/>
        </p:spPr>
        <p:txBody>
          <a:bodyPr>
            <a:prstTxWarp prst="textNoShape">
              <a:avLst/>
            </a:prstTxWarp>
            <a:spAutoFit/>
          </a:bodyPr>
          <a:lstStyle/>
          <a:p>
            <a:pPr>
              <a:spcBef>
                <a:spcPct val="50000"/>
              </a:spcBef>
            </a:pPr>
            <a:r>
              <a:rPr lang="en-US" sz="1800" b="1"/>
              <a:t>Increased transit</a:t>
            </a:r>
            <a:endParaRPr lang="en-CA" sz="1800" b="1"/>
          </a:p>
        </p:txBody>
      </p:sp>
      <p:sp>
        <p:nvSpPr>
          <p:cNvPr id="7184" name="Text Box 16"/>
          <p:cNvSpPr txBox="1">
            <a:spLocks noChangeArrowheads="1"/>
          </p:cNvSpPr>
          <p:nvPr/>
        </p:nvSpPr>
        <p:spPr bwMode="auto">
          <a:xfrm>
            <a:off x="4191000" y="4419600"/>
            <a:ext cx="1676400" cy="650875"/>
          </a:xfrm>
          <a:prstGeom prst="rect">
            <a:avLst/>
          </a:prstGeom>
          <a:noFill/>
          <a:ln w="9525">
            <a:solidFill>
              <a:schemeClr val="tx1"/>
            </a:solidFill>
            <a:miter lim="800000"/>
            <a:headEnd/>
            <a:tailEnd/>
          </a:ln>
          <a:effectLst/>
        </p:spPr>
        <p:txBody>
          <a:bodyPr>
            <a:prstTxWarp prst="textNoShape">
              <a:avLst/>
            </a:prstTxWarp>
            <a:spAutoFit/>
          </a:bodyPr>
          <a:lstStyle/>
          <a:p>
            <a:pPr>
              <a:spcBef>
                <a:spcPct val="50000"/>
              </a:spcBef>
            </a:pPr>
            <a:r>
              <a:rPr lang="en-US" sz="1800" b="1"/>
              <a:t>Surface water management</a:t>
            </a:r>
            <a:endParaRPr lang="en-CA" sz="1800" b="1"/>
          </a:p>
        </p:txBody>
      </p:sp>
      <p:sp>
        <p:nvSpPr>
          <p:cNvPr id="7185" name="Text Box 17"/>
          <p:cNvSpPr txBox="1">
            <a:spLocks noChangeArrowheads="1"/>
          </p:cNvSpPr>
          <p:nvPr/>
        </p:nvSpPr>
        <p:spPr bwMode="auto">
          <a:xfrm>
            <a:off x="6858000" y="4267200"/>
            <a:ext cx="2133600" cy="650875"/>
          </a:xfrm>
          <a:prstGeom prst="rect">
            <a:avLst/>
          </a:prstGeom>
          <a:noFill/>
          <a:ln w="9525">
            <a:solidFill>
              <a:schemeClr val="tx1"/>
            </a:solidFill>
            <a:miter lim="800000"/>
            <a:headEnd/>
            <a:tailEnd/>
          </a:ln>
          <a:effectLst/>
        </p:spPr>
        <p:txBody>
          <a:bodyPr>
            <a:prstTxWarp prst="textNoShape">
              <a:avLst/>
            </a:prstTxWarp>
            <a:spAutoFit/>
          </a:bodyPr>
          <a:lstStyle/>
          <a:p>
            <a:pPr>
              <a:spcBef>
                <a:spcPct val="50000"/>
              </a:spcBef>
            </a:pPr>
            <a:r>
              <a:rPr lang="en-US" sz="1800" b="1"/>
              <a:t>Changes in road surface technology</a:t>
            </a:r>
            <a:endParaRPr lang="en-CA" sz="1800" b="1"/>
          </a:p>
        </p:txBody>
      </p:sp>
      <p:sp>
        <p:nvSpPr>
          <p:cNvPr id="7186" name="Text Box 18"/>
          <p:cNvSpPr txBox="1">
            <a:spLocks noChangeArrowheads="1"/>
          </p:cNvSpPr>
          <p:nvPr/>
        </p:nvSpPr>
        <p:spPr bwMode="auto">
          <a:xfrm>
            <a:off x="7010400" y="5105400"/>
            <a:ext cx="1676400" cy="1474788"/>
          </a:xfrm>
          <a:prstGeom prst="rect">
            <a:avLst/>
          </a:prstGeom>
          <a:noFill/>
          <a:ln w="9525">
            <a:solidFill>
              <a:schemeClr val="tx1"/>
            </a:solidFill>
            <a:miter lim="800000"/>
            <a:headEnd/>
            <a:tailEnd/>
          </a:ln>
          <a:effectLst/>
        </p:spPr>
        <p:txBody>
          <a:bodyPr>
            <a:prstTxWarp prst="textNoShape">
              <a:avLst/>
            </a:prstTxWarp>
            <a:spAutoFit/>
          </a:bodyPr>
          <a:lstStyle/>
          <a:p>
            <a:pPr>
              <a:spcBef>
                <a:spcPct val="50000"/>
              </a:spcBef>
            </a:pPr>
            <a:r>
              <a:rPr lang="en-US" sz="1800" b="1"/>
              <a:t>Infrastructure technology changes – household and city-wide</a:t>
            </a:r>
            <a:endParaRPr lang="en-CA" sz="1800" b="1"/>
          </a:p>
        </p:txBody>
      </p:sp>
      <p:sp>
        <p:nvSpPr>
          <p:cNvPr id="7187" name="Line 19"/>
          <p:cNvSpPr>
            <a:spLocks noChangeShapeType="1"/>
          </p:cNvSpPr>
          <p:nvPr/>
        </p:nvSpPr>
        <p:spPr bwMode="auto">
          <a:xfrm>
            <a:off x="1676400" y="3200400"/>
            <a:ext cx="152400" cy="228600"/>
          </a:xfrm>
          <a:prstGeom prst="line">
            <a:avLst/>
          </a:prstGeom>
          <a:noFill/>
          <a:ln w="28575">
            <a:solidFill>
              <a:schemeClr val="tx1"/>
            </a:solidFill>
            <a:round/>
            <a:headEnd/>
            <a:tailEnd type="triangle" w="med" len="med"/>
          </a:ln>
          <a:effectLst/>
        </p:spPr>
        <p:txBody>
          <a:bodyPr>
            <a:prstTxWarp prst="textNoShape">
              <a:avLst/>
            </a:prstTxWarp>
          </a:bodyPr>
          <a:lstStyle/>
          <a:p>
            <a:endParaRPr lang="en-US"/>
          </a:p>
        </p:txBody>
      </p:sp>
      <p:sp>
        <p:nvSpPr>
          <p:cNvPr id="7188" name="Line 20"/>
          <p:cNvSpPr>
            <a:spLocks noChangeShapeType="1"/>
          </p:cNvSpPr>
          <p:nvPr/>
        </p:nvSpPr>
        <p:spPr bwMode="auto">
          <a:xfrm>
            <a:off x="2590800" y="2895600"/>
            <a:ext cx="304800" cy="533400"/>
          </a:xfrm>
          <a:prstGeom prst="line">
            <a:avLst/>
          </a:prstGeom>
          <a:noFill/>
          <a:ln w="28575">
            <a:solidFill>
              <a:schemeClr val="tx1"/>
            </a:solidFill>
            <a:round/>
            <a:headEnd/>
            <a:tailEnd type="triangle" w="med" len="med"/>
          </a:ln>
          <a:effectLst/>
        </p:spPr>
        <p:txBody>
          <a:bodyPr>
            <a:prstTxWarp prst="textNoShape">
              <a:avLst/>
            </a:prstTxWarp>
          </a:bodyPr>
          <a:lstStyle/>
          <a:p>
            <a:endParaRPr lang="en-US"/>
          </a:p>
        </p:txBody>
      </p:sp>
      <p:sp>
        <p:nvSpPr>
          <p:cNvPr id="7189" name="Line 21"/>
          <p:cNvSpPr>
            <a:spLocks noChangeShapeType="1"/>
          </p:cNvSpPr>
          <p:nvPr/>
        </p:nvSpPr>
        <p:spPr bwMode="auto">
          <a:xfrm>
            <a:off x="4114800" y="2895600"/>
            <a:ext cx="304800" cy="533400"/>
          </a:xfrm>
          <a:prstGeom prst="line">
            <a:avLst/>
          </a:prstGeom>
          <a:noFill/>
          <a:ln w="28575">
            <a:solidFill>
              <a:schemeClr val="tx1"/>
            </a:solidFill>
            <a:round/>
            <a:headEnd/>
            <a:tailEnd type="triangle" w="med" len="med"/>
          </a:ln>
          <a:effectLst/>
        </p:spPr>
        <p:txBody>
          <a:bodyPr>
            <a:prstTxWarp prst="textNoShape">
              <a:avLst/>
            </a:prstTxWarp>
          </a:bodyPr>
          <a:lstStyle/>
          <a:p>
            <a:endParaRPr lang="en-US"/>
          </a:p>
        </p:txBody>
      </p:sp>
      <p:sp>
        <p:nvSpPr>
          <p:cNvPr id="7190" name="Line 22"/>
          <p:cNvSpPr>
            <a:spLocks noChangeShapeType="1"/>
          </p:cNvSpPr>
          <p:nvPr/>
        </p:nvSpPr>
        <p:spPr bwMode="auto">
          <a:xfrm flipH="1">
            <a:off x="5334000" y="2895600"/>
            <a:ext cx="304800" cy="533400"/>
          </a:xfrm>
          <a:prstGeom prst="line">
            <a:avLst/>
          </a:prstGeom>
          <a:noFill/>
          <a:ln w="28575">
            <a:solidFill>
              <a:schemeClr val="tx1"/>
            </a:solidFill>
            <a:round/>
            <a:headEnd/>
            <a:tailEnd type="triangle" w="med" len="med"/>
          </a:ln>
          <a:effectLst/>
        </p:spPr>
        <p:txBody>
          <a:bodyPr>
            <a:prstTxWarp prst="textNoShape">
              <a:avLst/>
            </a:prstTxWarp>
          </a:bodyPr>
          <a:lstStyle/>
          <a:p>
            <a:endParaRPr lang="en-US"/>
          </a:p>
        </p:txBody>
      </p:sp>
      <p:sp>
        <p:nvSpPr>
          <p:cNvPr id="7191" name="Line 23"/>
          <p:cNvSpPr>
            <a:spLocks noChangeShapeType="1"/>
          </p:cNvSpPr>
          <p:nvPr/>
        </p:nvSpPr>
        <p:spPr bwMode="auto">
          <a:xfrm flipH="1">
            <a:off x="7162800" y="3200400"/>
            <a:ext cx="152400" cy="304800"/>
          </a:xfrm>
          <a:prstGeom prst="line">
            <a:avLst/>
          </a:prstGeom>
          <a:noFill/>
          <a:ln w="28575">
            <a:solidFill>
              <a:schemeClr val="tx1"/>
            </a:solidFill>
            <a:round/>
            <a:headEnd/>
            <a:tailEnd type="triangle" w="med" len="med"/>
          </a:ln>
          <a:effectLst/>
        </p:spPr>
        <p:txBody>
          <a:bodyPr>
            <a:prstTxWarp prst="textNoShape">
              <a:avLst/>
            </a:prstTxWarp>
          </a:bodyPr>
          <a:lstStyle/>
          <a:p>
            <a:endParaRPr lang="en-US"/>
          </a:p>
        </p:txBody>
      </p:sp>
      <p:sp>
        <p:nvSpPr>
          <p:cNvPr id="7192" name="Line 24"/>
          <p:cNvSpPr>
            <a:spLocks noChangeShapeType="1"/>
          </p:cNvSpPr>
          <p:nvPr/>
        </p:nvSpPr>
        <p:spPr bwMode="auto">
          <a:xfrm flipH="1" flipV="1">
            <a:off x="5029200" y="3962400"/>
            <a:ext cx="0" cy="457200"/>
          </a:xfrm>
          <a:prstGeom prst="line">
            <a:avLst/>
          </a:prstGeom>
          <a:noFill/>
          <a:ln w="28575">
            <a:solidFill>
              <a:schemeClr val="tx1"/>
            </a:solidFill>
            <a:round/>
            <a:headEnd/>
            <a:tailEnd type="triangle" w="med" len="med"/>
          </a:ln>
          <a:effectLst/>
        </p:spPr>
        <p:txBody>
          <a:bodyPr>
            <a:prstTxWarp prst="textNoShape">
              <a:avLst/>
            </a:prstTxWarp>
          </a:bodyPr>
          <a:lstStyle/>
          <a:p>
            <a:endParaRPr lang="en-US"/>
          </a:p>
        </p:txBody>
      </p:sp>
      <p:sp>
        <p:nvSpPr>
          <p:cNvPr id="7193" name="Line 25"/>
          <p:cNvSpPr>
            <a:spLocks noChangeShapeType="1"/>
          </p:cNvSpPr>
          <p:nvPr/>
        </p:nvSpPr>
        <p:spPr bwMode="auto">
          <a:xfrm flipH="1" flipV="1">
            <a:off x="7010400" y="4038600"/>
            <a:ext cx="228600" cy="228600"/>
          </a:xfrm>
          <a:prstGeom prst="line">
            <a:avLst/>
          </a:prstGeom>
          <a:noFill/>
          <a:ln w="28575">
            <a:solidFill>
              <a:schemeClr val="tx1"/>
            </a:solidFill>
            <a:round/>
            <a:headEnd/>
            <a:tailEnd type="triangle" w="med" len="med"/>
          </a:ln>
          <a:effectLst/>
        </p:spPr>
        <p:txBody>
          <a:bodyPr>
            <a:prstTxWarp prst="textNoShape">
              <a:avLst/>
            </a:prstTxWarp>
          </a:bodyPr>
          <a:lstStyle/>
          <a:p>
            <a:endParaRPr lang="en-US"/>
          </a:p>
        </p:txBody>
      </p:sp>
      <p:sp>
        <p:nvSpPr>
          <p:cNvPr id="7194" name="Line 26"/>
          <p:cNvSpPr>
            <a:spLocks noChangeShapeType="1"/>
          </p:cNvSpPr>
          <p:nvPr/>
        </p:nvSpPr>
        <p:spPr bwMode="auto">
          <a:xfrm flipH="1" flipV="1">
            <a:off x="6248400" y="4038600"/>
            <a:ext cx="762000" cy="1447800"/>
          </a:xfrm>
          <a:prstGeom prst="line">
            <a:avLst/>
          </a:prstGeom>
          <a:noFill/>
          <a:ln w="28575">
            <a:solidFill>
              <a:schemeClr val="tx1"/>
            </a:solidFill>
            <a:round/>
            <a:headEnd/>
            <a:tailEnd type="triangle" w="med" len="med"/>
          </a:ln>
          <a:effectLst/>
        </p:spPr>
        <p:txBody>
          <a:bodyPr>
            <a:prstTxWarp prst="textNoShape">
              <a:avLst/>
            </a:prstTxWarp>
          </a:bodyPr>
          <a:lstStyle/>
          <a:p>
            <a:endParaRPr lang="en-US"/>
          </a:p>
        </p:txBody>
      </p:sp>
      <p:sp>
        <p:nvSpPr>
          <p:cNvPr id="7195" name="Line 27"/>
          <p:cNvSpPr>
            <a:spLocks noChangeShapeType="1"/>
          </p:cNvSpPr>
          <p:nvPr/>
        </p:nvSpPr>
        <p:spPr bwMode="auto">
          <a:xfrm flipH="1" flipV="1">
            <a:off x="5791200" y="4038600"/>
            <a:ext cx="609600" cy="1295400"/>
          </a:xfrm>
          <a:prstGeom prst="line">
            <a:avLst/>
          </a:prstGeom>
          <a:noFill/>
          <a:ln w="28575">
            <a:solidFill>
              <a:schemeClr val="tx1"/>
            </a:solidFill>
            <a:round/>
            <a:headEnd/>
            <a:tailEnd type="triangle" w="med" len="med"/>
          </a:ln>
          <a:effectLst/>
        </p:spPr>
        <p:txBody>
          <a:bodyPr>
            <a:prstTxWarp prst="textNoShape">
              <a:avLst/>
            </a:prstTxWarp>
          </a:bodyPr>
          <a:lstStyle/>
          <a:p>
            <a:endParaRPr lang="en-US"/>
          </a:p>
        </p:txBody>
      </p:sp>
      <p:sp>
        <p:nvSpPr>
          <p:cNvPr id="7196" name="Line 28"/>
          <p:cNvSpPr>
            <a:spLocks noChangeShapeType="1"/>
          </p:cNvSpPr>
          <p:nvPr/>
        </p:nvSpPr>
        <p:spPr bwMode="auto">
          <a:xfrm flipV="1">
            <a:off x="3581400" y="4038600"/>
            <a:ext cx="533400" cy="1600200"/>
          </a:xfrm>
          <a:prstGeom prst="line">
            <a:avLst/>
          </a:prstGeom>
          <a:noFill/>
          <a:ln w="28575">
            <a:solidFill>
              <a:schemeClr val="tx1"/>
            </a:solidFill>
            <a:round/>
            <a:headEnd/>
            <a:tailEnd type="triangle" w="med" len="med"/>
          </a:ln>
          <a:effectLst/>
        </p:spPr>
        <p:txBody>
          <a:bodyPr>
            <a:prstTxWarp prst="textNoShape">
              <a:avLst/>
            </a:prstTxWarp>
          </a:bodyPr>
          <a:lstStyle/>
          <a:p>
            <a:endParaRPr lang="en-US"/>
          </a:p>
        </p:txBody>
      </p:sp>
      <p:sp>
        <p:nvSpPr>
          <p:cNvPr id="7197" name="Line 29"/>
          <p:cNvSpPr>
            <a:spLocks noChangeShapeType="1"/>
          </p:cNvSpPr>
          <p:nvPr/>
        </p:nvSpPr>
        <p:spPr bwMode="auto">
          <a:xfrm flipV="1">
            <a:off x="3276600" y="3962400"/>
            <a:ext cx="228600" cy="381000"/>
          </a:xfrm>
          <a:prstGeom prst="line">
            <a:avLst/>
          </a:prstGeom>
          <a:noFill/>
          <a:ln w="28575">
            <a:solidFill>
              <a:schemeClr val="tx1"/>
            </a:solidFill>
            <a:round/>
            <a:headEnd/>
            <a:tailEnd type="triangle" w="med" len="med"/>
          </a:ln>
          <a:effectLst/>
        </p:spPr>
        <p:txBody>
          <a:bodyPr>
            <a:prstTxWarp prst="textNoShape">
              <a:avLst/>
            </a:prstTxWarp>
          </a:bodyPr>
          <a:lstStyle/>
          <a:p>
            <a:endParaRPr lang="en-US"/>
          </a:p>
        </p:txBody>
      </p:sp>
      <p:sp>
        <p:nvSpPr>
          <p:cNvPr id="7198" name="Line 30"/>
          <p:cNvSpPr>
            <a:spLocks noChangeShapeType="1"/>
          </p:cNvSpPr>
          <p:nvPr/>
        </p:nvSpPr>
        <p:spPr bwMode="auto">
          <a:xfrm flipV="1">
            <a:off x="1905000" y="3962400"/>
            <a:ext cx="457200" cy="1371600"/>
          </a:xfrm>
          <a:prstGeom prst="line">
            <a:avLst/>
          </a:prstGeom>
          <a:noFill/>
          <a:ln w="28575">
            <a:solidFill>
              <a:schemeClr val="tx1"/>
            </a:solidFill>
            <a:round/>
            <a:headEnd/>
            <a:tailEnd type="triangle" w="med" len="med"/>
          </a:ln>
          <a:effectLst/>
        </p:spPr>
        <p:txBody>
          <a:bodyPr>
            <a:prstTxWarp prst="textNoShape">
              <a:avLst/>
            </a:prstTxWarp>
          </a:bodyPr>
          <a:lstStyle/>
          <a:p>
            <a:endParaRPr lang="en-US"/>
          </a:p>
        </p:txBody>
      </p:sp>
      <p:sp>
        <p:nvSpPr>
          <p:cNvPr id="7199" name="Line 31"/>
          <p:cNvSpPr>
            <a:spLocks noChangeShapeType="1"/>
          </p:cNvSpPr>
          <p:nvPr/>
        </p:nvSpPr>
        <p:spPr bwMode="auto">
          <a:xfrm flipV="1">
            <a:off x="1447800" y="4038600"/>
            <a:ext cx="228600" cy="381000"/>
          </a:xfrm>
          <a:prstGeom prst="line">
            <a:avLst/>
          </a:prstGeom>
          <a:noFill/>
          <a:ln w="28575">
            <a:solidFill>
              <a:schemeClr val="tx1"/>
            </a:solidFill>
            <a:round/>
            <a:headEnd/>
            <a:tailEnd type="triangle" w="med" len="med"/>
          </a:ln>
          <a:effectLst/>
        </p:spPr>
        <p:txBody>
          <a:bodyPr>
            <a:prstTxWarp prst="textNoShape">
              <a:avLst/>
            </a:prstTxWarp>
          </a:bodyPr>
          <a:lstStyle/>
          <a:p>
            <a:endParaRPr lang="en-US"/>
          </a:p>
        </p:txBody>
      </p:sp>
      <p:sp>
        <p:nvSpPr>
          <p:cNvPr id="7200" name="Text Box 32"/>
          <p:cNvSpPr txBox="1">
            <a:spLocks noChangeArrowheads="1"/>
          </p:cNvSpPr>
          <p:nvPr/>
        </p:nvSpPr>
        <p:spPr bwMode="auto">
          <a:xfrm>
            <a:off x="228600" y="3429000"/>
            <a:ext cx="1219200" cy="669925"/>
          </a:xfrm>
          <a:prstGeom prst="rect">
            <a:avLst/>
          </a:prstGeom>
          <a:noFill/>
          <a:ln w="28575">
            <a:solidFill>
              <a:schemeClr val="tx1"/>
            </a:solidFill>
            <a:miter lim="800000"/>
            <a:headEnd/>
            <a:tailEnd/>
          </a:ln>
          <a:effectLst/>
        </p:spPr>
        <p:txBody>
          <a:bodyPr>
            <a:prstTxWarp prst="textNoShape">
              <a:avLst/>
            </a:prstTxWarp>
            <a:spAutoFit/>
          </a:bodyPr>
          <a:lstStyle/>
          <a:p>
            <a:pPr>
              <a:spcBef>
                <a:spcPct val="50000"/>
              </a:spcBef>
            </a:pPr>
            <a:r>
              <a:rPr lang="en-US" sz="1800" b="1"/>
              <a:t>Home is changing</a:t>
            </a:r>
            <a:endParaRPr lang="en-CA" sz="1800" b="1"/>
          </a:p>
        </p:txBody>
      </p:sp>
      <p:sp>
        <p:nvSpPr>
          <p:cNvPr id="7201" name="Text Box 33"/>
          <p:cNvSpPr txBox="1">
            <a:spLocks noChangeArrowheads="1"/>
          </p:cNvSpPr>
          <p:nvPr/>
        </p:nvSpPr>
        <p:spPr bwMode="auto">
          <a:xfrm>
            <a:off x="7543800" y="3276600"/>
            <a:ext cx="1447800" cy="944563"/>
          </a:xfrm>
          <a:prstGeom prst="rect">
            <a:avLst/>
          </a:prstGeom>
          <a:noFill/>
          <a:ln w="28575">
            <a:solidFill>
              <a:schemeClr val="tx1"/>
            </a:solidFill>
            <a:miter lim="800000"/>
            <a:headEnd/>
            <a:tailEnd/>
          </a:ln>
          <a:effectLst/>
        </p:spPr>
        <p:txBody>
          <a:bodyPr>
            <a:prstTxWarp prst="textNoShape">
              <a:avLst/>
            </a:prstTxWarp>
            <a:spAutoFit/>
          </a:bodyPr>
          <a:lstStyle/>
          <a:p>
            <a:pPr>
              <a:spcBef>
                <a:spcPct val="50000"/>
              </a:spcBef>
            </a:pPr>
            <a:r>
              <a:rPr lang="en-US" sz="1800" b="1"/>
              <a:t>Destinations are changing</a:t>
            </a:r>
            <a:endParaRPr lang="en-CA" sz="1800" b="1"/>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ln>
            <a:solidFill>
              <a:schemeClr val="tx1"/>
            </a:solidFill>
          </a:ln>
        </p:spPr>
        <p:txBody>
          <a:bodyPr/>
          <a:lstStyle/>
          <a:p>
            <a:r>
              <a:rPr lang="en-US" sz="3600" b="1"/>
              <a:t>Increase in Alternative Transportation Technologies</a:t>
            </a:r>
            <a:endParaRPr lang="en-CA" sz="3600" b="1"/>
          </a:p>
        </p:txBody>
      </p:sp>
      <p:sp>
        <p:nvSpPr>
          <p:cNvPr id="26628" name="Rectangle 4"/>
          <p:cNvSpPr>
            <a:spLocks noGrp="1" noChangeArrowheads="1"/>
          </p:cNvSpPr>
          <p:nvPr>
            <p:ph type="body" sz="half" idx="2"/>
          </p:nvPr>
        </p:nvSpPr>
        <p:spPr>
          <a:xfrm>
            <a:off x="5029200" y="1981200"/>
            <a:ext cx="3429000" cy="4114800"/>
          </a:xfrm>
        </p:spPr>
        <p:txBody>
          <a:bodyPr/>
          <a:lstStyle/>
          <a:p>
            <a:r>
              <a:rPr lang="en-US" sz="2800" b="1"/>
              <a:t>New vehicles</a:t>
            </a:r>
          </a:p>
          <a:p>
            <a:r>
              <a:rPr lang="en-US" sz="2800" b="1"/>
              <a:t>Seguays</a:t>
            </a:r>
          </a:p>
          <a:p>
            <a:r>
              <a:rPr lang="en-US" sz="2800" b="1"/>
              <a:t>Scooters</a:t>
            </a:r>
          </a:p>
          <a:p>
            <a:r>
              <a:rPr lang="en-US" sz="2800" b="1"/>
              <a:t>Electric skateboards</a:t>
            </a:r>
          </a:p>
          <a:p>
            <a:r>
              <a:rPr lang="en-US" sz="2800" b="1"/>
              <a:t>Electric bikes</a:t>
            </a:r>
          </a:p>
          <a:p>
            <a:r>
              <a:rPr lang="en-US" sz="2800" b="1"/>
              <a:t>Mini-cars</a:t>
            </a:r>
          </a:p>
          <a:p>
            <a:r>
              <a:rPr lang="en-US" sz="2800" b="1"/>
              <a:t>Etc.. </a:t>
            </a:r>
            <a:endParaRPr lang="en-CA" sz="2800" b="1"/>
          </a:p>
        </p:txBody>
      </p:sp>
      <p:pic>
        <p:nvPicPr>
          <p:cNvPr id="26629" name="Picture 5" descr="C:\Documents and Settings\mark holland\My Documents\My Pictures\Pocket Digital\Transportation and Parking\CamPic177.jpg"/>
          <p:cNvPicPr>
            <a:picLocks noGrp="1" noChangeAspect="1" noChangeArrowheads="1"/>
          </p:cNvPicPr>
          <p:nvPr>
            <p:ph type="clipArt" sz="half" idx="1"/>
          </p:nvPr>
        </p:nvPicPr>
        <p:blipFill>
          <a:blip r:embed="rId2"/>
          <a:srcRect/>
          <a:stretch>
            <a:fillRect/>
          </a:stretch>
        </p:blipFill>
        <p:spPr>
          <a:xfrm>
            <a:off x="609600" y="1981200"/>
            <a:ext cx="2667000" cy="2000250"/>
          </a:xfrm>
          <a:noFill/>
          <a:ln/>
        </p:spPr>
      </p:pic>
      <p:sp>
        <p:nvSpPr>
          <p:cNvPr id="26631" name="Rectangle 7"/>
          <p:cNvSpPr>
            <a:spLocks noChangeArrowheads="1"/>
          </p:cNvSpPr>
          <p:nvPr/>
        </p:nvSpPr>
        <p:spPr bwMode="auto">
          <a:xfrm>
            <a:off x="1828800" y="2376488"/>
            <a:ext cx="9144000" cy="0"/>
          </a:xfrm>
          <a:prstGeom prst="rect">
            <a:avLst/>
          </a:prstGeom>
          <a:noFill/>
          <a:ln w="9525">
            <a:noFill/>
            <a:miter lim="800000"/>
            <a:headEnd/>
            <a:tailEnd/>
          </a:ln>
          <a:effectLst/>
        </p:spPr>
        <p:txBody>
          <a:bodyPr>
            <a:prstTxWarp prst="textNoShape">
              <a:avLst/>
            </a:prstTxWarp>
            <a:spAutoFit/>
          </a:bodyPr>
          <a:lstStyle/>
          <a:p>
            <a:endParaRPr lang="en-US"/>
          </a:p>
        </p:txBody>
      </p:sp>
      <p:pic>
        <p:nvPicPr>
          <p:cNvPr id="26632" name="Picture 8" descr="C:\Documents and Settings\mark holland\My Documents\My Pictures\Pocket Digital\Transportation and Parking\Yellow cab and bus.jpg"/>
          <p:cNvPicPr>
            <a:picLocks noChangeAspect="1" noChangeArrowheads="1"/>
          </p:cNvPicPr>
          <p:nvPr/>
        </p:nvPicPr>
        <p:blipFill>
          <a:blip r:embed="rId3"/>
          <a:srcRect/>
          <a:stretch>
            <a:fillRect/>
          </a:stretch>
        </p:blipFill>
        <p:spPr bwMode="auto">
          <a:xfrm>
            <a:off x="2286000" y="3048000"/>
            <a:ext cx="2438400" cy="1828800"/>
          </a:xfrm>
          <a:prstGeom prst="rect">
            <a:avLst/>
          </a:prstGeom>
          <a:noFill/>
        </p:spPr>
      </p:pic>
      <p:pic>
        <p:nvPicPr>
          <p:cNvPr id="26633" name="Picture 9" descr="C:\Documents and Settings\mark holland\My Documents\My Pictures\Pocket Digital\Transportation and Parking\CamPic381.jpg"/>
          <p:cNvPicPr>
            <a:picLocks noChangeAspect="1" noChangeArrowheads="1"/>
          </p:cNvPicPr>
          <p:nvPr/>
        </p:nvPicPr>
        <p:blipFill>
          <a:blip r:embed="rId4"/>
          <a:srcRect/>
          <a:stretch>
            <a:fillRect/>
          </a:stretch>
        </p:blipFill>
        <p:spPr bwMode="auto">
          <a:xfrm>
            <a:off x="304800" y="3581400"/>
            <a:ext cx="2209800" cy="1657350"/>
          </a:xfrm>
          <a:prstGeom prst="rect">
            <a:avLst/>
          </a:prstGeom>
          <a:noFill/>
        </p:spPr>
      </p:pic>
      <p:pic>
        <p:nvPicPr>
          <p:cNvPr id="26634" name="Picture 10" descr="C:\Documents and Settings\mark holland\My Documents\My Pictures\Pocket Digital\UBC\CamPic50.jpg"/>
          <p:cNvPicPr>
            <a:picLocks noChangeAspect="1" noChangeArrowheads="1"/>
          </p:cNvPicPr>
          <p:nvPr/>
        </p:nvPicPr>
        <p:blipFill>
          <a:blip r:embed="rId5"/>
          <a:srcRect/>
          <a:stretch>
            <a:fillRect/>
          </a:stretch>
        </p:blipFill>
        <p:spPr bwMode="auto">
          <a:xfrm>
            <a:off x="2514600" y="4495800"/>
            <a:ext cx="2438400" cy="1828800"/>
          </a:xfrm>
          <a:prstGeom prst="rect">
            <a:avLst/>
          </a:prstGeom>
          <a:noFill/>
        </p:spPr>
      </p:pic>
      <p:pic>
        <p:nvPicPr>
          <p:cNvPr id="26635" name="Picture 11" descr="C:\Documents and Settings\mark holland\My Documents\My Pictures\Pocket Digital\James Island\CamPic173.jpg"/>
          <p:cNvPicPr>
            <a:picLocks noChangeAspect="1" noChangeArrowheads="1"/>
          </p:cNvPicPr>
          <p:nvPr/>
        </p:nvPicPr>
        <p:blipFill>
          <a:blip r:embed="rId6"/>
          <a:srcRect/>
          <a:stretch>
            <a:fillRect/>
          </a:stretch>
        </p:blipFill>
        <p:spPr bwMode="auto">
          <a:xfrm>
            <a:off x="762000" y="5105400"/>
            <a:ext cx="1981200" cy="1485900"/>
          </a:xfrm>
          <a:prstGeom prst="rect">
            <a:avLst/>
          </a:prstGeom>
          <a:noFill/>
        </p:spPr>
      </p:pic>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5602" name="Picture 1"/>
          <p:cNvPicPr>
            <a:picLocks noChangeArrowheads="1"/>
          </p:cNvPicPr>
          <p:nvPr/>
        </p:nvPicPr>
        <p:blipFill>
          <a:blip r:embed="rId2"/>
          <a:srcRect/>
          <a:stretch>
            <a:fillRect/>
          </a:stretch>
        </p:blipFill>
        <p:spPr bwMode="auto">
          <a:xfrm>
            <a:off x="0" y="0"/>
            <a:ext cx="9144000" cy="6786563"/>
          </a:xfrm>
          <a:prstGeom prst="rect">
            <a:avLst/>
          </a:prstGeom>
          <a:noFill/>
          <a:ln w="12700">
            <a:noFill/>
            <a:miter lim="800000"/>
            <a:headEnd/>
            <a:tailEnd/>
          </a:ln>
        </p:spPr>
      </p:pic>
      <p:pic>
        <p:nvPicPr>
          <p:cNvPr id="25603" name="Picture 2"/>
          <p:cNvPicPr>
            <a:picLocks noChangeAspect="1" noChangeArrowheads="1"/>
          </p:cNvPicPr>
          <p:nvPr/>
        </p:nvPicPr>
        <p:blipFill>
          <a:blip r:embed="rId3"/>
          <a:srcRect/>
          <a:stretch>
            <a:fillRect/>
          </a:stretch>
        </p:blipFill>
        <p:spPr bwMode="auto">
          <a:xfrm>
            <a:off x="-889000" y="0"/>
            <a:ext cx="10909300" cy="6848475"/>
          </a:xfrm>
          <a:prstGeom prst="rect">
            <a:avLst/>
          </a:prstGeom>
          <a:noFill/>
          <a:ln w="12700">
            <a:noFill/>
            <a:miter lim="800000"/>
            <a:headEnd/>
            <a:tailEnd/>
          </a:ln>
        </p:spPr>
      </p:pic>
    </p:spTree>
  </p:cSld>
  <p:clrMapOvr>
    <a:masterClrMapping/>
  </p:clrMapOv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6626" name="Picture 1"/>
          <p:cNvPicPr>
            <a:picLocks noChangeAspect="1" noChangeArrowheads="1"/>
          </p:cNvPicPr>
          <p:nvPr/>
        </p:nvPicPr>
        <p:blipFill>
          <a:blip r:embed="rId2"/>
          <a:srcRect/>
          <a:stretch>
            <a:fillRect/>
          </a:stretch>
        </p:blipFill>
        <p:spPr bwMode="auto">
          <a:xfrm>
            <a:off x="1598613" y="-63500"/>
            <a:ext cx="5905500" cy="6935788"/>
          </a:xfrm>
          <a:prstGeom prst="rect">
            <a:avLst/>
          </a:prstGeom>
          <a:noFill/>
          <a:ln w="12700">
            <a:noFill/>
            <a:miter lim="800000"/>
            <a:headEnd/>
            <a:tailEnd/>
          </a:ln>
        </p:spPr>
      </p:pic>
    </p:spTree>
  </p:cSld>
  <p:clrMapOvr>
    <a:masterClrMapping/>
  </p:clrMapOvr>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7650" name="Slide Number Placeholder 3"/>
          <p:cNvSpPr>
            <a:spLocks noGrp="1"/>
          </p:cNvSpPr>
          <p:nvPr>
            <p:ph type="sldNum" sz="quarter" idx="10"/>
          </p:nvPr>
        </p:nvSpPr>
        <p:spPr>
          <a:noFill/>
        </p:spPr>
        <p:txBody>
          <a:bodyPr/>
          <a:lstStyle/>
          <a:p>
            <a:fld id="{B891E443-BEA6-E14E-AA3D-DF653942A529}" type="slidenum">
              <a:rPr lang="en-US" smtClean="0"/>
              <a:pPr/>
              <a:t>55</a:t>
            </a:fld>
            <a:endParaRPr lang="en-US" smtClean="0"/>
          </a:p>
        </p:txBody>
      </p:sp>
      <p:pic>
        <p:nvPicPr>
          <p:cNvPr id="27651" name="Picture 1"/>
          <p:cNvPicPr>
            <a:picLocks noChangeAspect="1" noChangeArrowheads="1"/>
          </p:cNvPicPr>
          <p:nvPr/>
        </p:nvPicPr>
        <p:blipFill>
          <a:blip r:embed="rId2"/>
          <a:srcRect/>
          <a:stretch>
            <a:fillRect/>
          </a:stretch>
        </p:blipFill>
        <p:spPr bwMode="auto">
          <a:xfrm>
            <a:off x="-584200" y="0"/>
            <a:ext cx="10325100" cy="6858000"/>
          </a:xfrm>
          <a:prstGeom prst="rect">
            <a:avLst/>
          </a:prstGeom>
          <a:noFill/>
          <a:ln w="12700">
            <a:noFill/>
            <a:miter lim="800000"/>
            <a:headEnd/>
            <a:tailEnd/>
          </a:ln>
        </p:spPr>
      </p:pic>
    </p:spTree>
  </p:cSld>
  <p:clrMapOvr>
    <a:masterClrMapping/>
  </p:clrMapOvr>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8674" name="Slide Number Placeholder 3"/>
          <p:cNvSpPr>
            <a:spLocks noGrp="1"/>
          </p:cNvSpPr>
          <p:nvPr>
            <p:ph type="sldNum" sz="quarter" idx="10"/>
          </p:nvPr>
        </p:nvSpPr>
        <p:spPr>
          <a:noFill/>
        </p:spPr>
        <p:txBody>
          <a:bodyPr/>
          <a:lstStyle/>
          <a:p>
            <a:fld id="{B8FD920D-EBCF-5C49-B157-F24DB6F0D3E2}" type="slidenum">
              <a:rPr lang="en-US" smtClean="0"/>
              <a:pPr/>
              <a:t>56</a:t>
            </a:fld>
            <a:endParaRPr lang="en-US" smtClean="0"/>
          </a:p>
        </p:txBody>
      </p:sp>
      <p:pic>
        <p:nvPicPr>
          <p:cNvPr id="28675" name="Picture 1"/>
          <p:cNvPicPr>
            <a:picLocks noChangeAspect="1" noChangeArrowheads="1"/>
          </p:cNvPicPr>
          <p:nvPr/>
        </p:nvPicPr>
        <p:blipFill>
          <a:blip r:embed="rId2"/>
          <a:srcRect/>
          <a:stretch>
            <a:fillRect/>
          </a:stretch>
        </p:blipFill>
        <p:spPr bwMode="auto">
          <a:xfrm>
            <a:off x="0" y="0"/>
            <a:ext cx="9144000" cy="6858000"/>
          </a:xfrm>
          <a:prstGeom prst="rect">
            <a:avLst/>
          </a:prstGeom>
          <a:noFill/>
          <a:ln w="12700">
            <a:noFill/>
            <a:miter lim="800000"/>
            <a:headEnd/>
            <a:tailEnd/>
          </a:ln>
        </p:spPr>
      </p:pic>
    </p:spTree>
  </p:cSld>
  <p:clrMapOvr>
    <a:masterClrMapping/>
  </p:clrMapOv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9698" name="Slide Number Placeholder 3"/>
          <p:cNvSpPr>
            <a:spLocks noGrp="1"/>
          </p:cNvSpPr>
          <p:nvPr>
            <p:ph type="sldNum" sz="quarter" idx="10"/>
          </p:nvPr>
        </p:nvSpPr>
        <p:spPr>
          <a:noFill/>
        </p:spPr>
        <p:txBody>
          <a:bodyPr/>
          <a:lstStyle/>
          <a:p>
            <a:fld id="{331091D6-FD8F-354E-BA44-80A73CD3C7D9}" type="slidenum">
              <a:rPr lang="en-US" smtClean="0"/>
              <a:pPr/>
              <a:t>57</a:t>
            </a:fld>
            <a:endParaRPr lang="en-US" smtClean="0"/>
          </a:p>
        </p:txBody>
      </p:sp>
      <p:pic>
        <p:nvPicPr>
          <p:cNvPr id="29699" name="Picture 1"/>
          <p:cNvPicPr>
            <a:picLocks noChangeAspect="1" noChangeArrowheads="1"/>
          </p:cNvPicPr>
          <p:nvPr/>
        </p:nvPicPr>
        <p:blipFill>
          <a:blip r:embed="rId2"/>
          <a:srcRect/>
          <a:stretch>
            <a:fillRect/>
          </a:stretch>
        </p:blipFill>
        <p:spPr bwMode="auto">
          <a:xfrm>
            <a:off x="20638" y="469900"/>
            <a:ext cx="9083675" cy="5918200"/>
          </a:xfrm>
          <a:prstGeom prst="rect">
            <a:avLst/>
          </a:prstGeom>
          <a:noFill/>
          <a:ln w="12700">
            <a:noFill/>
            <a:miter lim="800000"/>
            <a:headEnd/>
            <a:tailEnd/>
          </a:ln>
        </p:spPr>
      </p:pic>
    </p:spTree>
  </p:cSld>
  <p:clrMapOvr>
    <a:masterClrMapping/>
  </p:clrMapOvr>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0722" name="Picture 1"/>
          <p:cNvPicPr>
            <a:picLocks noChangeAspect="1" noChangeArrowheads="1"/>
          </p:cNvPicPr>
          <p:nvPr/>
        </p:nvPicPr>
        <p:blipFill>
          <a:blip r:embed="rId2"/>
          <a:srcRect/>
          <a:stretch>
            <a:fillRect/>
          </a:stretch>
        </p:blipFill>
        <p:spPr bwMode="auto">
          <a:xfrm>
            <a:off x="-571500" y="0"/>
            <a:ext cx="10287000" cy="6858000"/>
          </a:xfrm>
          <a:prstGeom prst="rect">
            <a:avLst/>
          </a:prstGeom>
          <a:noFill/>
          <a:ln w="12700">
            <a:noFill/>
            <a:miter lim="800000"/>
            <a:headEnd/>
            <a:tailEnd/>
          </a:ln>
        </p:spPr>
      </p:pic>
    </p:spTree>
  </p:cSld>
  <p:clrMapOvr>
    <a:masterClrMapping/>
  </p:clrMapOvr>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7650" name="Rectangle 1026"/>
          <p:cNvSpPr>
            <a:spLocks noGrp="1" noChangeArrowheads="1"/>
          </p:cNvSpPr>
          <p:nvPr>
            <p:ph type="title"/>
          </p:nvPr>
        </p:nvSpPr>
        <p:spPr>
          <a:ln>
            <a:solidFill>
              <a:schemeClr val="tx1"/>
            </a:solidFill>
          </a:ln>
        </p:spPr>
        <p:txBody>
          <a:bodyPr/>
          <a:lstStyle/>
          <a:p>
            <a:r>
              <a:rPr lang="en-US" b="1"/>
              <a:t>Increase in Sensitivities</a:t>
            </a:r>
            <a:endParaRPr lang="en-CA" b="1"/>
          </a:p>
        </p:txBody>
      </p:sp>
      <p:sp>
        <p:nvSpPr>
          <p:cNvPr id="27652" name="Rectangle 1028"/>
          <p:cNvSpPr>
            <a:spLocks noGrp="1" noChangeArrowheads="1"/>
          </p:cNvSpPr>
          <p:nvPr>
            <p:ph type="body" sz="half" idx="2"/>
          </p:nvPr>
        </p:nvSpPr>
        <p:spPr>
          <a:xfrm>
            <a:off x="5715000" y="1981200"/>
            <a:ext cx="2743200" cy="4114800"/>
          </a:xfrm>
        </p:spPr>
        <p:txBody>
          <a:bodyPr/>
          <a:lstStyle/>
          <a:p>
            <a:r>
              <a:rPr lang="en-US" sz="2800" b="1"/>
              <a:t>Aesthetics</a:t>
            </a:r>
          </a:p>
          <a:p>
            <a:r>
              <a:rPr lang="en-US" sz="2800" b="1"/>
              <a:t>Air quality / emissions</a:t>
            </a:r>
          </a:p>
          <a:p>
            <a:r>
              <a:rPr lang="en-US" sz="2800" b="1"/>
              <a:t>Noise</a:t>
            </a:r>
          </a:p>
          <a:p>
            <a:r>
              <a:rPr lang="en-US" sz="2800" b="1"/>
              <a:t>Safety</a:t>
            </a:r>
          </a:p>
          <a:p>
            <a:r>
              <a:rPr lang="en-US" sz="2800" b="1"/>
              <a:t>Health</a:t>
            </a:r>
          </a:p>
          <a:p>
            <a:r>
              <a:rPr lang="en-US" sz="2800" b="1"/>
              <a:t>Quality of life</a:t>
            </a:r>
          </a:p>
          <a:p>
            <a:r>
              <a:rPr lang="en-US" sz="2800" b="1"/>
              <a:t>Land value</a:t>
            </a:r>
            <a:endParaRPr lang="en-CA" sz="2800" b="1"/>
          </a:p>
        </p:txBody>
      </p:sp>
      <p:pic>
        <p:nvPicPr>
          <p:cNvPr id="27653" name="Picture 1029" descr="C:\Documents and Settings\mark holland\My Documents\My Pictures\Pocket Digital\Transportation and Parking\CamPic61.jpg"/>
          <p:cNvPicPr>
            <a:picLocks noGrp="1" noChangeAspect="1" noChangeArrowheads="1"/>
          </p:cNvPicPr>
          <p:nvPr>
            <p:ph type="clipArt" sz="half" idx="1"/>
          </p:nvPr>
        </p:nvPicPr>
        <p:blipFill>
          <a:blip r:embed="rId2"/>
          <a:srcRect/>
          <a:stretch>
            <a:fillRect/>
          </a:stretch>
        </p:blipFill>
        <p:spPr>
          <a:xfrm>
            <a:off x="304800" y="4038600"/>
            <a:ext cx="2667000" cy="2000250"/>
          </a:xfrm>
          <a:noFill/>
          <a:ln/>
        </p:spPr>
      </p:pic>
      <p:pic>
        <p:nvPicPr>
          <p:cNvPr id="27654" name="Picture 1030"/>
          <p:cNvPicPr>
            <a:picLocks noChangeArrowheads="1"/>
          </p:cNvPicPr>
          <p:nvPr/>
        </p:nvPicPr>
        <p:blipFill>
          <a:blip r:embed="rId3"/>
          <a:srcRect/>
          <a:stretch>
            <a:fillRect/>
          </a:stretch>
        </p:blipFill>
        <p:spPr bwMode="auto">
          <a:xfrm>
            <a:off x="304800" y="1981200"/>
            <a:ext cx="3657600" cy="2208213"/>
          </a:xfrm>
          <a:prstGeom prst="rect">
            <a:avLst/>
          </a:prstGeom>
          <a:noFill/>
          <a:ln w="9525">
            <a:noFill/>
            <a:miter lim="800000"/>
            <a:headEnd/>
            <a:tailEnd/>
          </a:ln>
          <a:effectLst/>
        </p:spPr>
      </p:pic>
      <p:pic>
        <p:nvPicPr>
          <p:cNvPr id="27655" name="Picture 1031" descr="C:\Documents and Settings\mark holland\My Documents\My Pictures\Pocket Digital\Urban Fabric\CamPic138.jpg"/>
          <p:cNvPicPr>
            <a:picLocks noChangeAspect="1" noChangeArrowheads="1"/>
          </p:cNvPicPr>
          <p:nvPr/>
        </p:nvPicPr>
        <p:blipFill>
          <a:blip r:embed="rId4"/>
          <a:srcRect/>
          <a:stretch>
            <a:fillRect/>
          </a:stretch>
        </p:blipFill>
        <p:spPr bwMode="auto">
          <a:xfrm>
            <a:off x="2514600" y="4267200"/>
            <a:ext cx="3048000" cy="2286000"/>
          </a:xfrm>
          <a:prstGeom prst="rect">
            <a:avLst/>
          </a:prstGeom>
          <a:noFill/>
        </p:spPr>
      </p:pic>
      <p:pic>
        <p:nvPicPr>
          <p:cNvPr id="27656" name="Picture 1032"/>
          <p:cNvPicPr>
            <a:picLocks noChangeArrowheads="1"/>
          </p:cNvPicPr>
          <p:nvPr/>
        </p:nvPicPr>
        <p:blipFill>
          <a:blip r:embed="rId5"/>
          <a:srcRect/>
          <a:stretch>
            <a:fillRect/>
          </a:stretch>
        </p:blipFill>
        <p:spPr bwMode="auto">
          <a:xfrm>
            <a:off x="3581400" y="2590800"/>
            <a:ext cx="1828800" cy="12954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8674" name="Rectangle 1026"/>
          <p:cNvSpPr>
            <a:spLocks noGrp="1" noChangeArrowheads="1"/>
          </p:cNvSpPr>
          <p:nvPr>
            <p:ph type="title"/>
          </p:nvPr>
        </p:nvSpPr>
        <p:spPr>
          <a:ln>
            <a:solidFill>
              <a:schemeClr val="tx1"/>
            </a:solidFill>
          </a:ln>
        </p:spPr>
        <p:txBody>
          <a:bodyPr/>
          <a:lstStyle/>
          <a:p>
            <a:r>
              <a:rPr lang="en-US" b="1"/>
              <a:t>Longer Lives</a:t>
            </a:r>
            <a:endParaRPr lang="en-CA" b="1"/>
          </a:p>
        </p:txBody>
      </p:sp>
      <p:sp>
        <p:nvSpPr>
          <p:cNvPr id="28676" name="Rectangle 1028"/>
          <p:cNvSpPr>
            <a:spLocks noGrp="1" noChangeArrowheads="1"/>
          </p:cNvSpPr>
          <p:nvPr>
            <p:ph type="body" sz="half" idx="2"/>
          </p:nvPr>
        </p:nvSpPr>
        <p:spPr/>
        <p:txBody>
          <a:bodyPr/>
          <a:lstStyle/>
          <a:p>
            <a:r>
              <a:rPr lang="en-US" sz="2800" b="1"/>
              <a:t>Slower moving folks</a:t>
            </a:r>
          </a:p>
          <a:p>
            <a:r>
              <a:rPr lang="en-US" sz="2800" b="1"/>
              <a:t>More electric scooters</a:t>
            </a:r>
          </a:p>
          <a:p>
            <a:r>
              <a:rPr lang="en-US" sz="2800" b="1"/>
              <a:t>More time and need to socialize and people watch</a:t>
            </a:r>
          </a:p>
          <a:p>
            <a:r>
              <a:rPr lang="en-US" sz="2800" b="1"/>
              <a:t>RVs ?</a:t>
            </a:r>
          </a:p>
          <a:p>
            <a:endParaRPr lang="en-CA" sz="2800" b="1"/>
          </a:p>
        </p:txBody>
      </p:sp>
      <p:pic>
        <p:nvPicPr>
          <p:cNvPr id="28677" name="Picture 1029"/>
          <p:cNvPicPr>
            <a:picLocks noGrp="1" noChangeArrowheads="1"/>
          </p:cNvPicPr>
          <p:nvPr>
            <p:ph type="clipArt" sz="half" idx="1"/>
          </p:nvPr>
        </p:nvPicPr>
        <p:blipFill>
          <a:blip r:embed="rId2">
            <a:lum contrast="30000"/>
          </a:blip>
          <a:srcRect/>
          <a:stretch>
            <a:fillRect/>
          </a:stretch>
        </p:blipFill>
        <p:spPr>
          <a:xfrm>
            <a:off x="304800" y="1905000"/>
            <a:ext cx="3810000" cy="2339975"/>
          </a:xfrm>
          <a:noFill/>
          <a:ln/>
        </p:spPr>
      </p:pic>
      <p:pic>
        <p:nvPicPr>
          <p:cNvPr id="28679" name="Picture 1031" descr="C:\Documents and Settings\mark holland\My Documents\My Pictures\Pocket Digital\Waterfronts\CamPic309.jpg"/>
          <p:cNvPicPr>
            <a:picLocks noChangeAspect="1" noChangeArrowheads="1"/>
          </p:cNvPicPr>
          <p:nvPr/>
        </p:nvPicPr>
        <p:blipFill>
          <a:blip r:embed="rId3"/>
          <a:srcRect/>
          <a:stretch>
            <a:fillRect/>
          </a:stretch>
        </p:blipFill>
        <p:spPr bwMode="auto">
          <a:xfrm>
            <a:off x="609600" y="3733800"/>
            <a:ext cx="2362200" cy="1771650"/>
          </a:xfrm>
          <a:prstGeom prst="rect">
            <a:avLst/>
          </a:prstGeom>
          <a:noFill/>
        </p:spPr>
      </p:pic>
      <p:pic>
        <p:nvPicPr>
          <p:cNvPr id="28682" name="Picture 1034" descr="C:\Documents and Settings\mark holland\My Documents\My Pictures\Pocket Digital\Transportation and Parking\Fraser Valley Auto Mall.jpg"/>
          <p:cNvPicPr>
            <a:picLocks noChangeAspect="1" noChangeArrowheads="1"/>
          </p:cNvPicPr>
          <p:nvPr/>
        </p:nvPicPr>
        <p:blipFill>
          <a:blip r:embed="rId4"/>
          <a:srcRect t="35294" b="9804"/>
          <a:stretch>
            <a:fillRect/>
          </a:stretch>
        </p:blipFill>
        <p:spPr bwMode="auto">
          <a:xfrm>
            <a:off x="2590800" y="4953000"/>
            <a:ext cx="2057400" cy="1506538"/>
          </a:xfrm>
          <a:prstGeom prst="rect">
            <a:avLst/>
          </a:prstGeom>
          <a:noFill/>
        </p:spPr>
      </p:pic>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0722" name="Rectangle 1026"/>
          <p:cNvSpPr>
            <a:spLocks noGrp="1" noChangeArrowheads="1"/>
          </p:cNvSpPr>
          <p:nvPr>
            <p:ph type="title"/>
          </p:nvPr>
        </p:nvSpPr>
        <p:spPr>
          <a:xfrm>
            <a:off x="381000" y="304800"/>
            <a:ext cx="7772400" cy="1143000"/>
          </a:xfrm>
          <a:ln>
            <a:solidFill>
              <a:schemeClr val="tx1"/>
            </a:solidFill>
          </a:ln>
        </p:spPr>
        <p:txBody>
          <a:bodyPr/>
          <a:lstStyle/>
          <a:p>
            <a:r>
              <a:rPr lang="en-US" sz="4000" b="1" dirty="0"/>
              <a:t>Increase in </a:t>
            </a:r>
            <a:r>
              <a:rPr lang="en-US" sz="4000" b="1" dirty="0" smtClean="0"/>
              <a:t>Sub-cultural </a:t>
            </a:r>
            <a:r>
              <a:rPr lang="en-US" sz="4000" b="1" dirty="0"/>
              <a:t>Diversity</a:t>
            </a:r>
            <a:endParaRPr lang="en-CA" sz="4000" b="1" dirty="0"/>
          </a:p>
        </p:txBody>
      </p:sp>
      <p:sp>
        <p:nvSpPr>
          <p:cNvPr id="30724" name="Rectangle 1028"/>
          <p:cNvSpPr>
            <a:spLocks noGrp="1" noChangeArrowheads="1"/>
          </p:cNvSpPr>
          <p:nvPr>
            <p:ph type="body" sz="half" idx="2"/>
          </p:nvPr>
        </p:nvSpPr>
        <p:spPr>
          <a:xfrm>
            <a:off x="5029200" y="1676400"/>
            <a:ext cx="3733800" cy="4419600"/>
          </a:xfrm>
        </p:spPr>
        <p:txBody>
          <a:bodyPr/>
          <a:lstStyle/>
          <a:p>
            <a:pPr>
              <a:lnSpc>
                <a:spcPct val="90000"/>
              </a:lnSpc>
            </a:pPr>
            <a:r>
              <a:rPr lang="en-US" sz="2000" b="1" dirty="0"/>
              <a:t>Demand for diversity in street programming</a:t>
            </a:r>
          </a:p>
          <a:p>
            <a:pPr>
              <a:lnSpc>
                <a:spcPct val="90000"/>
              </a:lnSpc>
            </a:pPr>
            <a:r>
              <a:rPr lang="en-US" sz="2000" b="1" dirty="0"/>
              <a:t>Street as “</a:t>
            </a:r>
            <a:r>
              <a:rPr lang="en-US" sz="2000" b="1" dirty="0" err="1"/>
              <a:t>rec</a:t>
            </a:r>
            <a:r>
              <a:rPr lang="en-US" sz="2000" b="1" dirty="0"/>
              <a:t>-room” for many different types of people</a:t>
            </a:r>
          </a:p>
          <a:p>
            <a:pPr>
              <a:lnSpc>
                <a:spcPct val="90000"/>
              </a:lnSpc>
            </a:pPr>
            <a:r>
              <a:rPr lang="en-US" sz="2000" b="1" dirty="0"/>
              <a:t>Streets need to compete with our personal living rooms to be dynamic </a:t>
            </a:r>
          </a:p>
          <a:p>
            <a:pPr lvl="1">
              <a:lnSpc>
                <a:spcPct val="90000"/>
              </a:lnSpc>
            </a:pPr>
            <a:r>
              <a:rPr lang="en-US" sz="2000" b="1" i="1" dirty="0"/>
              <a:t>Streets as home theatre</a:t>
            </a:r>
          </a:p>
          <a:p>
            <a:pPr lvl="1">
              <a:lnSpc>
                <a:spcPct val="90000"/>
              </a:lnSpc>
            </a:pPr>
            <a:r>
              <a:rPr lang="en-US" sz="2000" b="1" i="1" dirty="0"/>
              <a:t>Streets as recliner and stereo system and a good book</a:t>
            </a:r>
          </a:p>
          <a:p>
            <a:pPr lvl="1">
              <a:lnSpc>
                <a:spcPct val="90000"/>
              </a:lnSpc>
            </a:pPr>
            <a:r>
              <a:rPr lang="en-US" sz="2000" b="1" i="1" dirty="0"/>
              <a:t>Streets as dining room</a:t>
            </a:r>
            <a:endParaRPr lang="en-CA" sz="2000" b="1" i="1" dirty="0"/>
          </a:p>
        </p:txBody>
      </p:sp>
      <p:pic>
        <p:nvPicPr>
          <p:cNvPr id="30725" name="Picture 1029"/>
          <p:cNvPicPr>
            <a:picLocks noGrp="1" noChangeArrowheads="1"/>
          </p:cNvPicPr>
          <p:nvPr>
            <p:ph type="clipArt" sz="half" idx="1"/>
          </p:nvPr>
        </p:nvPicPr>
        <p:blipFill>
          <a:blip r:embed="rId2"/>
          <a:srcRect/>
          <a:stretch>
            <a:fillRect/>
          </a:stretch>
        </p:blipFill>
        <p:spPr>
          <a:xfrm>
            <a:off x="304800" y="1981200"/>
            <a:ext cx="3810000" cy="2459038"/>
          </a:xfrm>
          <a:noFill/>
          <a:ln/>
        </p:spPr>
      </p:pic>
      <p:pic>
        <p:nvPicPr>
          <p:cNvPr id="30726" name="Picture 1030" descr="C:\Documents and Settings\mark holland\My Documents\My Pictures\Pocket Digital\Waterfronts\CamPic325.jpg"/>
          <p:cNvPicPr>
            <a:picLocks noChangeAspect="1" noChangeArrowheads="1"/>
          </p:cNvPicPr>
          <p:nvPr/>
        </p:nvPicPr>
        <p:blipFill>
          <a:blip r:embed="rId3"/>
          <a:srcRect/>
          <a:stretch>
            <a:fillRect/>
          </a:stretch>
        </p:blipFill>
        <p:spPr bwMode="auto">
          <a:xfrm>
            <a:off x="1905000" y="3962400"/>
            <a:ext cx="3200400" cy="2400300"/>
          </a:xfrm>
          <a:prstGeom prst="rect">
            <a:avLst/>
          </a:prstGeom>
          <a:noFill/>
        </p:spPr>
      </p:pic>
      <p:pic>
        <p:nvPicPr>
          <p:cNvPr id="30727" name="Picture 1031" descr="C:\Documents and Settings\mark holland\My Documents\My Pictures\Pocket Digital\Waterfronts\CamPic352.jpg"/>
          <p:cNvPicPr>
            <a:picLocks noChangeAspect="1" noChangeArrowheads="1"/>
          </p:cNvPicPr>
          <p:nvPr/>
        </p:nvPicPr>
        <p:blipFill>
          <a:blip r:embed="rId4"/>
          <a:srcRect l="47942" r="14015" b="20689"/>
          <a:stretch>
            <a:fillRect/>
          </a:stretch>
        </p:blipFill>
        <p:spPr bwMode="auto">
          <a:xfrm>
            <a:off x="228600" y="3657600"/>
            <a:ext cx="1852613" cy="2895600"/>
          </a:xfrm>
          <a:prstGeom prst="rect">
            <a:avLst/>
          </a:prstGeom>
          <a:noFill/>
        </p:spPr>
      </p:pic>
      <p:pic>
        <p:nvPicPr>
          <p:cNvPr id="30728" name="Picture 1032" descr="C:\Documents and Settings\mark holland\My Documents\My Pictures\Pocket Digital\Downtown development\CamPic431.jpg"/>
          <p:cNvPicPr>
            <a:picLocks noChangeAspect="1" noChangeArrowheads="1"/>
          </p:cNvPicPr>
          <p:nvPr/>
        </p:nvPicPr>
        <p:blipFill>
          <a:blip r:embed="rId5"/>
          <a:srcRect/>
          <a:stretch>
            <a:fillRect/>
          </a:stretch>
        </p:blipFill>
        <p:spPr bwMode="auto">
          <a:xfrm>
            <a:off x="3352800" y="1828800"/>
            <a:ext cx="1752600" cy="1314450"/>
          </a:xfrm>
          <a:prstGeom prst="rect">
            <a:avLst/>
          </a:prstGeom>
          <a:noFill/>
        </p:spPr>
      </p:pic>
      <p:pic>
        <p:nvPicPr>
          <p:cNvPr id="30729" name="Picture 1033" descr="C:\Documents and Settings\mark holland\My Documents\My Pictures\Pocket Digital\CamPic365.jpg"/>
          <p:cNvPicPr>
            <a:picLocks noChangeAspect="1" noChangeArrowheads="1"/>
          </p:cNvPicPr>
          <p:nvPr/>
        </p:nvPicPr>
        <p:blipFill>
          <a:blip r:embed="rId6"/>
          <a:srcRect/>
          <a:stretch>
            <a:fillRect/>
          </a:stretch>
        </p:blipFill>
        <p:spPr bwMode="auto">
          <a:xfrm>
            <a:off x="4038600" y="5619750"/>
            <a:ext cx="1447800" cy="1085850"/>
          </a:xfrm>
          <a:prstGeom prst="rect">
            <a:avLst/>
          </a:prstGeom>
          <a:noFill/>
        </p:spPr>
      </p:pic>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ln>
            <a:solidFill>
              <a:schemeClr val="tx1"/>
            </a:solidFill>
          </a:ln>
        </p:spPr>
        <p:txBody>
          <a:bodyPr/>
          <a:lstStyle/>
          <a:p>
            <a:r>
              <a:rPr lang="en-US" b="1"/>
              <a:t>Single Objective Thinking</a:t>
            </a:r>
            <a:endParaRPr lang="en-CA" b="1"/>
          </a:p>
        </p:txBody>
      </p:sp>
      <p:pic>
        <p:nvPicPr>
          <p:cNvPr id="34819" name="Picture 3"/>
          <p:cNvPicPr>
            <a:picLocks noChangeAspect="1" noChangeArrowheads="1"/>
          </p:cNvPicPr>
          <p:nvPr/>
        </p:nvPicPr>
        <p:blipFill>
          <a:blip r:embed="rId2"/>
          <a:srcRect/>
          <a:stretch>
            <a:fillRect/>
          </a:stretch>
        </p:blipFill>
        <p:spPr bwMode="auto">
          <a:xfrm>
            <a:off x="533400" y="1828800"/>
            <a:ext cx="4445000" cy="4800600"/>
          </a:xfrm>
          <a:prstGeom prst="rect">
            <a:avLst/>
          </a:prstGeom>
          <a:noFill/>
          <a:ln w="9525">
            <a:noFill/>
            <a:miter lim="800000"/>
            <a:headEnd/>
            <a:tailEnd/>
          </a:ln>
          <a:effectLst/>
        </p:spPr>
      </p:pic>
      <p:pic>
        <p:nvPicPr>
          <p:cNvPr id="34820" name="Picture 4" descr="C:\Documents and Settings\mark holland\My Documents\My Pictures\Pocket Digital\Urban Fabric\CamPic179.jpg"/>
          <p:cNvPicPr>
            <a:picLocks noChangeAspect="1" noChangeArrowheads="1"/>
          </p:cNvPicPr>
          <p:nvPr/>
        </p:nvPicPr>
        <p:blipFill>
          <a:blip r:embed="rId3"/>
          <a:srcRect/>
          <a:stretch>
            <a:fillRect/>
          </a:stretch>
        </p:blipFill>
        <p:spPr bwMode="auto">
          <a:xfrm>
            <a:off x="4572000" y="2286000"/>
            <a:ext cx="3810000" cy="2857500"/>
          </a:xfrm>
          <a:prstGeom prst="rect">
            <a:avLst/>
          </a:prstGeom>
          <a:noFill/>
        </p:spPr>
      </p:pic>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129" name="Rectangle 9"/>
          <p:cNvSpPr>
            <a:spLocks noGrp="1" noChangeArrowheads="1"/>
          </p:cNvSpPr>
          <p:nvPr>
            <p:ph type="title"/>
          </p:nvPr>
        </p:nvSpPr>
        <p:spPr>
          <a:ln>
            <a:solidFill>
              <a:schemeClr val="tx1"/>
            </a:solidFill>
          </a:ln>
        </p:spPr>
        <p:txBody>
          <a:bodyPr/>
          <a:lstStyle/>
          <a:p>
            <a:r>
              <a:rPr lang="en-US" b="1"/>
              <a:t>Multiple Objectives Thinking</a:t>
            </a:r>
            <a:endParaRPr lang="en-CA" b="1"/>
          </a:p>
        </p:txBody>
      </p:sp>
      <p:pic>
        <p:nvPicPr>
          <p:cNvPr id="5131" name="Picture 11"/>
          <p:cNvPicPr>
            <a:picLocks noGrp="1" noChangeAspect="1" noChangeArrowheads="1"/>
          </p:cNvPicPr>
          <p:nvPr>
            <p:ph type="body" sz="half" idx="2"/>
          </p:nvPr>
        </p:nvPicPr>
        <p:blipFill>
          <a:blip r:embed="rId2"/>
          <a:srcRect/>
          <a:stretch>
            <a:fillRect/>
          </a:stretch>
        </p:blipFill>
        <p:spPr/>
      </p:pic>
      <p:pic>
        <p:nvPicPr>
          <p:cNvPr id="5134" name="Picture 14"/>
          <p:cNvPicPr>
            <a:picLocks noChangeArrowheads="1"/>
          </p:cNvPicPr>
          <p:nvPr/>
        </p:nvPicPr>
        <p:blipFill>
          <a:blip r:embed="rId3">
            <a:lum bright="-6000" contrast="18000"/>
          </a:blip>
          <a:srcRect/>
          <a:stretch>
            <a:fillRect/>
          </a:stretch>
        </p:blipFill>
        <p:spPr bwMode="auto">
          <a:xfrm>
            <a:off x="4114800" y="2286000"/>
            <a:ext cx="4724400" cy="3200400"/>
          </a:xfrm>
          <a:prstGeom prst="rect">
            <a:avLst/>
          </a:prstGeom>
          <a:noFill/>
          <a:ln w="9525">
            <a:noFill/>
            <a:miter lim="800000"/>
            <a:headEnd/>
            <a:tailEnd/>
          </a:ln>
          <a:effectLst/>
        </p:spPr>
      </p:pic>
      <p:pic>
        <p:nvPicPr>
          <p:cNvPr id="5136" name="Picture 16"/>
          <p:cNvPicPr>
            <a:picLocks noChangeArrowheads="1"/>
          </p:cNvPicPr>
          <p:nvPr/>
        </p:nvPicPr>
        <p:blipFill>
          <a:blip r:embed="rId4"/>
          <a:srcRect/>
          <a:stretch>
            <a:fillRect/>
          </a:stretch>
        </p:blipFill>
        <p:spPr bwMode="auto">
          <a:xfrm>
            <a:off x="6248400" y="4724400"/>
            <a:ext cx="2322513" cy="1524000"/>
          </a:xfrm>
          <a:prstGeom prst="rect">
            <a:avLst/>
          </a:prstGeom>
          <a:noFill/>
          <a:ln w="9525">
            <a:noFill/>
            <a:miter lim="800000"/>
            <a:headEnd/>
            <a:tailEnd/>
          </a:ln>
          <a:effectLst/>
        </p:spPr>
      </p:pic>
      <p:pic>
        <p:nvPicPr>
          <p:cNvPr id="5137" name="Picture 17" descr="C:\Documents and Settings\mark holland\My Documents\My Pictures\Pocket Digital\Urban Landscape\CamPic168.jpg"/>
          <p:cNvPicPr>
            <a:picLocks noChangeAspect="1" noChangeArrowheads="1"/>
          </p:cNvPicPr>
          <p:nvPr/>
        </p:nvPicPr>
        <p:blipFill>
          <a:blip r:embed="rId5"/>
          <a:srcRect/>
          <a:stretch>
            <a:fillRect/>
          </a:stretch>
        </p:blipFill>
        <p:spPr bwMode="auto">
          <a:xfrm>
            <a:off x="304800" y="2057400"/>
            <a:ext cx="3886200" cy="2914650"/>
          </a:xfrm>
          <a:prstGeom prst="rect">
            <a:avLst/>
          </a:prstGeom>
          <a:noFill/>
        </p:spPr>
      </p:pic>
      <p:pic>
        <p:nvPicPr>
          <p:cNvPr id="5139" name="Picture 19"/>
          <p:cNvPicPr>
            <a:picLocks noGrp="1" noChangeArrowheads="1"/>
          </p:cNvPicPr>
          <p:nvPr>
            <p:ph type="clipArt" sz="half" idx="1"/>
          </p:nvPr>
        </p:nvPicPr>
        <p:blipFill>
          <a:blip r:embed="rId6"/>
          <a:srcRect/>
          <a:stretch>
            <a:fillRect/>
          </a:stretch>
        </p:blipFill>
        <p:spPr>
          <a:xfrm>
            <a:off x="838200" y="4343400"/>
            <a:ext cx="4419600" cy="2209800"/>
          </a:xfrm>
          <a:noFill/>
          <a:ln/>
        </p:spPr>
      </p:pic>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198" name="Rectangle 6"/>
          <p:cNvSpPr>
            <a:spLocks noGrp="1" noChangeArrowheads="1"/>
          </p:cNvSpPr>
          <p:nvPr>
            <p:ph type="title"/>
          </p:nvPr>
        </p:nvSpPr>
        <p:spPr>
          <a:ln>
            <a:solidFill>
              <a:schemeClr val="tx1"/>
            </a:solidFill>
          </a:ln>
        </p:spPr>
        <p:txBody>
          <a:bodyPr/>
          <a:lstStyle/>
          <a:p>
            <a:r>
              <a:rPr lang="en-US" sz="4000" b="1"/>
              <a:t>Sustainable Community Corridors</a:t>
            </a:r>
            <a:endParaRPr lang="en-CA" sz="4000" b="1"/>
          </a:p>
        </p:txBody>
      </p:sp>
      <p:pic>
        <p:nvPicPr>
          <p:cNvPr id="8199" name="Picture 7"/>
          <p:cNvPicPr>
            <a:picLocks noGrp="1" noChangeAspect="1" noChangeArrowheads="1"/>
          </p:cNvPicPr>
          <p:nvPr>
            <p:ph type="clipArt" sz="half" idx="1"/>
          </p:nvPr>
        </p:nvPicPr>
        <p:blipFill>
          <a:blip r:embed="rId2"/>
          <a:srcRect/>
          <a:stretch>
            <a:fillRect/>
          </a:stretch>
        </p:blipFill>
        <p:spPr/>
      </p:pic>
      <p:pic>
        <p:nvPicPr>
          <p:cNvPr id="8204" name="Picture 12" descr="C:\Documents and Settings\mark holland\My Documents\My Pictures\Pocket Digital\Urban Fabric\Steveston\CamPic167.jpg"/>
          <p:cNvPicPr>
            <a:picLocks noChangeAspect="1" noChangeArrowheads="1"/>
          </p:cNvPicPr>
          <p:nvPr/>
        </p:nvPicPr>
        <p:blipFill>
          <a:blip r:embed="rId3"/>
          <a:srcRect/>
          <a:stretch>
            <a:fillRect/>
          </a:stretch>
        </p:blipFill>
        <p:spPr bwMode="auto">
          <a:xfrm>
            <a:off x="1143000" y="2057400"/>
            <a:ext cx="3810000" cy="2857500"/>
          </a:xfrm>
          <a:prstGeom prst="rect">
            <a:avLst/>
          </a:prstGeom>
          <a:noFill/>
        </p:spPr>
      </p:pic>
      <p:pic>
        <p:nvPicPr>
          <p:cNvPr id="8205" name="Picture 13" descr="C:\Documents and Settings\mark holland\My Documents\My Pictures\Pocket Digital\Urban Fabric\Steveston\CamPic164.jpg"/>
          <p:cNvPicPr>
            <a:picLocks noChangeAspect="1" noChangeArrowheads="1"/>
          </p:cNvPicPr>
          <p:nvPr/>
        </p:nvPicPr>
        <p:blipFill>
          <a:blip r:embed="rId4"/>
          <a:srcRect/>
          <a:stretch>
            <a:fillRect/>
          </a:stretch>
        </p:blipFill>
        <p:spPr bwMode="auto">
          <a:xfrm>
            <a:off x="4572000" y="1828800"/>
            <a:ext cx="3200400" cy="2400300"/>
          </a:xfrm>
          <a:prstGeom prst="rect">
            <a:avLst/>
          </a:prstGeom>
          <a:noFill/>
        </p:spPr>
      </p:pic>
      <p:pic>
        <p:nvPicPr>
          <p:cNvPr id="8206" name="Picture 14"/>
          <p:cNvPicPr>
            <a:picLocks noChangeArrowheads="1"/>
          </p:cNvPicPr>
          <p:nvPr/>
        </p:nvPicPr>
        <p:blipFill>
          <a:blip r:embed="rId5"/>
          <a:srcRect/>
          <a:stretch>
            <a:fillRect/>
          </a:stretch>
        </p:blipFill>
        <p:spPr bwMode="auto">
          <a:xfrm>
            <a:off x="838200" y="4343400"/>
            <a:ext cx="4419600" cy="2209800"/>
          </a:xfrm>
          <a:prstGeom prst="rect">
            <a:avLst/>
          </a:prstGeom>
          <a:noFill/>
          <a:ln w="9525">
            <a:noFill/>
            <a:miter lim="800000"/>
            <a:headEnd/>
            <a:tailEnd/>
          </a:ln>
          <a:effectLst/>
        </p:spPr>
      </p:pic>
      <p:pic>
        <p:nvPicPr>
          <p:cNvPr id="8207" name="Picture 15" descr="C:\Documents and Settings\mark holland\My Documents\My Pictures\Pocket Digital\Public Art\CamPic107.jpg"/>
          <p:cNvPicPr>
            <a:picLocks noGrp="1" noChangeAspect="1" noChangeArrowheads="1"/>
          </p:cNvPicPr>
          <p:nvPr>
            <p:ph type="body" sz="half" idx="2"/>
          </p:nvPr>
        </p:nvPicPr>
        <p:blipFill>
          <a:blip r:embed="rId6">
            <a:lum bright="18000" contrast="12000"/>
          </a:blip>
          <a:srcRect/>
          <a:stretch>
            <a:fillRect/>
          </a:stretch>
        </p:blipFill>
        <p:spPr>
          <a:xfrm>
            <a:off x="4953000" y="3962400"/>
            <a:ext cx="2895600" cy="2171700"/>
          </a:xfrm>
          <a:noFill/>
          <a:ln/>
        </p:spPr>
      </p:pic>
      <p:pic>
        <p:nvPicPr>
          <p:cNvPr id="8208" name="Picture 16"/>
          <p:cNvPicPr>
            <a:picLocks noChangeArrowheads="1"/>
          </p:cNvPicPr>
          <p:nvPr/>
        </p:nvPicPr>
        <p:blipFill>
          <a:blip r:embed="rId7"/>
          <a:srcRect/>
          <a:stretch>
            <a:fillRect/>
          </a:stretch>
        </p:blipFill>
        <p:spPr bwMode="auto">
          <a:xfrm>
            <a:off x="152400" y="3581400"/>
            <a:ext cx="2057400" cy="11430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9394" name="Rectangle 2"/>
          <p:cNvSpPr>
            <a:spLocks noGrp="1" noChangeArrowheads="1"/>
          </p:cNvSpPr>
          <p:nvPr>
            <p:ph type="ctrTitle"/>
          </p:nvPr>
        </p:nvSpPr>
        <p:spPr>
          <a:xfrm>
            <a:off x="112713" y="152400"/>
            <a:ext cx="8882062" cy="1143000"/>
          </a:xfrm>
        </p:spPr>
        <p:txBody>
          <a:bodyPr/>
          <a:lstStyle/>
          <a:p>
            <a:r>
              <a:rPr lang="en-US" sz="4000">
                <a:solidFill>
                  <a:schemeClr val="tx1"/>
                </a:solidFill>
              </a:rPr>
              <a:t>Mode Split Comparison:</a:t>
            </a:r>
            <a:br>
              <a:rPr lang="en-US" sz="4000">
                <a:solidFill>
                  <a:schemeClr val="tx1"/>
                </a:solidFill>
              </a:rPr>
            </a:br>
            <a:r>
              <a:rPr lang="en-US" sz="4000">
                <a:solidFill>
                  <a:schemeClr val="tx1"/>
                </a:solidFill>
              </a:rPr>
              <a:t>Europe and North America</a:t>
            </a:r>
          </a:p>
        </p:txBody>
      </p:sp>
      <p:sp>
        <p:nvSpPr>
          <p:cNvPr id="59395" name="Rectangle 3"/>
          <p:cNvSpPr>
            <a:spLocks noChangeArrowheads="1"/>
          </p:cNvSpPr>
          <p:nvPr/>
        </p:nvSpPr>
        <p:spPr bwMode="auto">
          <a:xfrm>
            <a:off x="473075" y="6477000"/>
            <a:ext cx="565150" cy="304800"/>
          </a:xfrm>
          <a:prstGeom prst="rect">
            <a:avLst/>
          </a:prstGeom>
          <a:noFill/>
          <a:ln w="9525">
            <a:noFill/>
            <a:miter lim="800000"/>
            <a:headEnd/>
            <a:tailEnd/>
          </a:ln>
        </p:spPr>
        <p:txBody>
          <a:bodyPr wrap="none" lIns="0" tIns="0" rIns="0" bIns="0">
            <a:prstTxWarp prst="textNoShape">
              <a:avLst/>
            </a:prstTxWarp>
            <a:spAutoFit/>
          </a:bodyPr>
          <a:lstStyle/>
          <a:p>
            <a:r>
              <a:rPr lang="en-US" sz="1000" b="0">
                <a:latin typeface="Tahoma" charset="0"/>
              </a:rPr>
              <a:t>data 1990</a:t>
            </a:r>
          </a:p>
          <a:p>
            <a:r>
              <a:rPr lang="en-US" sz="1000" b="0">
                <a:latin typeface="Tahoma" charset="0"/>
              </a:rPr>
              <a:t>or later</a:t>
            </a:r>
            <a:endParaRPr lang="en-US" sz="1200" b="0">
              <a:latin typeface="Tahoma" charset="0"/>
            </a:endParaRPr>
          </a:p>
        </p:txBody>
      </p:sp>
      <p:sp>
        <p:nvSpPr>
          <p:cNvPr id="59396" name="Rectangle 4"/>
          <p:cNvSpPr>
            <a:spLocks noChangeArrowheads="1"/>
          </p:cNvSpPr>
          <p:nvPr/>
        </p:nvSpPr>
        <p:spPr bwMode="auto">
          <a:xfrm>
            <a:off x="1584325" y="1539875"/>
            <a:ext cx="7294563" cy="4265613"/>
          </a:xfrm>
          <a:prstGeom prst="rect">
            <a:avLst/>
          </a:prstGeom>
          <a:noFill/>
          <a:ln w="9525">
            <a:solidFill>
              <a:schemeClr val="tx1"/>
            </a:solidFill>
            <a:miter lim="800000"/>
            <a:headEnd/>
            <a:tailEnd/>
          </a:ln>
        </p:spPr>
        <p:txBody>
          <a:bodyPr>
            <a:prstTxWarp prst="textNoShape">
              <a:avLst/>
            </a:prstTxWarp>
          </a:bodyPr>
          <a:lstStyle/>
          <a:p>
            <a:endParaRPr lang="en-US"/>
          </a:p>
        </p:txBody>
      </p:sp>
      <p:sp>
        <p:nvSpPr>
          <p:cNvPr id="59397" name="Freeform 5"/>
          <p:cNvSpPr>
            <a:spLocks/>
          </p:cNvSpPr>
          <p:nvPr/>
        </p:nvSpPr>
        <p:spPr bwMode="auto">
          <a:xfrm>
            <a:off x="1169988" y="5805488"/>
            <a:ext cx="7743825" cy="427037"/>
          </a:xfrm>
          <a:custGeom>
            <a:avLst/>
            <a:gdLst>
              <a:gd name="T0" fmla="*/ 833 w 14343"/>
              <a:gd name="T1" fmla="*/ 0 h 834"/>
              <a:gd name="T2" fmla="*/ 14343 w 14343"/>
              <a:gd name="T3" fmla="*/ 0 h 834"/>
              <a:gd name="T4" fmla="*/ 13509 w 14343"/>
              <a:gd name="T5" fmla="*/ 834 h 834"/>
              <a:gd name="T6" fmla="*/ 0 w 14343"/>
              <a:gd name="T7" fmla="*/ 834 h 834"/>
              <a:gd name="T8" fmla="*/ 833 w 14343"/>
              <a:gd name="T9" fmla="*/ 0 h 834"/>
              <a:gd name="T10" fmla="*/ 0 60000 65536"/>
              <a:gd name="T11" fmla="*/ 0 60000 65536"/>
              <a:gd name="T12" fmla="*/ 0 60000 65536"/>
              <a:gd name="T13" fmla="*/ 0 60000 65536"/>
              <a:gd name="T14" fmla="*/ 0 60000 65536"/>
              <a:gd name="T15" fmla="*/ 0 w 14343"/>
              <a:gd name="T16" fmla="*/ 0 h 834"/>
              <a:gd name="T17" fmla="*/ 14343 w 14343"/>
              <a:gd name="T18" fmla="*/ 834 h 834"/>
            </a:gdLst>
            <a:ahLst/>
            <a:cxnLst>
              <a:cxn ang="T10">
                <a:pos x="T0" y="T1"/>
              </a:cxn>
              <a:cxn ang="T11">
                <a:pos x="T2" y="T3"/>
              </a:cxn>
              <a:cxn ang="T12">
                <a:pos x="T4" y="T5"/>
              </a:cxn>
              <a:cxn ang="T13">
                <a:pos x="T6" y="T7"/>
              </a:cxn>
              <a:cxn ang="T14">
                <a:pos x="T8" y="T9"/>
              </a:cxn>
            </a:cxnLst>
            <a:rect l="T15" t="T16" r="T17" b="T18"/>
            <a:pathLst>
              <a:path w="14343" h="834">
                <a:moveTo>
                  <a:pt x="833" y="0"/>
                </a:moveTo>
                <a:lnTo>
                  <a:pt x="14343" y="0"/>
                </a:lnTo>
                <a:lnTo>
                  <a:pt x="13509" y="834"/>
                </a:lnTo>
                <a:lnTo>
                  <a:pt x="0" y="834"/>
                </a:lnTo>
                <a:lnTo>
                  <a:pt x="833" y="0"/>
                </a:lnTo>
                <a:close/>
              </a:path>
            </a:pathLst>
          </a:custGeom>
          <a:noFill/>
          <a:ln w="9525">
            <a:noFill/>
            <a:round/>
            <a:headEnd/>
            <a:tailEnd/>
          </a:ln>
        </p:spPr>
        <p:txBody>
          <a:bodyPr>
            <a:prstTxWarp prst="textNoShape">
              <a:avLst/>
            </a:prstTxWarp>
          </a:bodyPr>
          <a:lstStyle/>
          <a:p>
            <a:endParaRPr lang="en-US"/>
          </a:p>
        </p:txBody>
      </p:sp>
      <p:sp>
        <p:nvSpPr>
          <p:cNvPr id="59398" name="Line 6"/>
          <p:cNvSpPr>
            <a:spLocks noChangeShapeType="1"/>
          </p:cNvSpPr>
          <p:nvPr/>
        </p:nvSpPr>
        <p:spPr bwMode="auto">
          <a:xfrm>
            <a:off x="1619250" y="5805488"/>
            <a:ext cx="7294563" cy="1587"/>
          </a:xfrm>
          <a:prstGeom prst="line">
            <a:avLst/>
          </a:prstGeom>
          <a:noFill/>
          <a:ln w="0">
            <a:solidFill>
              <a:srgbClr val="000000"/>
            </a:solidFill>
            <a:prstDash val="sysDot"/>
            <a:round/>
            <a:headEnd/>
            <a:tailEnd/>
          </a:ln>
        </p:spPr>
        <p:txBody>
          <a:bodyPr>
            <a:prstTxWarp prst="textNoShape">
              <a:avLst/>
            </a:prstTxWarp>
          </a:bodyPr>
          <a:lstStyle/>
          <a:p>
            <a:endParaRPr lang="en-US"/>
          </a:p>
        </p:txBody>
      </p:sp>
      <p:sp>
        <p:nvSpPr>
          <p:cNvPr id="59399" name="Line 7"/>
          <p:cNvSpPr>
            <a:spLocks noChangeShapeType="1"/>
          </p:cNvSpPr>
          <p:nvPr/>
        </p:nvSpPr>
        <p:spPr bwMode="auto">
          <a:xfrm>
            <a:off x="1619250" y="1539875"/>
            <a:ext cx="7294563" cy="1588"/>
          </a:xfrm>
          <a:prstGeom prst="line">
            <a:avLst/>
          </a:prstGeom>
          <a:noFill/>
          <a:ln w="0">
            <a:solidFill>
              <a:srgbClr val="000000"/>
            </a:solidFill>
            <a:prstDash val="sysDot"/>
            <a:round/>
            <a:headEnd/>
            <a:tailEnd/>
          </a:ln>
        </p:spPr>
        <p:txBody>
          <a:bodyPr>
            <a:prstTxWarp prst="textNoShape">
              <a:avLst/>
            </a:prstTxWarp>
          </a:bodyPr>
          <a:lstStyle/>
          <a:p>
            <a:endParaRPr lang="en-US"/>
          </a:p>
        </p:txBody>
      </p:sp>
      <p:sp>
        <p:nvSpPr>
          <p:cNvPr id="59400" name="Line 8"/>
          <p:cNvSpPr>
            <a:spLocks noChangeShapeType="1"/>
          </p:cNvSpPr>
          <p:nvPr/>
        </p:nvSpPr>
        <p:spPr bwMode="auto">
          <a:xfrm flipV="1">
            <a:off x="1169988" y="5805488"/>
            <a:ext cx="449262" cy="427037"/>
          </a:xfrm>
          <a:prstGeom prst="line">
            <a:avLst/>
          </a:prstGeom>
          <a:noFill/>
          <a:ln w="0">
            <a:solidFill>
              <a:srgbClr val="000000"/>
            </a:solidFill>
            <a:prstDash val="sysDot"/>
            <a:round/>
            <a:headEnd/>
            <a:tailEnd/>
          </a:ln>
        </p:spPr>
        <p:txBody>
          <a:bodyPr>
            <a:prstTxWarp prst="textNoShape">
              <a:avLst/>
            </a:prstTxWarp>
          </a:bodyPr>
          <a:lstStyle/>
          <a:p>
            <a:endParaRPr lang="en-US"/>
          </a:p>
        </p:txBody>
      </p:sp>
      <p:sp>
        <p:nvSpPr>
          <p:cNvPr id="59401" name="Line 9"/>
          <p:cNvSpPr>
            <a:spLocks noChangeShapeType="1"/>
          </p:cNvSpPr>
          <p:nvPr/>
        </p:nvSpPr>
        <p:spPr bwMode="auto">
          <a:xfrm flipV="1">
            <a:off x="1169988" y="1539875"/>
            <a:ext cx="449262" cy="427038"/>
          </a:xfrm>
          <a:prstGeom prst="line">
            <a:avLst/>
          </a:prstGeom>
          <a:noFill/>
          <a:ln w="0">
            <a:solidFill>
              <a:srgbClr val="000000"/>
            </a:solidFill>
            <a:prstDash val="sysDot"/>
            <a:round/>
            <a:headEnd/>
            <a:tailEnd/>
          </a:ln>
        </p:spPr>
        <p:txBody>
          <a:bodyPr>
            <a:prstTxWarp prst="textNoShape">
              <a:avLst/>
            </a:prstTxWarp>
          </a:bodyPr>
          <a:lstStyle/>
          <a:p>
            <a:endParaRPr lang="en-US"/>
          </a:p>
        </p:txBody>
      </p:sp>
      <p:sp>
        <p:nvSpPr>
          <p:cNvPr id="59402" name="Line 10"/>
          <p:cNvSpPr>
            <a:spLocks noChangeShapeType="1"/>
          </p:cNvSpPr>
          <p:nvPr/>
        </p:nvSpPr>
        <p:spPr bwMode="auto">
          <a:xfrm>
            <a:off x="1619250" y="5805488"/>
            <a:ext cx="7294563" cy="1587"/>
          </a:xfrm>
          <a:prstGeom prst="line">
            <a:avLst/>
          </a:prstGeom>
          <a:noFill/>
          <a:ln w="12700">
            <a:solidFill>
              <a:srgbClr val="000000"/>
            </a:solidFill>
            <a:round/>
            <a:headEnd/>
            <a:tailEnd/>
          </a:ln>
        </p:spPr>
        <p:txBody>
          <a:bodyPr>
            <a:prstTxWarp prst="textNoShape">
              <a:avLst/>
            </a:prstTxWarp>
          </a:bodyPr>
          <a:lstStyle/>
          <a:p>
            <a:endParaRPr lang="en-US"/>
          </a:p>
        </p:txBody>
      </p:sp>
      <p:sp>
        <p:nvSpPr>
          <p:cNvPr id="59403" name="Line 11"/>
          <p:cNvSpPr>
            <a:spLocks noChangeShapeType="1"/>
          </p:cNvSpPr>
          <p:nvPr/>
        </p:nvSpPr>
        <p:spPr bwMode="auto">
          <a:xfrm flipV="1">
            <a:off x="8913813" y="1539875"/>
            <a:ext cx="1587" cy="4265613"/>
          </a:xfrm>
          <a:prstGeom prst="line">
            <a:avLst/>
          </a:prstGeom>
          <a:noFill/>
          <a:ln w="12700">
            <a:solidFill>
              <a:srgbClr val="000000"/>
            </a:solidFill>
            <a:round/>
            <a:headEnd/>
            <a:tailEnd/>
          </a:ln>
        </p:spPr>
        <p:txBody>
          <a:bodyPr>
            <a:prstTxWarp prst="textNoShape">
              <a:avLst/>
            </a:prstTxWarp>
          </a:bodyPr>
          <a:lstStyle/>
          <a:p>
            <a:endParaRPr lang="en-US"/>
          </a:p>
        </p:txBody>
      </p:sp>
      <p:sp>
        <p:nvSpPr>
          <p:cNvPr id="59404" name="Line 12"/>
          <p:cNvSpPr>
            <a:spLocks noChangeShapeType="1"/>
          </p:cNvSpPr>
          <p:nvPr/>
        </p:nvSpPr>
        <p:spPr bwMode="auto">
          <a:xfrm flipH="1">
            <a:off x="1619250" y="1539875"/>
            <a:ext cx="7294563" cy="1588"/>
          </a:xfrm>
          <a:prstGeom prst="line">
            <a:avLst/>
          </a:prstGeom>
          <a:noFill/>
          <a:ln w="12700">
            <a:solidFill>
              <a:schemeClr val="tx1"/>
            </a:solidFill>
            <a:round/>
            <a:headEnd/>
            <a:tailEnd/>
          </a:ln>
        </p:spPr>
        <p:txBody>
          <a:bodyPr>
            <a:prstTxWarp prst="textNoShape">
              <a:avLst/>
            </a:prstTxWarp>
          </a:bodyPr>
          <a:lstStyle/>
          <a:p>
            <a:endParaRPr lang="en-US"/>
          </a:p>
        </p:txBody>
      </p:sp>
      <p:sp>
        <p:nvSpPr>
          <p:cNvPr id="59405" name="Line 13"/>
          <p:cNvSpPr>
            <a:spLocks noChangeShapeType="1"/>
          </p:cNvSpPr>
          <p:nvPr/>
        </p:nvSpPr>
        <p:spPr bwMode="auto">
          <a:xfrm>
            <a:off x="1619250" y="1539875"/>
            <a:ext cx="1588" cy="4265613"/>
          </a:xfrm>
          <a:prstGeom prst="line">
            <a:avLst/>
          </a:prstGeom>
          <a:noFill/>
          <a:ln w="12700">
            <a:solidFill>
              <a:srgbClr val="000000"/>
            </a:solidFill>
            <a:round/>
            <a:headEnd/>
            <a:tailEnd/>
          </a:ln>
        </p:spPr>
        <p:txBody>
          <a:bodyPr>
            <a:prstTxWarp prst="textNoShape">
              <a:avLst/>
            </a:prstTxWarp>
          </a:bodyPr>
          <a:lstStyle/>
          <a:p>
            <a:endParaRPr lang="en-US"/>
          </a:p>
        </p:txBody>
      </p:sp>
      <p:sp>
        <p:nvSpPr>
          <p:cNvPr id="59406" name="Line 14"/>
          <p:cNvSpPr>
            <a:spLocks noChangeShapeType="1"/>
          </p:cNvSpPr>
          <p:nvPr/>
        </p:nvSpPr>
        <p:spPr bwMode="auto">
          <a:xfrm flipH="1">
            <a:off x="1169988" y="5805488"/>
            <a:ext cx="449262" cy="427037"/>
          </a:xfrm>
          <a:prstGeom prst="line">
            <a:avLst/>
          </a:prstGeom>
          <a:noFill/>
          <a:ln w="12700">
            <a:solidFill>
              <a:srgbClr val="000000"/>
            </a:solidFill>
            <a:round/>
            <a:headEnd/>
            <a:tailEnd/>
          </a:ln>
        </p:spPr>
        <p:txBody>
          <a:bodyPr>
            <a:prstTxWarp prst="textNoShape">
              <a:avLst/>
            </a:prstTxWarp>
          </a:bodyPr>
          <a:lstStyle/>
          <a:p>
            <a:endParaRPr lang="en-US"/>
          </a:p>
        </p:txBody>
      </p:sp>
      <p:sp>
        <p:nvSpPr>
          <p:cNvPr id="59407" name="Line 15"/>
          <p:cNvSpPr>
            <a:spLocks noChangeShapeType="1"/>
          </p:cNvSpPr>
          <p:nvPr/>
        </p:nvSpPr>
        <p:spPr bwMode="auto">
          <a:xfrm flipV="1">
            <a:off x="1169988" y="1966913"/>
            <a:ext cx="1587" cy="4265612"/>
          </a:xfrm>
          <a:prstGeom prst="line">
            <a:avLst/>
          </a:prstGeom>
          <a:noFill/>
          <a:ln w="12700">
            <a:solidFill>
              <a:srgbClr val="000000"/>
            </a:solidFill>
            <a:round/>
            <a:headEnd/>
            <a:tailEnd/>
          </a:ln>
        </p:spPr>
        <p:txBody>
          <a:bodyPr>
            <a:prstTxWarp prst="textNoShape">
              <a:avLst/>
            </a:prstTxWarp>
          </a:bodyPr>
          <a:lstStyle/>
          <a:p>
            <a:endParaRPr lang="en-US"/>
          </a:p>
        </p:txBody>
      </p:sp>
      <p:sp>
        <p:nvSpPr>
          <p:cNvPr id="59408" name="Line 16"/>
          <p:cNvSpPr>
            <a:spLocks noChangeShapeType="1"/>
          </p:cNvSpPr>
          <p:nvPr/>
        </p:nvSpPr>
        <p:spPr bwMode="auto">
          <a:xfrm flipV="1">
            <a:off x="1169988" y="1539875"/>
            <a:ext cx="449262" cy="427038"/>
          </a:xfrm>
          <a:prstGeom prst="line">
            <a:avLst/>
          </a:prstGeom>
          <a:noFill/>
          <a:ln w="12700">
            <a:solidFill>
              <a:schemeClr val="tx1"/>
            </a:solidFill>
            <a:round/>
            <a:headEnd/>
            <a:tailEnd/>
          </a:ln>
        </p:spPr>
        <p:txBody>
          <a:bodyPr>
            <a:prstTxWarp prst="textNoShape">
              <a:avLst/>
            </a:prstTxWarp>
          </a:bodyPr>
          <a:lstStyle/>
          <a:p>
            <a:endParaRPr lang="en-US"/>
          </a:p>
        </p:txBody>
      </p:sp>
      <p:sp>
        <p:nvSpPr>
          <p:cNvPr id="59409" name="Line 17"/>
          <p:cNvSpPr>
            <a:spLocks noChangeShapeType="1"/>
          </p:cNvSpPr>
          <p:nvPr/>
        </p:nvSpPr>
        <p:spPr bwMode="auto">
          <a:xfrm>
            <a:off x="1619250" y="1539875"/>
            <a:ext cx="1588" cy="4265613"/>
          </a:xfrm>
          <a:prstGeom prst="line">
            <a:avLst/>
          </a:prstGeom>
          <a:noFill/>
          <a:ln w="12700">
            <a:solidFill>
              <a:schemeClr val="tx1"/>
            </a:solidFill>
            <a:round/>
            <a:headEnd/>
            <a:tailEnd/>
          </a:ln>
        </p:spPr>
        <p:txBody>
          <a:bodyPr>
            <a:prstTxWarp prst="textNoShape">
              <a:avLst/>
            </a:prstTxWarp>
          </a:bodyPr>
          <a:lstStyle/>
          <a:p>
            <a:endParaRPr lang="en-US"/>
          </a:p>
        </p:txBody>
      </p:sp>
      <p:sp>
        <p:nvSpPr>
          <p:cNvPr id="59410" name="Line 18"/>
          <p:cNvSpPr>
            <a:spLocks noChangeShapeType="1"/>
          </p:cNvSpPr>
          <p:nvPr/>
        </p:nvSpPr>
        <p:spPr bwMode="auto">
          <a:xfrm>
            <a:off x="1619250" y="5805488"/>
            <a:ext cx="7294563" cy="1587"/>
          </a:xfrm>
          <a:prstGeom prst="line">
            <a:avLst/>
          </a:prstGeom>
          <a:noFill/>
          <a:ln w="12700">
            <a:solidFill>
              <a:schemeClr val="tx1"/>
            </a:solidFill>
            <a:round/>
            <a:headEnd/>
            <a:tailEnd/>
          </a:ln>
        </p:spPr>
        <p:txBody>
          <a:bodyPr>
            <a:prstTxWarp prst="textNoShape">
              <a:avLst/>
            </a:prstTxWarp>
          </a:bodyPr>
          <a:lstStyle/>
          <a:p>
            <a:endParaRPr lang="en-US"/>
          </a:p>
        </p:txBody>
      </p:sp>
      <p:sp>
        <p:nvSpPr>
          <p:cNvPr id="59411" name="Line 19"/>
          <p:cNvSpPr>
            <a:spLocks noChangeShapeType="1"/>
          </p:cNvSpPr>
          <p:nvPr/>
        </p:nvSpPr>
        <p:spPr bwMode="auto">
          <a:xfrm flipH="1">
            <a:off x="8462963" y="5805488"/>
            <a:ext cx="450850" cy="427037"/>
          </a:xfrm>
          <a:prstGeom prst="line">
            <a:avLst/>
          </a:prstGeom>
          <a:noFill/>
          <a:ln w="12700">
            <a:solidFill>
              <a:schemeClr val="tx1"/>
            </a:solidFill>
            <a:round/>
            <a:headEnd/>
            <a:tailEnd/>
          </a:ln>
        </p:spPr>
        <p:txBody>
          <a:bodyPr>
            <a:prstTxWarp prst="textNoShape">
              <a:avLst/>
            </a:prstTxWarp>
          </a:bodyPr>
          <a:lstStyle/>
          <a:p>
            <a:endParaRPr lang="en-US"/>
          </a:p>
        </p:txBody>
      </p:sp>
      <p:sp>
        <p:nvSpPr>
          <p:cNvPr id="59412" name="Line 20"/>
          <p:cNvSpPr>
            <a:spLocks noChangeShapeType="1"/>
          </p:cNvSpPr>
          <p:nvPr/>
        </p:nvSpPr>
        <p:spPr bwMode="auto">
          <a:xfrm flipH="1">
            <a:off x="1169988" y="6232525"/>
            <a:ext cx="7292975" cy="1588"/>
          </a:xfrm>
          <a:prstGeom prst="line">
            <a:avLst/>
          </a:prstGeom>
          <a:noFill/>
          <a:ln w="12700">
            <a:solidFill>
              <a:srgbClr val="000000"/>
            </a:solidFill>
            <a:round/>
            <a:headEnd/>
            <a:tailEnd/>
          </a:ln>
        </p:spPr>
        <p:txBody>
          <a:bodyPr>
            <a:prstTxWarp prst="textNoShape">
              <a:avLst/>
            </a:prstTxWarp>
          </a:bodyPr>
          <a:lstStyle/>
          <a:p>
            <a:endParaRPr lang="en-US"/>
          </a:p>
        </p:txBody>
      </p:sp>
      <p:sp>
        <p:nvSpPr>
          <p:cNvPr id="59413" name="Line 21"/>
          <p:cNvSpPr>
            <a:spLocks noChangeShapeType="1"/>
          </p:cNvSpPr>
          <p:nvPr/>
        </p:nvSpPr>
        <p:spPr bwMode="auto">
          <a:xfrm flipV="1">
            <a:off x="1169988" y="5805488"/>
            <a:ext cx="449262" cy="427037"/>
          </a:xfrm>
          <a:prstGeom prst="line">
            <a:avLst/>
          </a:prstGeom>
          <a:noFill/>
          <a:ln w="12700">
            <a:solidFill>
              <a:srgbClr val="000000"/>
            </a:solidFill>
            <a:round/>
            <a:headEnd/>
            <a:tailEnd/>
          </a:ln>
        </p:spPr>
        <p:txBody>
          <a:bodyPr>
            <a:prstTxWarp prst="textNoShape">
              <a:avLst/>
            </a:prstTxWarp>
          </a:bodyPr>
          <a:lstStyle/>
          <a:p>
            <a:endParaRPr lang="en-US"/>
          </a:p>
        </p:txBody>
      </p:sp>
      <p:sp>
        <p:nvSpPr>
          <p:cNvPr id="59414" name="Line 22"/>
          <p:cNvSpPr>
            <a:spLocks noChangeShapeType="1"/>
          </p:cNvSpPr>
          <p:nvPr/>
        </p:nvSpPr>
        <p:spPr bwMode="auto">
          <a:xfrm>
            <a:off x="1282700" y="6124575"/>
            <a:ext cx="7292975" cy="1588"/>
          </a:xfrm>
          <a:prstGeom prst="line">
            <a:avLst/>
          </a:prstGeom>
          <a:noFill/>
          <a:ln w="12700">
            <a:solidFill>
              <a:schemeClr val="tx1"/>
            </a:solidFill>
            <a:round/>
            <a:headEnd/>
            <a:tailEnd/>
          </a:ln>
        </p:spPr>
        <p:txBody>
          <a:bodyPr>
            <a:prstTxWarp prst="textNoShape">
              <a:avLst/>
            </a:prstTxWarp>
          </a:bodyPr>
          <a:lstStyle/>
          <a:p>
            <a:endParaRPr lang="en-US"/>
          </a:p>
        </p:txBody>
      </p:sp>
      <p:sp>
        <p:nvSpPr>
          <p:cNvPr id="59415" name="Line 23"/>
          <p:cNvSpPr>
            <a:spLocks noChangeShapeType="1"/>
          </p:cNvSpPr>
          <p:nvPr/>
        </p:nvSpPr>
        <p:spPr bwMode="auto">
          <a:xfrm>
            <a:off x="1395413" y="6019800"/>
            <a:ext cx="7292975" cy="1588"/>
          </a:xfrm>
          <a:prstGeom prst="line">
            <a:avLst/>
          </a:prstGeom>
          <a:noFill/>
          <a:ln w="12700">
            <a:solidFill>
              <a:schemeClr val="tx1"/>
            </a:solidFill>
            <a:round/>
            <a:headEnd/>
            <a:tailEnd/>
          </a:ln>
        </p:spPr>
        <p:txBody>
          <a:bodyPr>
            <a:prstTxWarp prst="textNoShape">
              <a:avLst/>
            </a:prstTxWarp>
          </a:bodyPr>
          <a:lstStyle/>
          <a:p>
            <a:endParaRPr lang="en-US"/>
          </a:p>
        </p:txBody>
      </p:sp>
      <p:sp>
        <p:nvSpPr>
          <p:cNvPr id="59416" name="Line 24"/>
          <p:cNvSpPr>
            <a:spLocks noChangeShapeType="1"/>
          </p:cNvSpPr>
          <p:nvPr/>
        </p:nvSpPr>
        <p:spPr bwMode="auto">
          <a:xfrm>
            <a:off x="1506538" y="5911850"/>
            <a:ext cx="7292975" cy="1588"/>
          </a:xfrm>
          <a:prstGeom prst="line">
            <a:avLst/>
          </a:prstGeom>
          <a:noFill/>
          <a:ln w="12700">
            <a:solidFill>
              <a:schemeClr val="tx1"/>
            </a:solidFill>
            <a:round/>
            <a:headEnd/>
            <a:tailEnd/>
          </a:ln>
        </p:spPr>
        <p:txBody>
          <a:bodyPr>
            <a:prstTxWarp prst="textNoShape">
              <a:avLst/>
            </a:prstTxWarp>
          </a:bodyPr>
          <a:lstStyle/>
          <a:p>
            <a:endParaRPr lang="en-US"/>
          </a:p>
        </p:txBody>
      </p:sp>
      <p:grpSp>
        <p:nvGrpSpPr>
          <p:cNvPr id="2" name="Group 25"/>
          <p:cNvGrpSpPr>
            <a:grpSpLocks/>
          </p:cNvGrpSpPr>
          <p:nvPr/>
        </p:nvGrpSpPr>
        <p:grpSpPr bwMode="auto">
          <a:xfrm>
            <a:off x="7770813" y="2271713"/>
            <a:ext cx="954087" cy="3592512"/>
            <a:chOff x="4713" y="1373"/>
            <a:chExt cx="601" cy="2263"/>
          </a:xfrm>
        </p:grpSpPr>
        <p:grpSp>
          <p:nvGrpSpPr>
            <p:cNvPr id="3" name="Group 26"/>
            <p:cNvGrpSpPr>
              <a:grpSpLocks/>
            </p:cNvGrpSpPr>
            <p:nvPr/>
          </p:nvGrpSpPr>
          <p:grpSpPr bwMode="auto">
            <a:xfrm>
              <a:off x="4713" y="1642"/>
              <a:ext cx="218" cy="1994"/>
              <a:chOff x="4713" y="1642"/>
              <a:chExt cx="218" cy="1994"/>
            </a:xfrm>
          </p:grpSpPr>
          <p:sp>
            <p:nvSpPr>
              <p:cNvPr id="59643" name="Freeform 27"/>
              <p:cNvSpPr>
                <a:spLocks/>
              </p:cNvSpPr>
              <p:nvPr/>
            </p:nvSpPr>
            <p:spPr bwMode="auto">
              <a:xfrm>
                <a:off x="4713" y="1642"/>
                <a:ext cx="218" cy="6"/>
              </a:xfrm>
              <a:custGeom>
                <a:avLst/>
                <a:gdLst>
                  <a:gd name="T0" fmla="*/ 20 w 639"/>
                  <a:gd name="T1" fmla="*/ 0 h 20"/>
                  <a:gd name="T2" fmla="*/ 0 w 639"/>
                  <a:gd name="T3" fmla="*/ 20 h 20"/>
                  <a:gd name="T4" fmla="*/ 620 w 639"/>
                  <a:gd name="T5" fmla="*/ 20 h 20"/>
                  <a:gd name="T6" fmla="*/ 639 w 639"/>
                  <a:gd name="T7" fmla="*/ 0 h 20"/>
                  <a:gd name="T8" fmla="*/ 20 w 639"/>
                  <a:gd name="T9" fmla="*/ 0 h 20"/>
                  <a:gd name="T10" fmla="*/ 0 60000 65536"/>
                  <a:gd name="T11" fmla="*/ 0 60000 65536"/>
                  <a:gd name="T12" fmla="*/ 0 60000 65536"/>
                  <a:gd name="T13" fmla="*/ 0 60000 65536"/>
                  <a:gd name="T14" fmla="*/ 0 60000 65536"/>
                  <a:gd name="T15" fmla="*/ 0 w 639"/>
                  <a:gd name="T16" fmla="*/ 0 h 20"/>
                  <a:gd name="T17" fmla="*/ 639 w 639"/>
                  <a:gd name="T18" fmla="*/ 20 h 20"/>
                </a:gdLst>
                <a:ahLst/>
                <a:cxnLst>
                  <a:cxn ang="T10">
                    <a:pos x="T0" y="T1"/>
                  </a:cxn>
                  <a:cxn ang="T11">
                    <a:pos x="T2" y="T3"/>
                  </a:cxn>
                  <a:cxn ang="T12">
                    <a:pos x="T4" y="T5"/>
                  </a:cxn>
                  <a:cxn ang="T13">
                    <a:pos x="T6" y="T7"/>
                  </a:cxn>
                  <a:cxn ang="T14">
                    <a:pos x="T8" y="T9"/>
                  </a:cxn>
                </a:cxnLst>
                <a:rect l="T15" t="T16" r="T17" b="T18"/>
                <a:pathLst>
                  <a:path w="639" h="20">
                    <a:moveTo>
                      <a:pt x="20" y="0"/>
                    </a:moveTo>
                    <a:lnTo>
                      <a:pt x="0" y="20"/>
                    </a:lnTo>
                    <a:lnTo>
                      <a:pt x="620" y="20"/>
                    </a:lnTo>
                    <a:lnTo>
                      <a:pt x="639" y="0"/>
                    </a:lnTo>
                    <a:lnTo>
                      <a:pt x="20" y="0"/>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644" name="Freeform 28"/>
              <p:cNvSpPr>
                <a:spLocks/>
              </p:cNvSpPr>
              <p:nvPr/>
            </p:nvSpPr>
            <p:spPr bwMode="auto">
              <a:xfrm>
                <a:off x="4924" y="1642"/>
                <a:ext cx="7" cy="1994"/>
              </a:xfrm>
              <a:custGeom>
                <a:avLst/>
                <a:gdLst>
                  <a:gd name="T0" fmla="*/ 19 w 19"/>
                  <a:gd name="T1" fmla="*/ 6171 h 6190"/>
                  <a:gd name="T2" fmla="*/ 19 w 19"/>
                  <a:gd name="T3" fmla="*/ 0 h 6190"/>
                  <a:gd name="T4" fmla="*/ 0 w 19"/>
                  <a:gd name="T5" fmla="*/ 20 h 6190"/>
                  <a:gd name="T6" fmla="*/ 0 w 19"/>
                  <a:gd name="T7" fmla="*/ 6190 h 6190"/>
                  <a:gd name="T8" fmla="*/ 19 w 19"/>
                  <a:gd name="T9" fmla="*/ 6171 h 6190"/>
                  <a:gd name="T10" fmla="*/ 0 60000 65536"/>
                  <a:gd name="T11" fmla="*/ 0 60000 65536"/>
                  <a:gd name="T12" fmla="*/ 0 60000 65536"/>
                  <a:gd name="T13" fmla="*/ 0 60000 65536"/>
                  <a:gd name="T14" fmla="*/ 0 60000 65536"/>
                  <a:gd name="T15" fmla="*/ 0 w 19"/>
                  <a:gd name="T16" fmla="*/ 0 h 6190"/>
                  <a:gd name="T17" fmla="*/ 19 w 19"/>
                  <a:gd name="T18" fmla="*/ 6190 h 6190"/>
                </a:gdLst>
                <a:ahLst/>
                <a:cxnLst>
                  <a:cxn ang="T10">
                    <a:pos x="T0" y="T1"/>
                  </a:cxn>
                  <a:cxn ang="T11">
                    <a:pos x="T2" y="T3"/>
                  </a:cxn>
                  <a:cxn ang="T12">
                    <a:pos x="T4" y="T5"/>
                  </a:cxn>
                  <a:cxn ang="T13">
                    <a:pos x="T6" y="T7"/>
                  </a:cxn>
                  <a:cxn ang="T14">
                    <a:pos x="T8" y="T9"/>
                  </a:cxn>
                </a:cxnLst>
                <a:rect l="T15" t="T16" r="T17" b="T18"/>
                <a:pathLst>
                  <a:path w="19" h="6190">
                    <a:moveTo>
                      <a:pt x="19" y="6171"/>
                    </a:moveTo>
                    <a:lnTo>
                      <a:pt x="19" y="0"/>
                    </a:lnTo>
                    <a:lnTo>
                      <a:pt x="0" y="20"/>
                    </a:lnTo>
                    <a:lnTo>
                      <a:pt x="0" y="6190"/>
                    </a:lnTo>
                    <a:lnTo>
                      <a:pt x="19" y="6171"/>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645" name="Rectangle 29"/>
              <p:cNvSpPr>
                <a:spLocks noChangeArrowheads="1"/>
              </p:cNvSpPr>
              <p:nvPr/>
            </p:nvSpPr>
            <p:spPr bwMode="auto">
              <a:xfrm>
                <a:off x="4713" y="1648"/>
                <a:ext cx="211" cy="1988"/>
              </a:xfrm>
              <a:prstGeom prst="rect">
                <a:avLst/>
              </a:prstGeom>
              <a:solidFill>
                <a:schemeClr val="tx1"/>
              </a:solidFill>
              <a:ln w="12700">
                <a:solidFill>
                  <a:schemeClr val="tx1"/>
                </a:solidFill>
                <a:miter lim="800000"/>
                <a:headEnd/>
                <a:tailEnd/>
              </a:ln>
            </p:spPr>
            <p:txBody>
              <a:bodyPr>
                <a:prstTxWarp prst="textNoShape">
                  <a:avLst/>
                </a:prstTxWarp>
              </a:bodyPr>
              <a:lstStyle/>
              <a:p>
                <a:endParaRPr lang="en-US"/>
              </a:p>
            </p:txBody>
          </p:sp>
        </p:grpSp>
        <p:grpSp>
          <p:nvGrpSpPr>
            <p:cNvPr id="4" name="Group 30"/>
            <p:cNvGrpSpPr>
              <a:grpSpLocks/>
            </p:cNvGrpSpPr>
            <p:nvPr/>
          </p:nvGrpSpPr>
          <p:grpSpPr bwMode="auto">
            <a:xfrm>
              <a:off x="5097" y="1373"/>
              <a:ext cx="217" cy="2263"/>
              <a:chOff x="5097" y="1373"/>
              <a:chExt cx="217" cy="2263"/>
            </a:xfrm>
          </p:grpSpPr>
          <p:sp>
            <p:nvSpPr>
              <p:cNvPr id="59640" name="Freeform 31"/>
              <p:cNvSpPr>
                <a:spLocks/>
              </p:cNvSpPr>
              <p:nvPr/>
            </p:nvSpPr>
            <p:spPr bwMode="auto">
              <a:xfrm>
                <a:off x="5097" y="1373"/>
                <a:ext cx="217" cy="6"/>
              </a:xfrm>
              <a:custGeom>
                <a:avLst/>
                <a:gdLst>
                  <a:gd name="T0" fmla="*/ 19 w 639"/>
                  <a:gd name="T1" fmla="*/ 0 h 19"/>
                  <a:gd name="T2" fmla="*/ 0 w 639"/>
                  <a:gd name="T3" fmla="*/ 19 h 19"/>
                  <a:gd name="T4" fmla="*/ 619 w 639"/>
                  <a:gd name="T5" fmla="*/ 19 h 19"/>
                  <a:gd name="T6" fmla="*/ 639 w 639"/>
                  <a:gd name="T7" fmla="*/ 0 h 19"/>
                  <a:gd name="T8" fmla="*/ 19 w 639"/>
                  <a:gd name="T9" fmla="*/ 0 h 19"/>
                  <a:gd name="T10" fmla="*/ 0 60000 65536"/>
                  <a:gd name="T11" fmla="*/ 0 60000 65536"/>
                  <a:gd name="T12" fmla="*/ 0 60000 65536"/>
                  <a:gd name="T13" fmla="*/ 0 60000 65536"/>
                  <a:gd name="T14" fmla="*/ 0 60000 65536"/>
                  <a:gd name="T15" fmla="*/ 0 w 639"/>
                  <a:gd name="T16" fmla="*/ 0 h 19"/>
                  <a:gd name="T17" fmla="*/ 639 w 639"/>
                  <a:gd name="T18" fmla="*/ 19 h 19"/>
                </a:gdLst>
                <a:ahLst/>
                <a:cxnLst>
                  <a:cxn ang="T10">
                    <a:pos x="T0" y="T1"/>
                  </a:cxn>
                  <a:cxn ang="T11">
                    <a:pos x="T2" y="T3"/>
                  </a:cxn>
                  <a:cxn ang="T12">
                    <a:pos x="T4" y="T5"/>
                  </a:cxn>
                  <a:cxn ang="T13">
                    <a:pos x="T6" y="T7"/>
                  </a:cxn>
                  <a:cxn ang="T14">
                    <a:pos x="T8" y="T9"/>
                  </a:cxn>
                </a:cxnLst>
                <a:rect l="T15" t="T16" r="T17" b="T18"/>
                <a:pathLst>
                  <a:path w="639" h="19">
                    <a:moveTo>
                      <a:pt x="19" y="0"/>
                    </a:moveTo>
                    <a:lnTo>
                      <a:pt x="0" y="19"/>
                    </a:lnTo>
                    <a:lnTo>
                      <a:pt x="619" y="19"/>
                    </a:lnTo>
                    <a:lnTo>
                      <a:pt x="639" y="0"/>
                    </a:lnTo>
                    <a:lnTo>
                      <a:pt x="19" y="0"/>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641" name="Freeform 32"/>
              <p:cNvSpPr>
                <a:spLocks/>
              </p:cNvSpPr>
              <p:nvPr/>
            </p:nvSpPr>
            <p:spPr bwMode="auto">
              <a:xfrm>
                <a:off x="5307" y="1373"/>
                <a:ext cx="7" cy="2263"/>
              </a:xfrm>
              <a:custGeom>
                <a:avLst/>
                <a:gdLst>
                  <a:gd name="T0" fmla="*/ 20 w 20"/>
                  <a:gd name="T1" fmla="*/ 7004 h 7023"/>
                  <a:gd name="T2" fmla="*/ 20 w 20"/>
                  <a:gd name="T3" fmla="*/ 0 h 7023"/>
                  <a:gd name="T4" fmla="*/ 0 w 20"/>
                  <a:gd name="T5" fmla="*/ 19 h 7023"/>
                  <a:gd name="T6" fmla="*/ 0 w 20"/>
                  <a:gd name="T7" fmla="*/ 7023 h 7023"/>
                  <a:gd name="T8" fmla="*/ 20 w 20"/>
                  <a:gd name="T9" fmla="*/ 7004 h 7023"/>
                  <a:gd name="T10" fmla="*/ 0 60000 65536"/>
                  <a:gd name="T11" fmla="*/ 0 60000 65536"/>
                  <a:gd name="T12" fmla="*/ 0 60000 65536"/>
                  <a:gd name="T13" fmla="*/ 0 60000 65536"/>
                  <a:gd name="T14" fmla="*/ 0 60000 65536"/>
                  <a:gd name="T15" fmla="*/ 0 w 20"/>
                  <a:gd name="T16" fmla="*/ 0 h 7023"/>
                  <a:gd name="T17" fmla="*/ 20 w 20"/>
                  <a:gd name="T18" fmla="*/ 7023 h 7023"/>
                </a:gdLst>
                <a:ahLst/>
                <a:cxnLst>
                  <a:cxn ang="T10">
                    <a:pos x="T0" y="T1"/>
                  </a:cxn>
                  <a:cxn ang="T11">
                    <a:pos x="T2" y="T3"/>
                  </a:cxn>
                  <a:cxn ang="T12">
                    <a:pos x="T4" y="T5"/>
                  </a:cxn>
                  <a:cxn ang="T13">
                    <a:pos x="T6" y="T7"/>
                  </a:cxn>
                  <a:cxn ang="T14">
                    <a:pos x="T8" y="T9"/>
                  </a:cxn>
                </a:cxnLst>
                <a:rect l="T15" t="T16" r="T17" b="T18"/>
                <a:pathLst>
                  <a:path w="20" h="7023">
                    <a:moveTo>
                      <a:pt x="20" y="7004"/>
                    </a:moveTo>
                    <a:lnTo>
                      <a:pt x="20" y="0"/>
                    </a:lnTo>
                    <a:lnTo>
                      <a:pt x="0" y="19"/>
                    </a:lnTo>
                    <a:lnTo>
                      <a:pt x="0" y="7023"/>
                    </a:lnTo>
                    <a:lnTo>
                      <a:pt x="20" y="7004"/>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642" name="Rectangle 33"/>
              <p:cNvSpPr>
                <a:spLocks noChangeArrowheads="1"/>
              </p:cNvSpPr>
              <p:nvPr/>
            </p:nvSpPr>
            <p:spPr bwMode="auto">
              <a:xfrm>
                <a:off x="5097" y="1379"/>
                <a:ext cx="210" cy="2257"/>
              </a:xfrm>
              <a:prstGeom prst="rect">
                <a:avLst/>
              </a:prstGeom>
              <a:solidFill>
                <a:schemeClr val="tx1"/>
              </a:solidFill>
              <a:ln w="12700">
                <a:solidFill>
                  <a:schemeClr val="tx1"/>
                </a:solidFill>
                <a:miter lim="800000"/>
                <a:headEnd/>
                <a:tailEnd/>
              </a:ln>
            </p:spPr>
            <p:txBody>
              <a:bodyPr>
                <a:prstTxWarp prst="textNoShape">
                  <a:avLst/>
                </a:prstTxWarp>
              </a:bodyPr>
              <a:lstStyle/>
              <a:p>
                <a:endParaRPr lang="en-US"/>
              </a:p>
            </p:txBody>
          </p:sp>
        </p:grpSp>
      </p:grpSp>
      <p:grpSp>
        <p:nvGrpSpPr>
          <p:cNvPr id="5" name="Group 34"/>
          <p:cNvGrpSpPr>
            <a:grpSpLocks/>
          </p:cNvGrpSpPr>
          <p:nvPr/>
        </p:nvGrpSpPr>
        <p:grpSpPr bwMode="auto">
          <a:xfrm>
            <a:off x="7659688" y="5364163"/>
            <a:ext cx="952500" cy="608012"/>
            <a:chOff x="4643" y="3321"/>
            <a:chExt cx="600" cy="383"/>
          </a:xfrm>
        </p:grpSpPr>
        <p:grpSp>
          <p:nvGrpSpPr>
            <p:cNvPr id="6" name="Group 35"/>
            <p:cNvGrpSpPr>
              <a:grpSpLocks/>
            </p:cNvGrpSpPr>
            <p:nvPr/>
          </p:nvGrpSpPr>
          <p:grpSpPr bwMode="auto">
            <a:xfrm>
              <a:off x="4643" y="3321"/>
              <a:ext cx="217" cy="383"/>
              <a:chOff x="4643" y="3321"/>
              <a:chExt cx="217" cy="383"/>
            </a:xfrm>
          </p:grpSpPr>
          <p:sp>
            <p:nvSpPr>
              <p:cNvPr id="59635" name="Freeform 36"/>
              <p:cNvSpPr>
                <a:spLocks/>
              </p:cNvSpPr>
              <p:nvPr/>
            </p:nvSpPr>
            <p:spPr bwMode="auto">
              <a:xfrm>
                <a:off x="4643" y="3321"/>
                <a:ext cx="217" cy="7"/>
              </a:xfrm>
              <a:custGeom>
                <a:avLst/>
                <a:gdLst>
                  <a:gd name="T0" fmla="*/ 20 w 638"/>
                  <a:gd name="T1" fmla="*/ 0 h 20"/>
                  <a:gd name="T2" fmla="*/ 0 w 638"/>
                  <a:gd name="T3" fmla="*/ 20 h 20"/>
                  <a:gd name="T4" fmla="*/ 618 w 638"/>
                  <a:gd name="T5" fmla="*/ 20 h 20"/>
                  <a:gd name="T6" fmla="*/ 638 w 638"/>
                  <a:gd name="T7" fmla="*/ 0 h 20"/>
                  <a:gd name="T8" fmla="*/ 20 w 638"/>
                  <a:gd name="T9" fmla="*/ 0 h 20"/>
                  <a:gd name="T10" fmla="*/ 0 60000 65536"/>
                  <a:gd name="T11" fmla="*/ 0 60000 65536"/>
                  <a:gd name="T12" fmla="*/ 0 60000 65536"/>
                  <a:gd name="T13" fmla="*/ 0 60000 65536"/>
                  <a:gd name="T14" fmla="*/ 0 60000 65536"/>
                  <a:gd name="T15" fmla="*/ 0 w 638"/>
                  <a:gd name="T16" fmla="*/ 0 h 20"/>
                  <a:gd name="T17" fmla="*/ 638 w 638"/>
                  <a:gd name="T18" fmla="*/ 20 h 20"/>
                </a:gdLst>
                <a:ahLst/>
                <a:cxnLst>
                  <a:cxn ang="T10">
                    <a:pos x="T0" y="T1"/>
                  </a:cxn>
                  <a:cxn ang="T11">
                    <a:pos x="T2" y="T3"/>
                  </a:cxn>
                  <a:cxn ang="T12">
                    <a:pos x="T4" y="T5"/>
                  </a:cxn>
                  <a:cxn ang="T13">
                    <a:pos x="T6" y="T7"/>
                  </a:cxn>
                  <a:cxn ang="T14">
                    <a:pos x="T8" y="T9"/>
                  </a:cxn>
                </a:cxnLst>
                <a:rect l="T15" t="T16" r="T17" b="T18"/>
                <a:pathLst>
                  <a:path w="638" h="20">
                    <a:moveTo>
                      <a:pt x="20" y="0"/>
                    </a:moveTo>
                    <a:lnTo>
                      <a:pt x="0" y="20"/>
                    </a:lnTo>
                    <a:lnTo>
                      <a:pt x="618" y="20"/>
                    </a:lnTo>
                    <a:lnTo>
                      <a:pt x="638" y="0"/>
                    </a:lnTo>
                    <a:lnTo>
                      <a:pt x="20" y="0"/>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636" name="Freeform 37"/>
              <p:cNvSpPr>
                <a:spLocks/>
              </p:cNvSpPr>
              <p:nvPr/>
            </p:nvSpPr>
            <p:spPr bwMode="auto">
              <a:xfrm>
                <a:off x="4853" y="3321"/>
                <a:ext cx="7" cy="383"/>
              </a:xfrm>
              <a:custGeom>
                <a:avLst/>
                <a:gdLst>
                  <a:gd name="T0" fmla="*/ 20 w 20"/>
                  <a:gd name="T1" fmla="*/ 1167 h 1187"/>
                  <a:gd name="T2" fmla="*/ 20 w 20"/>
                  <a:gd name="T3" fmla="*/ 0 h 1187"/>
                  <a:gd name="T4" fmla="*/ 0 w 20"/>
                  <a:gd name="T5" fmla="*/ 20 h 1187"/>
                  <a:gd name="T6" fmla="*/ 0 w 20"/>
                  <a:gd name="T7" fmla="*/ 1187 h 1187"/>
                  <a:gd name="T8" fmla="*/ 20 w 20"/>
                  <a:gd name="T9" fmla="*/ 1167 h 1187"/>
                  <a:gd name="T10" fmla="*/ 0 60000 65536"/>
                  <a:gd name="T11" fmla="*/ 0 60000 65536"/>
                  <a:gd name="T12" fmla="*/ 0 60000 65536"/>
                  <a:gd name="T13" fmla="*/ 0 60000 65536"/>
                  <a:gd name="T14" fmla="*/ 0 60000 65536"/>
                  <a:gd name="T15" fmla="*/ 0 w 20"/>
                  <a:gd name="T16" fmla="*/ 0 h 1187"/>
                  <a:gd name="T17" fmla="*/ 20 w 20"/>
                  <a:gd name="T18" fmla="*/ 1187 h 1187"/>
                </a:gdLst>
                <a:ahLst/>
                <a:cxnLst>
                  <a:cxn ang="T10">
                    <a:pos x="T0" y="T1"/>
                  </a:cxn>
                  <a:cxn ang="T11">
                    <a:pos x="T2" y="T3"/>
                  </a:cxn>
                  <a:cxn ang="T12">
                    <a:pos x="T4" y="T5"/>
                  </a:cxn>
                  <a:cxn ang="T13">
                    <a:pos x="T6" y="T7"/>
                  </a:cxn>
                  <a:cxn ang="T14">
                    <a:pos x="T8" y="T9"/>
                  </a:cxn>
                </a:cxnLst>
                <a:rect l="T15" t="T16" r="T17" b="T18"/>
                <a:pathLst>
                  <a:path w="20" h="1187">
                    <a:moveTo>
                      <a:pt x="20" y="1167"/>
                    </a:moveTo>
                    <a:lnTo>
                      <a:pt x="20" y="0"/>
                    </a:lnTo>
                    <a:lnTo>
                      <a:pt x="0" y="20"/>
                    </a:lnTo>
                    <a:lnTo>
                      <a:pt x="0" y="1187"/>
                    </a:lnTo>
                    <a:lnTo>
                      <a:pt x="20" y="1167"/>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637" name="Rectangle 38"/>
              <p:cNvSpPr>
                <a:spLocks noChangeArrowheads="1"/>
              </p:cNvSpPr>
              <p:nvPr/>
            </p:nvSpPr>
            <p:spPr bwMode="auto">
              <a:xfrm>
                <a:off x="4643" y="3328"/>
                <a:ext cx="210" cy="376"/>
              </a:xfrm>
              <a:prstGeom prst="rect">
                <a:avLst/>
              </a:prstGeom>
              <a:solidFill>
                <a:srgbClr val="CCCCFF"/>
              </a:solidFill>
              <a:ln w="12700">
                <a:solidFill>
                  <a:srgbClr val="000000"/>
                </a:solidFill>
                <a:miter lim="800000"/>
                <a:headEnd/>
                <a:tailEnd/>
              </a:ln>
            </p:spPr>
            <p:txBody>
              <a:bodyPr>
                <a:prstTxWarp prst="textNoShape">
                  <a:avLst/>
                </a:prstTxWarp>
              </a:bodyPr>
              <a:lstStyle/>
              <a:p>
                <a:endParaRPr lang="en-US"/>
              </a:p>
            </p:txBody>
          </p:sp>
        </p:grpSp>
        <p:grpSp>
          <p:nvGrpSpPr>
            <p:cNvPr id="7" name="Group 39"/>
            <p:cNvGrpSpPr>
              <a:grpSpLocks/>
            </p:cNvGrpSpPr>
            <p:nvPr/>
          </p:nvGrpSpPr>
          <p:grpSpPr bwMode="auto">
            <a:xfrm>
              <a:off x="5025" y="3617"/>
              <a:ext cx="218" cy="87"/>
              <a:chOff x="5025" y="3617"/>
              <a:chExt cx="218" cy="87"/>
            </a:xfrm>
          </p:grpSpPr>
          <p:sp>
            <p:nvSpPr>
              <p:cNvPr id="59632" name="Freeform 40"/>
              <p:cNvSpPr>
                <a:spLocks/>
              </p:cNvSpPr>
              <p:nvPr/>
            </p:nvSpPr>
            <p:spPr bwMode="auto">
              <a:xfrm>
                <a:off x="5025" y="3617"/>
                <a:ext cx="218" cy="6"/>
              </a:xfrm>
              <a:custGeom>
                <a:avLst/>
                <a:gdLst>
                  <a:gd name="T0" fmla="*/ 20 w 639"/>
                  <a:gd name="T1" fmla="*/ 0 h 20"/>
                  <a:gd name="T2" fmla="*/ 0 w 639"/>
                  <a:gd name="T3" fmla="*/ 20 h 20"/>
                  <a:gd name="T4" fmla="*/ 620 w 639"/>
                  <a:gd name="T5" fmla="*/ 20 h 20"/>
                  <a:gd name="T6" fmla="*/ 639 w 639"/>
                  <a:gd name="T7" fmla="*/ 0 h 20"/>
                  <a:gd name="T8" fmla="*/ 20 w 639"/>
                  <a:gd name="T9" fmla="*/ 0 h 20"/>
                  <a:gd name="T10" fmla="*/ 0 60000 65536"/>
                  <a:gd name="T11" fmla="*/ 0 60000 65536"/>
                  <a:gd name="T12" fmla="*/ 0 60000 65536"/>
                  <a:gd name="T13" fmla="*/ 0 60000 65536"/>
                  <a:gd name="T14" fmla="*/ 0 60000 65536"/>
                  <a:gd name="T15" fmla="*/ 0 w 639"/>
                  <a:gd name="T16" fmla="*/ 0 h 20"/>
                  <a:gd name="T17" fmla="*/ 639 w 639"/>
                  <a:gd name="T18" fmla="*/ 20 h 20"/>
                </a:gdLst>
                <a:ahLst/>
                <a:cxnLst>
                  <a:cxn ang="T10">
                    <a:pos x="T0" y="T1"/>
                  </a:cxn>
                  <a:cxn ang="T11">
                    <a:pos x="T2" y="T3"/>
                  </a:cxn>
                  <a:cxn ang="T12">
                    <a:pos x="T4" y="T5"/>
                  </a:cxn>
                  <a:cxn ang="T13">
                    <a:pos x="T6" y="T7"/>
                  </a:cxn>
                  <a:cxn ang="T14">
                    <a:pos x="T8" y="T9"/>
                  </a:cxn>
                </a:cxnLst>
                <a:rect l="T15" t="T16" r="T17" b="T18"/>
                <a:pathLst>
                  <a:path w="639" h="20">
                    <a:moveTo>
                      <a:pt x="20" y="0"/>
                    </a:moveTo>
                    <a:lnTo>
                      <a:pt x="0" y="20"/>
                    </a:lnTo>
                    <a:lnTo>
                      <a:pt x="620" y="20"/>
                    </a:lnTo>
                    <a:lnTo>
                      <a:pt x="639" y="0"/>
                    </a:lnTo>
                    <a:lnTo>
                      <a:pt x="20" y="0"/>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633" name="Freeform 41"/>
              <p:cNvSpPr>
                <a:spLocks/>
              </p:cNvSpPr>
              <p:nvPr/>
            </p:nvSpPr>
            <p:spPr bwMode="auto">
              <a:xfrm>
                <a:off x="5237" y="3617"/>
                <a:ext cx="6" cy="87"/>
              </a:xfrm>
              <a:custGeom>
                <a:avLst/>
                <a:gdLst>
                  <a:gd name="T0" fmla="*/ 19 w 19"/>
                  <a:gd name="T1" fmla="*/ 250 h 270"/>
                  <a:gd name="T2" fmla="*/ 19 w 19"/>
                  <a:gd name="T3" fmla="*/ 0 h 270"/>
                  <a:gd name="T4" fmla="*/ 0 w 19"/>
                  <a:gd name="T5" fmla="*/ 20 h 270"/>
                  <a:gd name="T6" fmla="*/ 0 w 19"/>
                  <a:gd name="T7" fmla="*/ 270 h 270"/>
                  <a:gd name="T8" fmla="*/ 19 w 19"/>
                  <a:gd name="T9" fmla="*/ 250 h 270"/>
                  <a:gd name="T10" fmla="*/ 0 60000 65536"/>
                  <a:gd name="T11" fmla="*/ 0 60000 65536"/>
                  <a:gd name="T12" fmla="*/ 0 60000 65536"/>
                  <a:gd name="T13" fmla="*/ 0 60000 65536"/>
                  <a:gd name="T14" fmla="*/ 0 60000 65536"/>
                  <a:gd name="T15" fmla="*/ 0 w 19"/>
                  <a:gd name="T16" fmla="*/ 0 h 270"/>
                  <a:gd name="T17" fmla="*/ 19 w 19"/>
                  <a:gd name="T18" fmla="*/ 270 h 270"/>
                </a:gdLst>
                <a:ahLst/>
                <a:cxnLst>
                  <a:cxn ang="T10">
                    <a:pos x="T0" y="T1"/>
                  </a:cxn>
                  <a:cxn ang="T11">
                    <a:pos x="T2" y="T3"/>
                  </a:cxn>
                  <a:cxn ang="T12">
                    <a:pos x="T4" y="T5"/>
                  </a:cxn>
                  <a:cxn ang="T13">
                    <a:pos x="T6" y="T7"/>
                  </a:cxn>
                  <a:cxn ang="T14">
                    <a:pos x="T8" y="T9"/>
                  </a:cxn>
                </a:cxnLst>
                <a:rect l="T15" t="T16" r="T17" b="T18"/>
                <a:pathLst>
                  <a:path w="19" h="270">
                    <a:moveTo>
                      <a:pt x="19" y="250"/>
                    </a:moveTo>
                    <a:lnTo>
                      <a:pt x="19" y="0"/>
                    </a:lnTo>
                    <a:lnTo>
                      <a:pt x="0" y="20"/>
                    </a:lnTo>
                    <a:lnTo>
                      <a:pt x="0" y="270"/>
                    </a:lnTo>
                    <a:lnTo>
                      <a:pt x="19" y="250"/>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634" name="Rectangle 42"/>
              <p:cNvSpPr>
                <a:spLocks noChangeArrowheads="1"/>
              </p:cNvSpPr>
              <p:nvPr/>
            </p:nvSpPr>
            <p:spPr bwMode="auto">
              <a:xfrm>
                <a:off x="5025" y="3623"/>
                <a:ext cx="212" cy="81"/>
              </a:xfrm>
              <a:prstGeom prst="rect">
                <a:avLst/>
              </a:prstGeom>
              <a:solidFill>
                <a:srgbClr val="CCCCFF"/>
              </a:solidFill>
              <a:ln w="12700">
                <a:solidFill>
                  <a:srgbClr val="000000"/>
                </a:solidFill>
                <a:miter lim="800000"/>
                <a:headEnd/>
                <a:tailEnd/>
              </a:ln>
            </p:spPr>
            <p:txBody>
              <a:bodyPr>
                <a:prstTxWarp prst="textNoShape">
                  <a:avLst/>
                </a:prstTxWarp>
              </a:bodyPr>
              <a:lstStyle/>
              <a:p>
                <a:endParaRPr lang="en-US"/>
              </a:p>
            </p:txBody>
          </p:sp>
        </p:grpSp>
      </p:grpSp>
      <p:grpSp>
        <p:nvGrpSpPr>
          <p:cNvPr id="8" name="Group 43"/>
          <p:cNvGrpSpPr>
            <a:grpSpLocks/>
          </p:cNvGrpSpPr>
          <p:nvPr/>
        </p:nvGrpSpPr>
        <p:grpSpPr bwMode="auto">
          <a:xfrm>
            <a:off x="7548563" y="5640388"/>
            <a:ext cx="950912" cy="436562"/>
            <a:chOff x="4573" y="3495"/>
            <a:chExt cx="599" cy="275"/>
          </a:xfrm>
        </p:grpSpPr>
        <p:grpSp>
          <p:nvGrpSpPr>
            <p:cNvPr id="9" name="Group 44"/>
            <p:cNvGrpSpPr>
              <a:grpSpLocks/>
            </p:cNvGrpSpPr>
            <p:nvPr/>
          </p:nvGrpSpPr>
          <p:grpSpPr bwMode="auto">
            <a:xfrm>
              <a:off x="4573" y="3495"/>
              <a:ext cx="217" cy="275"/>
              <a:chOff x="4573" y="3495"/>
              <a:chExt cx="217" cy="275"/>
            </a:xfrm>
          </p:grpSpPr>
          <p:sp>
            <p:nvSpPr>
              <p:cNvPr id="59627" name="Freeform 45"/>
              <p:cNvSpPr>
                <a:spLocks/>
              </p:cNvSpPr>
              <p:nvPr/>
            </p:nvSpPr>
            <p:spPr bwMode="auto">
              <a:xfrm>
                <a:off x="4573" y="3495"/>
                <a:ext cx="217" cy="7"/>
              </a:xfrm>
              <a:custGeom>
                <a:avLst/>
                <a:gdLst>
                  <a:gd name="T0" fmla="*/ 19 w 639"/>
                  <a:gd name="T1" fmla="*/ 0 h 20"/>
                  <a:gd name="T2" fmla="*/ 0 w 639"/>
                  <a:gd name="T3" fmla="*/ 20 h 20"/>
                  <a:gd name="T4" fmla="*/ 619 w 639"/>
                  <a:gd name="T5" fmla="*/ 20 h 20"/>
                  <a:gd name="T6" fmla="*/ 639 w 639"/>
                  <a:gd name="T7" fmla="*/ 0 h 20"/>
                  <a:gd name="T8" fmla="*/ 19 w 639"/>
                  <a:gd name="T9" fmla="*/ 0 h 20"/>
                  <a:gd name="T10" fmla="*/ 0 60000 65536"/>
                  <a:gd name="T11" fmla="*/ 0 60000 65536"/>
                  <a:gd name="T12" fmla="*/ 0 60000 65536"/>
                  <a:gd name="T13" fmla="*/ 0 60000 65536"/>
                  <a:gd name="T14" fmla="*/ 0 60000 65536"/>
                  <a:gd name="T15" fmla="*/ 0 w 639"/>
                  <a:gd name="T16" fmla="*/ 0 h 20"/>
                  <a:gd name="T17" fmla="*/ 639 w 639"/>
                  <a:gd name="T18" fmla="*/ 20 h 20"/>
                </a:gdLst>
                <a:ahLst/>
                <a:cxnLst>
                  <a:cxn ang="T10">
                    <a:pos x="T0" y="T1"/>
                  </a:cxn>
                  <a:cxn ang="T11">
                    <a:pos x="T2" y="T3"/>
                  </a:cxn>
                  <a:cxn ang="T12">
                    <a:pos x="T4" y="T5"/>
                  </a:cxn>
                  <a:cxn ang="T13">
                    <a:pos x="T6" y="T7"/>
                  </a:cxn>
                  <a:cxn ang="T14">
                    <a:pos x="T8" y="T9"/>
                  </a:cxn>
                </a:cxnLst>
                <a:rect l="T15" t="T16" r="T17" b="T18"/>
                <a:pathLst>
                  <a:path w="639" h="20">
                    <a:moveTo>
                      <a:pt x="19" y="0"/>
                    </a:moveTo>
                    <a:lnTo>
                      <a:pt x="0" y="20"/>
                    </a:lnTo>
                    <a:lnTo>
                      <a:pt x="619" y="20"/>
                    </a:lnTo>
                    <a:lnTo>
                      <a:pt x="639" y="0"/>
                    </a:lnTo>
                    <a:lnTo>
                      <a:pt x="19" y="0"/>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628" name="Freeform 46"/>
              <p:cNvSpPr>
                <a:spLocks/>
              </p:cNvSpPr>
              <p:nvPr/>
            </p:nvSpPr>
            <p:spPr bwMode="auto">
              <a:xfrm>
                <a:off x="4783" y="3495"/>
                <a:ext cx="7" cy="275"/>
              </a:xfrm>
              <a:custGeom>
                <a:avLst/>
                <a:gdLst>
                  <a:gd name="T0" fmla="*/ 20 w 20"/>
                  <a:gd name="T1" fmla="*/ 835 h 854"/>
                  <a:gd name="T2" fmla="*/ 20 w 20"/>
                  <a:gd name="T3" fmla="*/ 0 h 854"/>
                  <a:gd name="T4" fmla="*/ 0 w 20"/>
                  <a:gd name="T5" fmla="*/ 20 h 854"/>
                  <a:gd name="T6" fmla="*/ 0 w 20"/>
                  <a:gd name="T7" fmla="*/ 854 h 854"/>
                  <a:gd name="T8" fmla="*/ 20 w 20"/>
                  <a:gd name="T9" fmla="*/ 835 h 854"/>
                  <a:gd name="T10" fmla="*/ 0 60000 65536"/>
                  <a:gd name="T11" fmla="*/ 0 60000 65536"/>
                  <a:gd name="T12" fmla="*/ 0 60000 65536"/>
                  <a:gd name="T13" fmla="*/ 0 60000 65536"/>
                  <a:gd name="T14" fmla="*/ 0 60000 65536"/>
                  <a:gd name="T15" fmla="*/ 0 w 20"/>
                  <a:gd name="T16" fmla="*/ 0 h 854"/>
                  <a:gd name="T17" fmla="*/ 20 w 20"/>
                  <a:gd name="T18" fmla="*/ 854 h 854"/>
                </a:gdLst>
                <a:ahLst/>
                <a:cxnLst>
                  <a:cxn ang="T10">
                    <a:pos x="T0" y="T1"/>
                  </a:cxn>
                  <a:cxn ang="T11">
                    <a:pos x="T2" y="T3"/>
                  </a:cxn>
                  <a:cxn ang="T12">
                    <a:pos x="T4" y="T5"/>
                  </a:cxn>
                  <a:cxn ang="T13">
                    <a:pos x="T6" y="T7"/>
                  </a:cxn>
                  <a:cxn ang="T14">
                    <a:pos x="T8" y="T9"/>
                  </a:cxn>
                </a:cxnLst>
                <a:rect l="T15" t="T16" r="T17" b="T18"/>
                <a:pathLst>
                  <a:path w="20" h="854">
                    <a:moveTo>
                      <a:pt x="20" y="835"/>
                    </a:moveTo>
                    <a:lnTo>
                      <a:pt x="20" y="0"/>
                    </a:lnTo>
                    <a:lnTo>
                      <a:pt x="0" y="20"/>
                    </a:lnTo>
                    <a:lnTo>
                      <a:pt x="0" y="854"/>
                    </a:lnTo>
                    <a:lnTo>
                      <a:pt x="20" y="835"/>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629" name="Rectangle 47"/>
              <p:cNvSpPr>
                <a:spLocks noChangeArrowheads="1"/>
              </p:cNvSpPr>
              <p:nvPr/>
            </p:nvSpPr>
            <p:spPr bwMode="auto">
              <a:xfrm>
                <a:off x="4573" y="3502"/>
                <a:ext cx="210" cy="268"/>
              </a:xfrm>
              <a:prstGeom prst="rect">
                <a:avLst/>
              </a:prstGeom>
              <a:solidFill>
                <a:schemeClr val="tx2"/>
              </a:solidFill>
              <a:ln w="12700">
                <a:solidFill>
                  <a:srgbClr val="000000"/>
                </a:solidFill>
                <a:miter lim="800000"/>
                <a:headEnd/>
                <a:tailEnd/>
              </a:ln>
            </p:spPr>
            <p:txBody>
              <a:bodyPr>
                <a:prstTxWarp prst="textNoShape">
                  <a:avLst/>
                </a:prstTxWarp>
              </a:bodyPr>
              <a:lstStyle/>
              <a:p>
                <a:endParaRPr lang="en-US"/>
              </a:p>
            </p:txBody>
          </p:sp>
        </p:grpSp>
        <p:grpSp>
          <p:nvGrpSpPr>
            <p:cNvPr id="10" name="Group 48"/>
            <p:cNvGrpSpPr>
              <a:grpSpLocks/>
            </p:cNvGrpSpPr>
            <p:nvPr/>
          </p:nvGrpSpPr>
          <p:grpSpPr bwMode="auto">
            <a:xfrm>
              <a:off x="4955" y="3522"/>
              <a:ext cx="217" cy="248"/>
              <a:chOff x="4955" y="3522"/>
              <a:chExt cx="217" cy="248"/>
            </a:xfrm>
          </p:grpSpPr>
          <p:sp>
            <p:nvSpPr>
              <p:cNvPr id="59624" name="Freeform 49"/>
              <p:cNvSpPr>
                <a:spLocks/>
              </p:cNvSpPr>
              <p:nvPr/>
            </p:nvSpPr>
            <p:spPr bwMode="auto">
              <a:xfrm>
                <a:off x="4955" y="3522"/>
                <a:ext cx="217" cy="7"/>
              </a:xfrm>
              <a:custGeom>
                <a:avLst/>
                <a:gdLst>
                  <a:gd name="T0" fmla="*/ 19 w 638"/>
                  <a:gd name="T1" fmla="*/ 0 h 20"/>
                  <a:gd name="T2" fmla="*/ 0 w 638"/>
                  <a:gd name="T3" fmla="*/ 20 h 20"/>
                  <a:gd name="T4" fmla="*/ 618 w 638"/>
                  <a:gd name="T5" fmla="*/ 20 h 20"/>
                  <a:gd name="T6" fmla="*/ 638 w 638"/>
                  <a:gd name="T7" fmla="*/ 0 h 20"/>
                  <a:gd name="T8" fmla="*/ 19 w 638"/>
                  <a:gd name="T9" fmla="*/ 0 h 20"/>
                  <a:gd name="T10" fmla="*/ 0 60000 65536"/>
                  <a:gd name="T11" fmla="*/ 0 60000 65536"/>
                  <a:gd name="T12" fmla="*/ 0 60000 65536"/>
                  <a:gd name="T13" fmla="*/ 0 60000 65536"/>
                  <a:gd name="T14" fmla="*/ 0 60000 65536"/>
                  <a:gd name="T15" fmla="*/ 0 w 638"/>
                  <a:gd name="T16" fmla="*/ 0 h 20"/>
                  <a:gd name="T17" fmla="*/ 638 w 638"/>
                  <a:gd name="T18" fmla="*/ 20 h 20"/>
                </a:gdLst>
                <a:ahLst/>
                <a:cxnLst>
                  <a:cxn ang="T10">
                    <a:pos x="T0" y="T1"/>
                  </a:cxn>
                  <a:cxn ang="T11">
                    <a:pos x="T2" y="T3"/>
                  </a:cxn>
                  <a:cxn ang="T12">
                    <a:pos x="T4" y="T5"/>
                  </a:cxn>
                  <a:cxn ang="T13">
                    <a:pos x="T6" y="T7"/>
                  </a:cxn>
                  <a:cxn ang="T14">
                    <a:pos x="T8" y="T9"/>
                  </a:cxn>
                </a:cxnLst>
                <a:rect l="T15" t="T16" r="T17" b="T18"/>
                <a:pathLst>
                  <a:path w="638" h="20">
                    <a:moveTo>
                      <a:pt x="19" y="0"/>
                    </a:moveTo>
                    <a:lnTo>
                      <a:pt x="0" y="20"/>
                    </a:lnTo>
                    <a:lnTo>
                      <a:pt x="618" y="20"/>
                    </a:lnTo>
                    <a:lnTo>
                      <a:pt x="638" y="0"/>
                    </a:lnTo>
                    <a:lnTo>
                      <a:pt x="19" y="0"/>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625" name="Freeform 50"/>
              <p:cNvSpPr>
                <a:spLocks/>
              </p:cNvSpPr>
              <p:nvPr/>
            </p:nvSpPr>
            <p:spPr bwMode="auto">
              <a:xfrm>
                <a:off x="5165" y="3522"/>
                <a:ext cx="7" cy="248"/>
              </a:xfrm>
              <a:custGeom>
                <a:avLst/>
                <a:gdLst>
                  <a:gd name="T0" fmla="*/ 20 w 20"/>
                  <a:gd name="T1" fmla="*/ 751 h 770"/>
                  <a:gd name="T2" fmla="*/ 20 w 20"/>
                  <a:gd name="T3" fmla="*/ 0 h 770"/>
                  <a:gd name="T4" fmla="*/ 0 w 20"/>
                  <a:gd name="T5" fmla="*/ 20 h 770"/>
                  <a:gd name="T6" fmla="*/ 0 w 20"/>
                  <a:gd name="T7" fmla="*/ 770 h 770"/>
                  <a:gd name="T8" fmla="*/ 20 w 20"/>
                  <a:gd name="T9" fmla="*/ 751 h 770"/>
                  <a:gd name="T10" fmla="*/ 0 60000 65536"/>
                  <a:gd name="T11" fmla="*/ 0 60000 65536"/>
                  <a:gd name="T12" fmla="*/ 0 60000 65536"/>
                  <a:gd name="T13" fmla="*/ 0 60000 65536"/>
                  <a:gd name="T14" fmla="*/ 0 60000 65536"/>
                  <a:gd name="T15" fmla="*/ 0 w 20"/>
                  <a:gd name="T16" fmla="*/ 0 h 770"/>
                  <a:gd name="T17" fmla="*/ 20 w 20"/>
                  <a:gd name="T18" fmla="*/ 770 h 770"/>
                </a:gdLst>
                <a:ahLst/>
                <a:cxnLst>
                  <a:cxn ang="T10">
                    <a:pos x="T0" y="T1"/>
                  </a:cxn>
                  <a:cxn ang="T11">
                    <a:pos x="T2" y="T3"/>
                  </a:cxn>
                  <a:cxn ang="T12">
                    <a:pos x="T4" y="T5"/>
                  </a:cxn>
                  <a:cxn ang="T13">
                    <a:pos x="T6" y="T7"/>
                  </a:cxn>
                  <a:cxn ang="T14">
                    <a:pos x="T8" y="T9"/>
                  </a:cxn>
                </a:cxnLst>
                <a:rect l="T15" t="T16" r="T17" b="T18"/>
                <a:pathLst>
                  <a:path w="20" h="770">
                    <a:moveTo>
                      <a:pt x="20" y="751"/>
                    </a:moveTo>
                    <a:lnTo>
                      <a:pt x="20" y="0"/>
                    </a:lnTo>
                    <a:lnTo>
                      <a:pt x="0" y="20"/>
                    </a:lnTo>
                    <a:lnTo>
                      <a:pt x="0" y="770"/>
                    </a:lnTo>
                    <a:lnTo>
                      <a:pt x="20" y="751"/>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626" name="Rectangle 51"/>
              <p:cNvSpPr>
                <a:spLocks noChangeArrowheads="1"/>
              </p:cNvSpPr>
              <p:nvPr/>
            </p:nvSpPr>
            <p:spPr bwMode="auto">
              <a:xfrm>
                <a:off x="4955" y="3529"/>
                <a:ext cx="210" cy="241"/>
              </a:xfrm>
              <a:prstGeom prst="rect">
                <a:avLst/>
              </a:prstGeom>
              <a:solidFill>
                <a:schemeClr val="tx2"/>
              </a:solidFill>
              <a:ln w="12700">
                <a:solidFill>
                  <a:srgbClr val="000000"/>
                </a:solidFill>
                <a:miter lim="800000"/>
                <a:headEnd/>
                <a:tailEnd/>
              </a:ln>
            </p:spPr>
            <p:txBody>
              <a:bodyPr>
                <a:prstTxWarp prst="textNoShape">
                  <a:avLst/>
                </a:prstTxWarp>
              </a:bodyPr>
              <a:lstStyle/>
              <a:p>
                <a:endParaRPr lang="en-US"/>
              </a:p>
            </p:txBody>
          </p:sp>
        </p:grpSp>
      </p:grpSp>
      <p:grpSp>
        <p:nvGrpSpPr>
          <p:cNvPr id="11" name="Group 254"/>
          <p:cNvGrpSpPr>
            <a:grpSpLocks/>
          </p:cNvGrpSpPr>
          <p:nvPr/>
        </p:nvGrpSpPr>
        <p:grpSpPr bwMode="auto">
          <a:xfrm>
            <a:off x="1357313" y="3211513"/>
            <a:ext cx="6151562" cy="2971800"/>
            <a:chOff x="855" y="2023"/>
            <a:chExt cx="3875" cy="1872"/>
          </a:xfrm>
        </p:grpSpPr>
        <p:grpSp>
          <p:nvGrpSpPr>
            <p:cNvPr id="12" name="Group 53"/>
            <p:cNvGrpSpPr>
              <a:grpSpLocks/>
            </p:cNvGrpSpPr>
            <p:nvPr/>
          </p:nvGrpSpPr>
          <p:grpSpPr bwMode="auto">
            <a:xfrm>
              <a:off x="1066" y="2023"/>
              <a:ext cx="3664" cy="1671"/>
              <a:chOff x="884" y="1965"/>
              <a:chExt cx="3664" cy="1671"/>
            </a:xfrm>
          </p:grpSpPr>
          <p:grpSp>
            <p:nvGrpSpPr>
              <p:cNvPr id="13" name="Group 54"/>
              <p:cNvGrpSpPr>
                <a:grpSpLocks/>
              </p:cNvGrpSpPr>
              <p:nvPr/>
            </p:nvGrpSpPr>
            <p:grpSpPr bwMode="auto">
              <a:xfrm>
                <a:off x="884" y="2421"/>
                <a:ext cx="218" cy="1215"/>
                <a:chOff x="884" y="2421"/>
                <a:chExt cx="218" cy="1215"/>
              </a:xfrm>
            </p:grpSpPr>
            <p:sp>
              <p:nvSpPr>
                <p:cNvPr id="59619" name="Freeform 55"/>
                <p:cNvSpPr>
                  <a:spLocks/>
                </p:cNvSpPr>
                <p:nvPr/>
              </p:nvSpPr>
              <p:spPr bwMode="auto">
                <a:xfrm>
                  <a:off x="884" y="2421"/>
                  <a:ext cx="218" cy="6"/>
                </a:xfrm>
                <a:custGeom>
                  <a:avLst/>
                  <a:gdLst>
                    <a:gd name="T0" fmla="*/ 20 w 639"/>
                    <a:gd name="T1" fmla="*/ 0 h 19"/>
                    <a:gd name="T2" fmla="*/ 0 w 639"/>
                    <a:gd name="T3" fmla="*/ 19 h 19"/>
                    <a:gd name="T4" fmla="*/ 620 w 639"/>
                    <a:gd name="T5" fmla="*/ 19 h 19"/>
                    <a:gd name="T6" fmla="*/ 639 w 639"/>
                    <a:gd name="T7" fmla="*/ 0 h 19"/>
                    <a:gd name="T8" fmla="*/ 20 w 639"/>
                    <a:gd name="T9" fmla="*/ 0 h 19"/>
                    <a:gd name="T10" fmla="*/ 0 60000 65536"/>
                    <a:gd name="T11" fmla="*/ 0 60000 65536"/>
                    <a:gd name="T12" fmla="*/ 0 60000 65536"/>
                    <a:gd name="T13" fmla="*/ 0 60000 65536"/>
                    <a:gd name="T14" fmla="*/ 0 60000 65536"/>
                    <a:gd name="T15" fmla="*/ 0 w 639"/>
                    <a:gd name="T16" fmla="*/ 0 h 19"/>
                    <a:gd name="T17" fmla="*/ 639 w 639"/>
                    <a:gd name="T18" fmla="*/ 19 h 19"/>
                  </a:gdLst>
                  <a:ahLst/>
                  <a:cxnLst>
                    <a:cxn ang="T10">
                      <a:pos x="T0" y="T1"/>
                    </a:cxn>
                    <a:cxn ang="T11">
                      <a:pos x="T2" y="T3"/>
                    </a:cxn>
                    <a:cxn ang="T12">
                      <a:pos x="T4" y="T5"/>
                    </a:cxn>
                    <a:cxn ang="T13">
                      <a:pos x="T6" y="T7"/>
                    </a:cxn>
                    <a:cxn ang="T14">
                      <a:pos x="T8" y="T9"/>
                    </a:cxn>
                  </a:cxnLst>
                  <a:rect l="T15" t="T16" r="T17" b="T18"/>
                  <a:pathLst>
                    <a:path w="639" h="19">
                      <a:moveTo>
                        <a:pt x="20" y="0"/>
                      </a:moveTo>
                      <a:lnTo>
                        <a:pt x="0" y="19"/>
                      </a:lnTo>
                      <a:lnTo>
                        <a:pt x="620" y="19"/>
                      </a:lnTo>
                      <a:lnTo>
                        <a:pt x="639" y="0"/>
                      </a:lnTo>
                      <a:lnTo>
                        <a:pt x="20" y="0"/>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620" name="Freeform 56"/>
                <p:cNvSpPr>
                  <a:spLocks/>
                </p:cNvSpPr>
                <p:nvPr/>
              </p:nvSpPr>
              <p:spPr bwMode="auto">
                <a:xfrm>
                  <a:off x="1096" y="2421"/>
                  <a:ext cx="6" cy="1215"/>
                </a:xfrm>
                <a:custGeom>
                  <a:avLst/>
                  <a:gdLst>
                    <a:gd name="T0" fmla="*/ 19 w 19"/>
                    <a:gd name="T1" fmla="*/ 3752 h 3771"/>
                    <a:gd name="T2" fmla="*/ 19 w 19"/>
                    <a:gd name="T3" fmla="*/ 0 h 3771"/>
                    <a:gd name="T4" fmla="*/ 0 w 19"/>
                    <a:gd name="T5" fmla="*/ 19 h 3771"/>
                    <a:gd name="T6" fmla="*/ 0 w 19"/>
                    <a:gd name="T7" fmla="*/ 3771 h 3771"/>
                    <a:gd name="T8" fmla="*/ 19 w 19"/>
                    <a:gd name="T9" fmla="*/ 3752 h 3771"/>
                    <a:gd name="T10" fmla="*/ 0 60000 65536"/>
                    <a:gd name="T11" fmla="*/ 0 60000 65536"/>
                    <a:gd name="T12" fmla="*/ 0 60000 65536"/>
                    <a:gd name="T13" fmla="*/ 0 60000 65536"/>
                    <a:gd name="T14" fmla="*/ 0 60000 65536"/>
                    <a:gd name="T15" fmla="*/ 0 w 19"/>
                    <a:gd name="T16" fmla="*/ 0 h 3771"/>
                    <a:gd name="T17" fmla="*/ 19 w 19"/>
                    <a:gd name="T18" fmla="*/ 3771 h 3771"/>
                  </a:gdLst>
                  <a:ahLst/>
                  <a:cxnLst>
                    <a:cxn ang="T10">
                      <a:pos x="T0" y="T1"/>
                    </a:cxn>
                    <a:cxn ang="T11">
                      <a:pos x="T2" y="T3"/>
                    </a:cxn>
                    <a:cxn ang="T12">
                      <a:pos x="T4" y="T5"/>
                    </a:cxn>
                    <a:cxn ang="T13">
                      <a:pos x="T6" y="T7"/>
                    </a:cxn>
                    <a:cxn ang="T14">
                      <a:pos x="T8" y="T9"/>
                    </a:cxn>
                  </a:cxnLst>
                  <a:rect l="T15" t="T16" r="T17" b="T18"/>
                  <a:pathLst>
                    <a:path w="19" h="3771">
                      <a:moveTo>
                        <a:pt x="19" y="3752"/>
                      </a:moveTo>
                      <a:lnTo>
                        <a:pt x="19" y="0"/>
                      </a:lnTo>
                      <a:lnTo>
                        <a:pt x="0" y="19"/>
                      </a:lnTo>
                      <a:lnTo>
                        <a:pt x="0" y="3771"/>
                      </a:lnTo>
                      <a:lnTo>
                        <a:pt x="19" y="3752"/>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621" name="Rectangle 57"/>
                <p:cNvSpPr>
                  <a:spLocks noChangeArrowheads="1"/>
                </p:cNvSpPr>
                <p:nvPr/>
              </p:nvSpPr>
              <p:spPr bwMode="auto">
                <a:xfrm>
                  <a:off x="884" y="2427"/>
                  <a:ext cx="212" cy="1209"/>
                </a:xfrm>
                <a:prstGeom prst="rect">
                  <a:avLst/>
                </a:prstGeom>
                <a:solidFill>
                  <a:schemeClr val="tx1"/>
                </a:solidFill>
                <a:ln w="12700">
                  <a:solidFill>
                    <a:schemeClr val="tx1"/>
                  </a:solidFill>
                  <a:miter lim="800000"/>
                  <a:headEnd/>
                  <a:tailEnd/>
                </a:ln>
              </p:spPr>
              <p:txBody>
                <a:bodyPr>
                  <a:prstTxWarp prst="textNoShape">
                    <a:avLst/>
                  </a:prstTxWarp>
                </a:bodyPr>
                <a:lstStyle/>
                <a:p>
                  <a:endParaRPr lang="en-US"/>
                </a:p>
              </p:txBody>
            </p:sp>
          </p:grpSp>
          <p:grpSp>
            <p:nvGrpSpPr>
              <p:cNvPr id="14" name="Group 58"/>
              <p:cNvGrpSpPr>
                <a:grpSpLocks/>
              </p:cNvGrpSpPr>
              <p:nvPr/>
            </p:nvGrpSpPr>
            <p:grpSpPr bwMode="auto">
              <a:xfrm>
                <a:off x="1268" y="2501"/>
                <a:ext cx="217" cy="1135"/>
                <a:chOff x="1268" y="2501"/>
                <a:chExt cx="217" cy="1135"/>
              </a:xfrm>
            </p:grpSpPr>
            <p:sp>
              <p:nvSpPr>
                <p:cNvPr id="59616" name="Freeform 59"/>
                <p:cNvSpPr>
                  <a:spLocks/>
                </p:cNvSpPr>
                <p:nvPr/>
              </p:nvSpPr>
              <p:spPr bwMode="auto">
                <a:xfrm>
                  <a:off x="1268" y="2501"/>
                  <a:ext cx="217" cy="7"/>
                </a:xfrm>
                <a:custGeom>
                  <a:avLst/>
                  <a:gdLst>
                    <a:gd name="T0" fmla="*/ 20 w 640"/>
                    <a:gd name="T1" fmla="*/ 0 h 20"/>
                    <a:gd name="T2" fmla="*/ 0 w 640"/>
                    <a:gd name="T3" fmla="*/ 20 h 20"/>
                    <a:gd name="T4" fmla="*/ 620 w 640"/>
                    <a:gd name="T5" fmla="*/ 20 h 20"/>
                    <a:gd name="T6" fmla="*/ 640 w 640"/>
                    <a:gd name="T7" fmla="*/ 0 h 20"/>
                    <a:gd name="T8" fmla="*/ 20 w 640"/>
                    <a:gd name="T9" fmla="*/ 0 h 20"/>
                    <a:gd name="T10" fmla="*/ 0 60000 65536"/>
                    <a:gd name="T11" fmla="*/ 0 60000 65536"/>
                    <a:gd name="T12" fmla="*/ 0 60000 65536"/>
                    <a:gd name="T13" fmla="*/ 0 60000 65536"/>
                    <a:gd name="T14" fmla="*/ 0 60000 65536"/>
                    <a:gd name="T15" fmla="*/ 0 w 640"/>
                    <a:gd name="T16" fmla="*/ 0 h 20"/>
                    <a:gd name="T17" fmla="*/ 640 w 640"/>
                    <a:gd name="T18" fmla="*/ 20 h 20"/>
                  </a:gdLst>
                  <a:ahLst/>
                  <a:cxnLst>
                    <a:cxn ang="T10">
                      <a:pos x="T0" y="T1"/>
                    </a:cxn>
                    <a:cxn ang="T11">
                      <a:pos x="T2" y="T3"/>
                    </a:cxn>
                    <a:cxn ang="T12">
                      <a:pos x="T4" y="T5"/>
                    </a:cxn>
                    <a:cxn ang="T13">
                      <a:pos x="T6" y="T7"/>
                    </a:cxn>
                    <a:cxn ang="T14">
                      <a:pos x="T8" y="T9"/>
                    </a:cxn>
                  </a:cxnLst>
                  <a:rect l="T15" t="T16" r="T17" b="T18"/>
                  <a:pathLst>
                    <a:path w="640" h="20">
                      <a:moveTo>
                        <a:pt x="20" y="0"/>
                      </a:moveTo>
                      <a:lnTo>
                        <a:pt x="0" y="20"/>
                      </a:lnTo>
                      <a:lnTo>
                        <a:pt x="620" y="20"/>
                      </a:lnTo>
                      <a:lnTo>
                        <a:pt x="640" y="0"/>
                      </a:lnTo>
                      <a:lnTo>
                        <a:pt x="20" y="0"/>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617" name="Freeform 60"/>
                <p:cNvSpPr>
                  <a:spLocks/>
                </p:cNvSpPr>
                <p:nvPr/>
              </p:nvSpPr>
              <p:spPr bwMode="auto">
                <a:xfrm>
                  <a:off x="1478" y="2501"/>
                  <a:ext cx="7" cy="1135"/>
                </a:xfrm>
                <a:custGeom>
                  <a:avLst/>
                  <a:gdLst>
                    <a:gd name="T0" fmla="*/ 20 w 20"/>
                    <a:gd name="T1" fmla="*/ 3502 h 3521"/>
                    <a:gd name="T2" fmla="*/ 20 w 20"/>
                    <a:gd name="T3" fmla="*/ 0 h 3521"/>
                    <a:gd name="T4" fmla="*/ 0 w 20"/>
                    <a:gd name="T5" fmla="*/ 20 h 3521"/>
                    <a:gd name="T6" fmla="*/ 0 w 20"/>
                    <a:gd name="T7" fmla="*/ 3521 h 3521"/>
                    <a:gd name="T8" fmla="*/ 20 w 20"/>
                    <a:gd name="T9" fmla="*/ 3502 h 3521"/>
                    <a:gd name="T10" fmla="*/ 0 60000 65536"/>
                    <a:gd name="T11" fmla="*/ 0 60000 65536"/>
                    <a:gd name="T12" fmla="*/ 0 60000 65536"/>
                    <a:gd name="T13" fmla="*/ 0 60000 65536"/>
                    <a:gd name="T14" fmla="*/ 0 60000 65536"/>
                    <a:gd name="T15" fmla="*/ 0 w 20"/>
                    <a:gd name="T16" fmla="*/ 0 h 3521"/>
                    <a:gd name="T17" fmla="*/ 20 w 20"/>
                    <a:gd name="T18" fmla="*/ 3521 h 3521"/>
                  </a:gdLst>
                  <a:ahLst/>
                  <a:cxnLst>
                    <a:cxn ang="T10">
                      <a:pos x="T0" y="T1"/>
                    </a:cxn>
                    <a:cxn ang="T11">
                      <a:pos x="T2" y="T3"/>
                    </a:cxn>
                    <a:cxn ang="T12">
                      <a:pos x="T4" y="T5"/>
                    </a:cxn>
                    <a:cxn ang="T13">
                      <a:pos x="T6" y="T7"/>
                    </a:cxn>
                    <a:cxn ang="T14">
                      <a:pos x="T8" y="T9"/>
                    </a:cxn>
                  </a:cxnLst>
                  <a:rect l="T15" t="T16" r="T17" b="T18"/>
                  <a:pathLst>
                    <a:path w="20" h="3521">
                      <a:moveTo>
                        <a:pt x="20" y="3502"/>
                      </a:moveTo>
                      <a:lnTo>
                        <a:pt x="20" y="0"/>
                      </a:lnTo>
                      <a:lnTo>
                        <a:pt x="0" y="20"/>
                      </a:lnTo>
                      <a:lnTo>
                        <a:pt x="0" y="3521"/>
                      </a:lnTo>
                      <a:lnTo>
                        <a:pt x="20" y="3502"/>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618" name="Rectangle 61"/>
                <p:cNvSpPr>
                  <a:spLocks noChangeArrowheads="1"/>
                </p:cNvSpPr>
                <p:nvPr/>
              </p:nvSpPr>
              <p:spPr bwMode="auto">
                <a:xfrm>
                  <a:off x="1268" y="2508"/>
                  <a:ext cx="210" cy="1128"/>
                </a:xfrm>
                <a:prstGeom prst="rect">
                  <a:avLst/>
                </a:prstGeom>
                <a:solidFill>
                  <a:schemeClr val="tx1"/>
                </a:solidFill>
                <a:ln w="12700">
                  <a:solidFill>
                    <a:schemeClr val="tx1"/>
                  </a:solidFill>
                  <a:miter lim="800000"/>
                  <a:headEnd/>
                  <a:tailEnd/>
                </a:ln>
              </p:spPr>
              <p:txBody>
                <a:bodyPr>
                  <a:prstTxWarp prst="textNoShape">
                    <a:avLst/>
                  </a:prstTxWarp>
                </a:bodyPr>
                <a:lstStyle/>
                <a:p>
                  <a:endParaRPr lang="en-US"/>
                </a:p>
              </p:txBody>
            </p:sp>
          </p:grpSp>
          <p:grpSp>
            <p:nvGrpSpPr>
              <p:cNvPr id="15" name="Group 62"/>
              <p:cNvGrpSpPr>
                <a:grpSpLocks/>
              </p:cNvGrpSpPr>
              <p:nvPr/>
            </p:nvGrpSpPr>
            <p:grpSpPr bwMode="auto">
              <a:xfrm>
                <a:off x="1651" y="2314"/>
                <a:ext cx="217" cy="1322"/>
                <a:chOff x="1651" y="2314"/>
                <a:chExt cx="217" cy="1322"/>
              </a:xfrm>
            </p:grpSpPr>
            <p:sp>
              <p:nvSpPr>
                <p:cNvPr id="59613" name="Freeform 63"/>
                <p:cNvSpPr>
                  <a:spLocks/>
                </p:cNvSpPr>
                <p:nvPr/>
              </p:nvSpPr>
              <p:spPr bwMode="auto">
                <a:xfrm>
                  <a:off x="1651" y="2314"/>
                  <a:ext cx="217" cy="5"/>
                </a:xfrm>
                <a:custGeom>
                  <a:avLst/>
                  <a:gdLst>
                    <a:gd name="T0" fmla="*/ 19 w 639"/>
                    <a:gd name="T1" fmla="*/ 0 h 19"/>
                    <a:gd name="T2" fmla="*/ 0 w 639"/>
                    <a:gd name="T3" fmla="*/ 19 h 19"/>
                    <a:gd name="T4" fmla="*/ 619 w 639"/>
                    <a:gd name="T5" fmla="*/ 19 h 19"/>
                    <a:gd name="T6" fmla="*/ 639 w 639"/>
                    <a:gd name="T7" fmla="*/ 0 h 19"/>
                    <a:gd name="T8" fmla="*/ 19 w 639"/>
                    <a:gd name="T9" fmla="*/ 0 h 19"/>
                    <a:gd name="T10" fmla="*/ 0 60000 65536"/>
                    <a:gd name="T11" fmla="*/ 0 60000 65536"/>
                    <a:gd name="T12" fmla="*/ 0 60000 65536"/>
                    <a:gd name="T13" fmla="*/ 0 60000 65536"/>
                    <a:gd name="T14" fmla="*/ 0 60000 65536"/>
                    <a:gd name="T15" fmla="*/ 0 w 639"/>
                    <a:gd name="T16" fmla="*/ 0 h 19"/>
                    <a:gd name="T17" fmla="*/ 639 w 639"/>
                    <a:gd name="T18" fmla="*/ 19 h 19"/>
                  </a:gdLst>
                  <a:ahLst/>
                  <a:cxnLst>
                    <a:cxn ang="T10">
                      <a:pos x="T0" y="T1"/>
                    </a:cxn>
                    <a:cxn ang="T11">
                      <a:pos x="T2" y="T3"/>
                    </a:cxn>
                    <a:cxn ang="T12">
                      <a:pos x="T4" y="T5"/>
                    </a:cxn>
                    <a:cxn ang="T13">
                      <a:pos x="T6" y="T7"/>
                    </a:cxn>
                    <a:cxn ang="T14">
                      <a:pos x="T8" y="T9"/>
                    </a:cxn>
                  </a:cxnLst>
                  <a:rect l="T15" t="T16" r="T17" b="T18"/>
                  <a:pathLst>
                    <a:path w="639" h="19">
                      <a:moveTo>
                        <a:pt x="19" y="0"/>
                      </a:moveTo>
                      <a:lnTo>
                        <a:pt x="0" y="19"/>
                      </a:lnTo>
                      <a:lnTo>
                        <a:pt x="619" y="19"/>
                      </a:lnTo>
                      <a:lnTo>
                        <a:pt x="639" y="0"/>
                      </a:lnTo>
                      <a:lnTo>
                        <a:pt x="19" y="0"/>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614" name="Freeform 64"/>
                <p:cNvSpPr>
                  <a:spLocks/>
                </p:cNvSpPr>
                <p:nvPr/>
              </p:nvSpPr>
              <p:spPr bwMode="auto">
                <a:xfrm>
                  <a:off x="1862" y="2314"/>
                  <a:ext cx="6" cy="1322"/>
                </a:xfrm>
                <a:custGeom>
                  <a:avLst/>
                  <a:gdLst>
                    <a:gd name="T0" fmla="*/ 20 w 20"/>
                    <a:gd name="T1" fmla="*/ 4086 h 4105"/>
                    <a:gd name="T2" fmla="*/ 20 w 20"/>
                    <a:gd name="T3" fmla="*/ 0 h 4105"/>
                    <a:gd name="T4" fmla="*/ 0 w 20"/>
                    <a:gd name="T5" fmla="*/ 19 h 4105"/>
                    <a:gd name="T6" fmla="*/ 0 w 20"/>
                    <a:gd name="T7" fmla="*/ 4105 h 4105"/>
                    <a:gd name="T8" fmla="*/ 20 w 20"/>
                    <a:gd name="T9" fmla="*/ 4086 h 4105"/>
                    <a:gd name="T10" fmla="*/ 0 60000 65536"/>
                    <a:gd name="T11" fmla="*/ 0 60000 65536"/>
                    <a:gd name="T12" fmla="*/ 0 60000 65536"/>
                    <a:gd name="T13" fmla="*/ 0 60000 65536"/>
                    <a:gd name="T14" fmla="*/ 0 60000 65536"/>
                    <a:gd name="T15" fmla="*/ 0 w 20"/>
                    <a:gd name="T16" fmla="*/ 0 h 4105"/>
                    <a:gd name="T17" fmla="*/ 20 w 20"/>
                    <a:gd name="T18" fmla="*/ 4105 h 4105"/>
                  </a:gdLst>
                  <a:ahLst/>
                  <a:cxnLst>
                    <a:cxn ang="T10">
                      <a:pos x="T0" y="T1"/>
                    </a:cxn>
                    <a:cxn ang="T11">
                      <a:pos x="T2" y="T3"/>
                    </a:cxn>
                    <a:cxn ang="T12">
                      <a:pos x="T4" y="T5"/>
                    </a:cxn>
                    <a:cxn ang="T13">
                      <a:pos x="T6" y="T7"/>
                    </a:cxn>
                    <a:cxn ang="T14">
                      <a:pos x="T8" y="T9"/>
                    </a:cxn>
                  </a:cxnLst>
                  <a:rect l="T15" t="T16" r="T17" b="T18"/>
                  <a:pathLst>
                    <a:path w="20" h="4105">
                      <a:moveTo>
                        <a:pt x="20" y="4086"/>
                      </a:moveTo>
                      <a:lnTo>
                        <a:pt x="20" y="0"/>
                      </a:lnTo>
                      <a:lnTo>
                        <a:pt x="0" y="19"/>
                      </a:lnTo>
                      <a:lnTo>
                        <a:pt x="0" y="4105"/>
                      </a:lnTo>
                      <a:lnTo>
                        <a:pt x="20" y="4086"/>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615" name="Rectangle 65"/>
                <p:cNvSpPr>
                  <a:spLocks noChangeArrowheads="1"/>
                </p:cNvSpPr>
                <p:nvPr/>
              </p:nvSpPr>
              <p:spPr bwMode="auto">
                <a:xfrm>
                  <a:off x="1651" y="2319"/>
                  <a:ext cx="211" cy="1317"/>
                </a:xfrm>
                <a:prstGeom prst="rect">
                  <a:avLst/>
                </a:prstGeom>
                <a:solidFill>
                  <a:schemeClr val="tx1"/>
                </a:solidFill>
                <a:ln w="12700">
                  <a:solidFill>
                    <a:schemeClr val="tx1"/>
                  </a:solidFill>
                  <a:miter lim="800000"/>
                  <a:headEnd/>
                  <a:tailEnd/>
                </a:ln>
              </p:spPr>
              <p:txBody>
                <a:bodyPr>
                  <a:prstTxWarp prst="textNoShape">
                    <a:avLst/>
                  </a:prstTxWarp>
                </a:bodyPr>
                <a:lstStyle/>
                <a:p>
                  <a:endParaRPr lang="en-US"/>
                </a:p>
              </p:txBody>
            </p:sp>
          </p:grpSp>
          <p:grpSp>
            <p:nvGrpSpPr>
              <p:cNvPr id="16" name="Group 66"/>
              <p:cNvGrpSpPr>
                <a:grpSpLocks/>
              </p:cNvGrpSpPr>
              <p:nvPr/>
            </p:nvGrpSpPr>
            <p:grpSpPr bwMode="auto">
              <a:xfrm>
                <a:off x="2034" y="2609"/>
                <a:ext cx="216" cy="1027"/>
                <a:chOff x="2034" y="2609"/>
                <a:chExt cx="216" cy="1027"/>
              </a:xfrm>
            </p:grpSpPr>
            <p:sp>
              <p:nvSpPr>
                <p:cNvPr id="59610" name="Freeform 67"/>
                <p:cNvSpPr>
                  <a:spLocks/>
                </p:cNvSpPr>
                <p:nvPr/>
              </p:nvSpPr>
              <p:spPr bwMode="auto">
                <a:xfrm>
                  <a:off x="2034" y="2609"/>
                  <a:ext cx="216" cy="6"/>
                </a:xfrm>
                <a:custGeom>
                  <a:avLst/>
                  <a:gdLst>
                    <a:gd name="T0" fmla="*/ 20 w 638"/>
                    <a:gd name="T1" fmla="*/ 0 h 20"/>
                    <a:gd name="T2" fmla="*/ 0 w 638"/>
                    <a:gd name="T3" fmla="*/ 20 h 20"/>
                    <a:gd name="T4" fmla="*/ 618 w 638"/>
                    <a:gd name="T5" fmla="*/ 20 h 20"/>
                    <a:gd name="T6" fmla="*/ 638 w 638"/>
                    <a:gd name="T7" fmla="*/ 0 h 20"/>
                    <a:gd name="T8" fmla="*/ 20 w 638"/>
                    <a:gd name="T9" fmla="*/ 0 h 20"/>
                    <a:gd name="T10" fmla="*/ 0 60000 65536"/>
                    <a:gd name="T11" fmla="*/ 0 60000 65536"/>
                    <a:gd name="T12" fmla="*/ 0 60000 65536"/>
                    <a:gd name="T13" fmla="*/ 0 60000 65536"/>
                    <a:gd name="T14" fmla="*/ 0 60000 65536"/>
                    <a:gd name="T15" fmla="*/ 0 w 638"/>
                    <a:gd name="T16" fmla="*/ 0 h 20"/>
                    <a:gd name="T17" fmla="*/ 638 w 638"/>
                    <a:gd name="T18" fmla="*/ 20 h 20"/>
                  </a:gdLst>
                  <a:ahLst/>
                  <a:cxnLst>
                    <a:cxn ang="T10">
                      <a:pos x="T0" y="T1"/>
                    </a:cxn>
                    <a:cxn ang="T11">
                      <a:pos x="T2" y="T3"/>
                    </a:cxn>
                    <a:cxn ang="T12">
                      <a:pos x="T4" y="T5"/>
                    </a:cxn>
                    <a:cxn ang="T13">
                      <a:pos x="T6" y="T7"/>
                    </a:cxn>
                    <a:cxn ang="T14">
                      <a:pos x="T8" y="T9"/>
                    </a:cxn>
                  </a:cxnLst>
                  <a:rect l="T15" t="T16" r="T17" b="T18"/>
                  <a:pathLst>
                    <a:path w="638" h="20">
                      <a:moveTo>
                        <a:pt x="20" y="0"/>
                      </a:moveTo>
                      <a:lnTo>
                        <a:pt x="0" y="20"/>
                      </a:lnTo>
                      <a:lnTo>
                        <a:pt x="618" y="20"/>
                      </a:lnTo>
                      <a:lnTo>
                        <a:pt x="638" y="0"/>
                      </a:lnTo>
                      <a:lnTo>
                        <a:pt x="20" y="0"/>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611" name="Freeform 68"/>
                <p:cNvSpPr>
                  <a:spLocks/>
                </p:cNvSpPr>
                <p:nvPr/>
              </p:nvSpPr>
              <p:spPr bwMode="auto">
                <a:xfrm>
                  <a:off x="2244" y="2609"/>
                  <a:ext cx="6" cy="1027"/>
                </a:xfrm>
                <a:custGeom>
                  <a:avLst/>
                  <a:gdLst>
                    <a:gd name="T0" fmla="*/ 20 w 20"/>
                    <a:gd name="T1" fmla="*/ 3169 h 3188"/>
                    <a:gd name="T2" fmla="*/ 20 w 20"/>
                    <a:gd name="T3" fmla="*/ 0 h 3188"/>
                    <a:gd name="T4" fmla="*/ 0 w 20"/>
                    <a:gd name="T5" fmla="*/ 20 h 3188"/>
                    <a:gd name="T6" fmla="*/ 0 w 20"/>
                    <a:gd name="T7" fmla="*/ 3188 h 3188"/>
                    <a:gd name="T8" fmla="*/ 20 w 20"/>
                    <a:gd name="T9" fmla="*/ 3169 h 3188"/>
                    <a:gd name="T10" fmla="*/ 0 60000 65536"/>
                    <a:gd name="T11" fmla="*/ 0 60000 65536"/>
                    <a:gd name="T12" fmla="*/ 0 60000 65536"/>
                    <a:gd name="T13" fmla="*/ 0 60000 65536"/>
                    <a:gd name="T14" fmla="*/ 0 60000 65536"/>
                    <a:gd name="T15" fmla="*/ 0 w 20"/>
                    <a:gd name="T16" fmla="*/ 0 h 3188"/>
                    <a:gd name="T17" fmla="*/ 20 w 20"/>
                    <a:gd name="T18" fmla="*/ 3188 h 3188"/>
                  </a:gdLst>
                  <a:ahLst/>
                  <a:cxnLst>
                    <a:cxn ang="T10">
                      <a:pos x="T0" y="T1"/>
                    </a:cxn>
                    <a:cxn ang="T11">
                      <a:pos x="T2" y="T3"/>
                    </a:cxn>
                    <a:cxn ang="T12">
                      <a:pos x="T4" y="T5"/>
                    </a:cxn>
                    <a:cxn ang="T13">
                      <a:pos x="T6" y="T7"/>
                    </a:cxn>
                    <a:cxn ang="T14">
                      <a:pos x="T8" y="T9"/>
                    </a:cxn>
                  </a:cxnLst>
                  <a:rect l="T15" t="T16" r="T17" b="T18"/>
                  <a:pathLst>
                    <a:path w="20" h="3188">
                      <a:moveTo>
                        <a:pt x="20" y="3169"/>
                      </a:moveTo>
                      <a:lnTo>
                        <a:pt x="20" y="0"/>
                      </a:lnTo>
                      <a:lnTo>
                        <a:pt x="0" y="20"/>
                      </a:lnTo>
                      <a:lnTo>
                        <a:pt x="0" y="3188"/>
                      </a:lnTo>
                      <a:lnTo>
                        <a:pt x="20" y="3169"/>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612" name="Rectangle 69"/>
                <p:cNvSpPr>
                  <a:spLocks noChangeArrowheads="1"/>
                </p:cNvSpPr>
                <p:nvPr/>
              </p:nvSpPr>
              <p:spPr bwMode="auto">
                <a:xfrm>
                  <a:off x="2034" y="2615"/>
                  <a:ext cx="210" cy="1021"/>
                </a:xfrm>
                <a:prstGeom prst="rect">
                  <a:avLst/>
                </a:prstGeom>
                <a:solidFill>
                  <a:schemeClr val="tx1"/>
                </a:solidFill>
                <a:ln w="12700">
                  <a:solidFill>
                    <a:schemeClr val="tx1"/>
                  </a:solidFill>
                  <a:miter lim="800000"/>
                  <a:headEnd/>
                  <a:tailEnd/>
                </a:ln>
              </p:spPr>
              <p:txBody>
                <a:bodyPr>
                  <a:prstTxWarp prst="textNoShape">
                    <a:avLst/>
                  </a:prstTxWarp>
                </a:bodyPr>
                <a:lstStyle/>
                <a:p>
                  <a:endParaRPr lang="en-US"/>
                </a:p>
              </p:txBody>
            </p:sp>
          </p:grpSp>
          <p:grpSp>
            <p:nvGrpSpPr>
              <p:cNvPr id="17" name="Group 70"/>
              <p:cNvGrpSpPr>
                <a:grpSpLocks/>
              </p:cNvGrpSpPr>
              <p:nvPr/>
            </p:nvGrpSpPr>
            <p:grpSpPr bwMode="auto">
              <a:xfrm>
                <a:off x="2417" y="2663"/>
                <a:ext cx="217" cy="973"/>
                <a:chOff x="2417" y="2663"/>
                <a:chExt cx="217" cy="973"/>
              </a:xfrm>
            </p:grpSpPr>
            <p:sp>
              <p:nvSpPr>
                <p:cNvPr id="59607" name="Freeform 71"/>
                <p:cNvSpPr>
                  <a:spLocks/>
                </p:cNvSpPr>
                <p:nvPr/>
              </p:nvSpPr>
              <p:spPr bwMode="auto">
                <a:xfrm>
                  <a:off x="2417" y="2663"/>
                  <a:ext cx="217" cy="6"/>
                </a:xfrm>
                <a:custGeom>
                  <a:avLst/>
                  <a:gdLst>
                    <a:gd name="T0" fmla="*/ 20 w 639"/>
                    <a:gd name="T1" fmla="*/ 0 h 20"/>
                    <a:gd name="T2" fmla="*/ 0 w 639"/>
                    <a:gd name="T3" fmla="*/ 20 h 20"/>
                    <a:gd name="T4" fmla="*/ 620 w 639"/>
                    <a:gd name="T5" fmla="*/ 20 h 20"/>
                    <a:gd name="T6" fmla="*/ 639 w 639"/>
                    <a:gd name="T7" fmla="*/ 0 h 20"/>
                    <a:gd name="T8" fmla="*/ 20 w 639"/>
                    <a:gd name="T9" fmla="*/ 0 h 20"/>
                    <a:gd name="T10" fmla="*/ 0 60000 65536"/>
                    <a:gd name="T11" fmla="*/ 0 60000 65536"/>
                    <a:gd name="T12" fmla="*/ 0 60000 65536"/>
                    <a:gd name="T13" fmla="*/ 0 60000 65536"/>
                    <a:gd name="T14" fmla="*/ 0 60000 65536"/>
                    <a:gd name="T15" fmla="*/ 0 w 639"/>
                    <a:gd name="T16" fmla="*/ 0 h 20"/>
                    <a:gd name="T17" fmla="*/ 639 w 639"/>
                    <a:gd name="T18" fmla="*/ 20 h 20"/>
                  </a:gdLst>
                  <a:ahLst/>
                  <a:cxnLst>
                    <a:cxn ang="T10">
                      <a:pos x="T0" y="T1"/>
                    </a:cxn>
                    <a:cxn ang="T11">
                      <a:pos x="T2" y="T3"/>
                    </a:cxn>
                    <a:cxn ang="T12">
                      <a:pos x="T4" y="T5"/>
                    </a:cxn>
                    <a:cxn ang="T13">
                      <a:pos x="T6" y="T7"/>
                    </a:cxn>
                    <a:cxn ang="T14">
                      <a:pos x="T8" y="T9"/>
                    </a:cxn>
                  </a:cxnLst>
                  <a:rect l="T15" t="T16" r="T17" b="T18"/>
                  <a:pathLst>
                    <a:path w="639" h="20">
                      <a:moveTo>
                        <a:pt x="20" y="0"/>
                      </a:moveTo>
                      <a:lnTo>
                        <a:pt x="0" y="20"/>
                      </a:lnTo>
                      <a:lnTo>
                        <a:pt x="620" y="20"/>
                      </a:lnTo>
                      <a:lnTo>
                        <a:pt x="639" y="0"/>
                      </a:lnTo>
                      <a:lnTo>
                        <a:pt x="20" y="0"/>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608" name="Freeform 72"/>
                <p:cNvSpPr>
                  <a:spLocks/>
                </p:cNvSpPr>
                <p:nvPr/>
              </p:nvSpPr>
              <p:spPr bwMode="auto">
                <a:xfrm>
                  <a:off x="2627" y="2663"/>
                  <a:ext cx="7" cy="973"/>
                </a:xfrm>
                <a:custGeom>
                  <a:avLst/>
                  <a:gdLst>
                    <a:gd name="T0" fmla="*/ 19 w 19"/>
                    <a:gd name="T1" fmla="*/ 3002 h 3021"/>
                    <a:gd name="T2" fmla="*/ 19 w 19"/>
                    <a:gd name="T3" fmla="*/ 0 h 3021"/>
                    <a:gd name="T4" fmla="*/ 0 w 19"/>
                    <a:gd name="T5" fmla="*/ 20 h 3021"/>
                    <a:gd name="T6" fmla="*/ 0 w 19"/>
                    <a:gd name="T7" fmla="*/ 3021 h 3021"/>
                    <a:gd name="T8" fmla="*/ 19 w 19"/>
                    <a:gd name="T9" fmla="*/ 3002 h 3021"/>
                    <a:gd name="T10" fmla="*/ 0 60000 65536"/>
                    <a:gd name="T11" fmla="*/ 0 60000 65536"/>
                    <a:gd name="T12" fmla="*/ 0 60000 65536"/>
                    <a:gd name="T13" fmla="*/ 0 60000 65536"/>
                    <a:gd name="T14" fmla="*/ 0 60000 65536"/>
                    <a:gd name="T15" fmla="*/ 0 w 19"/>
                    <a:gd name="T16" fmla="*/ 0 h 3021"/>
                    <a:gd name="T17" fmla="*/ 19 w 19"/>
                    <a:gd name="T18" fmla="*/ 3021 h 3021"/>
                  </a:gdLst>
                  <a:ahLst/>
                  <a:cxnLst>
                    <a:cxn ang="T10">
                      <a:pos x="T0" y="T1"/>
                    </a:cxn>
                    <a:cxn ang="T11">
                      <a:pos x="T2" y="T3"/>
                    </a:cxn>
                    <a:cxn ang="T12">
                      <a:pos x="T4" y="T5"/>
                    </a:cxn>
                    <a:cxn ang="T13">
                      <a:pos x="T6" y="T7"/>
                    </a:cxn>
                    <a:cxn ang="T14">
                      <a:pos x="T8" y="T9"/>
                    </a:cxn>
                  </a:cxnLst>
                  <a:rect l="T15" t="T16" r="T17" b="T18"/>
                  <a:pathLst>
                    <a:path w="19" h="3021">
                      <a:moveTo>
                        <a:pt x="19" y="3002"/>
                      </a:moveTo>
                      <a:lnTo>
                        <a:pt x="19" y="0"/>
                      </a:lnTo>
                      <a:lnTo>
                        <a:pt x="0" y="20"/>
                      </a:lnTo>
                      <a:lnTo>
                        <a:pt x="0" y="3021"/>
                      </a:lnTo>
                      <a:lnTo>
                        <a:pt x="19" y="3002"/>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609" name="Rectangle 73"/>
                <p:cNvSpPr>
                  <a:spLocks noChangeArrowheads="1"/>
                </p:cNvSpPr>
                <p:nvPr/>
              </p:nvSpPr>
              <p:spPr bwMode="auto">
                <a:xfrm>
                  <a:off x="2417" y="2669"/>
                  <a:ext cx="210" cy="967"/>
                </a:xfrm>
                <a:prstGeom prst="rect">
                  <a:avLst/>
                </a:prstGeom>
                <a:solidFill>
                  <a:schemeClr val="tx1"/>
                </a:solidFill>
                <a:ln w="12700">
                  <a:solidFill>
                    <a:schemeClr val="tx1"/>
                  </a:solidFill>
                  <a:miter lim="800000"/>
                  <a:headEnd/>
                  <a:tailEnd/>
                </a:ln>
              </p:spPr>
              <p:txBody>
                <a:bodyPr>
                  <a:prstTxWarp prst="textNoShape">
                    <a:avLst/>
                  </a:prstTxWarp>
                </a:bodyPr>
                <a:lstStyle/>
                <a:p>
                  <a:endParaRPr lang="en-US"/>
                </a:p>
              </p:txBody>
            </p:sp>
          </p:grpSp>
          <p:grpSp>
            <p:nvGrpSpPr>
              <p:cNvPr id="18" name="Group 74"/>
              <p:cNvGrpSpPr>
                <a:grpSpLocks/>
              </p:cNvGrpSpPr>
              <p:nvPr/>
            </p:nvGrpSpPr>
            <p:grpSpPr bwMode="auto">
              <a:xfrm>
                <a:off x="2799" y="2582"/>
                <a:ext cx="218" cy="1054"/>
                <a:chOff x="2799" y="2582"/>
                <a:chExt cx="218" cy="1054"/>
              </a:xfrm>
            </p:grpSpPr>
            <p:sp>
              <p:nvSpPr>
                <p:cNvPr id="59604" name="Freeform 75"/>
                <p:cNvSpPr>
                  <a:spLocks/>
                </p:cNvSpPr>
                <p:nvPr/>
              </p:nvSpPr>
              <p:spPr bwMode="auto">
                <a:xfrm>
                  <a:off x="2799" y="2582"/>
                  <a:ext cx="218" cy="6"/>
                </a:xfrm>
                <a:custGeom>
                  <a:avLst/>
                  <a:gdLst>
                    <a:gd name="T0" fmla="*/ 20 w 638"/>
                    <a:gd name="T1" fmla="*/ 0 h 20"/>
                    <a:gd name="T2" fmla="*/ 0 w 638"/>
                    <a:gd name="T3" fmla="*/ 20 h 20"/>
                    <a:gd name="T4" fmla="*/ 619 w 638"/>
                    <a:gd name="T5" fmla="*/ 20 h 20"/>
                    <a:gd name="T6" fmla="*/ 638 w 638"/>
                    <a:gd name="T7" fmla="*/ 0 h 20"/>
                    <a:gd name="T8" fmla="*/ 20 w 638"/>
                    <a:gd name="T9" fmla="*/ 0 h 20"/>
                    <a:gd name="T10" fmla="*/ 0 60000 65536"/>
                    <a:gd name="T11" fmla="*/ 0 60000 65536"/>
                    <a:gd name="T12" fmla="*/ 0 60000 65536"/>
                    <a:gd name="T13" fmla="*/ 0 60000 65536"/>
                    <a:gd name="T14" fmla="*/ 0 60000 65536"/>
                    <a:gd name="T15" fmla="*/ 0 w 638"/>
                    <a:gd name="T16" fmla="*/ 0 h 20"/>
                    <a:gd name="T17" fmla="*/ 638 w 638"/>
                    <a:gd name="T18" fmla="*/ 20 h 20"/>
                  </a:gdLst>
                  <a:ahLst/>
                  <a:cxnLst>
                    <a:cxn ang="T10">
                      <a:pos x="T0" y="T1"/>
                    </a:cxn>
                    <a:cxn ang="T11">
                      <a:pos x="T2" y="T3"/>
                    </a:cxn>
                    <a:cxn ang="T12">
                      <a:pos x="T4" y="T5"/>
                    </a:cxn>
                    <a:cxn ang="T13">
                      <a:pos x="T6" y="T7"/>
                    </a:cxn>
                    <a:cxn ang="T14">
                      <a:pos x="T8" y="T9"/>
                    </a:cxn>
                  </a:cxnLst>
                  <a:rect l="T15" t="T16" r="T17" b="T18"/>
                  <a:pathLst>
                    <a:path w="638" h="20">
                      <a:moveTo>
                        <a:pt x="20" y="0"/>
                      </a:moveTo>
                      <a:lnTo>
                        <a:pt x="0" y="20"/>
                      </a:lnTo>
                      <a:lnTo>
                        <a:pt x="619" y="20"/>
                      </a:lnTo>
                      <a:lnTo>
                        <a:pt x="638" y="0"/>
                      </a:lnTo>
                      <a:lnTo>
                        <a:pt x="20" y="0"/>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605" name="Freeform 76"/>
                <p:cNvSpPr>
                  <a:spLocks/>
                </p:cNvSpPr>
                <p:nvPr/>
              </p:nvSpPr>
              <p:spPr bwMode="auto">
                <a:xfrm>
                  <a:off x="3010" y="2582"/>
                  <a:ext cx="7" cy="1054"/>
                </a:xfrm>
                <a:custGeom>
                  <a:avLst/>
                  <a:gdLst>
                    <a:gd name="T0" fmla="*/ 19 w 19"/>
                    <a:gd name="T1" fmla="*/ 3252 h 3271"/>
                    <a:gd name="T2" fmla="*/ 19 w 19"/>
                    <a:gd name="T3" fmla="*/ 0 h 3271"/>
                    <a:gd name="T4" fmla="*/ 0 w 19"/>
                    <a:gd name="T5" fmla="*/ 20 h 3271"/>
                    <a:gd name="T6" fmla="*/ 0 w 19"/>
                    <a:gd name="T7" fmla="*/ 3271 h 3271"/>
                    <a:gd name="T8" fmla="*/ 19 w 19"/>
                    <a:gd name="T9" fmla="*/ 3252 h 3271"/>
                    <a:gd name="T10" fmla="*/ 0 60000 65536"/>
                    <a:gd name="T11" fmla="*/ 0 60000 65536"/>
                    <a:gd name="T12" fmla="*/ 0 60000 65536"/>
                    <a:gd name="T13" fmla="*/ 0 60000 65536"/>
                    <a:gd name="T14" fmla="*/ 0 60000 65536"/>
                    <a:gd name="T15" fmla="*/ 0 w 19"/>
                    <a:gd name="T16" fmla="*/ 0 h 3271"/>
                    <a:gd name="T17" fmla="*/ 19 w 19"/>
                    <a:gd name="T18" fmla="*/ 3271 h 3271"/>
                  </a:gdLst>
                  <a:ahLst/>
                  <a:cxnLst>
                    <a:cxn ang="T10">
                      <a:pos x="T0" y="T1"/>
                    </a:cxn>
                    <a:cxn ang="T11">
                      <a:pos x="T2" y="T3"/>
                    </a:cxn>
                    <a:cxn ang="T12">
                      <a:pos x="T4" y="T5"/>
                    </a:cxn>
                    <a:cxn ang="T13">
                      <a:pos x="T6" y="T7"/>
                    </a:cxn>
                    <a:cxn ang="T14">
                      <a:pos x="T8" y="T9"/>
                    </a:cxn>
                  </a:cxnLst>
                  <a:rect l="T15" t="T16" r="T17" b="T18"/>
                  <a:pathLst>
                    <a:path w="19" h="3271">
                      <a:moveTo>
                        <a:pt x="19" y="3252"/>
                      </a:moveTo>
                      <a:lnTo>
                        <a:pt x="19" y="0"/>
                      </a:lnTo>
                      <a:lnTo>
                        <a:pt x="0" y="20"/>
                      </a:lnTo>
                      <a:lnTo>
                        <a:pt x="0" y="3271"/>
                      </a:lnTo>
                      <a:lnTo>
                        <a:pt x="19" y="3252"/>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606" name="Rectangle 77"/>
                <p:cNvSpPr>
                  <a:spLocks noChangeArrowheads="1"/>
                </p:cNvSpPr>
                <p:nvPr/>
              </p:nvSpPr>
              <p:spPr bwMode="auto">
                <a:xfrm>
                  <a:off x="2799" y="2588"/>
                  <a:ext cx="211" cy="1048"/>
                </a:xfrm>
                <a:prstGeom prst="rect">
                  <a:avLst/>
                </a:prstGeom>
                <a:solidFill>
                  <a:schemeClr val="tx1"/>
                </a:solidFill>
                <a:ln w="12700">
                  <a:solidFill>
                    <a:schemeClr val="tx1"/>
                  </a:solidFill>
                  <a:miter lim="800000"/>
                  <a:headEnd/>
                  <a:tailEnd/>
                </a:ln>
              </p:spPr>
              <p:txBody>
                <a:bodyPr>
                  <a:prstTxWarp prst="textNoShape">
                    <a:avLst/>
                  </a:prstTxWarp>
                </a:bodyPr>
                <a:lstStyle/>
                <a:p>
                  <a:endParaRPr lang="en-US"/>
                </a:p>
              </p:txBody>
            </p:sp>
          </p:grpSp>
          <p:grpSp>
            <p:nvGrpSpPr>
              <p:cNvPr id="19" name="Group 78"/>
              <p:cNvGrpSpPr>
                <a:grpSpLocks/>
              </p:cNvGrpSpPr>
              <p:nvPr/>
            </p:nvGrpSpPr>
            <p:grpSpPr bwMode="auto">
              <a:xfrm>
                <a:off x="3183" y="2341"/>
                <a:ext cx="216" cy="1295"/>
                <a:chOff x="3183" y="2341"/>
                <a:chExt cx="216" cy="1295"/>
              </a:xfrm>
            </p:grpSpPr>
            <p:sp>
              <p:nvSpPr>
                <p:cNvPr id="59601" name="Freeform 79"/>
                <p:cNvSpPr>
                  <a:spLocks/>
                </p:cNvSpPr>
                <p:nvPr/>
              </p:nvSpPr>
              <p:spPr bwMode="auto">
                <a:xfrm>
                  <a:off x="3183" y="2341"/>
                  <a:ext cx="216" cy="6"/>
                </a:xfrm>
                <a:custGeom>
                  <a:avLst/>
                  <a:gdLst>
                    <a:gd name="T0" fmla="*/ 19 w 637"/>
                    <a:gd name="T1" fmla="*/ 0 h 19"/>
                    <a:gd name="T2" fmla="*/ 0 w 637"/>
                    <a:gd name="T3" fmla="*/ 19 h 19"/>
                    <a:gd name="T4" fmla="*/ 617 w 637"/>
                    <a:gd name="T5" fmla="*/ 19 h 19"/>
                    <a:gd name="T6" fmla="*/ 637 w 637"/>
                    <a:gd name="T7" fmla="*/ 0 h 19"/>
                    <a:gd name="T8" fmla="*/ 19 w 637"/>
                    <a:gd name="T9" fmla="*/ 0 h 19"/>
                    <a:gd name="T10" fmla="*/ 0 60000 65536"/>
                    <a:gd name="T11" fmla="*/ 0 60000 65536"/>
                    <a:gd name="T12" fmla="*/ 0 60000 65536"/>
                    <a:gd name="T13" fmla="*/ 0 60000 65536"/>
                    <a:gd name="T14" fmla="*/ 0 60000 65536"/>
                    <a:gd name="T15" fmla="*/ 0 w 637"/>
                    <a:gd name="T16" fmla="*/ 0 h 19"/>
                    <a:gd name="T17" fmla="*/ 637 w 637"/>
                    <a:gd name="T18" fmla="*/ 19 h 19"/>
                  </a:gdLst>
                  <a:ahLst/>
                  <a:cxnLst>
                    <a:cxn ang="T10">
                      <a:pos x="T0" y="T1"/>
                    </a:cxn>
                    <a:cxn ang="T11">
                      <a:pos x="T2" y="T3"/>
                    </a:cxn>
                    <a:cxn ang="T12">
                      <a:pos x="T4" y="T5"/>
                    </a:cxn>
                    <a:cxn ang="T13">
                      <a:pos x="T6" y="T7"/>
                    </a:cxn>
                    <a:cxn ang="T14">
                      <a:pos x="T8" y="T9"/>
                    </a:cxn>
                  </a:cxnLst>
                  <a:rect l="T15" t="T16" r="T17" b="T18"/>
                  <a:pathLst>
                    <a:path w="637" h="19">
                      <a:moveTo>
                        <a:pt x="19" y="0"/>
                      </a:moveTo>
                      <a:lnTo>
                        <a:pt x="0" y="19"/>
                      </a:lnTo>
                      <a:lnTo>
                        <a:pt x="617" y="19"/>
                      </a:lnTo>
                      <a:lnTo>
                        <a:pt x="637" y="0"/>
                      </a:lnTo>
                      <a:lnTo>
                        <a:pt x="19" y="0"/>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602" name="Freeform 80"/>
                <p:cNvSpPr>
                  <a:spLocks/>
                </p:cNvSpPr>
                <p:nvPr/>
              </p:nvSpPr>
              <p:spPr bwMode="auto">
                <a:xfrm>
                  <a:off x="3392" y="2341"/>
                  <a:ext cx="7" cy="1295"/>
                </a:xfrm>
                <a:custGeom>
                  <a:avLst/>
                  <a:gdLst>
                    <a:gd name="T0" fmla="*/ 20 w 20"/>
                    <a:gd name="T1" fmla="*/ 4002 h 4021"/>
                    <a:gd name="T2" fmla="*/ 20 w 20"/>
                    <a:gd name="T3" fmla="*/ 0 h 4021"/>
                    <a:gd name="T4" fmla="*/ 0 w 20"/>
                    <a:gd name="T5" fmla="*/ 19 h 4021"/>
                    <a:gd name="T6" fmla="*/ 0 w 20"/>
                    <a:gd name="T7" fmla="*/ 4021 h 4021"/>
                    <a:gd name="T8" fmla="*/ 20 w 20"/>
                    <a:gd name="T9" fmla="*/ 4002 h 4021"/>
                    <a:gd name="T10" fmla="*/ 0 60000 65536"/>
                    <a:gd name="T11" fmla="*/ 0 60000 65536"/>
                    <a:gd name="T12" fmla="*/ 0 60000 65536"/>
                    <a:gd name="T13" fmla="*/ 0 60000 65536"/>
                    <a:gd name="T14" fmla="*/ 0 60000 65536"/>
                    <a:gd name="T15" fmla="*/ 0 w 20"/>
                    <a:gd name="T16" fmla="*/ 0 h 4021"/>
                    <a:gd name="T17" fmla="*/ 20 w 20"/>
                    <a:gd name="T18" fmla="*/ 4021 h 4021"/>
                  </a:gdLst>
                  <a:ahLst/>
                  <a:cxnLst>
                    <a:cxn ang="T10">
                      <a:pos x="T0" y="T1"/>
                    </a:cxn>
                    <a:cxn ang="T11">
                      <a:pos x="T2" y="T3"/>
                    </a:cxn>
                    <a:cxn ang="T12">
                      <a:pos x="T4" y="T5"/>
                    </a:cxn>
                    <a:cxn ang="T13">
                      <a:pos x="T6" y="T7"/>
                    </a:cxn>
                    <a:cxn ang="T14">
                      <a:pos x="T8" y="T9"/>
                    </a:cxn>
                  </a:cxnLst>
                  <a:rect l="T15" t="T16" r="T17" b="T18"/>
                  <a:pathLst>
                    <a:path w="20" h="4021">
                      <a:moveTo>
                        <a:pt x="20" y="4002"/>
                      </a:moveTo>
                      <a:lnTo>
                        <a:pt x="20" y="0"/>
                      </a:lnTo>
                      <a:lnTo>
                        <a:pt x="0" y="19"/>
                      </a:lnTo>
                      <a:lnTo>
                        <a:pt x="0" y="4021"/>
                      </a:lnTo>
                      <a:lnTo>
                        <a:pt x="20" y="4002"/>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603" name="Rectangle 81"/>
                <p:cNvSpPr>
                  <a:spLocks noChangeArrowheads="1"/>
                </p:cNvSpPr>
                <p:nvPr/>
              </p:nvSpPr>
              <p:spPr bwMode="auto">
                <a:xfrm>
                  <a:off x="3183" y="2347"/>
                  <a:ext cx="209" cy="1289"/>
                </a:xfrm>
                <a:prstGeom prst="rect">
                  <a:avLst/>
                </a:prstGeom>
                <a:solidFill>
                  <a:schemeClr val="tx1"/>
                </a:solidFill>
                <a:ln w="12700">
                  <a:solidFill>
                    <a:schemeClr val="tx1"/>
                  </a:solidFill>
                  <a:miter lim="800000"/>
                  <a:headEnd/>
                  <a:tailEnd/>
                </a:ln>
              </p:spPr>
              <p:txBody>
                <a:bodyPr>
                  <a:prstTxWarp prst="textNoShape">
                    <a:avLst/>
                  </a:prstTxWarp>
                </a:bodyPr>
                <a:lstStyle/>
                <a:p>
                  <a:endParaRPr lang="en-US"/>
                </a:p>
              </p:txBody>
            </p:sp>
          </p:grpSp>
          <p:grpSp>
            <p:nvGrpSpPr>
              <p:cNvPr id="20" name="Group 82"/>
              <p:cNvGrpSpPr>
                <a:grpSpLocks/>
              </p:cNvGrpSpPr>
              <p:nvPr/>
            </p:nvGrpSpPr>
            <p:grpSpPr bwMode="auto">
              <a:xfrm>
                <a:off x="3565" y="1965"/>
                <a:ext cx="217" cy="1671"/>
                <a:chOff x="3565" y="1965"/>
                <a:chExt cx="217" cy="1671"/>
              </a:xfrm>
            </p:grpSpPr>
            <p:sp>
              <p:nvSpPr>
                <p:cNvPr id="59598" name="Freeform 83"/>
                <p:cNvSpPr>
                  <a:spLocks/>
                </p:cNvSpPr>
                <p:nvPr/>
              </p:nvSpPr>
              <p:spPr bwMode="auto">
                <a:xfrm>
                  <a:off x="3565" y="1965"/>
                  <a:ext cx="217" cy="6"/>
                </a:xfrm>
                <a:custGeom>
                  <a:avLst/>
                  <a:gdLst>
                    <a:gd name="T0" fmla="*/ 19 w 639"/>
                    <a:gd name="T1" fmla="*/ 0 h 19"/>
                    <a:gd name="T2" fmla="*/ 0 w 639"/>
                    <a:gd name="T3" fmla="*/ 19 h 19"/>
                    <a:gd name="T4" fmla="*/ 619 w 639"/>
                    <a:gd name="T5" fmla="*/ 19 h 19"/>
                    <a:gd name="T6" fmla="*/ 639 w 639"/>
                    <a:gd name="T7" fmla="*/ 0 h 19"/>
                    <a:gd name="T8" fmla="*/ 19 w 639"/>
                    <a:gd name="T9" fmla="*/ 0 h 19"/>
                    <a:gd name="T10" fmla="*/ 0 60000 65536"/>
                    <a:gd name="T11" fmla="*/ 0 60000 65536"/>
                    <a:gd name="T12" fmla="*/ 0 60000 65536"/>
                    <a:gd name="T13" fmla="*/ 0 60000 65536"/>
                    <a:gd name="T14" fmla="*/ 0 60000 65536"/>
                    <a:gd name="T15" fmla="*/ 0 w 639"/>
                    <a:gd name="T16" fmla="*/ 0 h 19"/>
                    <a:gd name="T17" fmla="*/ 639 w 639"/>
                    <a:gd name="T18" fmla="*/ 19 h 19"/>
                  </a:gdLst>
                  <a:ahLst/>
                  <a:cxnLst>
                    <a:cxn ang="T10">
                      <a:pos x="T0" y="T1"/>
                    </a:cxn>
                    <a:cxn ang="T11">
                      <a:pos x="T2" y="T3"/>
                    </a:cxn>
                    <a:cxn ang="T12">
                      <a:pos x="T4" y="T5"/>
                    </a:cxn>
                    <a:cxn ang="T13">
                      <a:pos x="T6" y="T7"/>
                    </a:cxn>
                    <a:cxn ang="T14">
                      <a:pos x="T8" y="T9"/>
                    </a:cxn>
                  </a:cxnLst>
                  <a:rect l="T15" t="T16" r="T17" b="T18"/>
                  <a:pathLst>
                    <a:path w="639" h="19">
                      <a:moveTo>
                        <a:pt x="19" y="0"/>
                      </a:moveTo>
                      <a:lnTo>
                        <a:pt x="0" y="19"/>
                      </a:lnTo>
                      <a:lnTo>
                        <a:pt x="619" y="19"/>
                      </a:lnTo>
                      <a:lnTo>
                        <a:pt x="639" y="0"/>
                      </a:lnTo>
                      <a:lnTo>
                        <a:pt x="19" y="0"/>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599" name="Freeform 84"/>
                <p:cNvSpPr>
                  <a:spLocks/>
                </p:cNvSpPr>
                <p:nvPr/>
              </p:nvSpPr>
              <p:spPr bwMode="auto">
                <a:xfrm>
                  <a:off x="3776" y="1965"/>
                  <a:ext cx="6" cy="1671"/>
                </a:xfrm>
                <a:custGeom>
                  <a:avLst/>
                  <a:gdLst>
                    <a:gd name="T0" fmla="*/ 20 w 20"/>
                    <a:gd name="T1" fmla="*/ 5169 h 5188"/>
                    <a:gd name="T2" fmla="*/ 20 w 20"/>
                    <a:gd name="T3" fmla="*/ 0 h 5188"/>
                    <a:gd name="T4" fmla="*/ 0 w 20"/>
                    <a:gd name="T5" fmla="*/ 19 h 5188"/>
                    <a:gd name="T6" fmla="*/ 0 w 20"/>
                    <a:gd name="T7" fmla="*/ 5188 h 5188"/>
                    <a:gd name="T8" fmla="*/ 20 w 20"/>
                    <a:gd name="T9" fmla="*/ 5169 h 5188"/>
                    <a:gd name="T10" fmla="*/ 0 60000 65536"/>
                    <a:gd name="T11" fmla="*/ 0 60000 65536"/>
                    <a:gd name="T12" fmla="*/ 0 60000 65536"/>
                    <a:gd name="T13" fmla="*/ 0 60000 65536"/>
                    <a:gd name="T14" fmla="*/ 0 60000 65536"/>
                    <a:gd name="T15" fmla="*/ 0 w 20"/>
                    <a:gd name="T16" fmla="*/ 0 h 5188"/>
                    <a:gd name="T17" fmla="*/ 20 w 20"/>
                    <a:gd name="T18" fmla="*/ 5188 h 5188"/>
                  </a:gdLst>
                  <a:ahLst/>
                  <a:cxnLst>
                    <a:cxn ang="T10">
                      <a:pos x="T0" y="T1"/>
                    </a:cxn>
                    <a:cxn ang="T11">
                      <a:pos x="T2" y="T3"/>
                    </a:cxn>
                    <a:cxn ang="T12">
                      <a:pos x="T4" y="T5"/>
                    </a:cxn>
                    <a:cxn ang="T13">
                      <a:pos x="T6" y="T7"/>
                    </a:cxn>
                    <a:cxn ang="T14">
                      <a:pos x="T8" y="T9"/>
                    </a:cxn>
                  </a:cxnLst>
                  <a:rect l="T15" t="T16" r="T17" b="T18"/>
                  <a:pathLst>
                    <a:path w="20" h="5188">
                      <a:moveTo>
                        <a:pt x="20" y="5169"/>
                      </a:moveTo>
                      <a:lnTo>
                        <a:pt x="20" y="0"/>
                      </a:lnTo>
                      <a:lnTo>
                        <a:pt x="0" y="19"/>
                      </a:lnTo>
                      <a:lnTo>
                        <a:pt x="0" y="5188"/>
                      </a:lnTo>
                      <a:lnTo>
                        <a:pt x="20" y="5169"/>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600" name="Rectangle 85"/>
                <p:cNvSpPr>
                  <a:spLocks noChangeArrowheads="1"/>
                </p:cNvSpPr>
                <p:nvPr/>
              </p:nvSpPr>
              <p:spPr bwMode="auto">
                <a:xfrm>
                  <a:off x="3565" y="1971"/>
                  <a:ext cx="211" cy="1665"/>
                </a:xfrm>
                <a:prstGeom prst="rect">
                  <a:avLst/>
                </a:prstGeom>
                <a:solidFill>
                  <a:schemeClr val="tx1"/>
                </a:solidFill>
                <a:ln w="12700">
                  <a:solidFill>
                    <a:schemeClr val="tx1"/>
                  </a:solidFill>
                  <a:miter lim="800000"/>
                  <a:headEnd/>
                  <a:tailEnd/>
                </a:ln>
              </p:spPr>
              <p:txBody>
                <a:bodyPr>
                  <a:prstTxWarp prst="textNoShape">
                    <a:avLst/>
                  </a:prstTxWarp>
                </a:bodyPr>
                <a:lstStyle/>
                <a:p>
                  <a:endParaRPr lang="en-US"/>
                </a:p>
              </p:txBody>
            </p:sp>
          </p:grpSp>
          <p:grpSp>
            <p:nvGrpSpPr>
              <p:cNvPr id="21" name="Group 86"/>
              <p:cNvGrpSpPr>
                <a:grpSpLocks/>
              </p:cNvGrpSpPr>
              <p:nvPr/>
            </p:nvGrpSpPr>
            <p:grpSpPr bwMode="auto">
              <a:xfrm>
                <a:off x="3948" y="2368"/>
                <a:ext cx="216" cy="1268"/>
                <a:chOff x="3948" y="2368"/>
                <a:chExt cx="216" cy="1268"/>
              </a:xfrm>
            </p:grpSpPr>
            <p:sp>
              <p:nvSpPr>
                <p:cNvPr id="59595" name="Freeform 87"/>
                <p:cNvSpPr>
                  <a:spLocks/>
                </p:cNvSpPr>
                <p:nvPr/>
              </p:nvSpPr>
              <p:spPr bwMode="auto">
                <a:xfrm>
                  <a:off x="3948" y="2368"/>
                  <a:ext cx="216" cy="6"/>
                </a:xfrm>
                <a:custGeom>
                  <a:avLst/>
                  <a:gdLst>
                    <a:gd name="T0" fmla="*/ 19 w 638"/>
                    <a:gd name="T1" fmla="*/ 0 h 19"/>
                    <a:gd name="T2" fmla="*/ 0 w 638"/>
                    <a:gd name="T3" fmla="*/ 19 h 19"/>
                    <a:gd name="T4" fmla="*/ 618 w 638"/>
                    <a:gd name="T5" fmla="*/ 19 h 19"/>
                    <a:gd name="T6" fmla="*/ 638 w 638"/>
                    <a:gd name="T7" fmla="*/ 0 h 19"/>
                    <a:gd name="T8" fmla="*/ 19 w 638"/>
                    <a:gd name="T9" fmla="*/ 0 h 19"/>
                    <a:gd name="T10" fmla="*/ 0 60000 65536"/>
                    <a:gd name="T11" fmla="*/ 0 60000 65536"/>
                    <a:gd name="T12" fmla="*/ 0 60000 65536"/>
                    <a:gd name="T13" fmla="*/ 0 60000 65536"/>
                    <a:gd name="T14" fmla="*/ 0 60000 65536"/>
                    <a:gd name="T15" fmla="*/ 0 w 638"/>
                    <a:gd name="T16" fmla="*/ 0 h 19"/>
                    <a:gd name="T17" fmla="*/ 638 w 638"/>
                    <a:gd name="T18" fmla="*/ 19 h 19"/>
                  </a:gdLst>
                  <a:ahLst/>
                  <a:cxnLst>
                    <a:cxn ang="T10">
                      <a:pos x="T0" y="T1"/>
                    </a:cxn>
                    <a:cxn ang="T11">
                      <a:pos x="T2" y="T3"/>
                    </a:cxn>
                    <a:cxn ang="T12">
                      <a:pos x="T4" y="T5"/>
                    </a:cxn>
                    <a:cxn ang="T13">
                      <a:pos x="T6" y="T7"/>
                    </a:cxn>
                    <a:cxn ang="T14">
                      <a:pos x="T8" y="T9"/>
                    </a:cxn>
                  </a:cxnLst>
                  <a:rect l="T15" t="T16" r="T17" b="T18"/>
                  <a:pathLst>
                    <a:path w="638" h="19">
                      <a:moveTo>
                        <a:pt x="19" y="0"/>
                      </a:moveTo>
                      <a:lnTo>
                        <a:pt x="0" y="19"/>
                      </a:lnTo>
                      <a:lnTo>
                        <a:pt x="618" y="19"/>
                      </a:lnTo>
                      <a:lnTo>
                        <a:pt x="638" y="0"/>
                      </a:lnTo>
                      <a:lnTo>
                        <a:pt x="19" y="0"/>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596" name="Freeform 88"/>
                <p:cNvSpPr>
                  <a:spLocks/>
                </p:cNvSpPr>
                <p:nvPr/>
              </p:nvSpPr>
              <p:spPr bwMode="auto">
                <a:xfrm>
                  <a:off x="4158" y="2368"/>
                  <a:ext cx="6" cy="1268"/>
                </a:xfrm>
                <a:custGeom>
                  <a:avLst/>
                  <a:gdLst>
                    <a:gd name="T0" fmla="*/ 20 w 20"/>
                    <a:gd name="T1" fmla="*/ 3918 h 3937"/>
                    <a:gd name="T2" fmla="*/ 20 w 20"/>
                    <a:gd name="T3" fmla="*/ 0 h 3937"/>
                    <a:gd name="T4" fmla="*/ 0 w 20"/>
                    <a:gd name="T5" fmla="*/ 19 h 3937"/>
                    <a:gd name="T6" fmla="*/ 0 w 20"/>
                    <a:gd name="T7" fmla="*/ 3937 h 3937"/>
                    <a:gd name="T8" fmla="*/ 20 w 20"/>
                    <a:gd name="T9" fmla="*/ 3918 h 3937"/>
                    <a:gd name="T10" fmla="*/ 0 60000 65536"/>
                    <a:gd name="T11" fmla="*/ 0 60000 65536"/>
                    <a:gd name="T12" fmla="*/ 0 60000 65536"/>
                    <a:gd name="T13" fmla="*/ 0 60000 65536"/>
                    <a:gd name="T14" fmla="*/ 0 60000 65536"/>
                    <a:gd name="T15" fmla="*/ 0 w 20"/>
                    <a:gd name="T16" fmla="*/ 0 h 3937"/>
                    <a:gd name="T17" fmla="*/ 20 w 20"/>
                    <a:gd name="T18" fmla="*/ 3937 h 3937"/>
                  </a:gdLst>
                  <a:ahLst/>
                  <a:cxnLst>
                    <a:cxn ang="T10">
                      <a:pos x="T0" y="T1"/>
                    </a:cxn>
                    <a:cxn ang="T11">
                      <a:pos x="T2" y="T3"/>
                    </a:cxn>
                    <a:cxn ang="T12">
                      <a:pos x="T4" y="T5"/>
                    </a:cxn>
                    <a:cxn ang="T13">
                      <a:pos x="T6" y="T7"/>
                    </a:cxn>
                    <a:cxn ang="T14">
                      <a:pos x="T8" y="T9"/>
                    </a:cxn>
                  </a:cxnLst>
                  <a:rect l="T15" t="T16" r="T17" b="T18"/>
                  <a:pathLst>
                    <a:path w="20" h="3937">
                      <a:moveTo>
                        <a:pt x="20" y="3918"/>
                      </a:moveTo>
                      <a:lnTo>
                        <a:pt x="20" y="0"/>
                      </a:lnTo>
                      <a:lnTo>
                        <a:pt x="0" y="19"/>
                      </a:lnTo>
                      <a:lnTo>
                        <a:pt x="0" y="3937"/>
                      </a:lnTo>
                      <a:lnTo>
                        <a:pt x="20" y="3918"/>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597" name="Rectangle 89"/>
                <p:cNvSpPr>
                  <a:spLocks noChangeArrowheads="1"/>
                </p:cNvSpPr>
                <p:nvPr/>
              </p:nvSpPr>
              <p:spPr bwMode="auto">
                <a:xfrm>
                  <a:off x="3948" y="2374"/>
                  <a:ext cx="210" cy="1262"/>
                </a:xfrm>
                <a:prstGeom prst="rect">
                  <a:avLst/>
                </a:prstGeom>
                <a:solidFill>
                  <a:schemeClr val="tx1"/>
                </a:solidFill>
                <a:ln w="12700">
                  <a:solidFill>
                    <a:schemeClr val="tx1"/>
                  </a:solidFill>
                  <a:miter lim="800000"/>
                  <a:headEnd/>
                  <a:tailEnd/>
                </a:ln>
              </p:spPr>
              <p:txBody>
                <a:bodyPr>
                  <a:prstTxWarp prst="textNoShape">
                    <a:avLst/>
                  </a:prstTxWarp>
                </a:bodyPr>
                <a:lstStyle/>
                <a:p>
                  <a:endParaRPr lang="en-US"/>
                </a:p>
              </p:txBody>
            </p:sp>
          </p:grpSp>
          <p:grpSp>
            <p:nvGrpSpPr>
              <p:cNvPr id="22" name="Group 90"/>
              <p:cNvGrpSpPr>
                <a:grpSpLocks/>
              </p:cNvGrpSpPr>
              <p:nvPr/>
            </p:nvGrpSpPr>
            <p:grpSpPr bwMode="auto">
              <a:xfrm>
                <a:off x="4331" y="2501"/>
                <a:ext cx="217" cy="1135"/>
                <a:chOff x="4331" y="2501"/>
                <a:chExt cx="217" cy="1135"/>
              </a:xfrm>
            </p:grpSpPr>
            <p:sp>
              <p:nvSpPr>
                <p:cNvPr id="59592" name="Freeform 91"/>
                <p:cNvSpPr>
                  <a:spLocks/>
                </p:cNvSpPr>
                <p:nvPr/>
              </p:nvSpPr>
              <p:spPr bwMode="auto">
                <a:xfrm>
                  <a:off x="4331" y="2501"/>
                  <a:ext cx="217" cy="7"/>
                </a:xfrm>
                <a:custGeom>
                  <a:avLst/>
                  <a:gdLst>
                    <a:gd name="T0" fmla="*/ 20 w 639"/>
                    <a:gd name="T1" fmla="*/ 0 h 20"/>
                    <a:gd name="T2" fmla="*/ 0 w 639"/>
                    <a:gd name="T3" fmla="*/ 20 h 20"/>
                    <a:gd name="T4" fmla="*/ 620 w 639"/>
                    <a:gd name="T5" fmla="*/ 20 h 20"/>
                    <a:gd name="T6" fmla="*/ 639 w 639"/>
                    <a:gd name="T7" fmla="*/ 0 h 20"/>
                    <a:gd name="T8" fmla="*/ 20 w 639"/>
                    <a:gd name="T9" fmla="*/ 0 h 20"/>
                    <a:gd name="T10" fmla="*/ 0 60000 65536"/>
                    <a:gd name="T11" fmla="*/ 0 60000 65536"/>
                    <a:gd name="T12" fmla="*/ 0 60000 65536"/>
                    <a:gd name="T13" fmla="*/ 0 60000 65536"/>
                    <a:gd name="T14" fmla="*/ 0 60000 65536"/>
                    <a:gd name="T15" fmla="*/ 0 w 639"/>
                    <a:gd name="T16" fmla="*/ 0 h 20"/>
                    <a:gd name="T17" fmla="*/ 639 w 639"/>
                    <a:gd name="T18" fmla="*/ 20 h 20"/>
                  </a:gdLst>
                  <a:ahLst/>
                  <a:cxnLst>
                    <a:cxn ang="T10">
                      <a:pos x="T0" y="T1"/>
                    </a:cxn>
                    <a:cxn ang="T11">
                      <a:pos x="T2" y="T3"/>
                    </a:cxn>
                    <a:cxn ang="T12">
                      <a:pos x="T4" y="T5"/>
                    </a:cxn>
                    <a:cxn ang="T13">
                      <a:pos x="T6" y="T7"/>
                    </a:cxn>
                    <a:cxn ang="T14">
                      <a:pos x="T8" y="T9"/>
                    </a:cxn>
                  </a:cxnLst>
                  <a:rect l="T15" t="T16" r="T17" b="T18"/>
                  <a:pathLst>
                    <a:path w="639" h="20">
                      <a:moveTo>
                        <a:pt x="20" y="0"/>
                      </a:moveTo>
                      <a:lnTo>
                        <a:pt x="0" y="20"/>
                      </a:lnTo>
                      <a:lnTo>
                        <a:pt x="620" y="20"/>
                      </a:lnTo>
                      <a:lnTo>
                        <a:pt x="639" y="0"/>
                      </a:lnTo>
                      <a:lnTo>
                        <a:pt x="20" y="0"/>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593" name="Freeform 92"/>
                <p:cNvSpPr>
                  <a:spLocks/>
                </p:cNvSpPr>
                <p:nvPr/>
              </p:nvSpPr>
              <p:spPr bwMode="auto">
                <a:xfrm>
                  <a:off x="4541" y="2501"/>
                  <a:ext cx="7" cy="1135"/>
                </a:xfrm>
                <a:custGeom>
                  <a:avLst/>
                  <a:gdLst>
                    <a:gd name="T0" fmla="*/ 19 w 19"/>
                    <a:gd name="T1" fmla="*/ 3502 h 3521"/>
                    <a:gd name="T2" fmla="*/ 19 w 19"/>
                    <a:gd name="T3" fmla="*/ 0 h 3521"/>
                    <a:gd name="T4" fmla="*/ 0 w 19"/>
                    <a:gd name="T5" fmla="*/ 20 h 3521"/>
                    <a:gd name="T6" fmla="*/ 0 w 19"/>
                    <a:gd name="T7" fmla="*/ 3521 h 3521"/>
                    <a:gd name="T8" fmla="*/ 19 w 19"/>
                    <a:gd name="T9" fmla="*/ 3502 h 3521"/>
                    <a:gd name="T10" fmla="*/ 0 60000 65536"/>
                    <a:gd name="T11" fmla="*/ 0 60000 65536"/>
                    <a:gd name="T12" fmla="*/ 0 60000 65536"/>
                    <a:gd name="T13" fmla="*/ 0 60000 65536"/>
                    <a:gd name="T14" fmla="*/ 0 60000 65536"/>
                    <a:gd name="T15" fmla="*/ 0 w 19"/>
                    <a:gd name="T16" fmla="*/ 0 h 3521"/>
                    <a:gd name="T17" fmla="*/ 19 w 19"/>
                    <a:gd name="T18" fmla="*/ 3521 h 3521"/>
                  </a:gdLst>
                  <a:ahLst/>
                  <a:cxnLst>
                    <a:cxn ang="T10">
                      <a:pos x="T0" y="T1"/>
                    </a:cxn>
                    <a:cxn ang="T11">
                      <a:pos x="T2" y="T3"/>
                    </a:cxn>
                    <a:cxn ang="T12">
                      <a:pos x="T4" y="T5"/>
                    </a:cxn>
                    <a:cxn ang="T13">
                      <a:pos x="T6" y="T7"/>
                    </a:cxn>
                    <a:cxn ang="T14">
                      <a:pos x="T8" y="T9"/>
                    </a:cxn>
                  </a:cxnLst>
                  <a:rect l="T15" t="T16" r="T17" b="T18"/>
                  <a:pathLst>
                    <a:path w="19" h="3521">
                      <a:moveTo>
                        <a:pt x="19" y="3502"/>
                      </a:moveTo>
                      <a:lnTo>
                        <a:pt x="19" y="0"/>
                      </a:lnTo>
                      <a:lnTo>
                        <a:pt x="0" y="20"/>
                      </a:lnTo>
                      <a:lnTo>
                        <a:pt x="0" y="3521"/>
                      </a:lnTo>
                      <a:lnTo>
                        <a:pt x="19" y="3502"/>
                      </a:lnTo>
                      <a:close/>
                    </a:path>
                  </a:pathLst>
                </a:custGeom>
                <a:solidFill>
                  <a:schemeClr val="tx1"/>
                </a:solidFill>
                <a:ln w="12700">
                  <a:solidFill>
                    <a:schemeClr val="tx1"/>
                  </a:solidFill>
                  <a:round/>
                  <a:headEnd/>
                  <a:tailEnd/>
                </a:ln>
              </p:spPr>
              <p:txBody>
                <a:bodyPr>
                  <a:prstTxWarp prst="textNoShape">
                    <a:avLst/>
                  </a:prstTxWarp>
                </a:bodyPr>
                <a:lstStyle/>
                <a:p>
                  <a:endParaRPr lang="en-US"/>
                </a:p>
              </p:txBody>
            </p:sp>
            <p:sp>
              <p:nvSpPr>
                <p:cNvPr id="59594" name="Rectangle 93"/>
                <p:cNvSpPr>
                  <a:spLocks noChangeArrowheads="1"/>
                </p:cNvSpPr>
                <p:nvPr/>
              </p:nvSpPr>
              <p:spPr bwMode="auto">
                <a:xfrm>
                  <a:off x="4331" y="2508"/>
                  <a:ext cx="210" cy="1128"/>
                </a:xfrm>
                <a:prstGeom prst="rect">
                  <a:avLst/>
                </a:prstGeom>
                <a:solidFill>
                  <a:schemeClr val="tx1"/>
                </a:solidFill>
                <a:ln w="12700">
                  <a:solidFill>
                    <a:schemeClr val="tx1"/>
                  </a:solidFill>
                  <a:miter lim="800000"/>
                  <a:headEnd/>
                  <a:tailEnd/>
                </a:ln>
              </p:spPr>
              <p:txBody>
                <a:bodyPr>
                  <a:prstTxWarp prst="textNoShape">
                    <a:avLst/>
                  </a:prstTxWarp>
                </a:bodyPr>
                <a:lstStyle/>
                <a:p>
                  <a:endParaRPr lang="en-US"/>
                </a:p>
              </p:txBody>
            </p:sp>
          </p:grpSp>
        </p:grpSp>
        <p:grpSp>
          <p:nvGrpSpPr>
            <p:cNvPr id="23" name="Group 94"/>
            <p:cNvGrpSpPr>
              <a:grpSpLocks/>
            </p:cNvGrpSpPr>
            <p:nvPr/>
          </p:nvGrpSpPr>
          <p:grpSpPr bwMode="auto">
            <a:xfrm>
              <a:off x="996" y="3218"/>
              <a:ext cx="3664" cy="544"/>
              <a:chOff x="814" y="3160"/>
              <a:chExt cx="3664" cy="544"/>
            </a:xfrm>
          </p:grpSpPr>
          <p:grpSp>
            <p:nvGrpSpPr>
              <p:cNvPr id="24" name="Group 95"/>
              <p:cNvGrpSpPr>
                <a:grpSpLocks/>
              </p:cNvGrpSpPr>
              <p:nvPr/>
            </p:nvGrpSpPr>
            <p:grpSpPr bwMode="auto">
              <a:xfrm>
                <a:off x="3877" y="3374"/>
                <a:ext cx="217" cy="330"/>
                <a:chOff x="3877" y="3374"/>
                <a:chExt cx="217" cy="330"/>
              </a:xfrm>
            </p:grpSpPr>
            <p:sp>
              <p:nvSpPr>
                <p:cNvPr id="59579" name="Freeform 96"/>
                <p:cNvSpPr>
                  <a:spLocks/>
                </p:cNvSpPr>
                <p:nvPr/>
              </p:nvSpPr>
              <p:spPr bwMode="auto">
                <a:xfrm>
                  <a:off x="3877" y="3374"/>
                  <a:ext cx="217" cy="7"/>
                </a:xfrm>
                <a:custGeom>
                  <a:avLst/>
                  <a:gdLst>
                    <a:gd name="T0" fmla="*/ 20 w 640"/>
                    <a:gd name="T1" fmla="*/ 0 h 19"/>
                    <a:gd name="T2" fmla="*/ 0 w 640"/>
                    <a:gd name="T3" fmla="*/ 19 h 19"/>
                    <a:gd name="T4" fmla="*/ 620 w 640"/>
                    <a:gd name="T5" fmla="*/ 19 h 19"/>
                    <a:gd name="T6" fmla="*/ 640 w 640"/>
                    <a:gd name="T7" fmla="*/ 0 h 19"/>
                    <a:gd name="T8" fmla="*/ 20 w 640"/>
                    <a:gd name="T9" fmla="*/ 0 h 19"/>
                    <a:gd name="T10" fmla="*/ 0 60000 65536"/>
                    <a:gd name="T11" fmla="*/ 0 60000 65536"/>
                    <a:gd name="T12" fmla="*/ 0 60000 65536"/>
                    <a:gd name="T13" fmla="*/ 0 60000 65536"/>
                    <a:gd name="T14" fmla="*/ 0 60000 65536"/>
                    <a:gd name="T15" fmla="*/ 0 w 640"/>
                    <a:gd name="T16" fmla="*/ 0 h 19"/>
                    <a:gd name="T17" fmla="*/ 640 w 640"/>
                    <a:gd name="T18" fmla="*/ 19 h 19"/>
                  </a:gdLst>
                  <a:ahLst/>
                  <a:cxnLst>
                    <a:cxn ang="T10">
                      <a:pos x="T0" y="T1"/>
                    </a:cxn>
                    <a:cxn ang="T11">
                      <a:pos x="T2" y="T3"/>
                    </a:cxn>
                    <a:cxn ang="T12">
                      <a:pos x="T4" y="T5"/>
                    </a:cxn>
                    <a:cxn ang="T13">
                      <a:pos x="T6" y="T7"/>
                    </a:cxn>
                    <a:cxn ang="T14">
                      <a:pos x="T8" y="T9"/>
                    </a:cxn>
                  </a:cxnLst>
                  <a:rect l="T15" t="T16" r="T17" b="T18"/>
                  <a:pathLst>
                    <a:path w="640" h="19">
                      <a:moveTo>
                        <a:pt x="20" y="0"/>
                      </a:moveTo>
                      <a:lnTo>
                        <a:pt x="0" y="19"/>
                      </a:lnTo>
                      <a:lnTo>
                        <a:pt x="620" y="19"/>
                      </a:lnTo>
                      <a:lnTo>
                        <a:pt x="640" y="0"/>
                      </a:lnTo>
                      <a:lnTo>
                        <a:pt x="20" y="0"/>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580" name="Freeform 97"/>
                <p:cNvSpPr>
                  <a:spLocks/>
                </p:cNvSpPr>
                <p:nvPr/>
              </p:nvSpPr>
              <p:spPr bwMode="auto">
                <a:xfrm>
                  <a:off x="4088" y="3374"/>
                  <a:ext cx="6" cy="330"/>
                </a:xfrm>
                <a:custGeom>
                  <a:avLst/>
                  <a:gdLst>
                    <a:gd name="T0" fmla="*/ 20 w 20"/>
                    <a:gd name="T1" fmla="*/ 1001 h 1021"/>
                    <a:gd name="T2" fmla="*/ 20 w 20"/>
                    <a:gd name="T3" fmla="*/ 0 h 1021"/>
                    <a:gd name="T4" fmla="*/ 0 w 20"/>
                    <a:gd name="T5" fmla="*/ 19 h 1021"/>
                    <a:gd name="T6" fmla="*/ 0 w 20"/>
                    <a:gd name="T7" fmla="*/ 1021 h 1021"/>
                    <a:gd name="T8" fmla="*/ 20 w 20"/>
                    <a:gd name="T9" fmla="*/ 1001 h 1021"/>
                    <a:gd name="T10" fmla="*/ 0 60000 65536"/>
                    <a:gd name="T11" fmla="*/ 0 60000 65536"/>
                    <a:gd name="T12" fmla="*/ 0 60000 65536"/>
                    <a:gd name="T13" fmla="*/ 0 60000 65536"/>
                    <a:gd name="T14" fmla="*/ 0 60000 65536"/>
                    <a:gd name="T15" fmla="*/ 0 w 20"/>
                    <a:gd name="T16" fmla="*/ 0 h 1021"/>
                    <a:gd name="T17" fmla="*/ 20 w 20"/>
                    <a:gd name="T18" fmla="*/ 1021 h 1021"/>
                  </a:gdLst>
                  <a:ahLst/>
                  <a:cxnLst>
                    <a:cxn ang="T10">
                      <a:pos x="T0" y="T1"/>
                    </a:cxn>
                    <a:cxn ang="T11">
                      <a:pos x="T2" y="T3"/>
                    </a:cxn>
                    <a:cxn ang="T12">
                      <a:pos x="T4" y="T5"/>
                    </a:cxn>
                    <a:cxn ang="T13">
                      <a:pos x="T6" y="T7"/>
                    </a:cxn>
                    <a:cxn ang="T14">
                      <a:pos x="T8" y="T9"/>
                    </a:cxn>
                  </a:cxnLst>
                  <a:rect l="T15" t="T16" r="T17" b="T18"/>
                  <a:pathLst>
                    <a:path w="20" h="1021">
                      <a:moveTo>
                        <a:pt x="20" y="1001"/>
                      </a:moveTo>
                      <a:lnTo>
                        <a:pt x="20" y="0"/>
                      </a:lnTo>
                      <a:lnTo>
                        <a:pt x="0" y="19"/>
                      </a:lnTo>
                      <a:lnTo>
                        <a:pt x="0" y="1021"/>
                      </a:lnTo>
                      <a:lnTo>
                        <a:pt x="20" y="1001"/>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581" name="Rectangle 98"/>
                <p:cNvSpPr>
                  <a:spLocks noChangeArrowheads="1"/>
                </p:cNvSpPr>
                <p:nvPr/>
              </p:nvSpPr>
              <p:spPr bwMode="auto">
                <a:xfrm>
                  <a:off x="3877" y="3381"/>
                  <a:ext cx="211" cy="323"/>
                </a:xfrm>
                <a:prstGeom prst="rect">
                  <a:avLst/>
                </a:prstGeom>
                <a:solidFill>
                  <a:srgbClr val="CCCCFF"/>
                </a:solidFill>
                <a:ln w="12700">
                  <a:solidFill>
                    <a:srgbClr val="000000"/>
                  </a:solidFill>
                  <a:miter lim="800000"/>
                  <a:headEnd/>
                  <a:tailEnd/>
                </a:ln>
              </p:spPr>
              <p:txBody>
                <a:bodyPr>
                  <a:prstTxWarp prst="textNoShape">
                    <a:avLst/>
                  </a:prstTxWarp>
                </a:bodyPr>
                <a:lstStyle/>
                <a:p>
                  <a:endParaRPr lang="en-US"/>
                </a:p>
              </p:txBody>
            </p:sp>
          </p:grpSp>
          <p:grpSp>
            <p:nvGrpSpPr>
              <p:cNvPr id="25" name="Group 99"/>
              <p:cNvGrpSpPr>
                <a:grpSpLocks/>
              </p:cNvGrpSpPr>
              <p:nvPr/>
            </p:nvGrpSpPr>
            <p:grpSpPr bwMode="auto">
              <a:xfrm>
                <a:off x="814" y="3563"/>
                <a:ext cx="217" cy="141"/>
                <a:chOff x="814" y="3563"/>
                <a:chExt cx="217" cy="141"/>
              </a:xfrm>
            </p:grpSpPr>
            <p:sp>
              <p:nvSpPr>
                <p:cNvPr id="59576" name="Freeform 100"/>
                <p:cNvSpPr>
                  <a:spLocks/>
                </p:cNvSpPr>
                <p:nvPr/>
              </p:nvSpPr>
              <p:spPr bwMode="auto">
                <a:xfrm>
                  <a:off x="814" y="3563"/>
                  <a:ext cx="217" cy="6"/>
                </a:xfrm>
                <a:custGeom>
                  <a:avLst/>
                  <a:gdLst>
                    <a:gd name="T0" fmla="*/ 20 w 638"/>
                    <a:gd name="T1" fmla="*/ 0 h 19"/>
                    <a:gd name="T2" fmla="*/ 0 w 638"/>
                    <a:gd name="T3" fmla="*/ 19 h 19"/>
                    <a:gd name="T4" fmla="*/ 618 w 638"/>
                    <a:gd name="T5" fmla="*/ 19 h 19"/>
                    <a:gd name="T6" fmla="*/ 638 w 638"/>
                    <a:gd name="T7" fmla="*/ 0 h 19"/>
                    <a:gd name="T8" fmla="*/ 20 w 638"/>
                    <a:gd name="T9" fmla="*/ 0 h 19"/>
                    <a:gd name="T10" fmla="*/ 0 60000 65536"/>
                    <a:gd name="T11" fmla="*/ 0 60000 65536"/>
                    <a:gd name="T12" fmla="*/ 0 60000 65536"/>
                    <a:gd name="T13" fmla="*/ 0 60000 65536"/>
                    <a:gd name="T14" fmla="*/ 0 60000 65536"/>
                    <a:gd name="T15" fmla="*/ 0 w 638"/>
                    <a:gd name="T16" fmla="*/ 0 h 19"/>
                    <a:gd name="T17" fmla="*/ 638 w 638"/>
                    <a:gd name="T18" fmla="*/ 19 h 19"/>
                  </a:gdLst>
                  <a:ahLst/>
                  <a:cxnLst>
                    <a:cxn ang="T10">
                      <a:pos x="T0" y="T1"/>
                    </a:cxn>
                    <a:cxn ang="T11">
                      <a:pos x="T2" y="T3"/>
                    </a:cxn>
                    <a:cxn ang="T12">
                      <a:pos x="T4" y="T5"/>
                    </a:cxn>
                    <a:cxn ang="T13">
                      <a:pos x="T6" y="T7"/>
                    </a:cxn>
                    <a:cxn ang="T14">
                      <a:pos x="T8" y="T9"/>
                    </a:cxn>
                  </a:cxnLst>
                  <a:rect l="T15" t="T16" r="T17" b="T18"/>
                  <a:pathLst>
                    <a:path w="638" h="19">
                      <a:moveTo>
                        <a:pt x="20" y="0"/>
                      </a:moveTo>
                      <a:lnTo>
                        <a:pt x="0" y="19"/>
                      </a:lnTo>
                      <a:lnTo>
                        <a:pt x="618" y="19"/>
                      </a:lnTo>
                      <a:lnTo>
                        <a:pt x="638" y="0"/>
                      </a:lnTo>
                      <a:lnTo>
                        <a:pt x="20" y="0"/>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577" name="Freeform 101"/>
                <p:cNvSpPr>
                  <a:spLocks/>
                </p:cNvSpPr>
                <p:nvPr/>
              </p:nvSpPr>
              <p:spPr bwMode="auto">
                <a:xfrm>
                  <a:off x="1024" y="3563"/>
                  <a:ext cx="7" cy="141"/>
                </a:xfrm>
                <a:custGeom>
                  <a:avLst/>
                  <a:gdLst>
                    <a:gd name="T0" fmla="*/ 20 w 20"/>
                    <a:gd name="T1" fmla="*/ 416 h 436"/>
                    <a:gd name="T2" fmla="*/ 20 w 20"/>
                    <a:gd name="T3" fmla="*/ 0 h 436"/>
                    <a:gd name="T4" fmla="*/ 0 w 20"/>
                    <a:gd name="T5" fmla="*/ 19 h 436"/>
                    <a:gd name="T6" fmla="*/ 0 w 20"/>
                    <a:gd name="T7" fmla="*/ 436 h 436"/>
                    <a:gd name="T8" fmla="*/ 20 w 20"/>
                    <a:gd name="T9" fmla="*/ 416 h 436"/>
                    <a:gd name="T10" fmla="*/ 0 60000 65536"/>
                    <a:gd name="T11" fmla="*/ 0 60000 65536"/>
                    <a:gd name="T12" fmla="*/ 0 60000 65536"/>
                    <a:gd name="T13" fmla="*/ 0 60000 65536"/>
                    <a:gd name="T14" fmla="*/ 0 60000 65536"/>
                    <a:gd name="T15" fmla="*/ 0 w 20"/>
                    <a:gd name="T16" fmla="*/ 0 h 436"/>
                    <a:gd name="T17" fmla="*/ 20 w 20"/>
                    <a:gd name="T18" fmla="*/ 436 h 436"/>
                  </a:gdLst>
                  <a:ahLst/>
                  <a:cxnLst>
                    <a:cxn ang="T10">
                      <a:pos x="T0" y="T1"/>
                    </a:cxn>
                    <a:cxn ang="T11">
                      <a:pos x="T2" y="T3"/>
                    </a:cxn>
                    <a:cxn ang="T12">
                      <a:pos x="T4" y="T5"/>
                    </a:cxn>
                    <a:cxn ang="T13">
                      <a:pos x="T6" y="T7"/>
                    </a:cxn>
                    <a:cxn ang="T14">
                      <a:pos x="T8" y="T9"/>
                    </a:cxn>
                  </a:cxnLst>
                  <a:rect l="T15" t="T16" r="T17" b="T18"/>
                  <a:pathLst>
                    <a:path w="20" h="436">
                      <a:moveTo>
                        <a:pt x="20" y="416"/>
                      </a:moveTo>
                      <a:lnTo>
                        <a:pt x="20" y="0"/>
                      </a:lnTo>
                      <a:lnTo>
                        <a:pt x="0" y="19"/>
                      </a:lnTo>
                      <a:lnTo>
                        <a:pt x="0" y="436"/>
                      </a:lnTo>
                      <a:lnTo>
                        <a:pt x="20" y="416"/>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578" name="Rectangle 102"/>
                <p:cNvSpPr>
                  <a:spLocks noChangeArrowheads="1"/>
                </p:cNvSpPr>
                <p:nvPr/>
              </p:nvSpPr>
              <p:spPr bwMode="auto">
                <a:xfrm>
                  <a:off x="814" y="3569"/>
                  <a:ext cx="210" cy="135"/>
                </a:xfrm>
                <a:prstGeom prst="rect">
                  <a:avLst/>
                </a:prstGeom>
                <a:solidFill>
                  <a:srgbClr val="CCCCFF"/>
                </a:solidFill>
                <a:ln w="12700">
                  <a:solidFill>
                    <a:srgbClr val="000000"/>
                  </a:solidFill>
                  <a:miter lim="800000"/>
                  <a:headEnd/>
                  <a:tailEnd/>
                </a:ln>
              </p:spPr>
              <p:txBody>
                <a:bodyPr>
                  <a:prstTxWarp prst="textNoShape">
                    <a:avLst/>
                  </a:prstTxWarp>
                </a:bodyPr>
                <a:lstStyle/>
                <a:p>
                  <a:endParaRPr lang="en-US"/>
                </a:p>
              </p:txBody>
            </p:sp>
          </p:grpSp>
          <p:grpSp>
            <p:nvGrpSpPr>
              <p:cNvPr id="26" name="Group 103"/>
              <p:cNvGrpSpPr>
                <a:grpSpLocks/>
              </p:cNvGrpSpPr>
              <p:nvPr/>
            </p:nvGrpSpPr>
            <p:grpSpPr bwMode="auto">
              <a:xfrm>
                <a:off x="1198" y="3321"/>
                <a:ext cx="216" cy="383"/>
                <a:chOff x="1198" y="3321"/>
                <a:chExt cx="216" cy="383"/>
              </a:xfrm>
            </p:grpSpPr>
            <p:sp>
              <p:nvSpPr>
                <p:cNvPr id="59573" name="Freeform 104"/>
                <p:cNvSpPr>
                  <a:spLocks/>
                </p:cNvSpPr>
                <p:nvPr/>
              </p:nvSpPr>
              <p:spPr bwMode="auto">
                <a:xfrm>
                  <a:off x="1198" y="3321"/>
                  <a:ext cx="216" cy="7"/>
                </a:xfrm>
                <a:custGeom>
                  <a:avLst/>
                  <a:gdLst>
                    <a:gd name="T0" fmla="*/ 20 w 638"/>
                    <a:gd name="T1" fmla="*/ 0 h 20"/>
                    <a:gd name="T2" fmla="*/ 0 w 638"/>
                    <a:gd name="T3" fmla="*/ 20 h 20"/>
                    <a:gd name="T4" fmla="*/ 619 w 638"/>
                    <a:gd name="T5" fmla="*/ 20 h 20"/>
                    <a:gd name="T6" fmla="*/ 638 w 638"/>
                    <a:gd name="T7" fmla="*/ 0 h 20"/>
                    <a:gd name="T8" fmla="*/ 20 w 638"/>
                    <a:gd name="T9" fmla="*/ 0 h 20"/>
                    <a:gd name="T10" fmla="*/ 0 60000 65536"/>
                    <a:gd name="T11" fmla="*/ 0 60000 65536"/>
                    <a:gd name="T12" fmla="*/ 0 60000 65536"/>
                    <a:gd name="T13" fmla="*/ 0 60000 65536"/>
                    <a:gd name="T14" fmla="*/ 0 60000 65536"/>
                    <a:gd name="T15" fmla="*/ 0 w 638"/>
                    <a:gd name="T16" fmla="*/ 0 h 20"/>
                    <a:gd name="T17" fmla="*/ 638 w 638"/>
                    <a:gd name="T18" fmla="*/ 20 h 20"/>
                  </a:gdLst>
                  <a:ahLst/>
                  <a:cxnLst>
                    <a:cxn ang="T10">
                      <a:pos x="T0" y="T1"/>
                    </a:cxn>
                    <a:cxn ang="T11">
                      <a:pos x="T2" y="T3"/>
                    </a:cxn>
                    <a:cxn ang="T12">
                      <a:pos x="T4" y="T5"/>
                    </a:cxn>
                    <a:cxn ang="T13">
                      <a:pos x="T6" y="T7"/>
                    </a:cxn>
                    <a:cxn ang="T14">
                      <a:pos x="T8" y="T9"/>
                    </a:cxn>
                  </a:cxnLst>
                  <a:rect l="T15" t="T16" r="T17" b="T18"/>
                  <a:pathLst>
                    <a:path w="638" h="20">
                      <a:moveTo>
                        <a:pt x="20" y="0"/>
                      </a:moveTo>
                      <a:lnTo>
                        <a:pt x="0" y="20"/>
                      </a:lnTo>
                      <a:lnTo>
                        <a:pt x="619" y="20"/>
                      </a:lnTo>
                      <a:lnTo>
                        <a:pt x="638" y="0"/>
                      </a:lnTo>
                      <a:lnTo>
                        <a:pt x="20" y="0"/>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574" name="Freeform 105"/>
                <p:cNvSpPr>
                  <a:spLocks/>
                </p:cNvSpPr>
                <p:nvPr/>
              </p:nvSpPr>
              <p:spPr bwMode="auto">
                <a:xfrm>
                  <a:off x="1408" y="3321"/>
                  <a:ext cx="6" cy="383"/>
                </a:xfrm>
                <a:custGeom>
                  <a:avLst/>
                  <a:gdLst>
                    <a:gd name="T0" fmla="*/ 19 w 19"/>
                    <a:gd name="T1" fmla="*/ 1167 h 1187"/>
                    <a:gd name="T2" fmla="*/ 19 w 19"/>
                    <a:gd name="T3" fmla="*/ 0 h 1187"/>
                    <a:gd name="T4" fmla="*/ 0 w 19"/>
                    <a:gd name="T5" fmla="*/ 20 h 1187"/>
                    <a:gd name="T6" fmla="*/ 0 w 19"/>
                    <a:gd name="T7" fmla="*/ 1187 h 1187"/>
                    <a:gd name="T8" fmla="*/ 19 w 19"/>
                    <a:gd name="T9" fmla="*/ 1167 h 1187"/>
                    <a:gd name="T10" fmla="*/ 0 60000 65536"/>
                    <a:gd name="T11" fmla="*/ 0 60000 65536"/>
                    <a:gd name="T12" fmla="*/ 0 60000 65536"/>
                    <a:gd name="T13" fmla="*/ 0 60000 65536"/>
                    <a:gd name="T14" fmla="*/ 0 60000 65536"/>
                    <a:gd name="T15" fmla="*/ 0 w 19"/>
                    <a:gd name="T16" fmla="*/ 0 h 1187"/>
                    <a:gd name="T17" fmla="*/ 19 w 19"/>
                    <a:gd name="T18" fmla="*/ 1187 h 1187"/>
                  </a:gdLst>
                  <a:ahLst/>
                  <a:cxnLst>
                    <a:cxn ang="T10">
                      <a:pos x="T0" y="T1"/>
                    </a:cxn>
                    <a:cxn ang="T11">
                      <a:pos x="T2" y="T3"/>
                    </a:cxn>
                    <a:cxn ang="T12">
                      <a:pos x="T4" y="T5"/>
                    </a:cxn>
                    <a:cxn ang="T13">
                      <a:pos x="T6" y="T7"/>
                    </a:cxn>
                    <a:cxn ang="T14">
                      <a:pos x="T8" y="T9"/>
                    </a:cxn>
                  </a:cxnLst>
                  <a:rect l="T15" t="T16" r="T17" b="T18"/>
                  <a:pathLst>
                    <a:path w="19" h="1187">
                      <a:moveTo>
                        <a:pt x="19" y="1167"/>
                      </a:moveTo>
                      <a:lnTo>
                        <a:pt x="19" y="0"/>
                      </a:lnTo>
                      <a:lnTo>
                        <a:pt x="0" y="20"/>
                      </a:lnTo>
                      <a:lnTo>
                        <a:pt x="0" y="1187"/>
                      </a:lnTo>
                      <a:lnTo>
                        <a:pt x="19" y="1167"/>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575" name="Rectangle 106"/>
                <p:cNvSpPr>
                  <a:spLocks noChangeArrowheads="1"/>
                </p:cNvSpPr>
                <p:nvPr/>
              </p:nvSpPr>
              <p:spPr bwMode="auto">
                <a:xfrm>
                  <a:off x="1198" y="3328"/>
                  <a:ext cx="210" cy="376"/>
                </a:xfrm>
                <a:prstGeom prst="rect">
                  <a:avLst/>
                </a:prstGeom>
                <a:solidFill>
                  <a:srgbClr val="CCCCFF"/>
                </a:solidFill>
                <a:ln w="12700">
                  <a:solidFill>
                    <a:srgbClr val="000000"/>
                  </a:solidFill>
                  <a:miter lim="800000"/>
                  <a:headEnd/>
                  <a:tailEnd/>
                </a:ln>
              </p:spPr>
              <p:txBody>
                <a:bodyPr>
                  <a:prstTxWarp prst="textNoShape">
                    <a:avLst/>
                  </a:prstTxWarp>
                </a:bodyPr>
                <a:lstStyle/>
                <a:p>
                  <a:endParaRPr lang="en-US"/>
                </a:p>
              </p:txBody>
            </p:sp>
          </p:grpSp>
          <p:grpSp>
            <p:nvGrpSpPr>
              <p:cNvPr id="27" name="Group 107"/>
              <p:cNvGrpSpPr>
                <a:grpSpLocks/>
              </p:cNvGrpSpPr>
              <p:nvPr/>
            </p:nvGrpSpPr>
            <p:grpSpPr bwMode="auto">
              <a:xfrm>
                <a:off x="1580" y="3267"/>
                <a:ext cx="217" cy="437"/>
                <a:chOff x="1580" y="3267"/>
                <a:chExt cx="217" cy="437"/>
              </a:xfrm>
            </p:grpSpPr>
            <p:sp>
              <p:nvSpPr>
                <p:cNvPr id="59570" name="Freeform 108"/>
                <p:cNvSpPr>
                  <a:spLocks/>
                </p:cNvSpPr>
                <p:nvPr/>
              </p:nvSpPr>
              <p:spPr bwMode="auto">
                <a:xfrm>
                  <a:off x="1580" y="3267"/>
                  <a:ext cx="217" cy="7"/>
                </a:xfrm>
                <a:custGeom>
                  <a:avLst/>
                  <a:gdLst>
                    <a:gd name="T0" fmla="*/ 20 w 639"/>
                    <a:gd name="T1" fmla="*/ 0 h 20"/>
                    <a:gd name="T2" fmla="*/ 0 w 639"/>
                    <a:gd name="T3" fmla="*/ 20 h 20"/>
                    <a:gd name="T4" fmla="*/ 620 w 639"/>
                    <a:gd name="T5" fmla="*/ 20 h 20"/>
                    <a:gd name="T6" fmla="*/ 639 w 639"/>
                    <a:gd name="T7" fmla="*/ 0 h 20"/>
                    <a:gd name="T8" fmla="*/ 20 w 639"/>
                    <a:gd name="T9" fmla="*/ 0 h 20"/>
                    <a:gd name="T10" fmla="*/ 0 60000 65536"/>
                    <a:gd name="T11" fmla="*/ 0 60000 65536"/>
                    <a:gd name="T12" fmla="*/ 0 60000 65536"/>
                    <a:gd name="T13" fmla="*/ 0 60000 65536"/>
                    <a:gd name="T14" fmla="*/ 0 60000 65536"/>
                    <a:gd name="T15" fmla="*/ 0 w 639"/>
                    <a:gd name="T16" fmla="*/ 0 h 20"/>
                    <a:gd name="T17" fmla="*/ 639 w 639"/>
                    <a:gd name="T18" fmla="*/ 20 h 20"/>
                  </a:gdLst>
                  <a:ahLst/>
                  <a:cxnLst>
                    <a:cxn ang="T10">
                      <a:pos x="T0" y="T1"/>
                    </a:cxn>
                    <a:cxn ang="T11">
                      <a:pos x="T2" y="T3"/>
                    </a:cxn>
                    <a:cxn ang="T12">
                      <a:pos x="T4" y="T5"/>
                    </a:cxn>
                    <a:cxn ang="T13">
                      <a:pos x="T6" y="T7"/>
                    </a:cxn>
                    <a:cxn ang="T14">
                      <a:pos x="T8" y="T9"/>
                    </a:cxn>
                  </a:cxnLst>
                  <a:rect l="T15" t="T16" r="T17" b="T18"/>
                  <a:pathLst>
                    <a:path w="639" h="20">
                      <a:moveTo>
                        <a:pt x="20" y="0"/>
                      </a:moveTo>
                      <a:lnTo>
                        <a:pt x="0" y="20"/>
                      </a:lnTo>
                      <a:lnTo>
                        <a:pt x="620" y="20"/>
                      </a:lnTo>
                      <a:lnTo>
                        <a:pt x="639" y="0"/>
                      </a:lnTo>
                      <a:lnTo>
                        <a:pt x="20" y="0"/>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571" name="Freeform 109"/>
                <p:cNvSpPr>
                  <a:spLocks/>
                </p:cNvSpPr>
                <p:nvPr/>
              </p:nvSpPr>
              <p:spPr bwMode="auto">
                <a:xfrm>
                  <a:off x="1790" y="3267"/>
                  <a:ext cx="7" cy="437"/>
                </a:xfrm>
                <a:custGeom>
                  <a:avLst/>
                  <a:gdLst>
                    <a:gd name="T0" fmla="*/ 19 w 19"/>
                    <a:gd name="T1" fmla="*/ 1334 h 1354"/>
                    <a:gd name="T2" fmla="*/ 19 w 19"/>
                    <a:gd name="T3" fmla="*/ 0 h 1354"/>
                    <a:gd name="T4" fmla="*/ 0 w 19"/>
                    <a:gd name="T5" fmla="*/ 20 h 1354"/>
                    <a:gd name="T6" fmla="*/ 0 w 19"/>
                    <a:gd name="T7" fmla="*/ 1354 h 1354"/>
                    <a:gd name="T8" fmla="*/ 19 w 19"/>
                    <a:gd name="T9" fmla="*/ 1334 h 1354"/>
                    <a:gd name="T10" fmla="*/ 0 60000 65536"/>
                    <a:gd name="T11" fmla="*/ 0 60000 65536"/>
                    <a:gd name="T12" fmla="*/ 0 60000 65536"/>
                    <a:gd name="T13" fmla="*/ 0 60000 65536"/>
                    <a:gd name="T14" fmla="*/ 0 60000 65536"/>
                    <a:gd name="T15" fmla="*/ 0 w 19"/>
                    <a:gd name="T16" fmla="*/ 0 h 1354"/>
                    <a:gd name="T17" fmla="*/ 19 w 19"/>
                    <a:gd name="T18" fmla="*/ 1354 h 1354"/>
                  </a:gdLst>
                  <a:ahLst/>
                  <a:cxnLst>
                    <a:cxn ang="T10">
                      <a:pos x="T0" y="T1"/>
                    </a:cxn>
                    <a:cxn ang="T11">
                      <a:pos x="T2" y="T3"/>
                    </a:cxn>
                    <a:cxn ang="T12">
                      <a:pos x="T4" y="T5"/>
                    </a:cxn>
                    <a:cxn ang="T13">
                      <a:pos x="T6" y="T7"/>
                    </a:cxn>
                    <a:cxn ang="T14">
                      <a:pos x="T8" y="T9"/>
                    </a:cxn>
                  </a:cxnLst>
                  <a:rect l="T15" t="T16" r="T17" b="T18"/>
                  <a:pathLst>
                    <a:path w="19" h="1354">
                      <a:moveTo>
                        <a:pt x="19" y="1334"/>
                      </a:moveTo>
                      <a:lnTo>
                        <a:pt x="19" y="0"/>
                      </a:lnTo>
                      <a:lnTo>
                        <a:pt x="0" y="20"/>
                      </a:lnTo>
                      <a:lnTo>
                        <a:pt x="0" y="1354"/>
                      </a:lnTo>
                      <a:lnTo>
                        <a:pt x="19" y="1334"/>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572" name="Rectangle 110"/>
                <p:cNvSpPr>
                  <a:spLocks noChangeArrowheads="1"/>
                </p:cNvSpPr>
                <p:nvPr/>
              </p:nvSpPr>
              <p:spPr bwMode="auto">
                <a:xfrm>
                  <a:off x="1580" y="3274"/>
                  <a:ext cx="210" cy="430"/>
                </a:xfrm>
                <a:prstGeom prst="rect">
                  <a:avLst/>
                </a:prstGeom>
                <a:solidFill>
                  <a:srgbClr val="CCCCFF"/>
                </a:solidFill>
                <a:ln w="12700">
                  <a:solidFill>
                    <a:srgbClr val="000000"/>
                  </a:solidFill>
                  <a:miter lim="800000"/>
                  <a:headEnd/>
                  <a:tailEnd/>
                </a:ln>
              </p:spPr>
              <p:txBody>
                <a:bodyPr>
                  <a:prstTxWarp prst="textNoShape">
                    <a:avLst/>
                  </a:prstTxWarp>
                </a:bodyPr>
                <a:lstStyle/>
                <a:p>
                  <a:endParaRPr lang="en-US"/>
                </a:p>
              </p:txBody>
            </p:sp>
          </p:grpSp>
          <p:grpSp>
            <p:nvGrpSpPr>
              <p:cNvPr id="28" name="Group 111"/>
              <p:cNvGrpSpPr>
                <a:grpSpLocks/>
              </p:cNvGrpSpPr>
              <p:nvPr/>
            </p:nvGrpSpPr>
            <p:grpSpPr bwMode="auto">
              <a:xfrm>
                <a:off x="1963" y="3160"/>
                <a:ext cx="217" cy="544"/>
                <a:chOff x="1963" y="3160"/>
                <a:chExt cx="217" cy="544"/>
              </a:xfrm>
            </p:grpSpPr>
            <p:sp>
              <p:nvSpPr>
                <p:cNvPr id="59567" name="Freeform 112"/>
                <p:cNvSpPr>
                  <a:spLocks/>
                </p:cNvSpPr>
                <p:nvPr/>
              </p:nvSpPr>
              <p:spPr bwMode="auto">
                <a:xfrm>
                  <a:off x="1963" y="3160"/>
                  <a:ext cx="217" cy="6"/>
                </a:xfrm>
                <a:custGeom>
                  <a:avLst/>
                  <a:gdLst>
                    <a:gd name="T0" fmla="*/ 19 w 639"/>
                    <a:gd name="T1" fmla="*/ 0 h 20"/>
                    <a:gd name="T2" fmla="*/ 0 w 639"/>
                    <a:gd name="T3" fmla="*/ 20 h 20"/>
                    <a:gd name="T4" fmla="*/ 619 w 639"/>
                    <a:gd name="T5" fmla="*/ 20 h 20"/>
                    <a:gd name="T6" fmla="*/ 639 w 639"/>
                    <a:gd name="T7" fmla="*/ 0 h 20"/>
                    <a:gd name="T8" fmla="*/ 19 w 639"/>
                    <a:gd name="T9" fmla="*/ 0 h 20"/>
                    <a:gd name="T10" fmla="*/ 0 60000 65536"/>
                    <a:gd name="T11" fmla="*/ 0 60000 65536"/>
                    <a:gd name="T12" fmla="*/ 0 60000 65536"/>
                    <a:gd name="T13" fmla="*/ 0 60000 65536"/>
                    <a:gd name="T14" fmla="*/ 0 60000 65536"/>
                    <a:gd name="T15" fmla="*/ 0 w 639"/>
                    <a:gd name="T16" fmla="*/ 0 h 20"/>
                    <a:gd name="T17" fmla="*/ 639 w 639"/>
                    <a:gd name="T18" fmla="*/ 20 h 20"/>
                  </a:gdLst>
                  <a:ahLst/>
                  <a:cxnLst>
                    <a:cxn ang="T10">
                      <a:pos x="T0" y="T1"/>
                    </a:cxn>
                    <a:cxn ang="T11">
                      <a:pos x="T2" y="T3"/>
                    </a:cxn>
                    <a:cxn ang="T12">
                      <a:pos x="T4" y="T5"/>
                    </a:cxn>
                    <a:cxn ang="T13">
                      <a:pos x="T6" y="T7"/>
                    </a:cxn>
                    <a:cxn ang="T14">
                      <a:pos x="T8" y="T9"/>
                    </a:cxn>
                  </a:cxnLst>
                  <a:rect l="T15" t="T16" r="T17" b="T18"/>
                  <a:pathLst>
                    <a:path w="639" h="20">
                      <a:moveTo>
                        <a:pt x="19" y="0"/>
                      </a:moveTo>
                      <a:lnTo>
                        <a:pt x="0" y="20"/>
                      </a:lnTo>
                      <a:lnTo>
                        <a:pt x="619" y="20"/>
                      </a:lnTo>
                      <a:lnTo>
                        <a:pt x="639" y="0"/>
                      </a:lnTo>
                      <a:lnTo>
                        <a:pt x="19" y="0"/>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568" name="Freeform 113"/>
                <p:cNvSpPr>
                  <a:spLocks/>
                </p:cNvSpPr>
                <p:nvPr/>
              </p:nvSpPr>
              <p:spPr bwMode="auto">
                <a:xfrm>
                  <a:off x="2174" y="3160"/>
                  <a:ext cx="6" cy="544"/>
                </a:xfrm>
                <a:custGeom>
                  <a:avLst/>
                  <a:gdLst>
                    <a:gd name="T0" fmla="*/ 20 w 20"/>
                    <a:gd name="T1" fmla="*/ 1668 h 1688"/>
                    <a:gd name="T2" fmla="*/ 20 w 20"/>
                    <a:gd name="T3" fmla="*/ 0 h 1688"/>
                    <a:gd name="T4" fmla="*/ 0 w 20"/>
                    <a:gd name="T5" fmla="*/ 20 h 1688"/>
                    <a:gd name="T6" fmla="*/ 0 w 20"/>
                    <a:gd name="T7" fmla="*/ 1688 h 1688"/>
                    <a:gd name="T8" fmla="*/ 20 w 20"/>
                    <a:gd name="T9" fmla="*/ 1668 h 1688"/>
                    <a:gd name="T10" fmla="*/ 0 60000 65536"/>
                    <a:gd name="T11" fmla="*/ 0 60000 65536"/>
                    <a:gd name="T12" fmla="*/ 0 60000 65536"/>
                    <a:gd name="T13" fmla="*/ 0 60000 65536"/>
                    <a:gd name="T14" fmla="*/ 0 60000 65536"/>
                    <a:gd name="T15" fmla="*/ 0 w 20"/>
                    <a:gd name="T16" fmla="*/ 0 h 1688"/>
                    <a:gd name="T17" fmla="*/ 20 w 20"/>
                    <a:gd name="T18" fmla="*/ 1688 h 1688"/>
                  </a:gdLst>
                  <a:ahLst/>
                  <a:cxnLst>
                    <a:cxn ang="T10">
                      <a:pos x="T0" y="T1"/>
                    </a:cxn>
                    <a:cxn ang="T11">
                      <a:pos x="T2" y="T3"/>
                    </a:cxn>
                    <a:cxn ang="T12">
                      <a:pos x="T4" y="T5"/>
                    </a:cxn>
                    <a:cxn ang="T13">
                      <a:pos x="T6" y="T7"/>
                    </a:cxn>
                    <a:cxn ang="T14">
                      <a:pos x="T8" y="T9"/>
                    </a:cxn>
                  </a:cxnLst>
                  <a:rect l="T15" t="T16" r="T17" b="T18"/>
                  <a:pathLst>
                    <a:path w="20" h="1688">
                      <a:moveTo>
                        <a:pt x="20" y="1668"/>
                      </a:moveTo>
                      <a:lnTo>
                        <a:pt x="20" y="0"/>
                      </a:lnTo>
                      <a:lnTo>
                        <a:pt x="0" y="20"/>
                      </a:lnTo>
                      <a:lnTo>
                        <a:pt x="0" y="1688"/>
                      </a:lnTo>
                      <a:lnTo>
                        <a:pt x="20" y="1668"/>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569" name="Rectangle 114"/>
                <p:cNvSpPr>
                  <a:spLocks noChangeArrowheads="1"/>
                </p:cNvSpPr>
                <p:nvPr/>
              </p:nvSpPr>
              <p:spPr bwMode="auto">
                <a:xfrm>
                  <a:off x="1963" y="3166"/>
                  <a:ext cx="211" cy="538"/>
                </a:xfrm>
                <a:prstGeom prst="rect">
                  <a:avLst/>
                </a:prstGeom>
                <a:solidFill>
                  <a:srgbClr val="CCCCFF"/>
                </a:solidFill>
                <a:ln w="12700">
                  <a:solidFill>
                    <a:srgbClr val="000000"/>
                  </a:solidFill>
                  <a:miter lim="800000"/>
                  <a:headEnd/>
                  <a:tailEnd/>
                </a:ln>
              </p:spPr>
              <p:txBody>
                <a:bodyPr>
                  <a:prstTxWarp prst="textNoShape">
                    <a:avLst/>
                  </a:prstTxWarp>
                </a:bodyPr>
                <a:lstStyle/>
                <a:p>
                  <a:endParaRPr lang="en-US"/>
                </a:p>
              </p:txBody>
            </p:sp>
          </p:grpSp>
          <p:grpSp>
            <p:nvGrpSpPr>
              <p:cNvPr id="29" name="Group 115"/>
              <p:cNvGrpSpPr>
                <a:grpSpLocks/>
              </p:cNvGrpSpPr>
              <p:nvPr/>
            </p:nvGrpSpPr>
            <p:grpSpPr bwMode="auto">
              <a:xfrm>
                <a:off x="2345" y="3401"/>
                <a:ext cx="218" cy="303"/>
                <a:chOff x="2345" y="3401"/>
                <a:chExt cx="218" cy="303"/>
              </a:xfrm>
            </p:grpSpPr>
            <p:sp>
              <p:nvSpPr>
                <p:cNvPr id="59564" name="Freeform 116"/>
                <p:cNvSpPr>
                  <a:spLocks/>
                </p:cNvSpPr>
                <p:nvPr/>
              </p:nvSpPr>
              <p:spPr bwMode="auto">
                <a:xfrm>
                  <a:off x="2345" y="3401"/>
                  <a:ext cx="218" cy="7"/>
                </a:xfrm>
                <a:custGeom>
                  <a:avLst/>
                  <a:gdLst>
                    <a:gd name="T0" fmla="*/ 19 w 639"/>
                    <a:gd name="T1" fmla="*/ 0 h 19"/>
                    <a:gd name="T2" fmla="*/ 0 w 639"/>
                    <a:gd name="T3" fmla="*/ 19 h 19"/>
                    <a:gd name="T4" fmla="*/ 619 w 639"/>
                    <a:gd name="T5" fmla="*/ 19 h 19"/>
                    <a:gd name="T6" fmla="*/ 639 w 639"/>
                    <a:gd name="T7" fmla="*/ 0 h 19"/>
                    <a:gd name="T8" fmla="*/ 19 w 639"/>
                    <a:gd name="T9" fmla="*/ 0 h 19"/>
                    <a:gd name="T10" fmla="*/ 0 60000 65536"/>
                    <a:gd name="T11" fmla="*/ 0 60000 65536"/>
                    <a:gd name="T12" fmla="*/ 0 60000 65536"/>
                    <a:gd name="T13" fmla="*/ 0 60000 65536"/>
                    <a:gd name="T14" fmla="*/ 0 60000 65536"/>
                    <a:gd name="T15" fmla="*/ 0 w 639"/>
                    <a:gd name="T16" fmla="*/ 0 h 19"/>
                    <a:gd name="T17" fmla="*/ 639 w 639"/>
                    <a:gd name="T18" fmla="*/ 19 h 19"/>
                  </a:gdLst>
                  <a:ahLst/>
                  <a:cxnLst>
                    <a:cxn ang="T10">
                      <a:pos x="T0" y="T1"/>
                    </a:cxn>
                    <a:cxn ang="T11">
                      <a:pos x="T2" y="T3"/>
                    </a:cxn>
                    <a:cxn ang="T12">
                      <a:pos x="T4" y="T5"/>
                    </a:cxn>
                    <a:cxn ang="T13">
                      <a:pos x="T6" y="T7"/>
                    </a:cxn>
                    <a:cxn ang="T14">
                      <a:pos x="T8" y="T9"/>
                    </a:cxn>
                  </a:cxnLst>
                  <a:rect l="T15" t="T16" r="T17" b="T18"/>
                  <a:pathLst>
                    <a:path w="639" h="19">
                      <a:moveTo>
                        <a:pt x="19" y="0"/>
                      </a:moveTo>
                      <a:lnTo>
                        <a:pt x="0" y="19"/>
                      </a:lnTo>
                      <a:lnTo>
                        <a:pt x="619" y="19"/>
                      </a:lnTo>
                      <a:lnTo>
                        <a:pt x="639" y="0"/>
                      </a:lnTo>
                      <a:lnTo>
                        <a:pt x="19" y="0"/>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565" name="Freeform 117"/>
                <p:cNvSpPr>
                  <a:spLocks/>
                </p:cNvSpPr>
                <p:nvPr/>
              </p:nvSpPr>
              <p:spPr bwMode="auto">
                <a:xfrm>
                  <a:off x="2557" y="3401"/>
                  <a:ext cx="6" cy="303"/>
                </a:xfrm>
                <a:custGeom>
                  <a:avLst/>
                  <a:gdLst>
                    <a:gd name="T0" fmla="*/ 20 w 20"/>
                    <a:gd name="T1" fmla="*/ 917 h 937"/>
                    <a:gd name="T2" fmla="*/ 20 w 20"/>
                    <a:gd name="T3" fmla="*/ 0 h 937"/>
                    <a:gd name="T4" fmla="*/ 0 w 20"/>
                    <a:gd name="T5" fmla="*/ 19 h 937"/>
                    <a:gd name="T6" fmla="*/ 0 w 20"/>
                    <a:gd name="T7" fmla="*/ 937 h 937"/>
                    <a:gd name="T8" fmla="*/ 20 w 20"/>
                    <a:gd name="T9" fmla="*/ 917 h 937"/>
                    <a:gd name="T10" fmla="*/ 0 60000 65536"/>
                    <a:gd name="T11" fmla="*/ 0 60000 65536"/>
                    <a:gd name="T12" fmla="*/ 0 60000 65536"/>
                    <a:gd name="T13" fmla="*/ 0 60000 65536"/>
                    <a:gd name="T14" fmla="*/ 0 60000 65536"/>
                    <a:gd name="T15" fmla="*/ 0 w 20"/>
                    <a:gd name="T16" fmla="*/ 0 h 937"/>
                    <a:gd name="T17" fmla="*/ 20 w 20"/>
                    <a:gd name="T18" fmla="*/ 937 h 937"/>
                  </a:gdLst>
                  <a:ahLst/>
                  <a:cxnLst>
                    <a:cxn ang="T10">
                      <a:pos x="T0" y="T1"/>
                    </a:cxn>
                    <a:cxn ang="T11">
                      <a:pos x="T2" y="T3"/>
                    </a:cxn>
                    <a:cxn ang="T12">
                      <a:pos x="T4" y="T5"/>
                    </a:cxn>
                    <a:cxn ang="T13">
                      <a:pos x="T6" y="T7"/>
                    </a:cxn>
                    <a:cxn ang="T14">
                      <a:pos x="T8" y="T9"/>
                    </a:cxn>
                  </a:cxnLst>
                  <a:rect l="T15" t="T16" r="T17" b="T18"/>
                  <a:pathLst>
                    <a:path w="20" h="937">
                      <a:moveTo>
                        <a:pt x="20" y="917"/>
                      </a:moveTo>
                      <a:lnTo>
                        <a:pt x="20" y="0"/>
                      </a:lnTo>
                      <a:lnTo>
                        <a:pt x="0" y="19"/>
                      </a:lnTo>
                      <a:lnTo>
                        <a:pt x="0" y="937"/>
                      </a:lnTo>
                      <a:lnTo>
                        <a:pt x="20" y="917"/>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566" name="Rectangle 118"/>
                <p:cNvSpPr>
                  <a:spLocks noChangeArrowheads="1"/>
                </p:cNvSpPr>
                <p:nvPr/>
              </p:nvSpPr>
              <p:spPr bwMode="auto">
                <a:xfrm>
                  <a:off x="2345" y="3408"/>
                  <a:ext cx="212" cy="296"/>
                </a:xfrm>
                <a:prstGeom prst="rect">
                  <a:avLst/>
                </a:prstGeom>
                <a:solidFill>
                  <a:srgbClr val="CCCCFF"/>
                </a:solidFill>
                <a:ln w="12700">
                  <a:solidFill>
                    <a:srgbClr val="000000"/>
                  </a:solidFill>
                  <a:miter lim="800000"/>
                  <a:headEnd/>
                  <a:tailEnd/>
                </a:ln>
              </p:spPr>
              <p:txBody>
                <a:bodyPr>
                  <a:prstTxWarp prst="textNoShape">
                    <a:avLst/>
                  </a:prstTxWarp>
                </a:bodyPr>
                <a:lstStyle/>
                <a:p>
                  <a:endParaRPr lang="en-US"/>
                </a:p>
              </p:txBody>
            </p:sp>
          </p:grpSp>
          <p:grpSp>
            <p:nvGrpSpPr>
              <p:cNvPr id="30" name="Group 119"/>
              <p:cNvGrpSpPr>
                <a:grpSpLocks/>
              </p:cNvGrpSpPr>
              <p:nvPr/>
            </p:nvGrpSpPr>
            <p:grpSpPr bwMode="auto">
              <a:xfrm>
                <a:off x="2729" y="3348"/>
                <a:ext cx="217" cy="356"/>
                <a:chOff x="2729" y="3348"/>
                <a:chExt cx="217" cy="356"/>
              </a:xfrm>
            </p:grpSpPr>
            <p:sp>
              <p:nvSpPr>
                <p:cNvPr id="59561" name="Freeform 120"/>
                <p:cNvSpPr>
                  <a:spLocks/>
                </p:cNvSpPr>
                <p:nvPr/>
              </p:nvSpPr>
              <p:spPr bwMode="auto">
                <a:xfrm>
                  <a:off x="2729" y="3348"/>
                  <a:ext cx="217" cy="6"/>
                </a:xfrm>
                <a:custGeom>
                  <a:avLst/>
                  <a:gdLst>
                    <a:gd name="T0" fmla="*/ 20 w 639"/>
                    <a:gd name="T1" fmla="*/ 0 h 20"/>
                    <a:gd name="T2" fmla="*/ 0 w 639"/>
                    <a:gd name="T3" fmla="*/ 20 h 20"/>
                    <a:gd name="T4" fmla="*/ 620 w 639"/>
                    <a:gd name="T5" fmla="*/ 20 h 20"/>
                    <a:gd name="T6" fmla="*/ 639 w 639"/>
                    <a:gd name="T7" fmla="*/ 0 h 20"/>
                    <a:gd name="T8" fmla="*/ 20 w 639"/>
                    <a:gd name="T9" fmla="*/ 0 h 20"/>
                    <a:gd name="T10" fmla="*/ 0 60000 65536"/>
                    <a:gd name="T11" fmla="*/ 0 60000 65536"/>
                    <a:gd name="T12" fmla="*/ 0 60000 65536"/>
                    <a:gd name="T13" fmla="*/ 0 60000 65536"/>
                    <a:gd name="T14" fmla="*/ 0 60000 65536"/>
                    <a:gd name="T15" fmla="*/ 0 w 639"/>
                    <a:gd name="T16" fmla="*/ 0 h 20"/>
                    <a:gd name="T17" fmla="*/ 639 w 639"/>
                    <a:gd name="T18" fmla="*/ 20 h 20"/>
                  </a:gdLst>
                  <a:ahLst/>
                  <a:cxnLst>
                    <a:cxn ang="T10">
                      <a:pos x="T0" y="T1"/>
                    </a:cxn>
                    <a:cxn ang="T11">
                      <a:pos x="T2" y="T3"/>
                    </a:cxn>
                    <a:cxn ang="T12">
                      <a:pos x="T4" y="T5"/>
                    </a:cxn>
                    <a:cxn ang="T13">
                      <a:pos x="T6" y="T7"/>
                    </a:cxn>
                    <a:cxn ang="T14">
                      <a:pos x="T8" y="T9"/>
                    </a:cxn>
                  </a:cxnLst>
                  <a:rect l="T15" t="T16" r="T17" b="T18"/>
                  <a:pathLst>
                    <a:path w="639" h="20">
                      <a:moveTo>
                        <a:pt x="20" y="0"/>
                      </a:moveTo>
                      <a:lnTo>
                        <a:pt x="0" y="20"/>
                      </a:lnTo>
                      <a:lnTo>
                        <a:pt x="620" y="20"/>
                      </a:lnTo>
                      <a:lnTo>
                        <a:pt x="639" y="0"/>
                      </a:lnTo>
                      <a:lnTo>
                        <a:pt x="20" y="0"/>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562" name="Freeform 121"/>
                <p:cNvSpPr>
                  <a:spLocks/>
                </p:cNvSpPr>
                <p:nvPr/>
              </p:nvSpPr>
              <p:spPr bwMode="auto">
                <a:xfrm>
                  <a:off x="2939" y="3348"/>
                  <a:ext cx="7" cy="356"/>
                </a:xfrm>
                <a:custGeom>
                  <a:avLst/>
                  <a:gdLst>
                    <a:gd name="T0" fmla="*/ 19 w 19"/>
                    <a:gd name="T1" fmla="*/ 1084 h 1104"/>
                    <a:gd name="T2" fmla="*/ 19 w 19"/>
                    <a:gd name="T3" fmla="*/ 0 h 1104"/>
                    <a:gd name="T4" fmla="*/ 0 w 19"/>
                    <a:gd name="T5" fmla="*/ 20 h 1104"/>
                    <a:gd name="T6" fmla="*/ 0 w 19"/>
                    <a:gd name="T7" fmla="*/ 1104 h 1104"/>
                    <a:gd name="T8" fmla="*/ 19 w 19"/>
                    <a:gd name="T9" fmla="*/ 1084 h 1104"/>
                    <a:gd name="T10" fmla="*/ 0 60000 65536"/>
                    <a:gd name="T11" fmla="*/ 0 60000 65536"/>
                    <a:gd name="T12" fmla="*/ 0 60000 65536"/>
                    <a:gd name="T13" fmla="*/ 0 60000 65536"/>
                    <a:gd name="T14" fmla="*/ 0 60000 65536"/>
                    <a:gd name="T15" fmla="*/ 0 w 19"/>
                    <a:gd name="T16" fmla="*/ 0 h 1104"/>
                    <a:gd name="T17" fmla="*/ 19 w 19"/>
                    <a:gd name="T18" fmla="*/ 1104 h 1104"/>
                  </a:gdLst>
                  <a:ahLst/>
                  <a:cxnLst>
                    <a:cxn ang="T10">
                      <a:pos x="T0" y="T1"/>
                    </a:cxn>
                    <a:cxn ang="T11">
                      <a:pos x="T2" y="T3"/>
                    </a:cxn>
                    <a:cxn ang="T12">
                      <a:pos x="T4" y="T5"/>
                    </a:cxn>
                    <a:cxn ang="T13">
                      <a:pos x="T6" y="T7"/>
                    </a:cxn>
                    <a:cxn ang="T14">
                      <a:pos x="T8" y="T9"/>
                    </a:cxn>
                  </a:cxnLst>
                  <a:rect l="T15" t="T16" r="T17" b="T18"/>
                  <a:pathLst>
                    <a:path w="19" h="1104">
                      <a:moveTo>
                        <a:pt x="19" y="1084"/>
                      </a:moveTo>
                      <a:lnTo>
                        <a:pt x="19" y="0"/>
                      </a:lnTo>
                      <a:lnTo>
                        <a:pt x="0" y="20"/>
                      </a:lnTo>
                      <a:lnTo>
                        <a:pt x="0" y="1104"/>
                      </a:lnTo>
                      <a:lnTo>
                        <a:pt x="19" y="1084"/>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563" name="Rectangle 122"/>
                <p:cNvSpPr>
                  <a:spLocks noChangeArrowheads="1"/>
                </p:cNvSpPr>
                <p:nvPr/>
              </p:nvSpPr>
              <p:spPr bwMode="auto">
                <a:xfrm>
                  <a:off x="2729" y="3354"/>
                  <a:ext cx="210" cy="350"/>
                </a:xfrm>
                <a:prstGeom prst="rect">
                  <a:avLst/>
                </a:prstGeom>
                <a:solidFill>
                  <a:srgbClr val="CCCCFF"/>
                </a:solidFill>
                <a:ln w="12700">
                  <a:solidFill>
                    <a:srgbClr val="000000"/>
                  </a:solidFill>
                  <a:miter lim="800000"/>
                  <a:headEnd/>
                  <a:tailEnd/>
                </a:ln>
              </p:spPr>
              <p:txBody>
                <a:bodyPr>
                  <a:prstTxWarp prst="textNoShape">
                    <a:avLst/>
                  </a:prstTxWarp>
                </a:bodyPr>
                <a:lstStyle/>
                <a:p>
                  <a:endParaRPr lang="en-US"/>
                </a:p>
              </p:txBody>
            </p:sp>
          </p:grpSp>
          <p:grpSp>
            <p:nvGrpSpPr>
              <p:cNvPr id="31" name="Group 123"/>
              <p:cNvGrpSpPr>
                <a:grpSpLocks/>
              </p:cNvGrpSpPr>
              <p:nvPr/>
            </p:nvGrpSpPr>
            <p:grpSpPr bwMode="auto">
              <a:xfrm>
                <a:off x="3112" y="3321"/>
                <a:ext cx="217" cy="383"/>
                <a:chOff x="3112" y="3321"/>
                <a:chExt cx="217" cy="383"/>
              </a:xfrm>
            </p:grpSpPr>
            <p:sp>
              <p:nvSpPr>
                <p:cNvPr id="59558" name="Freeform 124"/>
                <p:cNvSpPr>
                  <a:spLocks/>
                </p:cNvSpPr>
                <p:nvPr/>
              </p:nvSpPr>
              <p:spPr bwMode="auto">
                <a:xfrm>
                  <a:off x="3112" y="3321"/>
                  <a:ext cx="217" cy="7"/>
                </a:xfrm>
                <a:custGeom>
                  <a:avLst/>
                  <a:gdLst>
                    <a:gd name="T0" fmla="*/ 20 w 638"/>
                    <a:gd name="T1" fmla="*/ 0 h 20"/>
                    <a:gd name="T2" fmla="*/ 0 w 638"/>
                    <a:gd name="T3" fmla="*/ 20 h 20"/>
                    <a:gd name="T4" fmla="*/ 619 w 638"/>
                    <a:gd name="T5" fmla="*/ 20 h 20"/>
                    <a:gd name="T6" fmla="*/ 638 w 638"/>
                    <a:gd name="T7" fmla="*/ 0 h 20"/>
                    <a:gd name="T8" fmla="*/ 20 w 638"/>
                    <a:gd name="T9" fmla="*/ 0 h 20"/>
                    <a:gd name="T10" fmla="*/ 0 60000 65536"/>
                    <a:gd name="T11" fmla="*/ 0 60000 65536"/>
                    <a:gd name="T12" fmla="*/ 0 60000 65536"/>
                    <a:gd name="T13" fmla="*/ 0 60000 65536"/>
                    <a:gd name="T14" fmla="*/ 0 60000 65536"/>
                    <a:gd name="T15" fmla="*/ 0 w 638"/>
                    <a:gd name="T16" fmla="*/ 0 h 20"/>
                    <a:gd name="T17" fmla="*/ 638 w 638"/>
                    <a:gd name="T18" fmla="*/ 20 h 20"/>
                  </a:gdLst>
                  <a:ahLst/>
                  <a:cxnLst>
                    <a:cxn ang="T10">
                      <a:pos x="T0" y="T1"/>
                    </a:cxn>
                    <a:cxn ang="T11">
                      <a:pos x="T2" y="T3"/>
                    </a:cxn>
                    <a:cxn ang="T12">
                      <a:pos x="T4" y="T5"/>
                    </a:cxn>
                    <a:cxn ang="T13">
                      <a:pos x="T6" y="T7"/>
                    </a:cxn>
                    <a:cxn ang="T14">
                      <a:pos x="T8" y="T9"/>
                    </a:cxn>
                  </a:cxnLst>
                  <a:rect l="T15" t="T16" r="T17" b="T18"/>
                  <a:pathLst>
                    <a:path w="638" h="20">
                      <a:moveTo>
                        <a:pt x="20" y="0"/>
                      </a:moveTo>
                      <a:lnTo>
                        <a:pt x="0" y="20"/>
                      </a:lnTo>
                      <a:lnTo>
                        <a:pt x="619" y="20"/>
                      </a:lnTo>
                      <a:lnTo>
                        <a:pt x="638" y="0"/>
                      </a:lnTo>
                      <a:lnTo>
                        <a:pt x="20" y="0"/>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559" name="Freeform 125"/>
                <p:cNvSpPr>
                  <a:spLocks/>
                </p:cNvSpPr>
                <p:nvPr/>
              </p:nvSpPr>
              <p:spPr bwMode="auto">
                <a:xfrm>
                  <a:off x="3322" y="3321"/>
                  <a:ext cx="7" cy="383"/>
                </a:xfrm>
                <a:custGeom>
                  <a:avLst/>
                  <a:gdLst>
                    <a:gd name="T0" fmla="*/ 19 w 19"/>
                    <a:gd name="T1" fmla="*/ 1167 h 1187"/>
                    <a:gd name="T2" fmla="*/ 19 w 19"/>
                    <a:gd name="T3" fmla="*/ 0 h 1187"/>
                    <a:gd name="T4" fmla="*/ 0 w 19"/>
                    <a:gd name="T5" fmla="*/ 20 h 1187"/>
                    <a:gd name="T6" fmla="*/ 0 w 19"/>
                    <a:gd name="T7" fmla="*/ 1187 h 1187"/>
                    <a:gd name="T8" fmla="*/ 19 w 19"/>
                    <a:gd name="T9" fmla="*/ 1167 h 1187"/>
                    <a:gd name="T10" fmla="*/ 0 60000 65536"/>
                    <a:gd name="T11" fmla="*/ 0 60000 65536"/>
                    <a:gd name="T12" fmla="*/ 0 60000 65536"/>
                    <a:gd name="T13" fmla="*/ 0 60000 65536"/>
                    <a:gd name="T14" fmla="*/ 0 60000 65536"/>
                    <a:gd name="T15" fmla="*/ 0 w 19"/>
                    <a:gd name="T16" fmla="*/ 0 h 1187"/>
                    <a:gd name="T17" fmla="*/ 19 w 19"/>
                    <a:gd name="T18" fmla="*/ 1187 h 1187"/>
                  </a:gdLst>
                  <a:ahLst/>
                  <a:cxnLst>
                    <a:cxn ang="T10">
                      <a:pos x="T0" y="T1"/>
                    </a:cxn>
                    <a:cxn ang="T11">
                      <a:pos x="T2" y="T3"/>
                    </a:cxn>
                    <a:cxn ang="T12">
                      <a:pos x="T4" y="T5"/>
                    </a:cxn>
                    <a:cxn ang="T13">
                      <a:pos x="T6" y="T7"/>
                    </a:cxn>
                    <a:cxn ang="T14">
                      <a:pos x="T8" y="T9"/>
                    </a:cxn>
                  </a:cxnLst>
                  <a:rect l="T15" t="T16" r="T17" b="T18"/>
                  <a:pathLst>
                    <a:path w="19" h="1187">
                      <a:moveTo>
                        <a:pt x="19" y="1167"/>
                      </a:moveTo>
                      <a:lnTo>
                        <a:pt x="19" y="0"/>
                      </a:lnTo>
                      <a:lnTo>
                        <a:pt x="0" y="20"/>
                      </a:lnTo>
                      <a:lnTo>
                        <a:pt x="0" y="1187"/>
                      </a:lnTo>
                      <a:lnTo>
                        <a:pt x="19" y="1167"/>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560" name="Rectangle 126"/>
                <p:cNvSpPr>
                  <a:spLocks noChangeArrowheads="1"/>
                </p:cNvSpPr>
                <p:nvPr/>
              </p:nvSpPr>
              <p:spPr bwMode="auto">
                <a:xfrm>
                  <a:off x="3112" y="3328"/>
                  <a:ext cx="210" cy="376"/>
                </a:xfrm>
                <a:prstGeom prst="rect">
                  <a:avLst/>
                </a:prstGeom>
                <a:solidFill>
                  <a:srgbClr val="CCCCFF"/>
                </a:solidFill>
                <a:ln w="12700">
                  <a:solidFill>
                    <a:srgbClr val="000000"/>
                  </a:solidFill>
                  <a:miter lim="800000"/>
                  <a:headEnd/>
                  <a:tailEnd/>
                </a:ln>
              </p:spPr>
              <p:txBody>
                <a:bodyPr>
                  <a:prstTxWarp prst="textNoShape">
                    <a:avLst/>
                  </a:prstTxWarp>
                </a:bodyPr>
                <a:lstStyle/>
                <a:p>
                  <a:endParaRPr lang="en-US"/>
                </a:p>
              </p:txBody>
            </p:sp>
          </p:grpSp>
          <p:grpSp>
            <p:nvGrpSpPr>
              <p:cNvPr id="59584" name="Group 127"/>
              <p:cNvGrpSpPr>
                <a:grpSpLocks/>
              </p:cNvGrpSpPr>
              <p:nvPr/>
            </p:nvGrpSpPr>
            <p:grpSpPr bwMode="auto">
              <a:xfrm>
                <a:off x="4260" y="3267"/>
                <a:ext cx="218" cy="437"/>
                <a:chOff x="4260" y="3267"/>
                <a:chExt cx="218" cy="437"/>
              </a:xfrm>
            </p:grpSpPr>
            <p:sp>
              <p:nvSpPr>
                <p:cNvPr id="59555" name="Freeform 128"/>
                <p:cNvSpPr>
                  <a:spLocks/>
                </p:cNvSpPr>
                <p:nvPr/>
              </p:nvSpPr>
              <p:spPr bwMode="auto">
                <a:xfrm>
                  <a:off x="4260" y="3267"/>
                  <a:ext cx="218" cy="7"/>
                </a:xfrm>
                <a:custGeom>
                  <a:avLst/>
                  <a:gdLst>
                    <a:gd name="T0" fmla="*/ 19 w 639"/>
                    <a:gd name="T1" fmla="*/ 0 h 20"/>
                    <a:gd name="T2" fmla="*/ 0 w 639"/>
                    <a:gd name="T3" fmla="*/ 20 h 20"/>
                    <a:gd name="T4" fmla="*/ 619 w 639"/>
                    <a:gd name="T5" fmla="*/ 20 h 20"/>
                    <a:gd name="T6" fmla="*/ 639 w 639"/>
                    <a:gd name="T7" fmla="*/ 0 h 20"/>
                    <a:gd name="T8" fmla="*/ 19 w 639"/>
                    <a:gd name="T9" fmla="*/ 0 h 20"/>
                    <a:gd name="T10" fmla="*/ 0 60000 65536"/>
                    <a:gd name="T11" fmla="*/ 0 60000 65536"/>
                    <a:gd name="T12" fmla="*/ 0 60000 65536"/>
                    <a:gd name="T13" fmla="*/ 0 60000 65536"/>
                    <a:gd name="T14" fmla="*/ 0 60000 65536"/>
                    <a:gd name="T15" fmla="*/ 0 w 639"/>
                    <a:gd name="T16" fmla="*/ 0 h 20"/>
                    <a:gd name="T17" fmla="*/ 639 w 639"/>
                    <a:gd name="T18" fmla="*/ 20 h 20"/>
                  </a:gdLst>
                  <a:ahLst/>
                  <a:cxnLst>
                    <a:cxn ang="T10">
                      <a:pos x="T0" y="T1"/>
                    </a:cxn>
                    <a:cxn ang="T11">
                      <a:pos x="T2" y="T3"/>
                    </a:cxn>
                    <a:cxn ang="T12">
                      <a:pos x="T4" y="T5"/>
                    </a:cxn>
                    <a:cxn ang="T13">
                      <a:pos x="T6" y="T7"/>
                    </a:cxn>
                    <a:cxn ang="T14">
                      <a:pos x="T8" y="T9"/>
                    </a:cxn>
                  </a:cxnLst>
                  <a:rect l="T15" t="T16" r="T17" b="T18"/>
                  <a:pathLst>
                    <a:path w="639" h="20">
                      <a:moveTo>
                        <a:pt x="19" y="0"/>
                      </a:moveTo>
                      <a:lnTo>
                        <a:pt x="0" y="20"/>
                      </a:lnTo>
                      <a:lnTo>
                        <a:pt x="619" y="20"/>
                      </a:lnTo>
                      <a:lnTo>
                        <a:pt x="639" y="0"/>
                      </a:lnTo>
                      <a:lnTo>
                        <a:pt x="19" y="0"/>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556" name="Freeform 129"/>
                <p:cNvSpPr>
                  <a:spLocks/>
                </p:cNvSpPr>
                <p:nvPr/>
              </p:nvSpPr>
              <p:spPr bwMode="auto">
                <a:xfrm>
                  <a:off x="4470" y="3267"/>
                  <a:ext cx="8" cy="437"/>
                </a:xfrm>
                <a:custGeom>
                  <a:avLst/>
                  <a:gdLst>
                    <a:gd name="T0" fmla="*/ 20 w 20"/>
                    <a:gd name="T1" fmla="*/ 1334 h 1354"/>
                    <a:gd name="T2" fmla="*/ 20 w 20"/>
                    <a:gd name="T3" fmla="*/ 0 h 1354"/>
                    <a:gd name="T4" fmla="*/ 0 w 20"/>
                    <a:gd name="T5" fmla="*/ 20 h 1354"/>
                    <a:gd name="T6" fmla="*/ 0 w 20"/>
                    <a:gd name="T7" fmla="*/ 1354 h 1354"/>
                    <a:gd name="T8" fmla="*/ 20 w 20"/>
                    <a:gd name="T9" fmla="*/ 1334 h 1354"/>
                    <a:gd name="T10" fmla="*/ 0 60000 65536"/>
                    <a:gd name="T11" fmla="*/ 0 60000 65536"/>
                    <a:gd name="T12" fmla="*/ 0 60000 65536"/>
                    <a:gd name="T13" fmla="*/ 0 60000 65536"/>
                    <a:gd name="T14" fmla="*/ 0 60000 65536"/>
                    <a:gd name="T15" fmla="*/ 0 w 20"/>
                    <a:gd name="T16" fmla="*/ 0 h 1354"/>
                    <a:gd name="T17" fmla="*/ 20 w 20"/>
                    <a:gd name="T18" fmla="*/ 1354 h 1354"/>
                  </a:gdLst>
                  <a:ahLst/>
                  <a:cxnLst>
                    <a:cxn ang="T10">
                      <a:pos x="T0" y="T1"/>
                    </a:cxn>
                    <a:cxn ang="T11">
                      <a:pos x="T2" y="T3"/>
                    </a:cxn>
                    <a:cxn ang="T12">
                      <a:pos x="T4" y="T5"/>
                    </a:cxn>
                    <a:cxn ang="T13">
                      <a:pos x="T6" y="T7"/>
                    </a:cxn>
                    <a:cxn ang="T14">
                      <a:pos x="T8" y="T9"/>
                    </a:cxn>
                  </a:cxnLst>
                  <a:rect l="T15" t="T16" r="T17" b="T18"/>
                  <a:pathLst>
                    <a:path w="20" h="1354">
                      <a:moveTo>
                        <a:pt x="20" y="1334"/>
                      </a:moveTo>
                      <a:lnTo>
                        <a:pt x="20" y="0"/>
                      </a:lnTo>
                      <a:lnTo>
                        <a:pt x="0" y="20"/>
                      </a:lnTo>
                      <a:lnTo>
                        <a:pt x="0" y="1354"/>
                      </a:lnTo>
                      <a:lnTo>
                        <a:pt x="20" y="1334"/>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557" name="Rectangle 130"/>
                <p:cNvSpPr>
                  <a:spLocks noChangeArrowheads="1"/>
                </p:cNvSpPr>
                <p:nvPr/>
              </p:nvSpPr>
              <p:spPr bwMode="auto">
                <a:xfrm>
                  <a:off x="4260" y="3274"/>
                  <a:ext cx="210" cy="430"/>
                </a:xfrm>
                <a:prstGeom prst="rect">
                  <a:avLst/>
                </a:prstGeom>
                <a:solidFill>
                  <a:srgbClr val="CCCCFF"/>
                </a:solidFill>
                <a:ln w="12700">
                  <a:solidFill>
                    <a:srgbClr val="000000"/>
                  </a:solidFill>
                  <a:miter lim="800000"/>
                  <a:headEnd/>
                  <a:tailEnd/>
                </a:ln>
              </p:spPr>
              <p:txBody>
                <a:bodyPr>
                  <a:prstTxWarp prst="textNoShape">
                    <a:avLst/>
                  </a:prstTxWarp>
                </a:bodyPr>
                <a:lstStyle/>
                <a:p>
                  <a:endParaRPr lang="en-US"/>
                </a:p>
              </p:txBody>
            </p:sp>
          </p:grpSp>
          <p:grpSp>
            <p:nvGrpSpPr>
              <p:cNvPr id="59585" name="Group 131"/>
              <p:cNvGrpSpPr>
                <a:grpSpLocks/>
              </p:cNvGrpSpPr>
              <p:nvPr/>
            </p:nvGrpSpPr>
            <p:grpSpPr bwMode="auto">
              <a:xfrm>
                <a:off x="3494" y="3321"/>
                <a:ext cx="217" cy="383"/>
                <a:chOff x="3494" y="3321"/>
                <a:chExt cx="217" cy="383"/>
              </a:xfrm>
            </p:grpSpPr>
            <p:sp>
              <p:nvSpPr>
                <p:cNvPr id="59552" name="Freeform 132"/>
                <p:cNvSpPr>
                  <a:spLocks/>
                </p:cNvSpPr>
                <p:nvPr/>
              </p:nvSpPr>
              <p:spPr bwMode="auto">
                <a:xfrm>
                  <a:off x="3494" y="3321"/>
                  <a:ext cx="217" cy="7"/>
                </a:xfrm>
                <a:custGeom>
                  <a:avLst/>
                  <a:gdLst>
                    <a:gd name="T0" fmla="*/ 20 w 638"/>
                    <a:gd name="T1" fmla="*/ 0 h 20"/>
                    <a:gd name="T2" fmla="*/ 0 w 638"/>
                    <a:gd name="T3" fmla="*/ 20 h 20"/>
                    <a:gd name="T4" fmla="*/ 619 w 638"/>
                    <a:gd name="T5" fmla="*/ 20 h 20"/>
                    <a:gd name="T6" fmla="*/ 638 w 638"/>
                    <a:gd name="T7" fmla="*/ 0 h 20"/>
                    <a:gd name="T8" fmla="*/ 20 w 638"/>
                    <a:gd name="T9" fmla="*/ 0 h 20"/>
                    <a:gd name="T10" fmla="*/ 0 60000 65536"/>
                    <a:gd name="T11" fmla="*/ 0 60000 65536"/>
                    <a:gd name="T12" fmla="*/ 0 60000 65536"/>
                    <a:gd name="T13" fmla="*/ 0 60000 65536"/>
                    <a:gd name="T14" fmla="*/ 0 60000 65536"/>
                    <a:gd name="T15" fmla="*/ 0 w 638"/>
                    <a:gd name="T16" fmla="*/ 0 h 20"/>
                    <a:gd name="T17" fmla="*/ 638 w 638"/>
                    <a:gd name="T18" fmla="*/ 20 h 20"/>
                  </a:gdLst>
                  <a:ahLst/>
                  <a:cxnLst>
                    <a:cxn ang="T10">
                      <a:pos x="T0" y="T1"/>
                    </a:cxn>
                    <a:cxn ang="T11">
                      <a:pos x="T2" y="T3"/>
                    </a:cxn>
                    <a:cxn ang="T12">
                      <a:pos x="T4" y="T5"/>
                    </a:cxn>
                    <a:cxn ang="T13">
                      <a:pos x="T6" y="T7"/>
                    </a:cxn>
                    <a:cxn ang="T14">
                      <a:pos x="T8" y="T9"/>
                    </a:cxn>
                  </a:cxnLst>
                  <a:rect l="T15" t="T16" r="T17" b="T18"/>
                  <a:pathLst>
                    <a:path w="638" h="20">
                      <a:moveTo>
                        <a:pt x="20" y="0"/>
                      </a:moveTo>
                      <a:lnTo>
                        <a:pt x="0" y="20"/>
                      </a:lnTo>
                      <a:lnTo>
                        <a:pt x="619" y="20"/>
                      </a:lnTo>
                      <a:lnTo>
                        <a:pt x="638" y="0"/>
                      </a:lnTo>
                      <a:lnTo>
                        <a:pt x="20" y="0"/>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553" name="Freeform 133"/>
                <p:cNvSpPr>
                  <a:spLocks/>
                </p:cNvSpPr>
                <p:nvPr/>
              </p:nvSpPr>
              <p:spPr bwMode="auto">
                <a:xfrm>
                  <a:off x="3704" y="3321"/>
                  <a:ext cx="7" cy="383"/>
                </a:xfrm>
                <a:custGeom>
                  <a:avLst/>
                  <a:gdLst>
                    <a:gd name="T0" fmla="*/ 19 w 19"/>
                    <a:gd name="T1" fmla="*/ 1167 h 1187"/>
                    <a:gd name="T2" fmla="*/ 19 w 19"/>
                    <a:gd name="T3" fmla="*/ 0 h 1187"/>
                    <a:gd name="T4" fmla="*/ 0 w 19"/>
                    <a:gd name="T5" fmla="*/ 20 h 1187"/>
                    <a:gd name="T6" fmla="*/ 0 w 19"/>
                    <a:gd name="T7" fmla="*/ 1187 h 1187"/>
                    <a:gd name="T8" fmla="*/ 19 w 19"/>
                    <a:gd name="T9" fmla="*/ 1167 h 1187"/>
                    <a:gd name="T10" fmla="*/ 0 60000 65536"/>
                    <a:gd name="T11" fmla="*/ 0 60000 65536"/>
                    <a:gd name="T12" fmla="*/ 0 60000 65536"/>
                    <a:gd name="T13" fmla="*/ 0 60000 65536"/>
                    <a:gd name="T14" fmla="*/ 0 60000 65536"/>
                    <a:gd name="T15" fmla="*/ 0 w 19"/>
                    <a:gd name="T16" fmla="*/ 0 h 1187"/>
                    <a:gd name="T17" fmla="*/ 19 w 19"/>
                    <a:gd name="T18" fmla="*/ 1187 h 1187"/>
                  </a:gdLst>
                  <a:ahLst/>
                  <a:cxnLst>
                    <a:cxn ang="T10">
                      <a:pos x="T0" y="T1"/>
                    </a:cxn>
                    <a:cxn ang="T11">
                      <a:pos x="T2" y="T3"/>
                    </a:cxn>
                    <a:cxn ang="T12">
                      <a:pos x="T4" y="T5"/>
                    </a:cxn>
                    <a:cxn ang="T13">
                      <a:pos x="T6" y="T7"/>
                    </a:cxn>
                    <a:cxn ang="T14">
                      <a:pos x="T8" y="T9"/>
                    </a:cxn>
                  </a:cxnLst>
                  <a:rect l="T15" t="T16" r="T17" b="T18"/>
                  <a:pathLst>
                    <a:path w="19" h="1187">
                      <a:moveTo>
                        <a:pt x="19" y="1167"/>
                      </a:moveTo>
                      <a:lnTo>
                        <a:pt x="19" y="0"/>
                      </a:lnTo>
                      <a:lnTo>
                        <a:pt x="0" y="20"/>
                      </a:lnTo>
                      <a:lnTo>
                        <a:pt x="0" y="1187"/>
                      </a:lnTo>
                      <a:lnTo>
                        <a:pt x="19" y="1167"/>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59554" name="Rectangle 134"/>
                <p:cNvSpPr>
                  <a:spLocks noChangeArrowheads="1"/>
                </p:cNvSpPr>
                <p:nvPr/>
              </p:nvSpPr>
              <p:spPr bwMode="auto">
                <a:xfrm>
                  <a:off x="3494" y="3328"/>
                  <a:ext cx="210" cy="376"/>
                </a:xfrm>
                <a:prstGeom prst="rect">
                  <a:avLst/>
                </a:prstGeom>
                <a:solidFill>
                  <a:srgbClr val="CCCCFF"/>
                </a:solidFill>
                <a:ln w="12700">
                  <a:solidFill>
                    <a:srgbClr val="000000"/>
                  </a:solidFill>
                  <a:miter lim="800000"/>
                  <a:headEnd/>
                  <a:tailEnd/>
                </a:ln>
              </p:spPr>
              <p:txBody>
                <a:bodyPr>
                  <a:prstTxWarp prst="textNoShape">
                    <a:avLst/>
                  </a:prstTxWarp>
                </a:bodyPr>
                <a:lstStyle/>
                <a:p>
                  <a:endParaRPr lang="en-US"/>
                </a:p>
              </p:txBody>
            </p:sp>
          </p:grpSp>
        </p:grpSp>
        <p:grpSp>
          <p:nvGrpSpPr>
            <p:cNvPr id="59586" name="Group 135"/>
            <p:cNvGrpSpPr>
              <a:grpSpLocks/>
            </p:cNvGrpSpPr>
            <p:nvPr/>
          </p:nvGrpSpPr>
          <p:grpSpPr bwMode="auto">
            <a:xfrm>
              <a:off x="926" y="2775"/>
              <a:ext cx="3662" cy="1053"/>
              <a:chOff x="744" y="2717"/>
              <a:chExt cx="3662" cy="1053"/>
            </a:xfrm>
          </p:grpSpPr>
          <p:grpSp>
            <p:nvGrpSpPr>
              <p:cNvPr id="59587" name="Group 136"/>
              <p:cNvGrpSpPr>
                <a:grpSpLocks/>
              </p:cNvGrpSpPr>
              <p:nvPr/>
            </p:nvGrpSpPr>
            <p:grpSpPr bwMode="auto">
              <a:xfrm>
                <a:off x="744" y="3280"/>
                <a:ext cx="217" cy="490"/>
                <a:chOff x="744" y="3280"/>
                <a:chExt cx="217" cy="490"/>
              </a:xfrm>
            </p:grpSpPr>
            <p:sp>
              <p:nvSpPr>
                <p:cNvPr id="59539" name="Freeform 137"/>
                <p:cNvSpPr>
                  <a:spLocks/>
                </p:cNvSpPr>
                <p:nvPr/>
              </p:nvSpPr>
              <p:spPr bwMode="auto">
                <a:xfrm>
                  <a:off x="744" y="3280"/>
                  <a:ext cx="217" cy="7"/>
                </a:xfrm>
                <a:custGeom>
                  <a:avLst/>
                  <a:gdLst>
                    <a:gd name="T0" fmla="*/ 20 w 640"/>
                    <a:gd name="T1" fmla="*/ 0 h 19"/>
                    <a:gd name="T2" fmla="*/ 0 w 640"/>
                    <a:gd name="T3" fmla="*/ 19 h 19"/>
                    <a:gd name="T4" fmla="*/ 620 w 640"/>
                    <a:gd name="T5" fmla="*/ 19 h 19"/>
                    <a:gd name="T6" fmla="*/ 640 w 640"/>
                    <a:gd name="T7" fmla="*/ 0 h 19"/>
                    <a:gd name="T8" fmla="*/ 20 w 640"/>
                    <a:gd name="T9" fmla="*/ 0 h 19"/>
                    <a:gd name="T10" fmla="*/ 0 60000 65536"/>
                    <a:gd name="T11" fmla="*/ 0 60000 65536"/>
                    <a:gd name="T12" fmla="*/ 0 60000 65536"/>
                    <a:gd name="T13" fmla="*/ 0 60000 65536"/>
                    <a:gd name="T14" fmla="*/ 0 60000 65536"/>
                    <a:gd name="T15" fmla="*/ 0 w 640"/>
                    <a:gd name="T16" fmla="*/ 0 h 19"/>
                    <a:gd name="T17" fmla="*/ 640 w 640"/>
                    <a:gd name="T18" fmla="*/ 19 h 19"/>
                  </a:gdLst>
                  <a:ahLst/>
                  <a:cxnLst>
                    <a:cxn ang="T10">
                      <a:pos x="T0" y="T1"/>
                    </a:cxn>
                    <a:cxn ang="T11">
                      <a:pos x="T2" y="T3"/>
                    </a:cxn>
                    <a:cxn ang="T12">
                      <a:pos x="T4" y="T5"/>
                    </a:cxn>
                    <a:cxn ang="T13">
                      <a:pos x="T6" y="T7"/>
                    </a:cxn>
                    <a:cxn ang="T14">
                      <a:pos x="T8" y="T9"/>
                    </a:cxn>
                  </a:cxnLst>
                  <a:rect l="T15" t="T16" r="T17" b="T18"/>
                  <a:pathLst>
                    <a:path w="640" h="19">
                      <a:moveTo>
                        <a:pt x="20" y="0"/>
                      </a:moveTo>
                      <a:lnTo>
                        <a:pt x="0" y="19"/>
                      </a:lnTo>
                      <a:lnTo>
                        <a:pt x="620" y="19"/>
                      </a:lnTo>
                      <a:lnTo>
                        <a:pt x="640" y="0"/>
                      </a:lnTo>
                      <a:lnTo>
                        <a:pt x="20" y="0"/>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540" name="Freeform 138"/>
                <p:cNvSpPr>
                  <a:spLocks/>
                </p:cNvSpPr>
                <p:nvPr/>
              </p:nvSpPr>
              <p:spPr bwMode="auto">
                <a:xfrm>
                  <a:off x="954" y="3280"/>
                  <a:ext cx="7" cy="490"/>
                </a:xfrm>
                <a:custGeom>
                  <a:avLst/>
                  <a:gdLst>
                    <a:gd name="T0" fmla="*/ 20 w 20"/>
                    <a:gd name="T1" fmla="*/ 1501 h 1520"/>
                    <a:gd name="T2" fmla="*/ 20 w 20"/>
                    <a:gd name="T3" fmla="*/ 0 h 1520"/>
                    <a:gd name="T4" fmla="*/ 0 w 20"/>
                    <a:gd name="T5" fmla="*/ 19 h 1520"/>
                    <a:gd name="T6" fmla="*/ 0 w 20"/>
                    <a:gd name="T7" fmla="*/ 1520 h 1520"/>
                    <a:gd name="T8" fmla="*/ 20 w 20"/>
                    <a:gd name="T9" fmla="*/ 1501 h 1520"/>
                    <a:gd name="T10" fmla="*/ 0 60000 65536"/>
                    <a:gd name="T11" fmla="*/ 0 60000 65536"/>
                    <a:gd name="T12" fmla="*/ 0 60000 65536"/>
                    <a:gd name="T13" fmla="*/ 0 60000 65536"/>
                    <a:gd name="T14" fmla="*/ 0 60000 65536"/>
                    <a:gd name="T15" fmla="*/ 0 w 20"/>
                    <a:gd name="T16" fmla="*/ 0 h 1520"/>
                    <a:gd name="T17" fmla="*/ 20 w 20"/>
                    <a:gd name="T18" fmla="*/ 1520 h 1520"/>
                  </a:gdLst>
                  <a:ahLst/>
                  <a:cxnLst>
                    <a:cxn ang="T10">
                      <a:pos x="T0" y="T1"/>
                    </a:cxn>
                    <a:cxn ang="T11">
                      <a:pos x="T2" y="T3"/>
                    </a:cxn>
                    <a:cxn ang="T12">
                      <a:pos x="T4" y="T5"/>
                    </a:cxn>
                    <a:cxn ang="T13">
                      <a:pos x="T6" y="T7"/>
                    </a:cxn>
                    <a:cxn ang="T14">
                      <a:pos x="T8" y="T9"/>
                    </a:cxn>
                  </a:cxnLst>
                  <a:rect l="T15" t="T16" r="T17" b="T18"/>
                  <a:pathLst>
                    <a:path w="20" h="1520">
                      <a:moveTo>
                        <a:pt x="20" y="1501"/>
                      </a:moveTo>
                      <a:lnTo>
                        <a:pt x="20" y="0"/>
                      </a:lnTo>
                      <a:lnTo>
                        <a:pt x="0" y="19"/>
                      </a:lnTo>
                      <a:lnTo>
                        <a:pt x="0" y="1520"/>
                      </a:lnTo>
                      <a:lnTo>
                        <a:pt x="20" y="1501"/>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541" name="Rectangle 139"/>
                <p:cNvSpPr>
                  <a:spLocks noChangeArrowheads="1"/>
                </p:cNvSpPr>
                <p:nvPr/>
              </p:nvSpPr>
              <p:spPr bwMode="auto">
                <a:xfrm>
                  <a:off x="744" y="3287"/>
                  <a:ext cx="210" cy="483"/>
                </a:xfrm>
                <a:prstGeom prst="rect">
                  <a:avLst/>
                </a:prstGeom>
                <a:solidFill>
                  <a:schemeClr val="tx2"/>
                </a:solidFill>
                <a:ln w="12700">
                  <a:solidFill>
                    <a:srgbClr val="000000"/>
                  </a:solidFill>
                  <a:miter lim="800000"/>
                  <a:headEnd/>
                  <a:tailEnd/>
                </a:ln>
              </p:spPr>
              <p:txBody>
                <a:bodyPr>
                  <a:prstTxWarp prst="textNoShape">
                    <a:avLst/>
                  </a:prstTxWarp>
                </a:bodyPr>
                <a:lstStyle/>
                <a:p>
                  <a:endParaRPr lang="en-US"/>
                </a:p>
              </p:txBody>
            </p:sp>
          </p:grpSp>
          <p:grpSp>
            <p:nvGrpSpPr>
              <p:cNvPr id="59588" name="Group 140"/>
              <p:cNvGrpSpPr>
                <a:grpSpLocks/>
              </p:cNvGrpSpPr>
              <p:nvPr/>
            </p:nvGrpSpPr>
            <p:grpSpPr bwMode="auto">
              <a:xfrm>
                <a:off x="1126" y="3200"/>
                <a:ext cx="217" cy="570"/>
                <a:chOff x="1126" y="3200"/>
                <a:chExt cx="217" cy="570"/>
              </a:xfrm>
            </p:grpSpPr>
            <p:sp>
              <p:nvSpPr>
                <p:cNvPr id="59536" name="Freeform 141"/>
                <p:cNvSpPr>
                  <a:spLocks/>
                </p:cNvSpPr>
                <p:nvPr/>
              </p:nvSpPr>
              <p:spPr bwMode="auto">
                <a:xfrm>
                  <a:off x="1126" y="3200"/>
                  <a:ext cx="217" cy="6"/>
                </a:xfrm>
                <a:custGeom>
                  <a:avLst/>
                  <a:gdLst>
                    <a:gd name="T0" fmla="*/ 19 w 639"/>
                    <a:gd name="T1" fmla="*/ 0 h 19"/>
                    <a:gd name="T2" fmla="*/ 0 w 639"/>
                    <a:gd name="T3" fmla="*/ 19 h 19"/>
                    <a:gd name="T4" fmla="*/ 619 w 639"/>
                    <a:gd name="T5" fmla="*/ 19 h 19"/>
                    <a:gd name="T6" fmla="*/ 639 w 639"/>
                    <a:gd name="T7" fmla="*/ 0 h 19"/>
                    <a:gd name="T8" fmla="*/ 19 w 639"/>
                    <a:gd name="T9" fmla="*/ 0 h 19"/>
                    <a:gd name="T10" fmla="*/ 0 60000 65536"/>
                    <a:gd name="T11" fmla="*/ 0 60000 65536"/>
                    <a:gd name="T12" fmla="*/ 0 60000 65536"/>
                    <a:gd name="T13" fmla="*/ 0 60000 65536"/>
                    <a:gd name="T14" fmla="*/ 0 60000 65536"/>
                    <a:gd name="T15" fmla="*/ 0 w 639"/>
                    <a:gd name="T16" fmla="*/ 0 h 19"/>
                    <a:gd name="T17" fmla="*/ 639 w 639"/>
                    <a:gd name="T18" fmla="*/ 19 h 19"/>
                  </a:gdLst>
                  <a:ahLst/>
                  <a:cxnLst>
                    <a:cxn ang="T10">
                      <a:pos x="T0" y="T1"/>
                    </a:cxn>
                    <a:cxn ang="T11">
                      <a:pos x="T2" y="T3"/>
                    </a:cxn>
                    <a:cxn ang="T12">
                      <a:pos x="T4" y="T5"/>
                    </a:cxn>
                    <a:cxn ang="T13">
                      <a:pos x="T6" y="T7"/>
                    </a:cxn>
                    <a:cxn ang="T14">
                      <a:pos x="T8" y="T9"/>
                    </a:cxn>
                  </a:cxnLst>
                  <a:rect l="T15" t="T16" r="T17" b="T18"/>
                  <a:pathLst>
                    <a:path w="639" h="19">
                      <a:moveTo>
                        <a:pt x="19" y="0"/>
                      </a:moveTo>
                      <a:lnTo>
                        <a:pt x="0" y="19"/>
                      </a:lnTo>
                      <a:lnTo>
                        <a:pt x="619" y="19"/>
                      </a:lnTo>
                      <a:lnTo>
                        <a:pt x="639" y="0"/>
                      </a:lnTo>
                      <a:lnTo>
                        <a:pt x="19" y="0"/>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537" name="Freeform 142"/>
                <p:cNvSpPr>
                  <a:spLocks/>
                </p:cNvSpPr>
                <p:nvPr/>
              </p:nvSpPr>
              <p:spPr bwMode="auto">
                <a:xfrm>
                  <a:off x="1337" y="3200"/>
                  <a:ext cx="6" cy="570"/>
                </a:xfrm>
                <a:custGeom>
                  <a:avLst/>
                  <a:gdLst>
                    <a:gd name="T0" fmla="*/ 20 w 20"/>
                    <a:gd name="T1" fmla="*/ 1751 h 1770"/>
                    <a:gd name="T2" fmla="*/ 20 w 20"/>
                    <a:gd name="T3" fmla="*/ 0 h 1770"/>
                    <a:gd name="T4" fmla="*/ 0 w 20"/>
                    <a:gd name="T5" fmla="*/ 19 h 1770"/>
                    <a:gd name="T6" fmla="*/ 0 w 20"/>
                    <a:gd name="T7" fmla="*/ 1770 h 1770"/>
                    <a:gd name="T8" fmla="*/ 20 w 20"/>
                    <a:gd name="T9" fmla="*/ 1751 h 1770"/>
                    <a:gd name="T10" fmla="*/ 0 60000 65536"/>
                    <a:gd name="T11" fmla="*/ 0 60000 65536"/>
                    <a:gd name="T12" fmla="*/ 0 60000 65536"/>
                    <a:gd name="T13" fmla="*/ 0 60000 65536"/>
                    <a:gd name="T14" fmla="*/ 0 60000 65536"/>
                    <a:gd name="T15" fmla="*/ 0 w 20"/>
                    <a:gd name="T16" fmla="*/ 0 h 1770"/>
                    <a:gd name="T17" fmla="*/ 20 w 20"/>
                    <a:gd name="T18" fmla="*/ 1770 h 1770"/>
                  </a:gdLst>
                  <a:ahLst/>
                  <a:cxnLst>
                    <a:cxn ang="T10">
                      <a:pos x="T0" y="T1"/>
                    </a:cxn>
                    <a:cxn ang="T11">
                      <a:pos x="T2" y="T3"/>
                    </a:cxn>
                    <a:cxn ang="T12">
                      <a:pos x="T4" y="T5"/>
                    </a:cxn>
                    <a:cxn ang="T13">
                      <a:pos x="T6" y="T7"/>
                    </a:cxn>
                    <a:cxn ang="T14">
                      <a:pos x="T8" y="T9"/>
                    </a:cxn>
                  </a:cxnLst>
                  <a:rect l="T15" t="T16" r="T17" b="T18"/>
                  <a:pathLst>
                    <a:path w="20" h="1770">
                      <a:moveTo>
                        <a:pt x="20" y="1751"/>
                      </a:moveTo>
                      <a:lnTo>
                        <a:pt x="20" y="0"/>
                      </a:lnTo>
                      <a:lnTo>
                        <a:pt x="0" y="19"/>
                      </a:lnTo>
                      <a:lnTo>
                        <a:pt x="0" y="1770"/>
                      </a:lnTo>
                      <a:lnTo>
                        <a:pt x="20" y="1751"/>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538" name="Rectangle 143"/>
                <p:cNvSpPr>
                  <a:spLocks noChangeArrowheads="1"/>
                </p:cNvSpPr>
                <p:nvPr/>
              </p:nvSpPr>
              <p:spPr bwMode="auto">
                <a:xfrm>
                  <a:off x="1126" y="3206"/>
                  <a:ext cx="211" cy="564"/>
                </a:xfrm>
                <a:prstGeom prst="rect">
                  <a:avLst/>
                </a:prstGeom>
                <a:solidFill>
                  <a:schemeClr val="tx2"/>
                </a:solidFill>
                <a:ln w="12700">
                  <a:solidFill>
                    <a:srgbClr val="000000"/>
                  </a:solidFill>
                  <a:miter lim="800000"/>
                  <a:headEnd/>
                  <a:tailEnd/>
                </a:ln>
              </p:spPr>
              <p:txBody>
                <a:bodyPr>
                  <a:prstTxWarp prst="textNoShape">
                    <a:avLst/>
                  </a:prstTxWarp>
                </a:bodyPr>
                <a:lstStyle/>
                <a:p>
                  <a:endParaRPr lang="en-US"/>
                </a:p>
              </p:txBody>
            </p:sp>
          </p:grpSp>
          <p:grpSp>
            <p:nvGrpSpPr>
              <p:cNvPr id="59589" name="Group 144"/>
              <p:cNvGrpSpPr>
                <a:grpSpLocks/>
              </p:cNvGrpSpPr>
              <p:nvPr/>
            </p:nvGrpSpPr>
            <p:grpSpPr bwMode="auto">
              <a:xfrm>
                <a:off x="1510" y="3173"/>
                <a:ext cx="216" cy="597"/>
                <a:chOff x="1510" y="3173"/>
                <a:chExt cx="216" cy="597"/>
              </a:xfrm>
            </p:grpSpPr>
            <p:sp>
              <p:nvSpPr>
                <p:cNvPr id="59533" name="Freeform 145"/>
                <p:cNvSpPr>
                  <a:spLocks/>
                </p:cNvSpPr>
                <p:nvPr/>
              </p:nvSpPr>
              <p:spPr bwMode="auto">
                <a:xfrm>
                  <a:off x="1510" y="3173"/>
                  <a:ext cx="216" cy="6"/>
                </a:xfrm>
                <a:custGeom>
                  <a:avLst/>
                  <a:gdLst>
                    <a:gd name="T0" fmla="*/ 20 w 638"/>
                    <a:gd name="T1" fmla="*/ 0 h 19"/>
                    <a:gd name="T2" fmla="*/ 0 w 638"/>
                    <a:gd name="T3" fmla="*/ 19 h 19"/>
                    <a:gd name="T4" fmla="*/ 618 w 638"/>
                    <a:gd name="T5" fmla="*/ 19 h 19"/>
                    <a:gd name="T6" fmla="*/ 638 w 638"/>
                    <a:gd name="T7" fmla="*/ 0 h 19"/>
                    <a:gd name="T8" fmla="*/ 20 w 638"/>
                    <a:gd name="T9" fmla="*/ 0 h 19"/>
                    <a:gd name="T10" fmla="*/ 0 60000 65536"/>
                    <a:gd name="T11" fmla="*/ 0 60000 65536"/>
                    <a:gd name="T12" fmla="*/ 0 60000 65536"/>
                    <a:gd name="T13" fmla="*/ 0 60000 65536"/>
                    <a:gd name="T14" fmla="*/ 0 60000 65536"/>
                    <a:gd name="T15" fmla="*/ 0 w 638"/>
                    <a:gd name="T16" fmla="*/ 0 h 19"/>
                    <a:gd name="T17" fmla="*/ 638 w 638"/>
                    <a:gd name="T18" fmla="*/ 19 h 19"/>
                  </a:gdLst>
                  <a:ahLst/>
                  <a:cxnLst>
                    <a:cxn ang="T10">
                      <a:pos x="T0" y="T1"/>
                    </a:cxn>
                    <a:cxn ang="T11">
                      <a:pos x="T2" y="T3"/>
                    </a:cxn>
                    <a:cxn ang="T12">
                      <a:pos x="T4" y="T5"/>
                    </a:cxn>
                    <a:cxn ang="T13">
                      <a:pos x="T6" y="T7"/>
                    </a:cxn>
                    <a:cxn ang="T14">
                      <a:pos x="T8" y="T9"/>
                    </a:cxn>
                  </a:cxnLst>
                  <a:rect l="T15" t="T16" r="T17" b="T18"/>
                  <a:pathLst>
                    <a:path w="638" h="19">
                      <a:moveTo>
                        <a:pt x="20" y="0"/>
                      </a:moveTo>
                      <a:lnTo>
                        <a:pt x="0" y="19"/>
                      </a:lnTo>
                      <a:lnTo>
                        <a:pt x="618" y="19"/>
                      </a:lnTo>
                      <a:lnTo>
                        <a:pt x="638" y="0"/>
                      </a:lnTo>
                      <a:lnTo>
                        <a:pt x="20" y="0"/>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534" name="Freeform 146"/>
                <p:cNvSpPr>
                  <a:spLocks/>
                </p:cNvSpPr>
                <p:nvPr/>
              </p:nvSpPr>
              <p:spPr bwMode="auto">
                <a:xfrm>
                  <a:off x="1720" y="3173"/>
                  <a:ext cx="6" cy="597"/>
                </a:xfrm>
                <a:custGeom>
                  <a:avLst/>
                  <a:gdLst>
                    <a:gd name="T0" fmla="*/ 20 w 20"/>
                    <a:gd name="T1" fmla="*/ 1835 h 1854"/>
                    <a:gd name="T2" fmla="*/ 20 w 20"/>
                    <a:gd name="T3" fmla="*/ 0 h 1854"/>
                    <a:gd name="T4" fmla="*/ 0 w 20"/>
                    <a:gd name="T5" fmla="*/ 19 h 1854"/>
                    <a:gd name="T6" fmla="*/ 0 w 20"/>
                    <a:gd name="T7" fmla="*/ 1854 h 1854"/>
                    <a:gd name="T8" fmla="*/ 20 w 20"/>
                    <a:gd name="T9" fmla="*/ 1835 h 1854"/>
                    <a:gd name="T10" fmla="*/ 0 60000 65536"/>
                    <a:gd name="T11" fmla="*/ 0 60000 65536"/>
                    <a:gd name="T12" fmla="*/ 0 60000 65536"/>
                    <a:gd name="T13" fmla="*/ 0 60000 65536"/>
                    <a:gd name="T14" fmla="*/ 0 60000 65536"/>
                    <a:gd name="T15" fmla="*/ 0 w 20"/>
                    <a:gd name="T16" fmla="*/ 0 h 1854"/>
                    <a:gd name="T17" fmla="*/ 20 w 20"/>
                    <a:gd name="T18" fmla="*/ 1854 h 1854"/>
                  </a:gdLst>
                  <a:ahLst/>
                  <a:cxnLst>
                    <a:cxn ang="T10">
                      <a:pos x="T0" y="T1"/>
                    </a:cxn>
                    <a:cxn ang="T11">
                      <a:pos x="T2" y="T3"/>
                    </a:cxn>
                    <a:cxn ang="T12">
                      <a:pos x="T4" y="T5"/>
                    </a:cxn>
                    <a:cxn ang="T13">
                      <a:pos x="T6" y="T7"/>
                    </a:cxn>
                    <a:cxn ang="T14">
                      <a:pos x="T8" y="T9"/>
                    </a:cxn>
                  </a:cxnLst>
                  <a:rect l="T15" t="T16" r="T17" b="T18"/>
                  <a:pathLst>
                    <a:path w="20" h="1854">
                      <a:moveTo>
                        <a:pt x="20" y="1835"/>
                      </a:moveTo>
                      <a:lnTo>
                        <a:pt x="20" y="0"/>
                      </a:lnTo>
                      <a:lnTo>
                        <a:pt x="0" y="19"/>
                      </a:lnTo>
                      <a:lnTo>
                        <a:pt x="0" y="1854"/>
                      </a:lnTo>
                      <a:lnTo>
                        <a:pt x="20" y="1835"/>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535" name="Rectangle 147"/>
                <p:cNvSpPr>
                  <a:spLocks noChangeArrowheads="1"/>
                </p:cNvSpPr>
                <p:nvPr/>
              </p:nvSpPr>
              <p:spPr bwMode="auto">
                <a:xfrm>
                  <a:off x="1510" y="3179"/>
                  <a:ext cx="210" cy="591"/>
                </a:xfrm>
                <a:prstGeom prst="rect">
                  <a:avLst/>
                </a:prstGeom>
                <a:solidFill>
                  <a:schemeClr val="tx2"/>
                </a:solidFill>
                <a:ln w="12700">
                  <a:solidFill>
                    <a:srgbClr val="000000"/>
                  </a:solidFill>
                  <a:miter lim="800000"/>
                  <a:headEnd/>
                  <a:tailEnd/>
                </a:ln>
              </p:spPr>
              <p:txBody>
                <a:bodyPr>
                  <a:prstTxWarp prst="textNoShape">
                    <a:avLst/>
                  </a:prstTxWarp>
                </a:bodyPr>
                <a:lstStyle/>
                <a:p>
                  <a:endParaRPr lang="en-US"/>
                </a:p>
              </p:txBody>
            </p:sp>
          </p:grpSp>
          <p:grpSp>
            <p:nvGrpSpPr>
              <p:cNvPr id="59590" name="Group 148"/>
              <p:cNvGrpSpPr>
                <a:grpSpLocks/>
              </p:cNvGrpSpPr>
              <p:nvPr/>
            </p:nvGrpSpPr>
            <p:grpSpPr bwMode="auto">
              <a:xfrm>
                <a:off x="1892" y="2985"/>
                <a:ext cx="218" cy="785"/>
                <a:chOff x="1892" y="2985"/>
                <a:chExt cx="218" cy="785"/>
              </a:xfrm>
            </p:grpSpPr>
            <p:sp>
              <p:nvSpPr>
                <p:cNvPr id="59530" name="Freeform 149"/>
                <p:cNvSpPr>
                  <a:spLocks/>
                </p:cNvSpPr>
                <p:nvPr/>
              </p:nvSpPr>
              <p:spPr bwMode="auto">
                <a:xfrm>
                  <a:off x="1892" y="2985"/>
                  <a:ext cx="218" cy="6"/>
                </a:xfrm>
                <a:custGeom>
                  <a:avLst/>
                  <a:gdLst>
                    <a:gd name="T0" fmla="*/ 20 w 638"/>
                    <a:gd name="T1" fmla="*/ 0 h 20"/>
                    <a:gd name="T2" fmla="*/ 0 w 638"/>
                    <a:gd name="T3" fmla="*/ 20 h 20"/>
                    <a:gd name="T4" fmla="*/ 619 w 638"/>
                    <a:gd name="T5" fmla="*/ 20 h 20"/>
                    <a:gd name="T6" fmla="*/ 638 w 638"/>
                    <a:gd name="T7" fmla="*/ 0 h 20"/>
                    <a:gd name="T8" fmla="*/ 20 w 638"/>
                    <a:gd name="T9" fmla="*/ 0 h 20"/>
                    <a:gd name="T10" fmla="*/ 0 60000 65536"/>
                    <a:gd name="T11" fmla="*/ 0 60000 65536"/>
                    <a:gd name="T12" fmla="*/ 0 60000 65536"/>
                    <a:gd name="T13" fmla="*/ 0 60000 65536"/>
                    <a:gd name="T14" fmla="*/ 0 60000 65536"/>
                    <a:gd name="T15" fmla="*/ 0 w 638"/>
                    <a:gd name="T16" fmla="*/ 0 h 20"/>
                    <a:gd name="T17" fmla="*/ 638 w 638"/>
                    <a:gd name="T18" fmla="*/ 20 h 20"/>
                  </a:gdLst>
                  <a:ahLst/>
                  <a:cxnLst>
                    <a:cxn ang="T10">
                      <a:pos x="T0" y="T1"/>
                    </a:cxn>
                    <a:cxn ang="T11">
                      <a:pos x="T2" y="T3"/>
                    </a:cxn>
                    <a:cxn ang="T12">
                      <a:pos x="T4" y="T5"/>
                    </a:cxn>
                    <a:cxn ang="T13">
                      <a:pos x="T6" y="T7"/>
                    </a:cxn>
                    <a:cxn ang="T14">
                      <a:pos x="T8" y="T9"/>
                    </a:cxn>
                  </a:cxnLst>
                  <a:rect l="T15" t="T16" r="T17" b="T18"/>
                  <a:pathLst>
                    <a:path w="638" h="20">
                      <a:moveTo>
                        <a:pt x="20" y="0"/>
                      </a:moveTo>
                      <a:lnTo>
                        <a:pt x="0" y="20"/>
                      </a:lnTo>
                      <a:lnTo>
                        <a:pt x="619" y="20"/>
                      </a:lnTo>
                      <a:lnTo>
                        <a:pt x="638" y="0"/>
                      </a:lnTo>
                      <a:lnTo>
                        <a:pt x="20" y="0"/>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531" name="Freeform 150"/>
                <p:cNvSpPr>
                  <a:spLocks/>
                </p:cNvSpPr>
                <p:nvPr/>
              </p:nvSpPr>
              <p:spPr bwMode="auto">
                <a:xfrm>
                  <a:off x="2103" y="2985"/>
                  <a:ext cx="7" cy="785"/>
                </a:xfrm>
                <a:custGeom>
                  <a:avLst/>
                  <a:gdLst>
                    <a:gd name="T0" fmla="*/ 19 w 19"/>
                    <a:gd name="T1" fmla="*/ 2419 h 2438"/>
                    <a:gd name="T2" fmla="*/ 19 w 19"/>
                    <a:gd name="T3" fmla="*/ 0 h 2438"/>
                    <a:gd name="T4" fmla="*/ 0 w 19"/>
                    <a:gd name="T5" fmla="*/ 20 h 2438"/>
                    <a:gd name="T6" fmla="*/ 0 w 19"/>
                    <a:gd name="T7" fmla="*/ 2438 h 2438"/>
                    <a:gd name="T8" fmla="*/ 19 w 19"/>
                    <a:gd name="T9" fmla="*/ 2419 h 2438"/>
                    <a:gd name="T10" fmla="*/ 0 60000 65536"/>
                    <a:gd name="T11" fmla="*/ 0 60000 65536"/>
                    <a:gd name="T12" fmla="*/ 0 60000 65536"/>
                    <a:gd name="T13" fmla="*/ 0 60000 65536"/>
                    <a:gd name="T14" fmla="*/ 0 60000 65536"/>
                    <a:gd name="T15" fmla="*/ 0 w 19"/>
                    <a:gd name="T16" fmla="*/ 0 h 2438"/>
                    <a:gd name="T17" fmla="*/ 19 w 19"/>
                    <a:gd name="T18" fmla="*/ 2438 h 2438"/>
                  </a:gdLst>
                  <a:ahLst/>
                  <a:cxnLst>
                    <a:cxn ang="T10">
                      <a:pos x="T0" y="T1"/>
                    </a:cxn>
                    <a:cxn ang="T11">
                      <a:pos x="T2" y="T3"/>
                    </a:cxn>
                    <a:cxn ang="T12">
                      <a:pos x="T4" y="T5"/>
                    </a:cxn>
                    <a:cxn ang="T13">
                      <a:pos x="T6" y="T7"/>
                    </a:cxn>
                    <a:cxn ang="T14">
                      <a:pos x="T8" y="T9"/>
                    </a:cxn>
                  </a:cxnLst>
                  <a:rect l="T15" t="T16" r="T17" b="T18"/>
                  <a:pathLst>
                    <a:path w="19" h="2438">
                      <a:moveTo>
                        <a:pt x="19" y="2419"/>
                      </a:moveTo>
                      <a:lnTo>
                        <a:pt x="19" y="0"/>
                      </a:lnTo>
                      <a:lnTo>
                        <a:pt x="0" y="20"/>
                      </a:lnTo>
                      <a:lnTo>
                        <a:pt x="0" y="2438"/>
                      </a:lnTo>
                      <a:lnTo>
                        <a:pt x="19" y="2419"/>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532" name="Rectangle 151"/>
                <p:cNvSpPr>
                  <a:spLocks noChangeArrowheads="1"/>
                </p:cNvSpPr>
                <p:nvPr/>
              </p:nvSpPr>
              <p:spPr bwMode="auto">
                <a:xfrm>
                  <a:off x="1892" y="2991"/>
                  <a:ext cx="211" cy="779"/>
                </a:xfrm>
                <a:prstGeom prst="rect">
                  <a:avLst/>
                </a:prstGeom>
                <a:solidFill>
                  <a:schemeClr val="tx2"/>
                </a:solidFill>
                <a:ln w="12700">
                  <a:solidFill>
                    <a:srgbClr val="000000"/>
                  </a:solidFill>
                  <a:miter lim="800000"/>
                  <a:headEnd/>
                  <a:tailEnd/>
                </a:ln>
              </p:spPr>
              <p:txBody>
                <a:bodyPr>
                  <a:prstTxWarp prst="textNoShape">
                    <a:avLst/>
                  </a:prstTxWarp>
                </a:bodyPr>
                <a:lstStyle/>
                <a:p>
                  <a:endParaRPr lang="en-US"/>
                </a:p>
              </p:txBody>
            </p:sp>
          </p:grpSp>
          <p:grpSp>
            <p:nvGrpSpPr>
              <p:cNvPr id="59591" name="Group 152"/>
              <p:cNvGrpSpPr>
                <a:grpSpLocks/>
              </p:cNvGrpSpPr>
              <p:nvPr/>
            </p:nvGrpSpPr>
            <p:grpSpPr bwMode="auto">
              <a:xfrm>
                <a:off x="2275" y="2717"/>
                <a:ext cx="217" cy="1053"/>
                <a:chOff x="2275" y="2717"/>
                <a:chExt cx="217" cy="1053"/>
              </a:xfrm>
            </p:grpSpPr>
            <p:sp>
              <p:nvSpPr>
                <p:cNvPr id="59527" name="Freeform 153"/>
                <p:cNvSpPr>
                  <a:spLocks/>
                </p:cNvSpPr>
                <p:nvPr/>
              </p:nvSpPr>
              <p:spPr bwMode="auto">
                <a:xfrm>
                  <a:off x="2275" y="2717"/>
                  <a:ext cx="217" cy="6"/>
                </a:xfrm>
                <a:custGeom>
                  <a:avLst/>
                  <a:gdLst>
                    <a:gd name="T0" fmla="*/ 20 w 638"/>
                    <a:gd name="T1" fmla="*/ 0 h 19"/>
                    <a:gd name="T2" fmla="*/ 0 w 638"/>
                    <a:gd name="T3" fmla="*/ 19 h 19"/>
                    <a:gd name="T4" fmla="*/ 619 w 638"/>
                    <a:gd name="T5" fmla="*/ 19 h 19"/>
                    <a:gd name="T6" fmla="*/ 638 w 638"/>
                    <a:gd name="T7" fmla="*/ 0 h 19"/>
                    <a:gd name="T8" fmla="*/ 20 w 638"/>
                    <a:gd name="T9" fmla="*/ 0 h 19"/>
                    <a:gd name="T10" fmla="*/ 0 60000 65536"/>
                    <a:gd name="T11" fmla="*/ 0 60000 65536"/>
                    <a:gd name="T12" fmla="*/ 0 60000 65536"/>
                    <a:gd name="T13" fmla="*/ 0 60000 65536"/>
                    <a:gd name="T14" fmla="*/ 0 60000 65536"/>
                    <a:gd name="T15" fmla="*/ 0 w 638"/>
                    <a:gd name="T16" fmla="*/ 0 h 19"/>
                    <a:gd name="T17" fmla="*/ 638 w 638"/>
                    <a:gd name="T18" fmla="*/ 19 h 19"/>
                  </a:gdLst>
                  <a:ahLst/>
                  <a:cxnLst>
                    <a:cxn ang="T10">
                      <a:pos x="T0" y="T1"/>
                    </a:cxn>
                    <a:cxn ang="T11">
                      <a:pos x="T2" y="T3"/>
                    </a:cxn>
                    <a:cxn ang="T12">
                      <a:pos x="T4" y="T5"/>
                    </a:cxn>
                    <a:cxn ang="T13">
                      <a:pos x="T6" y="T7"/>
                    </a:cxn>
                    <a:cxn ang="T14">
                      <a:pos x="T8" y="T9"/>
                    </a:cxn>
                  </a:cxnLst>
                  <a:rect l="T15" t="T16" r="T17" b="T18"/>
                  <a:pathLst>
                    <a:path w="638" h="19">
                      <a:moveTo>
                        <a:pt x="20" y="0"/>
                      </a:moveTo>
                      <a:lnTo>
                        <a:pt x="0" y="19"/>
                      </a:lnTo>
                      <a:lnTo>
                        <a:pt x="619" y="19"/>
                      </a:lnTo>
                      <a:lnTo>
                        <a:pt x="638" y="0"/>
                      </a:lnTo>
                      <a:lnTo>
                        <a:pt x="20" y="0"/>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528" name="Freeform 154"/>
                <p:cNvSpPr>
                  <a:spLocks/>
                </p:cNvSpPr>
                <p:nvPr/>
              </p:nvSpPr>
              <p:spPr bwMode="auto">
                <a:xfrm>
                  <a:off x="2485" y="2717"/>
                  <a:ext cx="7" cy="1053"/>
                </a:xfrm>
                <a:custGeom>
                  <a:avLst/>
                  <a:gdLst>
                    <a:gd name="T0" fmla="*/ 19 w 19"/>
                    <a:gd name="T1" fmla="*/ 3252 h 3271"/>
                    <a:gd name="T2" fmla="*/ 19 w 19"/>
                    <a:gd name="T3" fmla="*/ 0 h 3271"/>
                    <a:gd name="T4" fmla="*/ 0 w 19"/>
                    <a:gd name="T5" fmla="*/ 19 h 3271"/>
                    <a:gd name="T6" fmla="*/ 0 w 19"/>
                    <a:gd name="T7" fmla="*/ 3271 h 3271"/>
                    <a:gd name="T8" fmla="*/ 19 w 19"/>
                    <a:gd name="T9" fmla="*/ 3252 h 3271"/>
                    <a:gd name="T10" fmla="*/ 0 60000 65536"/>
                    <a:gd name="T11" fmla="*/ 0 60000 65536"/>
                    <a:gd name="T12" fmla="*/ 0 60000 65536"/>
                    <a:gd name="T13" fmla="*/ 0 60000 65536"/>
                    <a:gd name="T14" fmla="*/ 0 60000 65536"/>
                    <a:gd name="T15" fmla="*/ 0 w 19"/>
                    <a:gd name="T16" fmla="*/ 0 h 3271"/>
                    <a:gd name="T17" fmla="*/ 19 w 19"/>
                    <a:gd name="T18" fmla="*/ 3271 h 3271"/>
                  </a:gdLst>
                  <a:ahLst/>
                  <a:cxnLst>
                    <a:cxn ang="T10">
                      <a:pos x="T0" y="T1"/>
                    </a:cxn>
                    <a:cxn ang="T11">
                      <a:pos x="T2" y="T3"/>
                    </a:cxn>
                    <a:cxn ang="T12">
                      <a:pos x="T4" y="T5"/>
                    </a:cxn>
                    <a:cxn ang="T13">
                      <a:pos x="T6" y="T7"/>
                    </a:cxn>
                    <a:cxn ang="T14">
                      <a:pos x="T8" y="T9"/>
                    </a:cxn>
                  </a:cxnLst>
                  <a:rect l="T15" t="T16" r="T17" b="T18"/>
                  <a:pathLst>
                    <a:path w="19" h="3271">
                      <a:moveTo>
                        <a:pt x="19" y="3252"/>
                      </a:moveTo>
                      <a:lnTo>
                        <a:pt x="19" y="0"/>
                      </a:lnTo>
                      <a:lnTo>
                        <a:pt x="0" y="19"/>
                      </a:lnTo>
                      <a:lnTo>
                        <a:pt x="0" y="3271"/>
                      </a:lnTo>
                      <a:lnTo>
                        <a:pt x="19" y="3252"/>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529" name="Rectangle 155"/>
                <p:cNvSpPr>
                  <a:spLocks noChangeArrowheads="1"/>
                </p:cNvSpPr>
                <p:nvPr/>
              </p:nvSpPr>
              <p:spPr bwMode="auto">
                <a:xfrm>
                  <a:off x="2275" y="2723"/>
                  <a:ext cx="210" cy="1047"/>
                </a:xfrm>
                <a:prstGeom prst="rect">
                  <a:avLst/>
                </a:prstGeom>
                <a:solidFill>
                  <a:schemeClr val="tx2"/>
                </a:solidFill>
                <a:ln w="12700">
                  <a:solidFill>
                    <a:srgbClr val="000000"/>
                  </a:solidFill>
                  <a:miter lim="800000"/>
                  <a:headEnd/>
                  <a:tailEnd/>
                </a:ln>
              </p:spPr>
              <p:txBody>
                <a:bodyPr>
                  <a:prstTxWarp prst="textNoShape">
                    <a:avLst/>
                  </a:prstTxWarp>
                </a:bodyPr>
                <a:lstStyle/>
                <a:p>
                  <a:endParaRPr lang="en-US"/>
                </a:p>
              </p:txBody>
            </p:sp>
          </p:grpSp>
          <p:grpSp>
            <p:nvGrpSpPr>
              <p:cNvPr id="59392" name="Group 156"/>
              <p:cNvGrpSpPr>
                <a:grpSpLocks/>
              </p:cNvGrpSpPr>
              <p:nvPr/>
            </p:nvGrpSpPr>
            <p:grpSpPr bwMode="auto">
              <a:xfrm>
                <a:off x="2659" y="2931"/>
                <a:ext cx="216" cy="839"/>
                <a:chOff x="2659" y="2931"/>
                <a:chExt cx="216" cy="839"/>
              </a:xfrm>
            </p:grpSpPr>
            <p:sp>
              <p:nvSpPr>
                <p:cNvPr id="59524" name="Freeform 157"/>
                <p:cNvSpPr>
                  <a:spLocks/>
                </p:cNvSpPr>
                <p:nvPr/>
              </p:nvSpPr>
              <p:spPr bwMode="auto">
                <a:xfrm>
                  <a:off x="2659" y="2931"/>
                  <a:ext cx="216" cy="6"/>
                </a:xfrm>
                <a:custGeom>
                  <a:avLst/>
                  <a:gdLst>
                    <a:gd name="T0" fmla="*/ 19 w 638"/>
                    <a:gd name="T1" fmla="*/ 0 h 20"/>
                    <a:gd name="T2" fmla="*/ 0 w 638"/>
                    <a:gd name="T3" fmla="*/ 20 h 20"/>
                    <a:gd name="T4" fmla="*/ 618 w 638"/>
                    <a:gd name="T5" fmla="*/ 20 h 20"/>
                    <a:gd name="T6" fmla="*/ 638 w 638"/>
                    <a:gd name="T7" fmla="*/ 0 h 20"/>
                    <a:gd name="T8" fmla="*/ 19 w 638"/>
                    <a:gd name="T9" fmla="*/ 0 h 20"/>
                    <a:gd name="T10" fmla="*/ 0 60000 65536"/>
                    <a:gd name="T11" fmla="*/ 0 60000 65536"/>
                    <a:gd name="T12" fmla="*/ 0 60000 65536"/>
                    <a:gd name="T13" fmla="*/ 0 60000 65536"/>
                    <a:gd name="T14" fmla="*/ 0 60000 65536"/>
                    <a:gd name="T15" fmla="*/ 0 w 638"/>
                    <a:gd name="T16" fmla="*/ 0 h 20"/>
                    <a:gd name="T17" fmla="*/ 638 w 638"/>
                    <a:gd name="T18" fmla="*/ 20 h 20"/>
                  </a:gdLst>
                  <a:ahLst/>
                  <a:cxnLst>
                    <a:cxn ang="T10">
                      <a:pos x="T0" y="T1"/>
                    </a:cxn>
                    <a:cxn ang="T11">
                      <a:pos x="T2" y="T3"/>
                    </a:cxn>
                    <a:cxn ang="T12">
                      <a:pos x="T4" y="T5"/>
                    </a:cxn>
                    <a:cxn ang="T13">
                      <a:pos x="T6" y="T7"/>
                    </a:cxn>
                    <a:cxn ang="T14">
                      <a:pos x="T8" y="T9"/>
                    </a:cxn>
                  </a:cxnLst>
                  <a:rect l="T15" t="T16" r="T17" b="T18"/>
                  <a:pathLst>
                    <a:path w="638" h="20">
                      <a:moveTo>
                        <a:pt x="19" y="0"/>
                      </a:moveTo>
                      <a:lnTo>
                        <a:pt x="0" y="20"/>
                      </a:lnTo>
                      <a:lnTo>
                        <a:pt x="618" y="20"/>
                      </a:lnTo>
                      <a:lnTo>
                        <a:pt x="638" y="0"/>
                      </a:lnTo>
                      <a:lnTo>
                        <a:pt x="19" y="0"/>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525" name="Freeform 158"/>
                <p:cNvSpPr>
                  <a:spLocks/>
                </p:cNvSpPr>
                <p:nvPr/>
              </p:nvSpPr>
              <p:spPr bwMode="auto">
                <a:xfrm>
                  <a:off x="2869" y="2931"/>
                  <a:ext cx="6" cy="839"/>
                </a:xfrm>
                <a:custGeom>
                  <a:avLst/>
                  <a:gdLst>
                    <a:gd name="T0" fmla="*/ 20 w 20"/>
                    <a:gd name="T1" fmla="*/ 2586 h 2605"/>
                    <a:gd name="T2" fmla="*/ 20 w 20"/>
                    <a:gd name="T3" fmla="*/ 0 h 2605"/>
                    <a:gd name="T4" fmla="*/ 0 w 20"/>
                    <a:gd name="T5" fmla="*/ 20 h 2605"/>
                    <a:gd name="T6" fmla="*/ 0 w 20"/>
                    <a:gd name="T7" fmla="*/ 2605 h 2605"/>
                    <a:gd name="T8" fmla="*/ 20 w 20"/>
                    <a:gd name="T9" fmla="*/ 2586 h 2605"/>
                    <a:gd name="T10" fmla="*/ 0 60000 65536"/>
                    <a:gd name="T11" fmla="*/ 0 60000 65536"/>
                    <a:gd name="T12" fmla="*/ 0 60000 65536"/>
                    <a:gd name="T13" fmla="*/ 0 60000 65536"/>
                    <a:gd name="T14" fmla="*/ 0 60000 65536"/>
                    <a:gd name="T15" fmla="*/ 0 w 20"/>
                    <a:gd name="T16" fmla="*/ 0 h 2605"/>
                    <a:gd name="T17" fmla="*/ 20 w 20"/>
                    <a:gd name="T18" fmla="*/ 2605 h 2605"/>
                  </a:gdLst>
                  <a:ahLst/>
                  <a:cxnLst>
                    <a:cxn ang="T10">
                      <a:pos x="T0" y="T1"/>
                    </a:cxn>
                    <a:cxn ang="T11">
                      <a:pos x="T2" y="T3"/>
                    </a:cxn>
                    <a:cxn ang="T12">
                      <a:pos x="T4" y="T5"/>
                    </a:cxn>
                    <a:cxn ang="T13">
                      <a:pos x="T6" y="T7"/>
                    </a:cxn>
                    <a:cxn ang="T14">
                      <a:pos x="T8" y="T9"/>
                    </a:cxn>
                  </a:cxnLst>
                  <a:rect l="T15" t="T16" r="T17" b="T18"/>
                  <a:pathLst>
                    <a:path w="20" h="2605">
                      <a:moveTo>
                        <a:pt x="20" y="2586"/>
                      </a:moveTo>
                      <a:lnTo>
                        <a:pt x="20" y="0"/>
                      </a:lnTo>
                      <a:lnTo>
                        <a:pt x="0" y="20"/>
                      </a:lnTo>
                      <a:lnTo>
                        <a:pt x="0" y="2605"/>
                      </a:lnTo>
                      <a:lnTo>
                        <a:pt x="20" y="2586"/>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526" name="Rectangle 159"/>
                <p:cNvSpPr>
                  <a:spLocks noChangeArrowheads="1"/>
                </p:cNvSpPr>
                <p:nvPr/>
              </p:nvSpPr>
              <p:spPr bwMode="auto">
                <a:xfrm>
                  <a:off x="2659" y="2937"/>
                  <a:ext cx="210" cy="833"/>
                </a:xfrm>
                <a:prstGeom prst="rect">
                  <a:avLst/>
                </a:prstGeom>
                <a:solidFill>
                  <a:schemeClr val="tx2"/>
                </a:solidFill>
                <a:ln w="12700">
                  <a:solidFill>
                    <a:srgbClr val="000000"/>
                  </a:solidFill>
                  <a:miter lim="800000"/>
                  <a:headEnd/>
                  <a:tailEnd/>
                </a:ln>
              </p:spPr>
              <p:txBody>
                <a:bodyPr>
                  <a:prstTxWarp prst="textNoShape">
                    <a:avLst/>
                  </a:prstTxWarp>
                </a:bodyPr>
                <a:lstStyle/>
                <a:p>
                  <a:endParaRPr lang="en-US"/>
                </a:p>
              </p:txBody>
            </p:sp>
          </p:grpSp>
          <p:grpSp>
            <p:nvGrpSpPr>
              <p:cNvPr id="59393" name="Group 160"/>
              <p:cNvGrpSpPr>
                <a:grpSpLocks/>
              </p:cNvGrpSpPr>
              <p:nvPr/>
            </p:nvGrpSpPr>
            <p:grpSpPr bwMode="auto">
              <a:xfrm>
                <a:off x="3041" y="2985"/>
                <a:ext cx="216" cy="785"/>
                <a:chOff x="3041" y="2985"/>
                <a:chExt cx="216" cy="785"/>
              </a:xfrm>
            </p:grpSpPr>
            <p:sp>
              <p:nvSpPr>
                <p:cNvPr id="59521" name="Freeform 161"/>
                <p:cNvSpPr>
                  <a:spLocks/>
                </p:cNvSpPr>
                <p:nvPr/>
              </p:nvSpPr>
              <p:spPr bwMode="auto">
                <a:xfrm>
                  <a:off x="3041" y="2985"/>
                  <a:ext cx="216" cy="6"/>
                </a:xfrm>
                <a:custGeom>
                  <a:avLst/>
                  <a:gdLst>
                    <a:gd name="T0" fmla="*/ 19 w 638"/>
                    <a:gd name="T1" fmla="*/ 0 h 20"/>
                    <a:gd name="T2" fmla="*/ 0 w 638"/>
                    <a:gd name="T3" fmla="*/ 20 h 20"/>
                    <a:gd name="T4" fmla="*/ 618 w 638"/>
                    <a:gd name="T5" fmla="*/ 20 h 20"/>
                    <a:gd name="T6" fmla="*/ 638 w 638"/>
                    <a:gd name="T7" fmla="*/ 0 h 20"/>
                    <a:gd name="T8" fmla="*/ 19 w 638"/>
                    <a:gd name="T9" fmla="*/ 0 h 20"/>
                    <a:gd name="T10" fmla="*/ 0 60000 65536"/>
                    <a:gd name="T11" fmla="*/ 0 60000 65536"/>
                    <a:gd name="T12" fmla="*/ 0 60000 65536"/>
                    <a:gd name="T13" fmla="*/ 0 60000 65536"/>
                    <a:gd name="T14" fmla="*/ 0 60000 65536"/>
                    <a:gd name="T15" fmla="*/ 0 w 638"/>
                    <a:gd name="T16" fmla="*/ 0 h 20"/>
                    <a:gd name="T17" fmla="*/ 638 w 638"/>
                    <a:gd name="T18" fmla="*/ 20 h 20"/>
                  </a:gdLst>
                  <a:ahLst/>
                  <a:cxnLst>
                    <a:cxn ang="T10">
                      <a:pos x="T0" y="T1"/>
                    </a:cxn>
                    <a:cxn ang="T11">
                      <a:pos x="T2" y="T3"/>
                    </a:cxn>
                    <a:cxn ang="T12">
                      <a:pos x="T4" y="T5"/>
                    </a:cxn>
                    <a:cxn ang="T13">
                      <a:pos x="T6" y="T7"/>
                    </a:cxn>
                    <a:cxn ang="T14">
                      <a:pos x="T8" y="T9"/>
                    </a:cxn>
                  </a:cxnLst>
                  <a:rect l="T15" t="T16" r="T17" b="T18"/>
                  <a:pathLst>
                    <a:path w="638" h="20">
                      <a:moveTo>
                        <a:pt x="19" y="0"/>
                      </a:moveTo>
                      <a:lnTo>
                        <a:pt x="0" y="20"/>
                      </a:lnTo>
                      <a:lnTo>
                        <a:pt x="618" y="20"/>
                      </a:lnTo>
                      <a:lnTo>
                        <a:pt x="638" y="0"/>
                      </a:lnTo>
                      <a:lnTo>
                        <a:pt x="19" y="0"/>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522" name="Freeform 162"/>
                <p:cNvSpPr>
                  <a:spLocks/>
                </p:cNvSpPr>
                <p:nvPr/>
              </p:nvSpPr>
              <p:spPr bwMode="auto">
                <a:xfrm>
                  <a:off x="3251" y="2985"/>
                  <a:ext cx="6" cy="785"/>
                </a:xfrm>
                <a:custGeom>
                  <a:avLst/>
                  <a:gdLst>
                    <a:gd name="T0" fmla="*/ 20 w 20"/>
                    <a:gd name="T1" fmla="*/ 2419 h 2438"/>
                    <a:gd name="T2" fmla="*/ 20 w 20"/>
                    <a:gd name="T3" fmla="*/ 0 h 2438"/>
                    <a:gd name="T4" fmla="*/ 0 w 20"/>
                    <a:gd name="T5" fmla="*/ 20 h 2438"/>
                    <a:gd name="T6" fmla="*/ 0 w 20"/>
                    <a:gd name="T7" fmla="*/ 2438 h 2438"/>
                    <a:gd name="T8" fmla="*/ 20 w 20"/>
                    <a:gd name="T9" fmla="*/ 2419 h 2438"/>
                    <a:gd name="T10" fmla="*/ 0 60000 65536"/>
                    <a:gd name="T11" fmla="*/ 0 60000 65536"/>
                    <a:gd name="T12" fmla="*/ 0 60000 65536"/>
                    <a:gd name="T13" fmla="*/ 0 60000 65536"/>
                    <a:gd name="T14" fmla="*/ 0 60000 65536"/>
                    <a:gd name="T15" fmla="*/ 0 w 20"/>
                    <a:gd name="T16" fmla="*/ 0 h 2438"/>
                    <a:gd name="T17" fmla="*/ 20 w 20"/>
                    <a:gd name="T18" fmla="*/ 2438 h 2438"/>
                  </a:gdLst>
                  <a:ahLst/>
                  <a:cxnLst>
                    <a:cxn ang="T10">
                      <a:pos x="T0" y="T1"/>
                    </a:cxn>
                    <a:cxn ang="T11">
                      <a:pos x="T2" y="T3"/>
                    </a:cxn>
                    <a:cxn ang="T12">
                      <a:pos x="T4" y="T5"/>
                    </a:cxn>
                    <a:cxn ang="T13">
                      <a:pos x="T6" y="T7"/>
                    </a:cxn>
                    <a:cxn ang="T14">
                      <a:pos x="T8" y="T9"/>
                    </a:cxn>
                  </a:cxnLst>
                  <a:rect l="T15" t="T16" r="T17" b="T18"/>
                  <a:pathLst>
                    <a:path w="20" h="2438">
                      <a:moveTo>
                        <a:pt x="20" y="2419"/>
                      </a:moveTo>
                      <a:lnTo>
                        <a:pt x="20" y="0"/>
                      </a:lnTo>
                      <a:lnTo>
                        <a:pt x="0" y="20"/>
                      </a:lnTo>
                      <a:lnTo>
                        <a:pt x="0" y="2438"/>
                      </a:lnTo>
                      <a:lnTo>
                        <a:pt x="20" y="2419"/>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523" name="Rectangle 163"/>
                <p:cNvSpPr>
                  <a:spLocks noChangeArrowheads="1"/>
                </p:cNvSpPr>
                <p:nvPr/>
              </p:nvSpPr>
              <p:spPr bwMode="auto">
                <a:xfrm>
                  <a:off x="3041" y="2991"/>
                  <a:ext cx="210" cy="779"/>
                </a:xfrm>
                <a:prstGeom prst="rect">
                  <a:avLst/>
                </a:prstGeom>
                <a:solidFill>
                  <a:schemeClr val="tx2"/>
                </a:solidFill>
                <a:ln w="12700">
                  <a:solidFill>
                    <a:srgbClr val="000000"/>
                  </a:solidFill>
                  <a:miter lim="800000"/>
                  <a:headEnd/>
                  <a:tailEnd/>
                </a:ln>
              </p:spPr>
              <p:txBody>
                <a:bodyPr>
                  <a:prstTxWarp prst="textNoShape">
                    <a:avLst/>
                  </a:prstTxWarp>
                </a:bodyPr>
                <a:lstStyle/>
                <a:p>
                  <a:endParaRPr lang="en-US"/>
                </a:p>
              </p:txBody>
            </p:sp>
          </p:grpSp>
          <p:grpSp>
            <p:nvGrpSpPr>
              <p:cNvPr id="59417" name="Group 164"/>
              <p:cNvGrpSpPr>
                <a:grpSpLocks/>
              </p:cNvGrpSpPr>
              <p:nvPr/>
            </p:nvGrpSpPr>
            <p:grpSpPr bwMode="auto">
              <a:xfrm>
                <a:off x="3424" y="3442"/>
                <a:ext cx="217" cy="328"/>
                <a:chOff x="3424" y="3442"/>
                <a:chExt cx="217" cy="328"/>
              </a:xfrm>
            </p:grpSpPr>
            <p:sp>
              <p:nvSpPr>
                <p:cNvPr id="59518" name="Freeform 165"/>
                <p:cNvSpPr>
                  <a:spLocks/>
                </p:cNvSpPr>
                <p:nvPr/>
              </p:nvSpPr>
              <p:spPr bwMode="auto">
                <a:xfrm>
                  <a:off x="3634" y="3442"/>
                  <a:ext cx="7" cy="328"/>
                </a:xfrm>
                <a:custGeom>
                  <a:avLst/>
                  <a:gdLst>
                    <a:gd name="T0" fmla="*/ 20 w 20"/>
                    <a:gd name="T1" fmla="*/ 1002 h 1021"/>
                    <a:gd name="T2" fmla="*/ 20 w 20"/>
                    <a:gd name="T3" fmla="*/ 0 h 1021"/>
                    <a:gd name="T4" fmla="*/ 0 w 20"/>
                    <a:gd name="T5" fmla="*/ 20 h 1021"/>
                    <a:gd name="T6" fmla="*/ 0 w 20"/>
                    <a:gd name="T7" fmla="*/ 1021 h 1021"/>
                    <a:gd name="T8" fmla="*/ 20 w 20"/>
                    <a:gd name="T9" fmla="*/ 1002 h 1021"/>
                    <a:gd name="T10" fmla="*/ 0 60000 65536"/>
                    <a:gd name="T11" fmla="*/ 0 60000 65536"/>
                    <a:gd name="T12" fmla="*/ 0 60000 65536"/>
                    <a:gd name="T13" fmla="*/ 0 60000 65536"/>
                    <a:gd name="T14" fmla="*/ 0 60000 65536"/>
                    <a:gd name="T15" fmla="*/ 0 w 20"/>
                    <a:gd name="T16" fmla="*/ 0 h 1021"/>
                    <a:gd name="T17" fmla="*/ 20 w 20"/>
                    <a:gd name="T18" fmla="*/ 1021 h 1021"/>
                  </a:gdLst>
                  <a:ahLst/>
                  <a:cxnLst>
                    <a:cxn ang="T10">
                      <a:pos x="T0" y="T1"/>
                    </a:cxn>
                    <a:cxn ang="T11">
                      <a:pos x="T2" y="T3"/>
                    </a:cxn>
                    <a:cxn ang="T12">
                      <a:pos x="T4" y="T5"/>
                    </a:cxn>
                    <a:cxn ang="T13">
                      <a:pos x="T6" y="T7"/>
                    </a:cxn>
                    <a:cxn ang="T14">
                      <a:pos x="T8" y="T9"/>
                    </a:cxn>
                  </a:cxnLst>
                  <a:rect l="T15" t="T16" r="T17" b="T18"/>
                  <a:pathLst>
                    <a:path w="20" h="1021">
                      <a:moveTo>
                        <a:pt x="20" y="1002"/>
                      </a:moveTo>
                      <a:lnTo>
                        <a:pt x="20" y="0"/>
                      </a:lnTo>
                      <a:lnTo>
                        <a:pt x="0" y="20"/>
                      </a:lnTo>
                      <a:lnTo>
                        <a:pt x="0" y="1021"/>
                      </a:lnTo>
                      <a:lnTo>
                        <a:pt x="20" y="1002"/>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519" name="Freeform 166"/>
                <p:cNvSpPr>
                  <a:spLocks/>
                </p:cNvSpPr>
                <p:nvPr/>
              </p:nvSpPr>
              <p:spPr bwMode="auto">
                <a:xfrm>
                  <a:off x="3424" y="3442"/>
                  <a:ext cx="217" cy="6"/>
                </a:xfrm>
                <a:custGeom>
                  <a:avLst/>
                  <a:gdLst>
                    <a:gd name="T0" fmla="*/ 19 w 639"/>
                    <a:gd name="T1" fmla="*/ 0 h 20"/>
                    <a:gd name="T2" fmla="*/ 0 w 639"/>
                    <a:gd name="T3" fmla="*/ 20 h 20"/>
                    <a:gd name="T4" fmla="*/ 619 w 639"/>
                    <a:gd name="T5" fmla="*/ 20 h 20"/>
                    <a:gd name="T6" fmla="*/ 639 w 639"/>
                    <a:gd name="T7" fmla="*/ 0 h 20"/>
                    <a:gd name="T8" fmla="*/ 19 w 639"/>
                    <a:gd name="T9" fmla="*/ 0 h 20"/>
                    <a:gd name="T10" fmla="*/ 0 60000 65536"/>
                    <a:gd name="T11" fmla="*/ 0 60000 65536"/>
                    <a:gd name="T12" fmla="*/ 0 60000 65536"/>
                    <a:gd name="T13" fmla="*/ 0 60000 65536"/>
                    <a:gd name="T14" fmla="*/ 0 60000 65536"/>
                    <a:gd name="T15" fmla="*/ 0 w 639"/>
                    <a:gd name="T16" fmla="*/ 0 h 20"/>
                    <a:gd name="T17" fmla="*/ 639 w 639"/>
                    <a:gd name="T18" fmla="*/ 20 h 20"/>
                  </a:gdLst>
                  <a:ahLst/>
                  <a:cxnLst>
                    <a:cxn ang="T10">
                      <a:pos x="T0" y="T1"/>
                    </a:cxn>
                    <a:cxn ang="T11">
                      <a:pos x="T2" y="T3"/>
                    </a:cxn>
                    <a:cxn ang="T12">
                      <a:pos x="T4" y="T5"/>
                    </a:cxn>
                    <a:cxn ang="T13">
                      <a:pos x="T6" y="T7"/>
                    </a:cxn>
                    <a:cxn ang="T14">
                      <a:pos x="T8" y="T9"/>
                    </a:cxn>
                  </a:cxnLst>
                  <a:rect l="T15" t="T16" r="T17" b="T18"/>
                  <a:pathLst>
                    <a:path w="639" h="20">
                      <a:moveTo>
                        <a:pt x="19" y="0"/>
                      </a:moveTo>
                      <a:lnTo>
                        <a:pt x="0" y="20"/>
                      </a:lnTo>
                      <a:lnTo>
                        <a:pt x="619" y="20"/>
                      </a:lnTo>
                      <a:lnTo>
                        <a:pt x="639" y="0"/>
                      </a:lnTo>
                      <a:lnTo>
                        <a:pt x="19" y="0"/>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520" name="Rectangle 167"/>
                <p:cNvSpPr>
                  <a:spLocks noChangeArrowheads="1"/>
                </p:cNvSpPr>
                <p:nvPr/>
              </p:nvSpPr>
              <p:spPr bwMode="auto">
                <a:xfrm>
                  <a:off x="3424" y="3448"/>
                  <a:ext cx="210" cy="322"/>
                </a:xfrm>
                <a:prstGeom prst="rect">
                  <a:avLst/>
                </a:prstGeom>
                <a:solidFill>
                  <a:schemeClr val="tx2"/>
                </a:solidFill>
                <a:ln w="12700">
                  <a:solidFill>
                    <a:srgbClr val="000000"/>
                  </a:solidFill>
                  <a:miter lim="800000"/>
                  <a:headEnd/>
                  <a:tailEnd/>
                </a:ln>
              </p:spPr>
              <p:txBody>
                <a:bodyPr>
                  <a:prstTxWarp prst="textNoShape">
                    <a:avLst/>
                  </a:prstTxWarp>
                </a:bodyPr>
                <a:lstStyle/>
                <a:p>
                  <a:endParaRPr lang="en-US"/>
                </a:p>
              </p:txBody>
            </p:sp>
          </p:grpSp>
          <p:grpSp>
            <p:nvGrpSpPr>
              <p:cNvPr id="59418" name="Group 168"/>
              <p:cNvGrpSpPr>
                <a:grpSpLocks/>
              </p:cNvGrpSpPr>
              <p:nvPr/>
            </p:nvGrpSpPr>
            <p:grpSpPr bwMode="auto">
              <a:xfrm>
                <a:off x="3806" y="2958"/>
                <a:ext cx="218" cy="812"/>
                <a:chOff x="3806" y="2958"/>
                <a:chExt cx="218" cy="812"/>
              </a:xfrm>
            </p:grpSpPr>
            <p:sp>
              <p:nvSpPr>
                <p:cNvPr id="59515" name="Freeform 169"/>
                <p:cNvSpPr>
                  <a:spLocks/>
                </p:cNvSpPr>
                <p:nvPr/>
              </p:nvSpPr>
              <p:spPr bwMode="auto">
                <a:xfrm>
                  <a:off x="3806" y="2958"/>
                  <a:ext cx="218" cy="6"/>
                </a:xfrm>
                <a:custGeom>
                  <a:avLst/>
                  <a:gdLst>
                    <a:gd name="T0" fmla="*/ 20 w 639"/>
                    <a:gd name="T1" fmla="*/ 0 h 20"/>
                    <a:gd name="T2" fmla="*/ 0 w 639"/>
                    <a:gd name="T3" fmla="*/ 20 h 20"/>
                    <a:gd name="T4" fmla="*/ 620 w 639"/>
                    <a:gd name="T5" fmla="*/ 20 h 20"/>
                    <a:gd name="T6" fmla="*/ 639 w 639"/>
                    <a:gd name="T7" fmla="*/ 0 h 20"/>
                    <a:gd name="T8" fmla="*/ 20 w 639"/>
                    <a:gd name="T9" fmla="*/ 0 h 20"/>
                    <a:gd name="T10" fmla="*/ 0 60000 65536"/>
                    <a:gd name="T11" fmla="*/ 0 60000 65536"/>
                    <a:gd name="T12" fmla="*/ 0 60000 65536"/>
                    <a:gd name="T13" fmla="*/ 0 60000 65536"/>
                    <a:gd name="T14" fmla="*/ 0 60000 65536"/>
                    <a:gd name="T15" fmla="*/ 0 w 639"/>
                    <a:gd name="T16" fmla="*/ 0 h 20"/>
                    <a:gd name="T17" fmla="*/ 639 w 639"/>
                    <a:gd name="T18" fmla="*/ 20 h 20"/>
                  </a:gdLst>
                  <a:ahLst/>
                  <a:cxnLst>
                    <a:cxn ang="T10">
                      <a:pos x="T0" y="T1"/>
                    </a:cxn>
                    <a:cxn ang="T11">
                      <a:pos x="T2" y="T3"/>
                    </a:cxn>
                    <a:cxn ang="T12">
                      <a:pos x="T4" y="T5"/>
                    </a:cxn>
                    <a:cxn ang="T13">
                      <a:pos x="T6" y="T7"/>
                    </a:cxn>
                    <a:cxn ang="T14">
                      <a:pos x="T8" y="T9"/>
                    </a:cxn>
                  </a:cxnLst>
                  <a:rect l="T15" t="T16" r="T17" b="T18"/>
                  <a:pathLst>
                    <a:path w="639" h="20">
                      <a:moveTo>
                        <a:pt x="20" y="0"/>
                      </a:moveTo>
                      <a:lnTo>
                        <a:pt x="0" y="20"/>
                      </a:lnTo>
                      <a:lnTo>
                        <a:pt x="620" y="20"/>
                      </a:lnTo>
                      <a:lnTo>
                        <a:pt x="639" y="0"/>
                      </a:lnTo>
                      <a:lnTo>
                        <a:pt x="20" y="0"/>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516" name="Freeform 170"/>
                <p:cNvSpPr>
                  <a:spLocks/>
                </p:cNvSpPr>
                <p:nvPr/>
              </p:nvSpPr>
              <p:spPr bwMode="auto">
                <a:xfrm>
                  <a:off x="4016" y="2958"/>
                  <a:ext cx="8" cy="812"/>
                </a:xfrm>
                <a:custGeom>
                  <a:avLst/>
                  <a:gdLst>
                    <a:gd name="T0" fmla="*/ 19 w 19"/>
                    <a:gd name="T1" fmla="*/ 2502 h 2521"/>
                    <a:gd name="T2" fmla="*/ 19 w 19"/>
                    <a:gd name="T3" fmla="*/ 0 h 2521"/>
                    <a:gd name="T4" fmla="*/ 0 w 19"/>
                    <a:gd name="T5" fmla="*/ 20 h 2521"/>
                    <a:gd name="T6" fmla="*/ 0 w 19"/>
                    <a:gd name="T7" fmla="*/ 2521 h 2521"/>
                    <a:gd name="T8" fmla="*/ 19 w 19"/>
                    <a:gd name="T9" fmla="*/ 2502 h 2521"/>
                    <a:gd name="T10" fmla="*/ 0 60000 65536"/>
                    <a:gd name="T11" fmla="*/ 0 60000 65536"/>
                    <a:gd name="T12" fmla="*/ 0 60000 65536"/>
                    <a:gd name="T13" fmla="*/ 0 60000 65536"/>
                    <a:gd name="T14" fmla="*/ 0 60000 65536"/>
                    <a:gd name="T15" fmla="*/ 0 w 19"/>
                    <a:gd name="T16" fmla="*/ 0 h 2521"/>
                    <a:gd name="T17" fmla="*/ 19 w 19"/>
                    <a:gd name="T18" fmla="*/ 2521 h 2521"/>
                  </a:gdLst>
                  <a:ahLst/>
                  <a:cxnLst>
                    <a:cxn ang="T10">
                      <a:pos x="T0" y="T1"/>
                    </a:cxn>
                    <a:cxn ang="T11">
                      <a:pos x="T2" y="T3"/>
                    </a:cxn>
                    <a:cxn ang="T12">
                      <a:pos x="T4" y="T5"/>
                    </a:cxn>
                    <a:cxn ang="T13">
                      <a:pos x="T6" y="T7"/>
                    </a:cxn>
                    <a:cxn ang="T14">
                      <a:pos x="T8" y="T9"/>
                    </a:cxn>
                  </a:cxnLst>
                  <a:rect l="T15" t="T16" r="T17" b="T18"/>
                  <a:pathLst>
                    <a:path w="19" h="2521">
                      <a:moveTo>
                        <a:pt x="19" y="2502"/>
                      </a:moveTo>
                      <a:lnTo>
                        <a:pt x="19" y="0"/>
                      </a:lnTo>
                      <a:lnTo>
                        <a:pt x="0" y="20"/>
                      </a:lnTo>
                      <a:lnTo>
                        <a:pt x="0" y="2521"/>
                      </a:lnTo>
                      <a:lnTo>
                        <a:pt x="19" y="2502"/>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517" name="Rectangle 171"/>
                <p:cNvSpPr>
                  <a:spLocks noChangeArrowheads="1"/>
                </p:cNvSpPr>
                <p:nvPr/>
              </p:nvSpPr>
              <p:spPr bwMode="auto">
                <a:xfrm>
                  <a:off x="3806" y="2964"/>
                  <a:ext cx="210" cy="806"/>
                </a:xfrm>
                <a:prstGeom prst="rect">
                  <a:avLst/>
                </a:prstGeom>
                <a:solidFill>
                  <a:schemeClr val="tx2"/>
                </a:solidFill>
                <a:ln w="12700">
                  <a:solidFill>
                    <a:srgbClr val="000000"/>
                  </a:solidFill>
                  <a:miter lim="800000"/>
                  <a:headEnd/>
                  <a:tailEnd/>
                </a:ln>
              </p:spPr>
              <p:txBody>
                <a:bodyPr>
                  <a:prstTxWarp prst="textNoShape">
                    <a:avLst/>
                  </a:prstTxWarp>
                </a:bodyPr>
                <a:lstStyle/>
                <a:p>
                  <a:endParaRPr lang="en-US"/>
                </a:p>
              </p:txBody>
            </p:sp>
          </p:grpSp>
          <p:grpSp>
            <p:nvGrpSpPr>
              <p:cNvPr id="59419" name="Group 172"/>
              <p:cNvGrpSpPr>
                <a:grpSpLocks/>
              </p:cNvGrpSpPr>
              <p:nvPr/>
            </p:nvGrpSpPr>
            <p:grpSpPr bwMode="auto">
              <a:xfrm>
                <a:off x="4189" y="3012"/>
                <a:ext cx="217" cy="758"/>
                <a:chOff x="4189" y="3012"/>
                <a:chExt cx="217" cy="758"/>
              </a:xfrm>
            </p:grpSpPr>
            <p:sp>
              <p:nvSpPr>
                <p:cNvPr id="59512" name="Freeform 173"/>
                <p:cNvSpPr>
                  <a:spLocks/>
                </p:cNvSpPr>
                <p:nvPr/>
              </p:nvSpPr>
              <p:spPr bwMode="auto">
                <a:xfrm>
                  <a:off x="4189" y="3012"/>
                  <a:ext cx="217" cy="6"/>
                </a:xfrm>
                <a:custGeom>
                  <a:avLst/>
                  <a:gdLst>
                    <a:gd name="T0" fmla="*/ 20 w 639"/>
                    <a:gd name="T1" fmla="*/ 0 h 20"/>
                    <a:gd name="T2" fmla="*/ 0 w 639"/>
                    <a:gd name="T3" fmla="*/ 20 h 20"/>
                    <a:gd name="T4" fmla="*/ 620 w 639"/>
                    <a:gd name="T5" fmla="*/ 20 h 20"/>
                    <a:gd name="T6" fmla="*/ 639 w 639"/>
                    <a:gd name="T7" fmla="*/ 0 h 20"/>
                    <a:gd name="T8" fmla="*/ 20 w 639"/>
                    <a:gd name="T9" fmla="*/ 0 h 20"/>
                    <a:gd name="T10" fmla="*/ 0 60000 65536"/>
                    <a:gd name="T11" fmla="*/ 0 60000 65536"/>
                    <a:gd name="T12" fmla="*/ 0 60000 65536"/>
                    <a:gd name="T13" fmla="*/ 0 60000 65536"/>
                    <a:gd name="T14" fmla="*/ 0 60000 65536"/>
                    <a:gd name="T15" fmla="*/ 0 w 639"/>
                    <a:gd name="T16" fmla="*/ 0 h 20"/>
                    <a:gd name="T17" fmla="*/ 639 w 639"/>
                    <a:gd name="T18" fmla="*/ 20 h 20"/>
                  </a:gdLst>
                  <a:ahLst/>
                  <a:cxnLst>
                    <a:cxn ang="T10">
                      <a:pos x="T0" y="T1"/>
                    </a:cxn>
                    <a:cxn ang="T11">
                      <a:pos x="T2" y="T3"/>
                    </a:cxn>
                    <a:cxn ang="T12">
                      <a:pos x="T4" y="T5"/>
                    </a:cxn>
                    <a:cxn ang="T13">
                      <a:pos x="T6" y="T7"/>
                    </a:cxn>
                    <a:cxn ang="T14">
                      <a:pos x="T8" y="T9"/>
                    </a:cxn>
                  </a:cxnLst>
                  <a:rect l="T15" t="T16" r="T17" b="T18"/>
                  <a:pathLst>
                    <a:path w="639" h="20">
                      <a:moveTo>
                        <a:pt x="20" y="0"/>
                      </a:moveTo>
                      <a:lnTo>
                        <a:pt x="0" y="20"/>
                      </a:lnTo>
                      <a:lnTo>
                        <a:pt x="620" y="20"/>
                      </a:lnTo>
                      <a:lnTo>
                        <a:pt x="639" y="0"/>
                      </a:lnTo>
                      <a:lnTo>
                        <a:pt x="20" y="0"/>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513" name="Freeform 174"/>
                <p:cNvSpPr>
                  <a:spLocks/>
                </p:cNvSpPr>
                <p:nvPr/>
              </p:nvSpPr>
              <p:spPr bwMode="auto">
                <a:xfrm>
                  <a:off x="4400" y="3012"/>
                  <a:ext cx="6" cy="758"/>
                </a:xfrm>
                <a:custGeom>
                  <a:avLst/>
                  <a:gdLst>
                    <a:gd name="T0" fmla="*/ 19 w 19"/>
                    <a:gd name="T1" fmla="*/ 2336 h 2355"/>
                    <a:gd name="T2" fmla="*/ 19 w 19"/>
                    <a:gd name="T3" fmla="*/ 0 h 2355"/>
                    <a:gd name="T4" fmla="*/ 0 w 19"/>
                    <a:gd name="T5" fmla="*/ 20 h 2355"/>
                    <a:gd name="T6" fmla="*/ 0 w 19"/>
                    <a:gd name="T7" fmla="*/ 2355 h 2355"/>
                    <a:gd name="T8" fmla="*/ 19 w 19"/>
                    <a:gd name="T9" fmla="*/ 2336 h 2355"/>
                    <a:gd name="T10" fmla="*/ 0 60000 65536"/>
                    <a:gd name="T11" fmla="*/ 0 60000 65536"/>
                    <a:gd name="T12" fmla="*/ 0 60000 65536"/>
                    <a:gd name="T13" fmla="*/ 0 60000 65536"/>
                    <a:gd name="T14" fmla="*/ 0 60000 65536"/>
                    <a:gd name="T15" fmla="*/ 0 w 19"/>
                    <a:gd name="T16" fmla="*/ 0 h 2355"/>
                    <a:gd name="T17" fmla="*/ 19 w 19"/>
                    <a:gd name="T18" fmla="*/ 2355 h 2355"/>
                  </a:gdLst>
                  <a:ahLst/>
                  <a:cxnLst>
                    <a:cxn ang="T10">
                      <a:pos x="T0" y="T1"/>
                    </a:cxn>
                    <a:cxn ang="T11">
                      <a:pos x="T2" y="T3"/>
                    </a:cxn>
                    <a:cxn ang="T12">
                      <a:pos x="T4" y="T5"/>
                    </a:cxn>
                    <a:cxn ang="T13">
                      <a:pos x="T6" y="T7"/>
                    </a:cxn>
                    <a:cxn ang="T14">
                      <a:pos x="T8" y="T9"/>
                    </a:cxn>
                  </a:cxnLst>
                  <a:rect l="T15" t="T16" r="T17" b="T18"/>
                  <a:pathLst>
                    <a:path w="19" h="2355">
                      <a:moveTo>
                        <a:pt x="19" y="2336"/>
                      </a:moveTo>
                      <a:lnTo>
                        <a:pt x="19" y="0"/>
                      </a:lnTo>
                      <a:lnTo>
                        <a:pt x="0" y="20"/>
                      </a:lnTo>
                      <a:lnTo>
                        <a:pt x="0" y="2355"/>
                      </a:lnTo>
                      <a:lnTo>
                        <a:pt x="19" y="2336"/>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59514" name="Rectangle 175"/>
                <p:cNvSpPr>
                  <a:spLocks noChangeArrowheads="1"/>
                </p:cNvSpPr>
                <p:nvPr/>
              </p:nvSpPr>
              <p:spPr bwMode="auto">
                <a:xfrm>
                  <a:off x="4189" y="3018"/>
                  <a:ext cx="211" cy="752"/>
                </a:xfrm>
                <a:prstGeom prst="rect">
                  <a:avLst/>
                </a:prstGeom>
                <a:solidFill>
                  <a:schemeClr val="tx2"/>
                </a:solidFill>
                <a:ln w="12700">
                  <a:solidFill>
                    <a:srgbClr val="000000"/>
                  </a:solidFill>
                  <a:miter lim="800000"/>
                  <a:headEnd/>
                  <a:tailEnd/>
                </a:ln>
              </p:spPr>
              <p:txBody>
                <a:bodyPr>
                  <a:prstTxWarp prst="textNoShape">
                    <a:avLst/>
                  </a:prstTxWarp>
                </a:bodyPr>
                <a:lstStyle/>
                <a:p>
                  <a:endParaRPr lang="en-US"/>
                </a:p>
              </p:txBody>
            </p:sp>
          </p:grpSp>
        </p:grpSp>
        <p:grpSp>
          <p:nvGrpSpPr>
            <p:cNvPr id="59420" name="Group 176"/>
            <p:cNvGrpSpPr>
              <a:grpSpLocks/>
            </p:cNvGrpSpPr>
            <p:nvPr/>
          </p:nvGrpSpPr>
          <p:grpSpPr bwMode="auto">
            <a:xfrm>
              <a:off x="855" y="3083"/>
              <a:ext cx="3663" cy="812"/>
              <a:chOff x="673" y="3025"/>
              <a:chExt cx="3663" cy="812"/>
            </a:xfrm>
          </p:grpSpPr>
          <p:grpSp>
            <p:nvGrpSpPr>
              <p:cNvPr id="59421" name="Group 177"/>
              <p:cNvGrpSpPr>
                <a:grpSpLocks/>
              </p:cNvGrpSpPr>
              <p:nvPr/>
            </p:nvGrpSpPr>
            <p:grpSpPr bwMode="auto">
              <a:xfrm>
                <a:off x="673" y="3025"/>
                <a:ext cx="216" cy="812"/>
                <a:chOff x="673" y="3025"/>
                <a:chExt cx="216" cy="812"/>
              </a:xfrm>
            </p:grpSpPr>
            <p:sp>
              <p:nvSpPr>
                <p:cNvPr id="59499" name="Freeform 178"/>
                <p:cNvSpPr>
                  <a:spLocks/>
                </p:cNvSpPr>
                <p:nvPr/>
              </p:nvSpPr>
              <p:spPr bwMode="auto">
                <a:xfrm>
                  <a:off x="673" y="3025"/>
                  <a:ext cx="216" cy="7"/>
                </a:xfrm>
                <a:custGeom>
                  <a:avLst/>
                  <a:gdLst>
                    <a:gd name="T0" fmla="*/ 20 w 638"/>
                    <a:gd name="T1" fmla="*/ 0 h 19"/>
                    <a:gd name="T2" fmla="*/ 0 w 638"/>
                    <a:gd name="T3" fmla="*/ 19 h 19"/>
                    <a:gd name="T4" fmla="*/ 619 w 638"/>
                    <a:gd name="T5" fmla="*/ 19 h 19"/>
                    <a:gd name="T6" fmla="*/ 638 w 638"/>
                    <a:gd name="T7" fmla="*/ 0 h 19"/>
                    <a:gd name="T8" fmla="*/ 20 w 638"/>
                    <a:gd name="T9" fmla="*/ 0 h 19"/>
                    <a:gd name="T10" fmla="*/ 0 60000 65536"/>
                    <a:gd name="T11" fmla="*/ 0 60000 65536"/>
                    <a:gd name="T12" fmla="*/ 0 60000 65536"/>
                    <a:gd name="T13" fmla="*/ 0 60000 65536"/>
                    <a:gd name="T14" fmla="*/ 0 60000 65536"/>
                    <a:gd name="T15" fmla="*/ 0 w 638"/>
                    <a:gd name="T16" fmla="*/ 0 h 19"/>
                    <a:gd name="T17" fmla="*/ 638 w 638"/>
                    <a:gd name="T18" fmla="*/ 19 h 19"/>
                  </a:gdLst>
                  <a:ahLst/>
                  <a:cxnLst>
                    <a:cxn ang="T10">
                      <a:pos x="T0" y="T1"/>
                    </a:cxn>
                    <a:cxn ang="T11">
                      <a:pos x="T2" y="T3"/>
                    </a:cxn>
                    <a:cxn ang="T12">
                      <a:pos x="T4" y="T5"/>
                    </a:cxn>
                    <a:cxn ang="T13">
                      <a:pos x="T6" y="T7"/>
                    </a:cxn>
                    <a:cxn ang="T14">
                      <a:pos x="T8" y="T9"/>
                    </a:cxn>
                  </a:cxnLst>
                  <a:rect l="T15" t="T16" r="T17" b="T18"/>
                  <a:pathLst>
                    <a:path w="638" h="19">
                      <a:moveTo>
                        <a:pt x="20" y="0"/>
                      </a:moveTo>
                      <a:lnTo>
                        <a:pt x="0" y="19"/>
                      </a:lnTo>
                      <a:lnTo>
                        <a:pt x="619" y="19"/>
                      </a:lnTo>
                      <a:lnTo>
                        <a:pt x="638" y="0"/>
                      </a:lnTo>
                      <a:lnTo>
                        <a:pt x="20" y="0"/>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500" name="Freeform 179"/>
                <p:cNvSpPr>
                  <a:spLocks/>
                </p:cNvSpPr>
                <p:nvPr/>
              </p:nvSpPr>
              <p:spPr bwMode="auto">
                <a:xfrm>
                  <a:off x="883" y="3025"/>
                  <a:ext cx="6" cy="812"/>
                </a:xfrm>
                <a:custGeom>
                  <a:avLst/>
                  <a:gdLst>
                    <a:gd name="T0" fmla="*/ 19 w 19"/>
                    <a:gd name="T1" fmla="*/ 2500 h 2519"/>
                    <a:gd name="T2" fmla="*/ 19 w 19"/>
                    <a:gd name="T3" fmla="*/ 0 h 2519"/>
                    <a:gd name="T4" fmla="*/ 0 w 19"/>
                    <a:gd name="T5" fmla="*/ 19 h 2519"/>
                    <a:gd name="T6" fmla="*/ 0 w 19"/>
                    <a:gd name="T7" fmla="*/ 2519 h 2519"/>
                    <a:gd name="T8" fmla="*/ 19 w 19"/>
                    <a:gd name="T9" fmla="*/ 2500 h 2519"/>
                    <a:gd name="T10" fmla="*/ 0 60000 65536"/>
                    <a:gd name="T11" fmla="*/ 0 60000 65536"/>
                    <a:gd name="T12" fmla="*/ 0 60000 65536"/>
                    <a:gd name="T13" fmla="*/ 0 60000 65536"/>
                    <a:gd name="T14" fmla="*/ 0 60000 65536"/>
                    <a:gd name="T15" fmla="*/ 0 w 19"/>
                    <a:gd name="T16" fmla="*/ 0 h 2519"/>
                    <a:gd name="T17" fmla="*/ 19 w 19"/>
                    <a:gd name="T18" fmla="*/ 2519 h 2519"/>
                  </a:gdLst>
                  <a:ahLst/>
                  <a:cxnLst>
                    <a:cxn ang="T10">
                      <a:pos x="T0" y="T1"/>
                    </a:cxn>
                    <a:cxn ang="T11">
                      <a:pos x="T2" y="T3"/>
                    </a:cxn>
                    <a:cxn ang="T12">
                      <a:pos x="T4" y="T5"/>
                    </a:cxn>
                    <a:cxn ang="T13">
                      <a:pos x="T6" y="T7"/>
                    </a:cxn>
                    <a:cxn ang="T14">
                      <a:pos x="T8" y="T9"/>
                    </a:cxn>
                  </a:cxnLst>
                  <a:rect l="T15" t="T16" r="T17" b="T18"/>
                  <a:pathLst>
                    <a:path w="19" h="2519">
                      <a:moveTo>
                        <a:pt x="19" y="2500"/>
                      </a:moveTo>
                      <a:lnTo>
                        <a:pt x="19" y="0"/>
                      </a:lnTo>
                      <a:lnTo>
                        <a:pt x="0" y="19"/>
                      </a:lnTo>
                      <a:lnTo>
                        <a:pt x="0" y="2519"/>
                      </a:lnTo>
                      <a:lnTo>
                        <a:pt x="19" y="2500"/>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501" name="Rectangle 180"/>
                <p:cNvSpPr>
                  <a:spLocks noChangeArrowheads="1"/>
                </p:cNvSpPr>
                <p:nvPr/>
              </p:nvSpPr>
              <p:spPr bwMode="auto">
                <a:xfrm>
                  <a:off x="673" y="3032"/>
                  <a:ext cx="210" cy="805"/>
                </a:xfrm>
                <a:prstGeom prst="rect">
                  <a:avLst/>
                </a:prstGeom>
                <a:solidFill>
                  <a:srgbClr val="CC3300"/>
                </a:solidFill>
                <a:ln w="12700">
                  <a:solidFill>
                    <a:srgbClr val="000000"/>
                  </a:solidFill>
                  <a:miter lim="800000"/>
                  <a:headEnd/>
                  <a:tailEnd/>
                </a:ln>
              </p:spPr>
              <p:txBody>
                <a:bodyPr>
                  <a:prstTxWarp prst="textNoShape">
                    <a:avLst/>
                  </a:prstTxWarp>
                </a:bodyPr>
                <a:lstStyle/>
                <a:p>
                  <a:endParaRPr lang="en-US"/>
                </a:p>
              </p:txBody>
            </p:sp>
          </p:grpSp>
          <p:grpSp>
            <p:nvGrpSpPr>
              <p:cNvPr id="59622" name="Group 181"/>
              <p:cNvGrpSpPr>
                <a:grpSpLocks/>
              </p:cNvGrpSpPr>
              <p:nvPr/>
            </p:nvGrpSpPr>
            <p:grpSpPr bwMode="auto">
              <a:xfrm>
                <a:off x="1056" y="3294"/>
                <a:ext cx="217" cy="543"/>
                <a:chOff x="1056" y="3294"/>
                <a:chExt cx="217" cy="543"/>
              </a:xfrm>
            </p:grpSpPr>
            <p:sp>
              <p:nvSpPr>
                <p:cNvPr id="59496" name="Freeform 182"/>
                <p:cNvSpPr>
                  <a:spLocks/>
                </p:cNvSpPr>
                <p:nvPr/>
              </p:nvSpPr>
              <p:spPr bwMode="auto">
                <a:xfrm>
                  <a:off x="1056" y="3294"/>
                  <a:ext cx="217" cy="7"/>
                </a:xfrm>
                <a:custGeom>
                  <a:avLst/>
                  <a:gdLst>
                    <a:gd name="T0" fmla="*/ 20 w 639"/>
                    <a:gd name="T1" fmla="*/ 0 h 20"/>
                    <a:gd name="T2" fmla="*/ 0 w 639"/>
                    <a:gd name="T3" fmla="*/ 20 h 20"/>
                    <a:gd name="T4" fmla="*/ 620 w 639"/>
                    <a:gd name="T5" fmla="*/ 20 h 20"/>
                    <a:gd name="T6" fmla="*/ 639 w 639"/>
                    <a:gd name="T7" fmla="*/ 0 h 20"/>
                    <a:gd name="T8" fmla="*/ 20 w 639"/>
                    <a:gd name="T9" fmla="*/ 0 h 20"/>
                    <a:gd name="T10" fmla="*/ 0 60000 65536"/>
                    <a:gd name="T11" fmla="*/ 0 60000 65536"/>
                    <a:gd name="T12" fmla="*/ 0 60000 65536"/>
                    <a:gd name="T13" fmla="*/ 0 60000 65536"/>
                    <a:gd name="T14" fmla="*/ 0 60000 65536"/>
                    <a:gd name="T15" fmla="*/ 0 w 639"/>
                    <a:gd name="T16" fmla="*/ 0 h 20"/>
                    <a:gd name="T17" fmla="*/ 639 w 639"/>
                    <a:gd name="T18" fmla="*/ 20 h 20"/>
                  </a:gdLst>
                  <a:ahLst/>
                  <a:cxnLst>
                    <a:cxn ang="T10">
                      <a:pos x="T0" y="T1"/>
                    </a:cxn>
                    <a:cxn ang="T11">
                      <a:pos x="T2" y="T3"/>
                    </a:cxn>
                    <a:cxn ang="T12">
                      <a:pos x="T4" y="T5"/>
                    </a:cxn>
                    <a:cxn ang="T13">
                      <a:pos x="T6" y="T7"/>
                    </a:cxn>
                    <a:cxn ang="T14">
                      <a:pos x="T8" y="T9"/>
                    </a:cxn>
                  </a:cxnLst>
                  <a:rect l="T15" t="T16" r="T17" b="T18"/>
                  <a:pathLst>
                    <a:path w="639" h="20">
                      <a:moveTo>
                        <a:pt x="20" y="0"/>
                      </a:moveTo>
                      <a:lnTo>
                        <a:pt x="0" y="20"/>
                      </a:lnTo>
                      <a:lnTo>
                        <a:pt x="620" y="20"/>
                      </a:lnTo>
                      <a:lnTo>
                        <a:pt x="639" y="0"/>
                      </a:lnTo>
                      <a:lnTo>
                        <a:pt x="20" y="0"/>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497" name="Freeform 183"/>
                <p:cNvSpPr>
                  <a:spLocks/>
                </p:cNvSpPr>
                <p:nvPr/>
              </p:nvSpPr>
              <p:spPr bwMode="auto">
                <a:xfrm>
                  <a:off x="1266" y="3294"/>
                  <a:ext cx="7" cy="543"/>
                </a:xfrm>
                <a:custGeom>
                  <a:avLst/>
                  <a:gdLst>
                    <a:gd name="T0" fmla="*/ 19 w 19"/>
                    <a:gd name="T1" fmla="*/ 1667 h 1686"/>
                    <a:gd name="T2" fmla="*/ 19 w 19"/>
                    <a:gd name="T3" fmla="*/ 0 h 1686"/>
                    <a:gd name="T4" fmla="*/ 0 w 19"/>
                    <a:gd name="T5" fmla="*/ 20 h 1686"/>
                    <a:gd name="T6" fmla="*/ 0 w 19"/>
                    <a:gd name="T7" fmla="*/ 1686 h 1686"/>
                    <a:gd name="T8" fmla="*/ 19 w 19"/>
                    <a:gd name="T9" fmla="*/ 1667 h 1686"/>
                    <a:gd name="T10" fmla="*/ 0 60000 65536"/>
                    <a:gd name="T11" fmla="*/ 0 60000 65536"/>
                    <a:gd name="T12" fmla="*/ 0 60000 65536"/>
                    <a:gd name="T13" fmla="*/ 0 60000 65536"/>
                    <a:gd name="T14" fmla="*/ 0 60000 65536"/>
                    <a:gd name="T15" fmla="*/ 0 w 19"/>
                    <a:gd name="T16" fmla="*/ 0 h 1686"/>
                    <a:gd name="T17" fmla="*/ 19 w 19"/>
                    <a:gd name="T18" fmla="*/ 1686 h 1686"/>
                  </a:gdLst>
                  <a:ahLst/>
                  <a:cxnLst>
                    <a:cxn ang="T10">
                      <a:pos x="T0" y="T1"/>
                    </a:cxn>
                    <a:cxn ang="T11">
                      <a:pos x="T2" y="T3"/>
                    </a:cxn>
                    <a:cxn ang="T12">
                      <a:pos x="T4" y="T5"/>
                    </a:cxn>
                    <a:cxn ang="T13">
                      <a:pos x="T6" y="T7"/>
                    </a:cxn>
                    <a:cxn ang="T14">
                      <a:pos x="T8" y="T9"/>
                    </a:cxn>
                  </a:cxnLst>
                  <a:rect l="T15" t="T16" r="T17" b="T18"/>
                  <a:pathLst>
                    <a:path w="19" h="1686">
                      <a:moveTo>
                        <a:pt x="19" y="1667"/>
                      </a:moveTo>
                      <a:lnTo>
                        <a:pt x="19" y="0"/>
                      </a:lnTo>
                      <a:lnTo>
                        <a:pt x="0" y="20"/>
                      </a:lnTo>
                      <a:lnTo>
                        <a:pt x="0" y="1686"/>
                      </a:lnTo>
                      <a:lnTo>
                        <a:pt x="19" y="1667"/>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498" name="Rectangle 184"/>
                <p:cNvSpPr>
                  <a:spLocks noChangeArrowheads="1"/>
                </p:cNvSpPr>
                <p:nvPr/>
              </p:nvSpPr>
              <p:spPr bwMode="auto">
                <a:xfrm>
                  <a:off x="1056" y="3301"/>
                  <a:ext cx="210" cy="536"/>
                </a:xfrm>
                <a:prstGeom prst="rect">
                  <a:avLst/>
                </a:prstGeom>
                <a:solidFill>
                  <a:srgbClr val="CC3300"/>
                </a:solidFill>
                <a:ln w="12700">
                  <a:solidFill>
                    <a:srgbClr val="000000"/>
                  </a:solidFill>
                  <a:miter lim="800000"/>
                  <a:headEnd/>
                  <a:tailEnd/>
                </a:ln>
              </p:spPr>
              <p:txBody>
                <a:bodyPr>
                  <a:prstTxWarp prst="textNoShape">
                    <a:avLst/>
                  </a:prstTxWarp>
                </a:bodyPr>
                <a:lstStyle/>
                <a:p>
                  <a:endParaRPr lang="en-US"/>
                </a:p>
              </p:txBody>
            </p:sp>
          </p:grpSp>
          <p:grpSp>
            <p:nvGrpSpPr>
              <p:cNvPr id="59623" name="Group 185"/>
              <p:cNvGrpSpPr>
                <a:grpSpLocks/>
              </p:cNvGrpSpPr>
              <p:nvPr/>
            </p:nvGrpSpPr>
            <p:grpSpPr bwMode="auto">
              <a:xfrm>
                <a:off x="1438" y="3508"/>
                <a:ext cx="218" cy="329"/>
                <a:chOff x="1438" y="3508"/>
                <a:chExt cx="218" cy="329"/>
              </a:xfrm>
            </p:grpSpPr>
            <p:sp>
              <p:nvSpPr>
                <p:cNvPr id="59493" name="Freeform 186"/>
                <p:cNvSpPr>
                  <a:spLocks/>
                </p:cNvSpPr>
                <p:nvPr/>
              </p:nvSpPr>
              <p:spPr bwMode="auto">
                <a:xfrm>
                  <a:off x="1438" y="3508"/>
                  <a:ext cx="218" cy="7"/>
                </a:xfrm>
                <a:custGeom>
                  <a:avLst/>
                  <a:gdLst>
                    <a:gd name="T0" fmla="*/ 19 w 639"/>
                    <a:gd name="T1" fmla="*/ 0 h 19"/>
                    <a:gd name="T2" fmla="*/ 0 w 639"/>
                    <a:gd name="T3" fmla="*/ 19 h 19"/>
                    <a:gd name="T4" fmla="*/ 619 w 639"/>
                    <a:gd name="T5" fmla="*/ 19 h 19"/>
                    <a:gd name="T6" fmla="*/ 639 w 639"/>
                    <a:gd name="T7" fmla="*/ 0 h 19"/>
                    <a:gd name="T8" fmla="*/ 19 w 639"/>
                    <a:gd name="T9" fmla="*/ 0 h 19"/>
                    <a:gd name="T10" fmla="*/ 0 60000 65536"/>
                    <a:gd name="T11" fmla="*/ 0 60000 65536"/>
                    <a:gd name="T12" fmla="*/ 0 60000 65536"/>
                    <a:gd name="T13" fmla="*/ 0 60000 65536"/>
                    <a:gd name="T14" fmla="*/ 0 60000 65536"/>
                    <a:gd name="T15" fmla="*/ 0 w 639"/>
                    <a:gd name="T16" fmla="*/ 0 h 19"/>
                    <a:gd name="T17" fmla="*/ 639 w 639"/>
                    <a:gd name="T18" fmla="*/ 19 h 19"/>
                  </a:gdLst>
                  <a:ahLst/>
                  <a:cxnLst>
                    <a:cxn ang="T10">
                      <a:pos x="T0" y="T1"/>
                    </a:cxn>
                    <a:cxn ang="T11">
                      <a:pos x="T2" y="T3"/>
                    </a:cxn>
                    <a:cxn ang="T12">
                      <a:pos x="T4" y="T5"/>
                    </a:cxn>
                    <a:cxn ang="T13">
                      <a:pos x="T6" y="T7"/>
                    </a:cxn>
                    <a:cxn ang="T14">
                      <a:pos x="T8" y="T9"/>
                    </a:cxn>
                  </a:cxnLst>
                  <a:rect l="T15" t="T16" r="T17" b="T18"/>
                  <a:pathLst>
                    <a:path w="639" h="19">
                      <a:moveTo>
                        <a:pt x="19" y="0"/>
                      </a:moveTo>
                      <a:lnTo>
                        <a:pt x="0" y="19"/>
                      </a:lnTo>
                      <a:lnTo>
                        <a:pt x="619" y="19"/>
                      </a:lnTo>
                      <a:lnTo>
                        <a:pt x="639" y="0"/>
                      </a:lnTo>
                      <a:lnTo>
                        <a:pt x="19" y="0"/>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494" name="Freeform 187"/>
                <p:cNvSpPr>
                  <a:spLocks/>
                </p:cNvSpPr>
                <p:nvPr/>
              </p:nvSpPr>
              <p:spPr bwMode="auto">
                <a:xfrm>
                  <a:off x="1650" y="3508"/>
                  <a:ext cx="6" cy="329"/>
                </a:xfrm>
                <a:custGeom>
                  <a:avLst/>
                  <a:gdLst>
                    <a:gd name="T0" fmla="*/ 20 w 20"/>
                    <a:gd name="T1" fmla="*/ 1000 h 1019"/>
                    <a:gd name="T2" fmla="*/ 20 w 20"/>
                    <a:gd name="T3" fmla="*/ 0 h 1019"/>
                    <a:gd name="T4" fmla="*/ 0 w 20"/>
                    <a:gd name="T5" fmla="*/ 19 h 1019"/>
                    <a:gd name="T6" fmla="*/ 0 w 20"/>
                    <a:gd name="T7" fmla="*/ 1019 h 1019"/>
                    <a:gd name="T8" fmla="*/ 20 w 20"/>
                    <a:gd name="T9" fmla="*/ 1000 h 1019"/>
                    <a:gd name="T10" fmla="*/ 0 60000 65536"/>
                    <a:gd name="T11" fmla="*/ 0 60000 65536"/>
                    <a:gd name="T12" fmla="*/ 0 60000 65536"/>
                    <a:gd name="T13" fmla="*/ 0 60000 65536"/>
                    <a:gd name="T14" fmla="*/ 0 60000 65536"/>
                    <a:gd name="T15" fmla="*/ 0 w 20"/>
                    <a:gd name="T16" fmla="*/ 0 h 1019"/>
                    <a:gd name="T17" fmla="*/ 20 w 20"/>
                    <a:gd name="T18" fmla="*/ 1019 h 1019"/>
                  </a:gdLst>
                  <a:ahLst/>
                  <a:cxnLst>
                    <a:cxn ang="T10">
                      <a:pos x="T0" y="T1"/>
                    </a:cxn>
                    <a:cxn ang="T11">
                      <a:pos x="T2" y="T3"/>
                    </a:cxn>
                    <a:cxn ang="T12">
                      <a:pos x="T4" y="T5"/>
                    </a:cxn>
                    <a:cxn ang="T13">
                      <a:pos x="T6" y="T7"/>
                    </a:cxn>
                    <a:cxn ang="T14">
                      <a:pos x="T8" y="T9"/>
                    </a:cxn>
                  </a:cxnLst>
                  <a:rect l="T15" t="T16" r="T17" b="T18"/>
                  <a:pathLst>
                    <a:path w="20" h="1019">
                      <a:moveTo>
                        <a:pt x="20" y="1000"/>
                      </a:moveTo>
                      <a:lnTo>
                        <a:pt x="20" y="0"/>
                      </a:lnTo>
                      <a:lnTo>
                        <a:pt x="0" y="19"/>
                      </a:lnTo>
                      <a:lnTo>
                        <a:pt x="0" y="1019"/>
                      </a:lnTo>
                      <a:lnTo>
                        <a:pt x="20" y="1000"/>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495" name="Rectangle 188"/>
                <p:cNvSpPr>
                  <a:spLocks noChangeArrowheads="1"/>
                </p:cNvSpPr>
                <p:nvPr/>
              </p:nvSpPr>
              <p:spPr bwMode="auto">
                <a:xfrm>
                  <a:off x="1438" y="3515"/>
                  <a:ext cx="212" cy="322"/>
                </a:xfrm>
                <a:prstGeom prst="rect">
                  <a:avLst/>
                </a:prstGeom>
                <a:solidFill>
                  <a:srgbClr val="CC3300"/>
                </a:solidFill>
                <a:ln w="12700">
                  <a:solidFill>
                    <a:srgbClr val="000000"/>
                  </a:solidFill>
                  <a:miter lim="800000"/>
                  <a:headEnd/>
                  <a:tailEnd/>
                </a:ln>
              </p:spPr>
              <p:txBody>
                <a:bodyPr>
                  <a:prstTxWarp prst="textNoShape">
                    <a:avLst/>
                  </a:prstTxWarp>
                </a:bodyPr>
                <a:lstStyle/>
                <a:p>
                  <a:endParaRPr lang="en-US"/>
                </a:p>
              </p:txBody>
            </p:sp>
          </p:grpSp>
          <p:grpSp>
            <p:nvGrpSpPr>
              <p:cNvPr id="59630" name="Group 189"/>
              <p:cNvGrpSpPr>
                <a:grpSpLocks/>
              </p:cNvGrpSpPr>
              <p:nvPr/>
            </p:nvGrpSpPr>
            <p:grpSpPr bwMode="auto">
              <a:xfrm>
                <a:off x="1822" y="3563"/>
                <a:ext cx="217" cy="274"/>
                <a:chOff x="1822" y="3563"/>
                <a:chExt cx="217" cy="274"/>
              </a:xfrm>
            </p:grpSpPr>
            <p:sp>
              <p:nvSpPr>
                <p:cNvPr id="59490" name="Freeform 190"/>
                <p:cNvSpPr>
                  <a:spLocks/>
                </p:cNvSpPr>
                <p:nvPr/>
              </p:nvSpPr>
              <p:spPr bwMode="auto">
                <a:xfrm>
                  <a:off x="1822" y="3563"/>
                  <a:ext cx="217" cy="5"/>
                </a:xfrm>
                <a:custGeom>
                  <a:avLst/>
                  <a:gdLst>
                    <a:gd name="T0" fmla="*/ 19 w 639"/>
                    <a:gd name="T1" fmla="*/ 0 h 20"/>
                    <a:gd name="T2" fmla="*/ 0 w 639"/>
                    <a:gd name="T3" fmla="*/ 20 h 20"/>
                    <a:gd name="T4" fmla="*/ 619 w 639"/>
                    <a:gd name="T5" fmla="*/ 20 h 20"/>
                    <a:gd name="T6" fmla="*/ 639 w 639"/>
                    <a:gd name="T7" fmla="*/ 0 h 20"/>
                    <a:gd name="T8" fmla="*/ 19 w 639"/>
                    <a:gd name="T9" fmla="*/ 0 h 20"/>
                    <a:gd name="T10" fmla="*/ 0 60000 65536"/>
                    <a:gd name="T11" fmla="*/ 0 60000 65536"/>
                    <a:gd name="T12" fmla="*/ 0 60000 65536"/>
                    <a:gd name="T13" fmla="*/ 0 60000 65536"/>
                    <a:gd name="T14" fmla="*/ 0 60000 65536"/>
                    <a:gd name="T15" fmla="*/ 0 w 639"/>
                    <a:gd name="T16" fmla="*/ 0 h 20"/>
                    <a:gd name="T17" fmla="*/ 639 w 639"/>
                    <a:gd name="T18" fmla="*/ 20 h 20"/>
                  </a:gdLst>
                  <a:ahLst/>
                  <a:cxnLst>
                    <a:cxn ang="T10">
                      <a:pos x="T0" y="T1"/>
                    </a:cxn>
                    <a:cxn ang="T11">
                      <a:pos x="T2" y="T3"/>
                    </a:cxn>
                    <a:cxn ang="T12">
                      <a:pos x="T4" y="T5"/>
                    </a:cxn>
                    <a:cxn ang="T13">
                      <a:pos x="T6" y="T7"/>
                    </a:cxn>
                    <a:cxn ang="T14">
                      <a:pos x="T8" y="T9"/>
                    </a:cxn>
                  </a:cxnLst>
                  <a:rect l="T15" t="T16" r="T17" b="T18"/>
                  <a:pathLst>
                    <a:path w="639" h="20">
                      <a:moveTo>
                        <a:pt x="19" y="0"/>
                      </a:moveTo>
                      <a:lnTo>
                        <a:pt x="0" y="20"/>
                      </a:lnTo>
                      <a:lnTo>
                        <a:pt x="619" y="20"/>
                      </a:lnTo>
                      <a:lnTo>
                        <a:pt x="639" y="0"/>
                      </a:lnTo>
                      <a:lnTo>
                        <a:pt x="19" y="0"/>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491" name="Freeform 191"/>
                <p:cNvSpPr>
                  <a:spLocks/>
                </p:cNvSpPr>
                <p:nvPr/>
              </p:nvSpPr>
              <p:spPr bwMode="auto">
                <a:xfrm>
                  <a:off x="2032" y="3563"/>
                  <a:ext cx="7" cy="274"/>
                </a:xfrm>
                <a:custGeom>
                  <a:avLst/>
                  <a:gdLst>
                    <a:gd name="T0" fmla="*/ 20 w 20"/>
                    <a:gd name="T1" fmla="*/ 834 h 853"/>
                    <a:gd name="T2" fmla="*/ 20 w 20"/>
                    <a:gd name="T3" fmla="*/ 0 h 853"/>
                    <a:gd name="T4" fmla="*/ 0 w 20"/>
                    <a:gd name="T5" fmla="*/ 20 h 853"/>
                    <a:gd name="T6" fmla="*/ 0 w 20"/>
                    <a:gd name="T7" fmla="*/ 853 h 853"/>
                    <a:gd name="T8" fmla="*/ 20 w 20"/>
                    <a:gd name="T9" fmla="*/ 834 h 853"/>
                    <a:gd name="T10" fmla="*/ 0 60000 65536"/>
                    <a:gd name="T11" fmla="*/ 0 60000 65536"/>
                    <a:gd name="T12" fmla="*/ 0 60000 65536"/>
                    <a:gd name="T13" fmla="*/ 0 60000 65536"/>
                    <a:gd name="T14" fmla="*/ 0 60000 65536"/>
                    <a:gd name="T15" fmla="*/ 0 w 20"/>
                    <a:gd name="T16" fmla="*/ 0 h 853"/>
                    <a:gd name="T17" fmla="*/ 20 w 20"/>
                    <a:gd name="T18" fmla="*/ 853 h 853"/>
                  </a:gdLst>
                  <a:ahLst/>
                  <a:cxnLst>
                    <a:cxn ang="T10">
                      <a:pos x="T0" y="T1"/>
                    </a:cxn>
                    <a:cxn ang="T11">
                      <a:pos x="T2" y="T3"/>
                    </a:cxn>
                    <a:cxn ang="T12">
                      <a:pos x="T4" y="T5"/>
                    </a:cxn>
                    <a:cxn ang="T13">
                      <a:pos x="T6" y="T7"/>
                    </a:cxn>
                    <a:cxn ang="T14">
                      <a:pos x="T8" y="T9"/>
                    </a:cxn>
                  </a:cxnLst>
                  <a:rect l="T15" t="T16" r="T17" b="T18"/>
                  <a:pathLst>
                    <a:path w="20" h="853">
                      <a:moveTo>
                        <a:pt x="20" y="834"/>
                      </a:moveTo>
                      <a:lnTo>
                        <a:pt x="20" y="0"/>
                      </a:lnTo>
                      <a:lnTo>
                        <a:pt x="0" y="20"/>
                      </a:lnTo>
                      <a:lnTo>
                        <a:pt x="0" y="853"/>
                      </a:lnTo>
                      <a:lnTo>
                        <a:pt x="20" y="834"/>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492" name="Rectangle 192"/>
                <p:cNvSpPr>
                  <a:spLocks noChangeArrowheads="1"/>
                </p:cNvSpPr>
                <p:nvPr/>
              </p:nvSpPr>
              <p:spPr bwMode="auto">
                <a:xfrm>
                  <a:off x="1822" y="3568"/>
                  <a:ext cx="210" cy="269"/>
                </a:xfrm>
                <a:prstGeom prst="rect">
                  <a:avLst/>
                </a:prstGeom>
                <a:solidFill>
                  <a:srgbClr val="CC3300"/>
                </a:solidFill>
                <a:ln w="12700">
                  <a:solidFill>
                    <a:srgbClr val="000000"/>
                  </a:solidFill>
                  <a:miter lim="800000"/>
                  <a:headEnd/>
                  <a:tailEnd/>
                </a:ln>
              </p:spPr>
              <p:txBody>
                <a:bodyPr>
                  <a:prstTxWarp prst="textNoShape">
                    <a:avLst/>
                  </a:prstTxWarp>
                </a:bodyPr>
                <a:lstStyle/>
                <a:p>
                  <a:endParaRPr lang="en-US"/>
                </a:p>
              </p:txBody>
            </p:sp>
          </p:grpSp>
          <p:grpSp>
            <p:nvGrpSpPr>
              <p:cNvPr id="59631" name="Group 193"/>
              <p:cNvGrpSpPr>
                <a:grpSpLocks/>
              </p:cNvGrpSpPr>
              <p:nvPr/>
            </p:nvGrpSpPr>
            <p:grpSpPr bwMode="auto">
              <a:xfrm>
                <a:off x="2205" y="3563"/>
                <a:ext cx="217" cy="274"/>
                <a:chOff x="2205" y="3563"/>
                <a:chExt cx="217" cy="274"/>
              </a:xfrm>
            </p:grpSpPr>
            <p:sp>
              <p:nvSpPr>
                <p:cNvPr id="59487" name="Freeform 194"/>
                <p:cNvSpPr>
                  <a:spLocks/>
                </p:cNvSpPr>
                <p:nvPr/>
              </p:nvSpPr>
              <p:spPr bwMode="auto">
                <a:xfrm>
                  <a:off x="2205" y="3563"/>
                  <a:ext cx="217" cy="5"/>
                </a:xfrm>
                <a:custGeom>
                  <a:avLst/>
                  <a:gdLst>
                    <a:gd name="T0" fmla="*/ 20 w 639"/>
                    <a:gd name="T1" fmla="*/ 0 h 20"/>
                    <a:gd name="T2" fmla="*/ 0 w 639"/>
                    <a:gd name="T3" fmla="*/ 20 h 20"/>
                    <a:gd name="T4" fmla="*/ 620 w 639"/>
                    <a:gd name="T5" fmla="*/ 20 h 20"/>
                    <a:gd name="T6" fmla="*/ 639 w 639"/>
                    <a:gd name="T7" fmla="*/ 0 h 20"/>
                    <a:gd name="T8" fmla="*/ 20 w 639"/>
                    <a:gd name="T9" fmla="*/ 0 h 20"/>
                    <a:gd name="T10" fmla="*/ 0 60000 65536"/>
                    <a:gd name="T11" fmla="*/ 0 60000 65536"/>
                    <a:gd name="T12" fmla="*/ 0 60000 65536"/>
                    <a:gd name="T13" fmla="*/ 0 60000 65536"/>
                    <a:gd name="T14" fmla="*/ 0 60000 65536"/>
                    <a:gd name="T15" fmla="*/ 0 w 639"/>
                    <a:gd name="T16" fmla="*/ 0 h 20"/>
                    <a:gd name="T17" fmla="*/ 639 w 639"/>
                    <a:gd name="T18" fmla="*/ 20 h 20"/>
                  </a:gdLst>
                  <a:ahLst/>
                  <a:cxnLst>
                    <a:cxn ang="T10">
                      <a:pos x="T0" y="T1"/>
                    </a:cxn>
                    <a:cxn ang="T11">
                      <a:pos x="T2" y="T3"/>
                    </a:cxn>
                    <a:cxn ang="T12">
                      <a:pos x="T4" y="T5"/>
                    </a:cxn>
                    <a:cxn ang="T13">
                      <a:pos x="T6" y="T7"/>
                    </a:cxn>
                    <a:cxn ang="T14">
                      <a:pos x="T8" y="T9"/>
                    </a:cxn>
                  </a:cxnLst>
                  <a:rect l="T15" t="T16" r="T17" b="T18"/>
                  <a:pathLst>
                    <a:path w="639" h="20">
                      <a:moveTo>
                        <a:pt x="20" y="0"/>
                      </a:moveTo>
                      <a:lnTo>
                        <a:pt x="0" y="20"/>
                      </a:lnTo>
                      <a:lnTo>
                        <a:pt x="620" y="20"/>
                      </a:lnTo>
                      <a:lnTo>
                        <a:pt x="639" y="0"/>
                      </a:lnTo>
                      <a:lnTo>
                        <a:pt x="20" y="0"/>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488" name="Freeform 195"/>
                <p:cNvSpPr>
                  <a:spLocks/>
                </p:cNvSpPr>
                <p:nvPr/>
              </p:nvSpPr>
              <p:spPr bwMode="auto">
                <a:xfrm>
                  <a:off x="2415" y="3563"/>
                  <a:ext cx="7" cy="274"/>
                </a:xfrm>
                <a:custGeom>
                  <a:avLst/>
                  <a:gdLst>
                    <a:gd name="T0" fmla="*/ 19 w 19"/>
                    <a:gd name="T1" fmla="*/ 834 h 853"/>
                    <a:gd name="T2" fmla="*/ 19 w 19"/>
                    <a:gd name="T3" fmla="*/ 0 h 853"/>
                    <a:gd name="T4" fmla="*/ 0 w 19"/>
                    <a:gd name="T5" fmla="*/ 20 h 853"/>
                    <a:gd name="T6" fmla="*/ 0 w 19"/>
                    <a:gd name="T7" fmla="*/ 853 h 853"/>
                    <a:gd name="T8" fmla="*/ 19 w 19"/>
                    <a:gd name="T9" fmla="*/ 834 h 853"/>
                    <a:gd name="T10" fmla="*/ 0 60000 65536"/>
                    <a:gd name="T11" fmla="*/ 0 60000 65536"/>
                    <a:gd name="T12" fmla="*/ 0 60000 65536"/>
                    <a:gd name="T13" fmla="*/ 0 60000 65536"/>
                    <a:gd name="T14" fmla="*/ 0 60000 65536"/>
                    <a:gd name="T15" fmla="*/ 0 w 19"/>
                    <a:gd name="T16" fmla="*/ 0 h 853"/>
                    <a:gd name="T17" fmla="*/ 19 w 19"/>
                    <a:gd name="T18" fmla="*/ 853 h 853"/>
                  </a:gdLst>
                  <a:ahLst/>
                  <a:cxnLst>
                    <a:cxn ang="T10">
                      <a:pos x="T0" y="T1"/>
                    </a:cxn>
                    <a:cxn ang="T11">
                      <a:pos x="T2" y="T3"/>
                    </a:cxn>
                    <a:cxn ang="T12">
                      <a:pos x="T4" y="T5"/>
                    </a:cxn>
                    <a:cxn ang="T13">
                      <a:pos x="T6" y="T7"/>
                    </a:cxn>
                    <a:cxn ang="T14">
                      <a:pos x="T8" y="T9"/>
                    </a:cxn>
                  </a:cxnLst>
                  <a:rect l="T15" t="T16" r="T17" b="T18"/>
                  <a:pathLst>
                    <a:path w="19" h="853">
                      <a:moveTo>
                        <a:pt x="19" y="834"/>
                      </a:moveTo>
                      <a:lnTo>
                        <a:pt x="19" y="0"/>
                      </a:lnTo>
                      <a:lnTo>
                        <a:pt x="0" y="20"/>
                      </a:lnTo>
                      <a:lnTo>
                        <a:pt x="0" y="853"/>
                      </a:lnTo>
                      <a:lnTo>
                        <a:pt x="19" y="834"/>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489" name="Rectangle 196"/>
                <p:cNvSpPr>
                  <a:spLocks noChangeArrowheads="1"/>
                </p:cNvSpPr>
                <p:nvPr/>
              </p:nvSpPr>
              <p:spPr bwMode="auto">
                <a:xfrm>
                  <a:off x="2205" y="3568"/>
                  <a:ext cx="210" cy="269"/>
                </a:xfrm>
                <a:prstGeom prst="rect">
                  <a:avLst/>
                </a:prstGeom>
                <a:solidFill>
                  <a:srgbClr val="CC3300"/>
                </a:solidFill>
                <a:ln w="12700">
                  <a:solidFill>
                    <a:srgbClr val="000000"/>
                  </a:solidFill>
                  <a:miter lim="800000"/>
                  <a:headEnd/>
                  <a:tailEnd/>
                </a:ln>
              </p:spPr>
              <p:txBody>
                <a:bodyPr>
                  <a:prstTxWarp prst="textNoShape">
                    <a:avLst/>
                  </a:prstTxWarp>
                </a:bodyPr>
                <a:lstStyle/>
                <a:p>
                  <a:endParaRPr lang="en-US"/>
                </a:p>
              </p:txBody>
            </p:sp>
          </p:grpSp>
          <p:grpSp>
            <p:nvGrpSpPr>
              <p:cNvPr id="59638" name="Group 197"/>
              <p:cNvGrpSpPr>
                <a:grpSpLocks/>
              </p:cNvGrpSpPr>
              <p:nvPr/>
            </p:nvGrpSpPr>
            <p:grpSpPr bwMode="auto">
              <a:xfrm>
                <a:off x="2587" y="3590"/>
                <a:ext cx="217" cy="247"/>
                <a:chOff x="2587" y="3590"/>
                <a:chExt cx="217" cy="247"/>
              </a:xfrm>
            </p:grpSpPr>
            <p:sp>
              <p:nvSpPr>
                <p:cNvPr id="59484" name="Freeform 198"/>
                <p:cNvSpPr>
                  <a:spLocks/>
                </p:cNvSpPr>
                <p:nvPr/>
              </p:nvSpPr>
              <p:spPr bwMode="auto">
                <a:xfrm>
                  <a:off x="2587" y="3590"/>
                  <a:ext cx="217" cy="5"/>
                </a:xfrm>
                <a:custGeom>
                  <a:avLst/>
                  <a:gdLst>
                    <a:gd name="T0" fmla="*/ 20 w 639"/>
                    <a:gd name="T1" fmla="*/ 0 h 20"/>
                    <a:gd name="T2" fmla="*/ 0 w 639"/>
                    <a:gd name="T3" fmla="*/ 20 h 20"/>
                    <a:gd name="T4" fmla="*/ 620 w 639"/>
                    <a:gd name="T5" fmla="*/ 20 h 20"/>
                    <a:gd name="T6" fmla="*/ 639 w 639"/>
                    <a:gd name="T7" fmla="*/ 0 h 20"/>
                    <a:gd name="T8" fmla="*/ 20 w 639"/>
                    <a:gd name="T9" fmla="*/ 0 h 20"/>
                    <a:gd name="T10" fmla="*/ 0 60000 65536"/>
                    <a:gd name="T11" fmla="*/ 0 60000 65536"/>
                    <a:gd name="T12" fmla="*/ 0 60000 65536"/>
                    <a:gd name="T13" fmla="*/ 0 60000 65536"/>
                    <a:gd name="T14" fmla="*/ 0 60000 65536"/>
                    <a:gd name="T15" fmla="*/ 0 w 639"/>
                    <a:gd name="T16" fmla="*/ 0 h 20"/>
                    <a:gd name="T17" fmla="*/ 639 w 639"/>
                    <a:gd name="T18" fmla="*/ 20 h 20"/>
                  </a:gdLst>
                  <a:ahLst/>
                  <a:cxnLst>
                    <a:cxn ang="T10">
                      <a:pos x="T0" y="T1"/>
                    </a:cxn>
                    <a:cxn ang="T11">
                      <a:pos x="T2" y="T3"/>
                    </a:cxn>
                    <a:cxn ang="T12">
                      <a:pos x="T4" y="T5"/>
                    </a:cxn>
                    <a:cxn ang="T13">
                      <a:pos x="T6" y="T7"/>
                    </a:cxn>
                    <a:cxn ang="T14">
                      <a:pos x="T8" y="T9"/>
                    </a:cxn>
                  </a:cxnLst>
                  <a:rect l="T15" t="T16" r="T17" b="T18"/>
                  <a:pathLst>
                    <a:path w="639" h="20">
                      <a:moveTo>
                        <a:pt x="20" y="0"/>
                      </a:moveTo>
                      <a:lnTo>
                        <a:pt x="0" y="20"/>
                      </a:lnTo>
                      <a:lnTo>
                        <a:pt x="620" y="20"/>
                      </a:lnTo>
                      <a:lnTo>
                        <a:pt x="639" y="0"/>
                      </a:lnTo>
                      <a:lnTo>
                        <a:pt x="20" y="0"/>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485" name="Freeform 199"/>
                <p:cNvSpPr>
                  <a:spLocks/>
                </p:cNvSpPr>
                <p:nvPr/>
              </p:nvSpPr>
              <p:spPr bwMode="auto">
                <a:xfrm>
                  <a:off x="2798" y="3590"/>
                  <a:ext cx="6" cy="247"/>
                </a:xfrm>
                <a:custGeom>
                  <a:avLst/>
                  <a:gdLst>
                    <a:gd name="T0" fmla="*/ 19 w 19"/>
                    <a:gd name="T1" fmla="*/ 750 h 769"/>
                    <a:gd name="T2" fmla="*/ 19 w 19"/>
                    <a:gd name="T3" fmla="*/ 0 h 769"/>
                    <a:gd name="T4" fmla="*/ 0 w 19"/>
                    <a:gd name="T5" fmla="*/ 20 h 769"/>
                    <a:gd name="T6" fmla="*/ 0 w 19"/>
                    <a:gd name="T7" fmla="*/ 769 h 769"/>
                    <a:gd name="T8" fmla="*/ 19 w 19"/>
                    <a:gd name="T9" fmla="*/ 750 h 769"/>
                    <a:gd name="T10" fmla="*/ 0 60000 65536"/>
                    <a:gd name="T11" fmla="*/ 0 60000 65536"/>
                    <a:gd name="T12" fmla="*/ 0 60000 65536"/>
                    <a:gd name="T13" fmla="*/ 0 60000 65536"/>
                    <a:gd name="T14" fmla="*/ 0 60000 65536"/>
                    <a:gd name="T15" fmla="*/ 0 w 19"/>
                    <a:gd name="T16" fmla="*/ 0 h 769"/>
                    <a:gd name="T17" fmla="*/ 19 w 19"/>
                    <a:gd name="T18" fmla="*/ 769 h 769"/>
                  </a:gdLst>
                  <a:ahLst/>
                  <a:cxnLst>
                    <a:cxn ang="T10">
                      <a:pos x="T0" y="T1"/>
                    </a:cxn>
                    <a:cxn ang="T11">
                      <a:pos x="T2" y="T3"/>
                    </a:cxn>
                    <a:cxn ang="T12">
                      <a:pos x="T4" y="T5"/>
                    </a:cxn>
                    <a:cxn ang="T13">
                      <a:pos x="T6" y="T7"/>
                    </a:cxn>
                    <a:cxn ang="T14">
                      <a:pos x="T8" y="T9"/>
                    </a:cxn>
                  </a:cxnLst>
                  <a:rect l="T15" t="T16" r="T17" b="T18"/>
                  <a:pathLst>
                    <a:path w="19" h="769">
                      <a:moveTo>
                        <a:pt x="19" y="750"/>
                      </a:moveTo>
                      <a:lnTo>
                        <a:pt x="19" y="0"/>
                      </a:lnTo>
                      <a:lnTo>
                        <a:pt x="0" y="20"/>
                      </a:lnTo>
                      <a:lnTo>
                        <a:pt x="0" y="769"/>
                      </a:lnTo>
                      <a:lnTo>
                        <a:pt x="19" y="750"/>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486" name="Rectangle 200"/>
                <p:cNvSpPr>
                  <a:spLocks noChangeArrowheads="1"/>
                </p:cNvSpPr>
                <p:nvPr/>
              </p:nvSpPr>
              <p:spPr bwMode="auto">
                <a:xfrm>
                  <a:off x="2587" y="3595"/>
                  <a:ext cx="211" cy="242"/>
                </a:xfrm>
                <a:prstGeom prst="rect">
                  <a:avLst/>
                </a:prstGeom>
                <a:solidFill>
                  <a:srgbClr val="CC3300"/>
                </a:solidFill>
                <a:ln w="12700">
                  <a:solidFill>
                    <a:srgbClr val="000000"/>
                  </a:solidFill>
                  <a:miter lim="800000"/>
                  <a:headEnd/>
                  <a:tailEnd/>
                </a:ln>
              </p:spPr>
              <p:txBody>
                <a:bodyPr>
                  <a:prstTxWarp prst="textNoShape">
                    <a:avLst/>
                  </a:prstTxWarp>
                </a:bodyPr>
                <a:lstStyle/>
                <a:p>
                  <a:endParaRPr lang="en-US"/>
                </a:p>
              </p:txBody>
            </p:sp>
          </p:grpSp>
          <p:grpSp>
            <p:nvGrpSpPr>
              <p:cNvPr id="59639" name="Group 201"/>
              <p:cNvGrpSpPr>
                <a:grpSpLocks/>
              </p:cNvGrpSpPr>
              <p:nvPr/>
            </p:nvGrpSpPr>
            <p:grpSpPr bwMode="auto">
              <a:xfrm>
                <a:off x="2971" y="3616"/>
                <a:ext cx="216" cy="221"/>
                <a:chOff x="2971" y="3616"/>
                <a:chExt cx="216" cy="221"/>
              </a:xfrm>
            </p:grpSpPr>
            <p:sp>
              <p:nvSpPr>
                <p:cNvPr id="59481" name="Freeform 202"/>
                <p:cNvSpPr>
                  <a:spLocks/>
                </p:cNvSpPr>
                <p:nvPr/>
              </p:nvSpPr>
              <p:spPr bwMode="auto">
                <a:xfrm>
                  <a:off x="2971" y="3616"/>
                  <a:ext cx="216" cy="7"/>
                </a:xfrm>
                <a:custGeom>
                  <a:avLst/>
                  <a:gdLst>
                    <a:gd name="T0" fmla="*/ 19 w 637"/>
                    <a:gd name="T1" fmla="*/ 0 h 20"/>
                    <a:gd name="T2" fmla="*/ 0 w 637"/>
                    <a:gd name="T3" fmla="*/ 20 h 20"/>
                    <a:gd name="T4" fmla="*/ 618 w 637"/>
                    <a:gd name="T5" fmla="*/ 20 h 20"/>
                    <a:gd name="T6" fmla="*/ 637 w 637"/>
                    <a:gd name="T7" fmla="*/ 0 h 20"/>
                    <a:gd name="T8" fmla="*/ 19 w 637"/>
                    <a:gd name="T9" fmla="*/ 0 h 20"/>
                    <a:gd name="T10" fmla="*/ 0 60000 65536"/>
                    <a:gd name="T11" fmla="*/ 0 60000 65536"/>
                    <a:gd name="T12" fmla="*/ 0 60000 65536"/>
                    <a:gd name="T13" fmla="*/ 0 60000 65536"/>
                    <a:gd name="T14" fmla="*/ 0 60000 65536"/>
                    <a:gd name="T15" fmla="*/ 0 w 637"/>
                    <a:gd name="T16" fmla="*/ 0 h 20"/>
                    <a:gd name="T17" fmla="*/ 637 w 637"/>
                    <a:gd name="T18" fmla="*/ 20 h 20"/>
                  </a:gdLst>
                  <a:ahLst/>
                  <a:cxnLst>
                    <a:cxn ang="T10">
                      <a:pos x="T0" y="T1"/>
                    </a:cxn>
                    <a:cxn ang="T11">
                      <a:pos x="T2" y="T3"/>
                    </a:cxn>
                    <a:cxn ang="T12">
                      <a:pos x="T4" y="T5"/>
                    </a:cxn>
                    <a:cxn ang="T13">
                      <a:pos x="T6" y="T7"/>
                    </a:cxn>
                    <a:cxn ang="T14">
                      <a:pos x="T8" y="T9"/>
                    </a:cxn>
                  </a:cxnLst>
                  <a:rect l="T15" t="T16" r="T17" b="T18"/>
                  <a:pathLst>
                    <a:path w="637" h="20">
                      <a:moveTo>
                        <a:pt x="19" y="0"/>
                      </a:moveTo>
                      <a:lnTo>
                        <a:pt x="0" y="20"/>
                      </a:lnTo>
                      <a:lnTo>
                        <a:pt x="618" y="20"/>
                      </a:lnTo>
                      <a:lnTo>
                        <a:pt x="637" y="0"/>
                      </a:lnTo>
                      <a:lnTo>
                        <a:pt x="19" y="0"/>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482" name="Freeform 203"/>
                <p:cNvSpPr>
                  <a:spLocks/>
                </p:cNvSpPr>
                <p:nvPr/>
              </p:nvSpPr>
              <p:spPr bwMode="auto">
                <a:xfrm>
                  <a:off x="3181" y="3616"/>
                  <a:ext cx="6" cy="221"/>
                </a:xfrm>
                <a:custGeom>
                  <a:avLst/>
                  <a:gdLst>
                    <a:gd name="T0" fmla="*/ 19 w 19"/>
                    <a:gd name="T1" fmla="*/ 667 h 686"/>
                    <a:gd name="T2" fmla="*/ 19 w 19"/>
                    <a:gd name="T3" fmla="*/ 0 h 686"/>
                    <a:gd name="T4" fmla="*/ 0 w 19"/>
                    <a:gd name="T5" fmla="*/ 20 h 686"/>
                    <a:gd name="T6" fmla="*/ 0 w 19"/>
                    <a:gd name="T7" fmla="*/ 686 h 686"/>
                    <a:gd name="T8" fmla="*/ 19 w 19"/>
                    <a:gd name="T9" fmla="*/ 667 h 686"/>
                    <a:gd name="T10" fmla="*/ 0 60000 65536"/>
                    <a:gd name="T11" fmla="*/ 0 60000 65536"/>
                    <a:gd name="T12" fmla="*/ 0 60000 65536"/>
                    <a:gd name="T13" fmla="*/ 0 60000 65536"/>
                    <a:gd name="T14" fmla="*/ 0 60000 65536"/>
                    <a:gd name="T15" fmla="*/ 0 w 19"/>
                    <a:gd name="T16" fmla="*/ 0 h 686"/>
                    <a:gd name="T17" fmla="*/ 19 w 19"/>
                    <a:gd name="T18" fmla="*/ 686 h 686"/>
                  </a:gdLst>
                  <a:ahLst/>
                  <a:cxnLst>
                    <a:cxn ang="T10">
                      <a:pos x="T0" y="T1"/>
                    </a:cxn>
                    <a:cxn ang="T11">
                      <a:pos x="T2" y="T3"/>
                    </a:cxn>
                    <a:cxn ang="T12">
                      <a:pos x="T4" y="T5"/>
                    </a:cxn>
                    <a:cxn ang="T13">
                      <a:pos x="T6" y="T7"/>
                    </a:cxn>
                    <a:cxn ang="T14">
                      <a:pos x="T8" y="T9"/>
                    </a:cxn>
                  </a:cxnLst>
                  <a:rect l="T15" t="T16" r="T17" b="T18"/>
                  <a:pathLst>
                    <a:path w="19" h="686">
                      <a:moveTo>
                        <a:pt x="19" y="667"/>
                      </a:moveTo>
                      <a:lnTo>
                        <a:pt x="19" y="0"/>
                      </a:lnTo>
                      <a:lnTo>
                        <a:pt x="0" y="20"/>
                      </a:lnTo>
                      <a:lnTo>
                        <a:pt x="0" y="686"/>
                      </a:lnTo>
                      <a:lnTo>
                        <a:pt x="19" y="667"/>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483" name="Rectangle 204"/>
                <p:cNvSpPr>
                  <a:spLocks noChangeArrowheads="1"/>
                </p:cNvSpPr>
                <p:nvPr/>
              </p:nvSpPr>
              <p:spPr bwMode="auto">
                <a:xfrm>
                  <a:off x="2971" y="3623"/>
                  <a:ext cx="210" cy="214"/>
                </a:xfrm>
                <a:prstGeom prst="rect">
                  <a:avLst/>
                </a:prstGeom>
                <a:solidFill>
                  <a:srgbClr val="CC3300"/>
                </a:solidFill>
                <a:ln w="12700">
                  <a:solidFill>
                    <a:srgbClr val="000000"/>
                  </a:solidFill>
                  <a:miter lim="800000"/>
                  <a:headEnd/>
                  <a:tailEnd/>
                </a:ln>
              </p:spPr>
              <p:txBody>
                <a:bodyPr>
                  <a:prstTxWarp prst="textNoShape">
                    <a:avLst/>
                  </a:prstTxWarp>
                </a:bodyPr>
                <a:lstStyle/>
                <a:p>
                  <a:endParaRPr lang="en-US"/>
                </a:p>
              </p:txBody>
            </p:sp>
          </p:grpSp>
          <p:grpSp>
            <p:nvGrpSpPr>
              <p:cNvPr id="59646" name="Group 205"/>
              <p:cNvGrpSpPr>
                <a:grpSpLocks/>
              </p:cNvGrpSpPr>
              <p:nvPr/>
            </p:nvGrpSpPr>
            <p:grpSpPr bwMode="auto">
              <a:xfrm>
                <a:off x="3353" y="3616"/>
                <a:ext cx="217" cy="221"/>
                <a:chOff x="3353" y="3616"/>
                <a:chExt cx="217" cy="221"/>
              </a:xfrm>
            </p:grpSpPr>
            <p:sp>
              <p:nvSpPr>
                <p:cNvPr id="59478" name="Freeform 206"/>
                <p:cNvSpPr>
                  <a:spLocks/>
                </p:cNvSpPr>
                <p:nvPr/>
              </p:nvSpPr>
              <p:spPr bwMode="auto">
                <a:xfrm>
                  <a:off x="3353" y="3616"/>
                  <a:ext cx="217" cy="7"/>
                </a:xfrm>
                <a:custGeom>
                  <a:avLst/>
                  <a:gdLst>
                    <a:gd name="T0" fmla="*/ 19 w 638"/>
                    <a:gd name="T1" fmla="*/ 0 h 20"/>
                    <a:gd name="T2" fmla="*/ 0 w 638"/>
                    <a:gd name="T3" fmla="*/ 20 h 20"/>
                    <a:gd name="T4" fmla="*/ 618 w 638"/>
                    <a:gd name="T5" fmla="*/ 20 h 20"/>
                    <a:gd name="T6" fmla="*/ 638 w 638"/>
                    <a:gd name="T7" fmla="*/ 0 h 20"/>
                    <a:gd name="T8" fmla="*/ 19 w 638"/>
                    <a:gd name="T9" fmla="*/ 0 h 20"/>
                    <a:gd name="T10" fmla="*/ 0 60000 65536"/>
                    <a:gd name="T11" fmla="*/ 0 60000 65536"/>
                    <a:gd name="T12" fmla="*/ 0 60000 65536"/>
                    <a:gd name="T13" fmla="*/ 0 60000 65536"/>
                    <a:gd name="T14" fmla="*/ 0 60000 65536"/>
                    <a:gd name="T15" fmla="*/ 0 w 638"/>
                    <a:gd name="T16" fmla="*/ 0 h 20"/>
                    <a:gd name="T17" fmla="*/ 638 w 638"/>
                    <a:gd name="T18" fmla="*/ 20 h 20"/>
                  </a:gdLst>
                  <a:ahLst/>
                  <a:cxnLst>
                    <a:cxn ang="T10">
                      <a:pos x="T0" y="T1"/>
                    </a:cxn>
                    <a:cxn ang="T11">
                      <a:pos x="T2" y="T3"/>
                    </a:cxn>
                    <a:cxn ang="T12">
                      <a:pos x="T4" y="T5"/>
                    </a:cxn>
                    <a:cxn ang="T13">
                      <a:pos x="T6" y="T7"/>
                    </a:cxn>
                    <a:cxn ang="T14">
                      <a:pos x="T8" y="T9"/>
                    </a:cxn>
                  </a:cxnLst>
                  <a:rect l="T15" t="T16" r="T17" b="T18"/>
                  <a:pathLst>
                    <a:path w="638" h="20">
                      <a:moveTo>
                        <a:pt x="19" y="0"/>
                      </a:moveTo>
                      <a:lnTo>
                        <a:pt x="0" y="20"/>
                      </a:lnTo>
                      <a:lnTo>
                        <a:pt x="618" y="20"/>
                      </a:lnTo>
                      <a:lnTo>
                        <a:pt x="638" y="0"/>
                      </a:lnTo>
                      <a:lnTo>
                        <a:pt x="19" y="0"/>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479" name="Freeform 207"/>
                <p:cNvSpPr>
                  <a:spLocks/>
                </p:cNvSpPr>
                <p:nvPr/>
              </p:nvSpPr>
              <p:spPr bwMode="auto">
                <a:xfrm>
                  <a:off x="3564" y="3616"/>
                  <a:ext cx="6" cy="221"/>
                </a:xfrm>
                <a:custGeom>
                  <a:avLst/>
                  <a:gdLst>
                    <a:gd name="T0" fmla="*/ 20 w 20"/>
                    <a:gd name="T1" fmla="*/ 667 h 686"/>
                    <a:gd name="T2" fmla="*/ 20 w 20"/>
                    <a:gd name="T3" fmla="*/ 0 h 686"/>
                    <a:gd name="T4" fmla="*/ 0 w 20"/>
                    <a:gd name="T5" fmla="*/ 20 h 686"/>
                    <a:gd name="T6" fmla="*/ 0 w 20"/>
                    <a:gd name="T7" fmla="*/ 686 h 686"/>
                    <a:gd name="T8" fmla="*/ 20 w 20"/>
                    <a:gd name="T9" fmla="*/ 667 h 686"/>
                    <a:gd name="T10" fmla="*/ 0 60000 65536"/>
                    <a:gd name="T11" fmla="*/ 0 60000 65536"/>
                    <a:gd name="T12" fmla="*/ 0 60000 65536"/>
                    <a:gd name="T13" fmla="*/ 0 60000 65536"/>
                    <a:gd name="T14" fmla="*/ 0 60000 65536"/>
                    <a:gd name="T15" fmla="*/ 0 w 20"/>
                    <a:gd name="T16" fmla="*/ 0 h 686"/>
                    <a:gd name="T17" fmla="*/ 20 w 20"/>
                    <a:gd name="T18" fmla="*/ 686 h 686"/>
                  </a:gdLst>
                  <a:ahLst/>
                  <a:cxnLst>
                    <a:cxn ang="T10">
                      <a:pos x="T0" y="T1"/>
                    </a:cxn>
                    <a:cxn ang="T11">
                      <a:pos x="T2" y="T3"/>
                    </a:cxn>
                    <a:cxn ang="T12">
                      <a:pos x="T4" y="T5"/>
                    </a:cxn>
                    <a:cxn ang="T13">
                      <a:pos x="T6" y="T7"/>
                    </a:cxn>
                    <a:cxn ang="T14">
                      <a:pos x="T8" y="T9"/>
                    </a:cxn>
                  </a:cxnLst>
                  <a:rect l="T15" t="T16" r="T17" b="T18"/>
                  <a:pathLst>
                    <a:path w="20" h="686">
                      <a:moveTo>
                        <a:pt x="20" y="667"/>
                      </a:moveTo>
                      <a:lnTo>
                        <a:pt x="20" y="0"/>
                      </a:lnTo>
                      <a:lnTo>
                        <a:pt x="0" y="20"/>
                      </a:lnTo>
                      <a:lnTo>
                        <a:pt x="0" y="686"/>
                      </a:lnTo>
                      <a:lnTo>
                        <a:pt x="20" y="667"/>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480" name="Rectangle 208"/>
                <p:cNvSpPr>
                  <a:spLocks noChangeArrowheads="1"/>
                </p:cNvSpPr>
                <p:nvPr/>
              </p:nvSpPr>
              <p:spPr bwMode="auto">
                <a:xfrm>
                  <a:off x="3353" y="3623"/>
                  <a:ext cx="211" cy="214"/>
                </a:xfrm>
                <a:prstGeom prst="rect">
                  <a:avLst/>
                </a:prstGeom>
                <a:solidFill>
                  <a:srgbClr val="CC3300"/>
                </a:solidFill>
                <a:ln w="12700">
                  <a:solidFill>
                    <a:srgbClr val="000000"/>
                  </a:solidFill>
                  <a:miter lim="800000"/>
                  <a:headEnd/>
                  <a:tailEnd/>
                </a:ln>
              </p:spPr>
              <p:txBody>
                <a:bodyPr>
                  <a:prstTxWarp prst="textNoShape">
                    <a:avLst/>
                  </a:prstTxWarp>
                </a:bodyPr>
                <a:lstStyle/>
                <a:p>
                  <a:endParaRPr lang="en-US"/>
                </a:p>
              </p:txBody>
            </p:sp>
          </p:grpSp>
          <p:grpSp>
            <p:nvGrpSpPr>
              <p:cNvPr id="59647" name="Group 209"/>
              <p:cNvGrpSpPr>
                <a:grpSpLocks/>
              </p:cNvGrpSpPr>
              <p:nvPr/>
            </p:nvGrpSpPr>
            <p:grpSpPr bwMode="auto">
              <a:xfrm>
                <a:off x="3736" y="3697"/>
                <a:ext cx="217" cy="140"/>
                <a:chOff x="3736" y="3697"/>
                <a:chExt cx="217" cy="140"/>
              </a:xfrm>
            </p:grpSpPr>
            <p:sp>
              <p:nvSpPr>
                <p:cNvPr id="59475" name="Freeform 210"/>
                <p:cNvSpPr>
                  <a:spLocks/>
                </p:cNvSpPr>
                <p:nvPr/>
              </p:nvSpPr>
              <p:spPr bwMode="auto">
                <a:xfrm>
                  <a:off x="3736" y="3697"/>
                  <a:ext cx="217" cy="7"/>
                </a:xfrm>
                <a:custGeom>
                  <a:avLst/>
                  <a:gdLst>
                    <a:gd name="T0" fmla="*/ 19 w 639"/>
                    <a:gd name="T1" fmla="*/ 0 h 20"/>
                    <a:gd name="T2" fmla="*/ 0 w 639"/>
                    <a:gd name="T3" fmla="*/ 20 h 20"/>
                    <a:gd name="T4" fmla="*/ 619 w 639"/>
                    <a:gd name="T5" fmla="*/ 20 h 20"/>
                    <a:gd name="T6" fmla="*/ 639 w 639"/>
                    <a:gd name="T7" fmla="*/ 0 h 20"/>
                    <a:gd name="T8" fmla="*/ 19 w 639"/>
                    <a:gd name="T9" fmla="*/ 0 h 20"/>
                    <a:gd name="T10" fmla="*/ 0 60000 65536"/>
                    <a:gd name="T11" fmla="*/ 0 60000 65536"/>
                    <a:gd name="T12" fmla="*/ 0 60000 65536"/>
                    <a:gd name="T13" fmla="*/ 0 60000 65536"/>
                    <a:gd name="T14" fmla="*/ 0 60000 65536"/>
                    <a:gd name="T15" fmla="*/ 0 w 639"/>
                    <a:gd name="T16" fmla="*/ 0 h 20"/>
                    <a:gd name="T17" fmla="*/ 639 w 639"/>
                    <a:gd name="T18" fmla="*/ 20 h 20"/>
                  </a:gdLst>
                  <a:ahLst/>
                  <a:cxnLst>
                    <a:cxn ang="T10">
                      <a:pos x="T0" y="T1"/>
                    </a:cxn>
                    <a:cxn ang="T11">
                      <a:pos x="T2" y="T3"/>
                    </a:cxn>
                    <a:cxn ang="T12">
                      <a:pos x="T4" y="T5"/>
                    </a:cxn>
                    <a:cxn ang="T13">
                      <a:pos x="T6" y="T7"/>
                    </a:cxn>
                    <a:cxn ang="T14">
                      <a:pos x="T8" y="T9"/>
                    </a:cxn>
                  </a:cxnLst>
                  <a:rect l="T15" t="T16" r="T17" b="T18"/>
                  <a:pathLst>
                    <a:path w="639" h="20">
                      <a:moveTo>
                        <a:pt x="19" y="0"/>
                      </a:moveTo>
                      <a:lnTo>
                        <a:pt x="0" y="20"/>
                      </a:lnTo>
                      <a:lnTo>
                        <a:pt x="619" y="20"/>
                      </a:lnTo>
                      <a:lnTo>
                        <a:pt x="639" y="0"/>
                      </a:lnTo>
                      <a:lnTo>
                        <a:pt x="19" y="0"/>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476" name="Freeform 211"/>
                <p:cNvSpPr>
                  <a:spLocks/>
                </p:cNvSpPr>
                <p:nvPr/>
              </p:nvSpPr>
              <p:spPr bwMode="auto">
                <a:xfrm>
                  <a:off x="3946" y="3697"/>
                  <a:ext cx="7" cy="140"/>
                </a:xfrm>
                <a:custGeom>
                  <a:avLst/>
                  <a:gdLst>
                    <a:gd name="T0" fmla="*/ 20 w 20"/>
                    <a:gd name="T1" fmla="*/ 416 h 435"/>
                    <a:gd name="T2" fmla="*/ 20 w 20"/>
                    <a:gd name="T3" fmla="*/ 0 h 435"/>
                    <a:gd name="T4" fmla="*/ 0 w 20"/>
                    <a:gd name="T5" fmla="*/ 20 h 435"/>
                    <a:gd name="T6" fmla="*/ 0 w 20"/>
                    <a:gd name="T7" fmla="*/ 435 h 435"/>
                    <a:gd name="T8" fmla="*/ 20 w 20"/>
                    <a:gd name="T9" fmla="*/ 416 h 435"/>
                    <a:gd name="T10" fmla="*/ 0 60000 65536"/>
                    <a:gd name="T11" fmla="*/ 0 60000 65536"/>
                    <a:gd name="T12" fmla="*/ 0 60000 65536"/>
                    <a:gd name="T13" fmla="*/ 0 60000 65536"/>
                    <a:gd name="T14" fmla="*/ 0 60000 65536"/>
                    <a:gd name="T15" fmla="*/ 0 w 20"/>
                    <a:gd name="T16" fmla="*/ 0 h 435"/>
                    <a:gd name="T17" fmla="*/ 20 w 20"/>
                    <a:gd name="T18" fmla="*/ 435 h 435"/>
                  </a:gdLst>
                  <a:ahLst/>
                  <a:cxnLst>
                    <a:cxn ang="T10">
                      <a:pos x="T0" y="T1"/>
                    </a:cxn>
                    <a:cxn ang="T11">
                      <a:pos x="T2" y="T3"/>
                    </a:cxn>
                    <a:cxn ang="T12">
                      <a:pos x="T4" y="T5"/>
                    </a:cxn>
                    <a:cxn ang="T13">
                      <a:pos x="T6" y="T7"/>
                    </a:cxn>
                    <a:cxn ang="T14">
                      <a:pos x="T8" y="T9"/>
                    </a:cxn>
                  </a:cxnLst>
                  <a:rect l="T15" t="T16" r="T17" b="T18"/>
                  <a:pathLst>
                    <a:path w="20" h="435">
                      <a:moveTo>
                        <a:pt x="20" y="416"/>
                      </a:moveTo>
                      <a:lnTo>
                        <a:pt x="20" y="0"/>
                      </a:lnTo>
                      <a:lnTo>
                        <a:pt x="0" y="20"/>
                      </a:lnTo>
                      <a:lnTo>
                        <a:pt x="0" y="435"/>
                      </a:lnTo>
                      <a:lnTo>
                        <a:pt x="20" y="416"/>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477" name="Rectangle 212"/>
                <p:cNvSpPr>
                  <a:spLocks noChangeArrowheads="1"/>
                </p:cNvSpPr>
                <p:nvPr/>
              </p:nvSpPr>
              <p:spPr bwMode="auto">
                <a:xfrm>
                  <a:off x="3736" y="3704"/>
                  <a:ext cx="210" cy="133"/>
                </a:xfrm>
                <a:prstGeom prst="rect">
                  <a:avLst/>
                </a:prstGeom>
                <a:solidFill>
                  <a:srgbClr val="CC3300"/>
                </a:solidFill>
                <a:ln w="12700">
                  <a:solidFill>
                    <a:srgbClr val="000000"/>
                  </a:solidFill>
                  <a:miter lim="800000"/>
                  <a:headEnd/>
                  <a:tailEnd/>
                </a:ln>
              </p:spPr>
              <p:txBody>
                <a:bodyPr>
                  <a:prstTxWarp prst="textNoShape">
                    <a:avLst/>
                  </a:prstTxWarp>
                </a:bodyPr>
                <a:lstStyle/>
                <a:p>
                  <a:endParaRPr lang="en-US"/>
                </a:p>
              </p:txBody>
            </p:sp>
          </p:grpSp>
          <p:grpSp>
            <p:nvGrpSpPr>
              <p:cNvPr id="59450" name="Group 213"/>
              <p:cNvGrpSpPr>
                <a:grpSpLocks/>
              </p:cNvGrpSpPr>
              <p:nvPr/>
            </p:nvGrpSpPr>
            <p:grpSpPr bwMode="auto">
              <a:xfrm>
                <a:off x="4119" y="3697"/>
                <a:ext cx="217" cy="140"/>
                <a:chOff x="4119" y="3697"/>
                <a:chExt cx="217" cy="140"/>
              </a:xfrm>
            </p:grpSpPr>
            <p:sp>
              <p:nvSpPr>
                <p:cNvPr id="59472" name="Freeform 214"/>
                <p:cNvSpPr>
                  <a:spLocks/>
                </p:cNvSpPr>
                <p:nvPr/>
              </p:nvSpPr>
              <p:spPr bwMode="auto">
                <a:xfrm>
                  <a:off x="4119" y="3697"/>
                  <a:ext cx="217" cy="7"/>
                </a:xfrm>
                <a:custGeom>
                  <a:avLst/>
                  <a:gdLst>
                    <a:gd name="T0" fmla="*/ 20 w 638"/>
                    <a:gd name="T1" fmla="*/ 0 h 20"/>
                    <a:gd name="T2" fmla="*/ 0 w 638"/>
                    <a:gd name="T3" fmla="*/ 20 h 20"/>
                    <a:gd name="T4" fmla="*/ 618 w 638"/>
                    <a:gd name="T5" fmla="*/ 20 h 20"/>
                    <a:gd name="T6" fmla="*/ 638 w 638"/>
                    <a:gd name="T7" fmla="*/ 0 h 20"/>
                    <a:gd name="T8" fmla="*/ 20 w 638"/>
                    <a:gd name="T9" fmla="*/ 0 h 20"/>
                    <a:gd name="T10" fmla="*/ 0 60000 65536"/>
                    <a:gd name="T11" fmla="*/ 0 60000 65536"/>
                    <a:gd name="T12" fmla="*/ 0 60000 65536"/>
                    <a:gd name="T13" fmla="*/ 0 60000 65536"/>
                    <a:gd name="T14" fmla="*/ 0 60000 65536"/>
                    <a:gd name="T15" fmla="*/ 0 w 638"/>
                    <a:gd name="T16" fmla="*/ 0 h 20"/>
                    <a:gd name="T17" fmla="*/ 638 w 638"/>
                    <a:gd name="T18" fmla="*/ 20 h 20"/>
                  </a:gdLst>
                  <a:ahLst/>
                  <a:cxnLst>
                    <a:cxn ang="T10">
                      <a:pos x="T0" y="T1"/>
                    </a:cxn>
                    <a:cxn ang="T11">
                      <a:pos x="T2" y="T3"/>
                    </a:cxn>
                    <a:cxn ang="T12">
                      <a:pos x="T4" y="T5"/>
                    </a:cxn>
                    <a:cxn ang="T13">
                      <a:pos x="T6" y="T7"/>
                    </a:cxn>
                    <a:cxn ang="T14">
                      <a:pos x="T8" y="T9"/>
                    </a:cxn>
                  </a:cxnLst>
                  <a:rect l="T15" t="T16" r="T17" b="T18"/>
                  <a:pathLst>
                    <a:path w="638" h="20">
                      <a:moveTo>
                        <a:pt x="20" y="0"/>
                      </a:moveTo>
                      <a:lnTo>
                        <a:pt x="0" y="20"/>
                      </a:lnTo>
                      <a:lnTo>
                        <a:pt x="618" y="20"/>
                      </a:lnTo>
                      <a:lnTo>
                        <a:pt x="638" y="0"/>
                      </a:lnTo>
                      <a:lnTo>
                        <a:pt x="20" y="0"/>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473" name="Freeform 215"/>
                <p:cNvSpPr>
                  <a:spLocks/>
                </p:cNvSpPr>
                <p:nvPr/>
              </p:nvSpPr>
              <p:spPr bwMode="auto">
                <a:xfrm>
                  <a:off x="4329" y="3697"/>
                  <a:ext cx="7" cy="140"/>
                </a:xfrm>
                <a:custGeom>
                  <a:avLst/>
                  <a:gdLst>
                    <a:gd name="T0" fmla="*/ 20 w 20"/>
                    <a:gd name="T1" fmla="*/ 416 h 435"/>
                    <a:gd name="T2" fmla="*/ 20 w 20"/>
                    <a:gd name="T3" fmla="*/ 0 h 435"/>
                    <a:gd name="T4" fmla="*/ 0 w 20"/>
                    <a:gd name="T5" fmla="*/ 20 h 435"/>
                    <a:gd name="T6" fmla="*/ 0 w 20"/>
                    <a:gd name="T7" fmla="*/ 435 h 435"/>
                    <a:gd name="T8" fmla="*/ 20 w 20"/>
                    <a:gd name="T9" fmla="*/ 416 h 435"/>
                    <a:gd name="T10" fmla="*/ 0 60000 65536"/>
                    <a:gd name="T11" fmla="*/ 0 60000 65536"/>
                    <a:gd name="T12" fmla="*/ 0 60000 65536"/>
                    <a:gd name="T13" fmla="*/ 0 60000 65536"/>
                    <a:gd name="T14" fmla="*/ 0 60000 65536"/>
                    <a:gd name="T15" fmla="*/ 0 w 20"/>
                    <a:gd name="T16" fmla="*/ 0 h 435"/>
                    <a:gd name="T17" fmla="*/ 20 w 20"/>
                    <a:gd name="T18" fmla="*/ 435 h 435"/>
                  </a:gdLst>
                  <a:ahLst/>
                  <a:cxnLst>
                    <a:cxn ang="T10">
                      <a:pos x="T0" y="T1"/>
                    </a:cxn>
                    <a:cxn ang="T11">
                      <a:pos x="T2" y="T3"/>
                    </a:cxn>
                    <a:cxn ang="T12">
                      <a:pos x="T4" y="T5"/>
                    </a:cxn>
                    <a:cxn ang="T13">
                      <a:pos x="T6" y="T7"/>
                    </a:cxn>
                    <a:cxn ang="T14">
                      <a:pos x="T8" y="T9"/>
                    </a:cxn>
                  </a:cxnLst>
                  <a:rect l="T15" t="T16" r="T17" b="T18"/>
                  <a:pathLst>
                    <a:path w="20" h="435">
                      <a:moveTo>
                        <a:pt x="20" y="416"/>
                      </a:moveTo>
                      <a:lnTo>
                        <a:pt x="20" y="0"/>
                      </a:lnTo>
                      <a:lnTo>
                        <a:pt x="0" y="20"/>
                      </a:lnTo>
                      <a:lnTo>
                        <a:pt x="0" y="435"/>
                      </a:lnTo>
                      <a:lnTo>
                        <a:pt x="20" y="416"/>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474" name="Rectangle 216"/>
                <p:cNvSpPr>
                  <a:spLocks noChangeArrowheads="1"/>
                </p:cNvSpPr>
                <p:nvPr/>
              </p:nvSpPr>
              <p:spPr bwMode="auto">
                <a:xfrm>
                  <a:off x="4119" y="3704"/>
                  <a:ext cx="210" cy="133"/>
                </a:xfrm>
                <a:prstGeom prst="rect">
                  <a:avLst/>
                </a:prstGeom>
                <a:solidFill>
                  <a:srgbClr val="CC3300"/>
                </a:solidFill>
                <a:ln w="12700">
                  <a:solidFill>
                    <a:srgbClr val="000000"/>
                  </a:solidFill>
                  <a:miter lim="800000"/>
                  <a:headEnd/>
                  <a:tailEnd/>
                </a:ln>
              </p:spPr>
              <p:txBody>
                <a:bodyPr>
                  <a:prstTxWarp prst="textNoShape">
                    <a:avLst/>
                  </a:prstTxWarp>
                </a:bodyPr>
                <a:lstStyle/>
                <a:p>
                  <a:endParaRPr lang="en-US"/>
                </a:p>
              </p:txBody>
            </p:sp>
          </p:grpSp>
        </p:grpSp>
      </p:grpSp>
      <p:grpSp>
        <p:nvGrpSpPr>
          <p:cNvPr id="59451" name="Group 217"/>
          <p:cNvGrpSpPr>
            <a:grpSpLocks/>
          </p:cNvGrpSpPr>
          <p:nvPr/>
        </p:nvGrpSpPr>
        <p:grpSpPr bwMode="auto">
          <a:xfrm>
            <a:off x="7434263" y="6130925"/>
            <a:ext cx="954087" cy="52388"/>
            <a:chOff x="4501" y="3804"/>
            <a:chExt cx="601" cy="33"/>
          </a:xfrm>
        </p:grpSpPr>
        <p:grpSp>
          <p:nvGrpSpPr>
            <p:cNvPr id="59458" name="Group 218"/>
            <p:cNvGrpSpPr>
              <a:grpSpLocks/>
            </p:cNvGrpSpPr>
            <p:nvPr/>
          </p:nvGrpSpPr>
          <p:grpSpPr bwMode="auto">
            <a:xfrm>
              <a:off x="4501" y="3804"/>
              <a:ext cx="217" cy="33"/>
              <a:chOff x="4501" y="3804"/>
              <a:chExt cx="217" cy="33"/>
            </a:xfrm>
          </p:grpSpPr>
          <p:sp>
            <p:nvSpPr>
              <p:cNvPr id="59455" name="Freeform 219"/>
              <p:cNvSpPr>
                <a:spLocks/>
              </p:cNvSpPr>
              <p:nvPr/>
            </p:nvSpPr>
            <p:spPr bwMode="auto">
              <a:xfrm>
                <a:off x="4501" y="3804"/>
                <a:ext cx="217" cy="6"/>
              </a:xfrm>
              <a:custGeom>
                <a:avLst/>
                <a:gdLst>
                  <a:gd name="T0" fmla="*/ 20 w 639"/>
                  <a:gd name="T1" fmla="*/ 0 h 19"/>
                  <a:gd name="T2" fmla="*/ 0 w 639"/>
                  <a:gd name="T3" fmla="*/ 19 h 19"/>
                  <a:gd name="T4" fmla="*/ 620 w 639"/>
                  <a:gd name="T5" fmla="*/ 19 h 19"/>
                  <a:gd name="T6" fmla="*/ 639 w 639"/>
                  <a:gd name="T7" fmla="*/ 0 h 19"/>
                  <a:gd name="T8" fmla="*/ 20 w 639"/>
                  <a:gd name="T9" fmla="*/ 0 h 19"/>
                  <a:gd name="T10" fmla="*/ 0 60000 65536"/>
                  <a:gd name="T11" fmla="*/ 0 60000 65536"/>
                  <a:gd name="T12" fmla="*/ 0 60000 65536"/>
                  <a:gd name="T13" fmla="*/ 0 60000 65536"/>
                  <a:gd name="T14" fmla="*/ 0 60000 65536"/>
                  <a:gd name="T15" fmla="*/ 0 w 639"/>
                  <a:gd name="T16" fmla="*/ 0 h 19"/>
                  <a:gd name="T17" fmla="*/ 639 w 639"/>
                  <a:gd name="T18" fmla="*/ 19 h 19"/>
                </a:gdLst>
                <a:ahLst/>
                <a:cxnLst>
                  <a:cxn ang="T10">
                    <a:pos x="T0" y="T1"/>
                  </a:cxn>
                  <a:cxn ang="T11">
                    <a:pos x="T2" y="T3"/>
                  </a:cxn>
                  <a:cxn ang="T12">
                    <a:pos x="T4" y="T5"/>
                  </a:cxn>
                  <a:cxn ang="T13">
                    <a:pos x="T6" y="T7"/>
                  </a:cxn>
                  <a:cxn ang="T14">
                    <a:pos x="T8" y="T9"/>
                  </a:cxn>
                </a:cxnLst>
                <a:rect l="T15" t="T16" r="T17" b="T18"/>
                <a:pathLst>
                  <a:path w="639" h="19">
                    <a:moveTo>
                      <a:pt x="20" y="0"/>
                    </a:moveTo>
                    <a:lnTo>
                      <a:pt x="0" y="19"/>
                    </a:lnTo>
                    <a:lnTo>
                      <a:pt x="620" y="19"/>
                    </a:lnTo>
                    <a:lnTo>
                      <a:pt x="639" y="0"/>
                    </a:lnTo>
                    <a:lnTo>
                      <a:pt x="20" y="0"/>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456" name="Freeform 220"/>
              <p:cNvSpPr>
                <a:spLocks/>
              </p:cNvSpPr>
              <p:nvPr/>
            </p:nvSpPr>
            <p:spPr bwMode="auto">
              <a:xfrm>
                <a:off x="4712" y="3804"/>
                <a:ext cx="6" cy="33"/>
              </a:xfrm>
              <a:custGeom>
                <a:avLst/>
                <a:gdLst>
                  <a:gd name="T0" fmla="*/ 19 w 19"/>
                  <a:gd name="T1" fmla="*/ 83 h 102"/>
                  <a:gd name="T2" fmla="*/ 19 w 19"/>
                  <a:gd name="T3" fmla="*/ 0 h 102"/>
                  <a:gd name="T4" fmla="*/ 0 w 19"/>
                  <a:gd name="T5" fmla="*/ 19 h 102"/>
                  <a:gd name="T6" fmla="*/ 0 w 19"/>
                  <a:gd name="T7" fmla="*/ 102 h 102"/>
                  <a:gd name="T8" fmla="*/ 19 w 19"/>
                  <a:gd name="T9" fmla="*/ 83 h 102"/>
                  <a:gd name="T10" fmla="*/ 0 60000 65536"/>
                  <a:gd name="T11" fmla="*/ 0 60000 65536"/>
                  <a:gd name="T12" fmla="*/ 0 60000 65536"/>
                  <a:gd name="T13" fmla="*/ 0 60000 65536"/>
                  <a:gd name="T14" fmla="*/ 0 60000 65536"/>
                  <a:gd name="T15" fmla="*/ 0 w 19"/>
                  <a:gd name="T16" fmla="*/ 0 h 102"/>
                  <a:gd name="T17" fmla="*/ 19 w 19"/>
                  <a:gd name="T18" fmla="*/ 102 h 102"/>
                </a:gdLst>
                <a:ahLst/>
                <a:cxnLst>
                  <a:cxn ang="T10">
                    <a:pos x="T0" y="T1"/>
                  </a:cxn>
                  <a:cxn ang="T11">
                    <a:pos x="T2" y="T3"/>
                  </a:cxn>
                  <a:cxn ang="T12">
                    <a:pos x="T4" y="T5"/>
                  </a:cxn>
                  <a:cxn ang="T13">
                    <a:pos x="T6" y="T7"/>
                  </a:cxn>
                  <a:cxn ang="T14">
                    <a:pos x="T8" y="T9"/>
                  </a:cxn>
                </a:cxnLst>
                <a:rect l="T15" t="T16" r="T17" b="T18"/>
                <a:pathLst>
                  <a:path w="19" h="102">
                    <a:moveTo>
                      <a:pt x="19" y="83"/>
                    </a:moveTo>
                    <a:lnTo>
                      <a:pt x="19" y="0"/>
                    </a:lnTo>
                    <a:lnTo>
                      <a:pt x="0" y="19"/>
                    </a:lnTo>
                    <a:lnTo>
                      <a:pt x="0" y="102"/>
                    </a:lnTo>
                    <a:lnTo>
                      <a:pt x="19" y="83"/>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457" name="Rectangle 221"/>
              <p:cNvSpPr>
                <a:spLocks noChangeArrowheads="1"/>
              </p:cNvSpPr>
              <p:nvPr/>
            </p:nvSpPr>
            <p:spPr bwMode="auto">
              <a:xfrm>
                <a:off x="4501" y="3810"/>
                <a:ext cx="211" cy="27"/>
              </a:xfrm>
              <a:prstGeom prst="rect">
                <a:avLst/>
              </a:prstGeom>
              <a:solidFill>
                <a:srgbClr val="CC3300"/>
              </a:solidFill>
              <a:ln w="12700">
                <a:solidFill>
                  <a:srgbClr val="000000"/>
                </a:solidFill>
                <a:miter lim="800000"/>
                <a:headEnd/>
                <a:tailEnd/>
              </a:ln>
            </p:spPr>
            <p:txBody>
              <a:bodyPr>
                <a:prstTxWarp prst="textNoShape">
                  <a:avLst/>
                </a:prstTxWarp>
              </a:bodyPr>
              <a:lstStyle/>
              <a:p>
                <a:endParaRPr lang="en-US"/>
              </a:p>
            </p:txBody>
          </p:sp>
        </p:grpSp>
        <p:grpSp>
          <p:nvGrpSpPr>
            <p:cNvPr id="59459" name="Group 222"/>
            <p:cNvGrpSpPr>
              <a:grpSpLocks/>
            </p:cNvGrpSpPr>
            <p:nvPr/>
          </p:nvGrpSpPr>
          <p:grpSpPr bwMode="auto">
            <a:xfrm>
              <a:off x="4884" y="3804"/>
              <a:ext cx="218" cy="33"/>
              <a:chOff x="4884" y="3804"/>
              <a:chExt cx="218" cy="33"/>
            </a:xfrm>
          </p:grpSpPr>
          <p:sp>
            <p:nvSpPr>
              <p:cNvPr id="59452" name="Freeform 223"/>
              <p:cNvSpPr>
                <a:spLocks/>
              </p:cNvSpPr>
              <p:nvPr/>
            </p:nvSpPr>
            <p:spPr bwMode="auto">
              <a:xfrm>
                <a:off x="4884" y="3804"/>
                <a:ext cx="218" cy="6"/>
              </a:xfrm>
              <a:custGeom>
                <a:avLst/>
                <a:gdLst>
                  <a:gd name="T0" fmla="*/ 20 w 640"/>
                  <a:gd name="T1" fmla="*/ 0 h 19"/>
                  <a:gd name="T2" fmla="*/ 0 w 640"/>
                  <a:gd name="T3" fmla="*/ 19 h 19"/>
                  <a:gd name="T4" fmla="*/ 620 w 640"/>
                  <a:gd name="T5" fmla="*/ 19 h 19"/>
                  <a:gd name="T6" fmla="*/ 640 w 640"/>
                  <a:gd name="T7" fmla="*/ 0 h 19"/>
                  <a:gd name="T8" fmla="*/ 20 w 640"/>
                  <a:gd name="T9" fmla="*/ 0 h 19"/>
                  <a:gd name="T10" fmla="*/ 0 60000 65536"/>
                  <a:gd name="T11" fmla="*/ 0 60000 65536"/>
                  <a:gd name="T12" fmla="*/ 0 60000 65536"/>
                  <a:gd name="T13" fmla="*/ 0 60000 65536"/>
                  <a:gd name="T14" fmla="*/ 0 60000 65536"/>
                  <a:gd name="T15" fmla="*/ 0 w 640"/>
                  <a:gd name="T16" fmla="*/ 0 h 19"/>
                  <a:gd name="T17" fmla="*/ 640 w 640"/>
                  <a:gd name="T18" fmla="*/ 19 h 19"/>
                </a:gdLst>
                <a:ahLst/>
                <a:cxnLst>
                  <a:cxn ang="T10">
                    <a:pos x="T0" y="T1"/>
                  </a:cxn>
                  <a:cxn ang="T11">
                    <a:pos x="T2" y="T3"/>
                  </a:cxn>
                  <a:cxn ang="T12">
                    <a:pos x="T4" y="T5"/>
                  </a:cxn>
                  <a:cxn ang="T13">
                    <a:pos x="T6" y="T7"/>
                  </a:cxn>
                  <a:cxn ang="T14">
                    <a:pos x="T8" y="T9"/>
                  </a:cxn>
                </a:cxnLst>
                <a:rect l="T15" t="T16" r="T17" b="T18"/>
                <a:pathLst>
                  <a:path w="640" h="19">
                    <a:moveTo>
                      <a:pt x="20" y="0"/>
                    </a:moveTo>
                    <a:lnTo>
                      <a:pt x="0" y="19"/>
                    </a:lnTo>
                    <a:lnTo>
                      <a:pt x="620" y="19"/>
                    </a:lnTo>
                    <a:lnTo>
                      <a:pt x="640" y="0"/>
                    </a:lnTo>
                    <a:lnTo>
                      <a:pt x="20" y="0"/>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453" name="Freeform 224"/>
              <p:cNvSpPr>
                <a:spLocks/>
              </p:cNvSpPr>
              <p:nvPr/>
            </p:nvSpPr>
            <p:spPr bwMode="auto">
              <a:xfrm>
                <a:off x="5095" y="3804"/>
                <a:ext cx="7" cy="33"/>
              </a:xfrm>
              <a:custGeom>
                <a:avLst/>
                <a:gdLst>
                  <a:gd name="T0" fmla="*/ 20 w 20"/>
                  <a:gd name="T1" fmla="*/ 83 h 102"/>
                  <a:gd name="T2" fmla="*/ 20 w 20"/>
                  <a:gd name="T3" fmla="*/ 0 h 102"/>
                  <a:gd name="T4" fmla="*/ 0 w 20"/>
                  <a:gd name="T5" fmla="*/ 19 h 102"/>
                  <a:gd name="T6" fmla="*/ 0 w 20"/>
                  <a:gd name="T7" fmla="*/ 102 h 102"/>
                  <a:gd name="T8" fmla="*/ 20 w 20"/>
                  <a:gd name="T9" fmla="*/ 83 h 102"/>
                  <a:gd name="T10" fmla="*/ 0 60000 65536"/>
                  <a:gd name="T11" fmla="*/ 0 60000 65536"/>
                  <a:gd name="T12" fmla="*/ 0 60000 65536"/>
                  <a:gd name="T13" fmla="*/ 0 60000 65536"/>
                  <a:gd name="T14" fmla="*/ 0 60000 65536"/>
                  <a:gd name="T15" fmla="*/ 0 w 20"/>
                  <a:gd name="T16" fmla="*/ 0 h 102"/>
                  <a:gd name="T17" fmla="*/ 20 w 20"/>
                  <a:gd name="T18" fmla="*/ 102 h 102"/>
                </a:gdLst>
                <a:ahLst/>
                <a:cxnLst>
                  <a:cxn ang="T10">
                    <a:pos x="T0" y="T1"/>
                  </a:cxn>
                  <a:cxn ang="T11">
                    <a:pos x="T2" y="T3"/>
                  </a:cxn>
                  <a:cxn ang="T12">
                    <a:pos x="T4" y="T5"/>
                  </a:cxn>
                  <a:cxn ang="T13">
                    <a:pos x="T6" y="T7"/>
                  </a:cxn>
                  <a:cxn ang="T14">
                    <a:pos x="T8" y="T9"/>
                  </a:cxn>
                </a:cxnLst>
                <a:rect l="T15" t="T16" r="T17" b="T18"/>
                <a:pathLst>
                  <a:path w="20" h="102">
                    <a:moveTo>
                      <a:pt x="20" y="83"/>
                    </a:moveTo>
                    <a:lnTo>
                      <a:pt x="20" y="0"/>
                    </a:lnTo>
                    <a:lnTo>
                      <a:pt x="0" y="19"/>
                    </a:lnTo>
                    <a:lnTo>
                      <a:pt x="0" y="102"/>
                    </a:lnTo>
                    <a:lnTo>
                      <a:pt x="20" y="83"/>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59454" name="Rectangle 225"/>
              <p:cNvSpPr>
                <a:spLocks noChangeArrowheads="1"/>
              </p:cNvSpPr>
              <p:nvPr/>
            </p:nvSpPr>
            <p:spPr bwMode="auto">
              <a:xfrm>
                <a:off x="4884" y="3810"/>
                <a:ext cx="211" cy="27"/>
              </a:xfrm>
              <a:prstGeom prst="rect">
                <a:avLst/>
              </a:prstGeom>
              <a:solidFill>
                <a:srgbClr val="CC3300"/>
              </a:solidFill>
              <a:ln w="12700">
                <a:solidFill>
                  <a:srgbClr val="000000"/>
                </a:solidFill>
                <a:miter lim="800000"/>
                <a:headEnd/>
                <a:tailEnd/>
              </a:ln>
            </p:spPr>
            <p:txBody>
              <a:bodyPr>
                <a:prstTxWarp prst="textNoShape">
                  <a:avLst/>
                </a:prstTxWarp>
              </a:bodyPr>
              <a:lstStyle/>
              <a:p>
                <a:endParaRPr lang="en-US"/>
              </a:p>
            </p:txBody>
          </p:sp>
        </p:grpSp>
      </p:grpSp>
      <p:sp>
        <p:nvSpPr>
          <p:cNvPr id="59422" name="Line 226"/>
          <p:cNvSpPr>
            <a:spLocks noChangeShapeType="1"/>
          </p:cNvSpPr>
          <p:nvPr/>
        </p:nvSpPr>
        <p:spPr bwMode="auto">
          <a:xfrm>
            <a:off x="1169988" y="6232525"/>
            <a:ext cx="7292975" cy="1588"/>
          </a:xfrm>
          <a:prstGeom prst="line">
            <a:avLst/>
          </a:prstGeom>
          <a:noFill/>
          <a:ln w="12700">
            <a:solidFill>
              <a:schemeClr val="tx1"/>
            </a:solidFill>
            <a:round/>
            <a:headEnd/>
            <a:tailEnd/>
          </a:ln>
        </p:spPr>
        <p:txBody>
          <a:bodyPr>
            <a:prstTxWarp prst="textNoShape">
              <a:avLst/>
            </a:prstTxWarp>
          </a:bodyPr>
          <a:lstStyle/>
          <a:p>
            <a:endParaRPr lang="en-US"/>
          </a:p>
        </p:txBody>
      </p:sp>
      <p:sp>
        <p:nvSpPr>
          <p:cNvPr id="59423" name="Line 227"/>
          <p:cNvSpPr>
            <a:spLocks noChangeShapeType="1"/>
          </p:cNvSpPr>
          <p:nvPr/>
        </p:nvSpPr>
        <p:spPr bwMode="auto">
          <a:xfrm>
            <a:off x="1169988" y="1966913"/>
            <a:ext cx="1587" cy="4265612"/>
          </a:xfrm>
          <a:prstGeom prst="line">
            <a:avLst/>
          </a:prstGeom>
          <a:noFill/>
          <a:ln w="12700">
            <a:solidFill>
              <a:schemeClr val="tx1"/>
            </a:solidFill>
            <a:round/>
            <a:headEnd/>
            <a:tailEnd/>
          </a:ln>
        </p:spPr>
        <p:txBody>
          <a:bodyPr>
            <a:prstTxWarp prst="textNoShape">
              <a:avLst/>
            </a:prstTxWarp>
          </a:bodyPr>
          <a:lstStyle/>
          <a:p>
            <a:endParaRPr lang="en-US"/>
          </a:p>
        </p:txBody>
      </p:sp>
      <p:sp>
        <p:nvSpPr>
          <p:cNvPr id="59424" name="Rectangle 228"/>
          <p:cNvSpPr>
            <a:spLocks noChangeArrowheads="1"/>
          </p:cNvSpPr>
          <p:nvPr/>
        </p:nvSpPr>
        <p:spPr bwMode="auto">
          <a:xfrm>
            <a:off x="1019175" y="6264275"/>
            <a:ext cx="808038" cy="182563"/>
          </a:xfrm>
          <a:prstGeom prst="rect">
            <a:avLst/>
          </a:prstGeom>
          <a:noFill/>
          <a:ln w="9525">
            <a:noFill/>
            <a:miter lim="800000"/>
            <a:headEnd/>
            <a:tailEnd/>
          </a:ln>
        </p:spPr>
        <p:txBody>
          <a:bodyPr wrap="none" lIns="0" tIns="0" rIns="0" bIns="0">
            <a:prstTxWarp prst="textNoShape">
              <a:avLst/>
            </a:prstTxWarp>
            <a:spAutoFit/>
          </a:bodyPr>
          <a:lstStyle/>
          <a:p>
            <a:r>
              <a:rPr lang="en-US" sz="1200" b="0">
                <a:latin typeface="Tahoma" charset="0"/>
              </a:rPr>
              <a:t>Netherlands</a:t>
            </a:r>
          </a:p>
        </p:txBody>
      </p:sp>
      <p:sp>
        <p:nvSpPr>
          <p:cNvPr id="59425" name="Rectangle 229"/>
          <p:cNvSpPr>
            <a:spLocks noChangeArrowheads="1"/>
          </p:cNvSpPr>
          <p:nvPr/>
        </p:nvSpPr>
        <p:spPr bwMode="auto">
          <a:xfrm>
            <a:off x="1733550" y="6483350"/>
            <a:ext cx="609600" cy="182563"/>
          </a:xfrm>
          <a:prstGeom prst="rect">
            <a:avLst/>
          </a:prstGeom>
          <a:noFill/>
          <a:ln w="9525">
            <a:noFill/>
            <a:miter lim="800000"/>
            <a:headEnd/>
            <a:tailEnd/>
          </a:ln>
        </p:spPr>
        <p:txBody>
          <a:bodyPr wrap="none" lIns="0" tIns="0" rIns="0" bIns="0">
            <a:prstTxWarp prst="textNoShape">
              <a:avLst/>
            </a:prstTxWarp>
            <a:spAutoFit/>
          </a:bodyPr>
          <a:lstStyle/>
          <a:p>
            <a:r>
              <a:rPr lang="en-US" sz="1200" b="0">
                <a:latin typeface="Tahoma" charset="0"/>
              </a:rPr>
              <a:t>Denmark</a:t>
            </a:r>
          </a:p>
        </p:txBody>
      </p:sp>
      <p:sp>
        <p:nvSpPr>
          <p:cNvPr id="59426" name="Rectangle 230"/>
          <p:cNvSpPr>
            <a:spLocks noChangeArrowheads="1"/>
          </p:cNvSpPr>
          <p:nvPr/>
        </p:nvSpPr>
        <p:spPr bwMode="auto">
          <a:xfrm>
            <a:off x="1989138" y="6334125"/>
            <a:ext cx="1308100" cy="182563"/>
          </a:xfrm>
          <a:prstGeom prst="rect">
            <a:avLst/>
          </a:prstGeom>
          <a:noFill/>
          <a:ln w="9525">
            <a:noFill/>
            <a:miter lim="800000"/>
            <a:headEnd/>
            <a:tailEnd/>
          </a:ln>
        </p:spPr>
        <p:txBody>
          <a:bodyPr wrap="none" lIns="0" tIns="0" rIns="0" bIns="0">
            <a:prstTxWarp prst="textNoShape">
              <a:avLst/>
            </a:prstTxWarp>
            <a:spAutoFit/>
          </a:bodyPr>
          <a:lstStyle/>
          <a:p>
            <a:r>
              <a:rPr lang="en-US" sz="1200" b="0">
                <a:latin typeface="Tahoma" charset="0"/>
              </a:rPr>
              <a:t>Germany (western)</a:t>
            </a:r>
          </a:p>
        </p:txBody>
      </p:sp>
      <p:sp>
        <p:nvSpPr>
          <p:cNvPr id="59427" name="Rectangle 231"/>
          <p:cNvSpPr>
            <a:spLocks noChangeArrowheads="1"/>
          </p:cNvSpPr>
          <p:nvPr/>
        </p:nvSpPr>
        <p:spPr bwMode="auto">
          <a:xfrm>
            <a:off x="2860675" y="6483350"/>
            <a:ext cx="771525" cy="182563"/>
          </a:xfrm>
          <a:prstGeom prst="rect">
            <a:avLst/>
          </a:prstGeom>
          <a:noFill/>
          <a:ln w="9525">
            <a:noFill/>
            <a:miter lim="800000"/>
            <a:headEnd/>
            <a:tailEnd/>
          </a:ln>
        </p:spPr>
        <p:txBody>
          <a:bodyPr wrap="none" lIns="0" tIns="0" rIns="0" bIns="0">
            <a:prstTxWarp prst="textNoShape">
              <a:avLst/>
            </a:prstTxWarp>
            <a:spAutoFit/>
          </a:bodyPr>
          <a:lstStyle/>
          <a:p>
            <a:r>
              <a:rPr lang="en-US" sz="1200" b="0">
                <a:latin typeface="Tahoma" charset="0"/>
              </a:rPr>
              <a:t>Switzerland</a:t>
            </a:r>
          </a:p>
        </p:txBody>
      </p:sp>
      <p:sp>
        <p:nvSpPr>
          <p:cNvPr id="59428" name="Rectangle 232"/>
          <p:cNvSpPr>
            <a:spLocks noChangeArrowheads="1"/>
          </p:cNvSpPr>
          <p:nvPr/>
        </p:nvSpPr>
        <p:spPr bwMode="auto">
          <a:xfrm>
            <a:off x="3703638" y="6264275"/>
            <a:ext cx="547687" cy="182563"/>
          </a:xfrm>
          <a:prstGeom prst="rect">
            <a:avLst/>
          </a:prstGeom>
          <a:noFill/>
          <a:ln w="9525">
            <a:noFill/>
            <a:miter lim="800000"/>
            <a:headEnd/>
            <a:tailEnd/>
          </a:ln>
        </p:spPr>
        <p:txBody>
          <a:bodyPr wrap="none" lIns="0" tIns="0" rIns="0" bIns="0">
            <a:prstTxWarp prst="textNoShape">
              <a:avLst/>
            </a:prstTxWarp>
            <a:spAutoFit/>
          </a:bodyPr>
          <a:lstStyle/>
          <a:p>
            <a:r>
              <a:rPr lang="en-US" sz="1200" b="0">
                <a:latin typeface="Comic Sans MS" charset="0"/>
              </a:rPr>
              <a:t>Sweden</a:t>
            </a:r>
          </a:p>
        </p:txBody>
      </p:sp>
      <p:sp>
        <p:nvSpPr>
          <p:cNvPr id="59429" name="Rectangle 233"/>
          <p:cNvSpPr>
            <a:spLocks noChangeArrowheads="1"/>
          </p:cNvSpPr>
          <p:nvPr/>
        </p:nvSpPr>
        <p:spPr bwMode="auto">
          <a:xfrm>
            <a:off x="4235450" y="6483350"/>
            <a:ext cx="466725" cy="182563"/>
          </a:xfrm>
          <a:prstGeom prst="rect">
            <a:avLst/>
          </a:prstGeom>
          <a:noFill/>
          <a:ln w="9525">
            <a:noFill/>
            <a:miter lim="800000"/>
            <a:headEnd/>
            <a:tailEnd/>
          </a:ln>
        </p:spPr>
        <p:txBody>
          <a:bodyPr wrap="none" lIns="0" tIns="0" rIns="0" bIns="0">
            <a:prstTxWarp prst="textNoShape">
              <a:avLst/>
            </a:prstTxWarp>
            <a:spAutoFit/>
          </a:bodyPr>
          <a:lstStyle/>
          <a:p>
            <a:r>
              <a:rPr lang="en-US" sz="1200" b="0">
                <a:latin typeface="Tahoma" charset="0"/>
              </a:rPr>
              <a:t>Austria</a:t>
            </a:r>
          </a:p>
        </p:txBody>
      </p:sp>
      <p:sp>
        <p:nvSpPr>
          <p:cNvPr id="59430" name="Rectangle 234"/>
          <p:cNvSpPr>
            <a:spLocks noChangeArrowheads="1"/>
          </p:cNvSpPr>
          <p:nvPr/>
        </p:nvSpPr>
        <p:spPr bwMode="auto">
          <a:xfrm>
            <a:off x="4433888" y="6334125"/>
            <a:ext cx="1274762" cy="182563"/>
          </a:xfrm>
          <a:prstGeom prst="rect">
            <a:avLst/>
          </a:prstGeom>
          <a:noFill/>
          <a:ln w="9525">
            <a:noFill/>
            <a:miter lim="800000"/>
            <a:headEnd/>
            <a:tailEnd/>
          </a:ln>
        </p:spPr>
        <p:txBody>
          <a:bodyPr wrap="none" lIns="0" tIns="0" rIns="0" bIns="0">
            <a:prstTxWarp prst="textNoShape">
              <a:avLst/>
            </a:prstTxWarp>
            <a:spAutoFit/>
          </a:bodyPr>
          <a:lstStyle/>
          <a:p>
            <a:r>
              <a:rPr lang="en-US" sz="1200" b="0">
                <a:latin typeface="Tahoma" charset="0"/>
              </a:rPr>
              <a:t>Germany (eastern)</a:t>
            </a:r>
          </a:p>
        </p:txBody>
      </p:sp>
      <p:sp>
        <p:nvSpPr>
          <p:cNvPr id="59431" name="Rectangle 235"/>
          <p:cNvSpPr>
            <a:spLocks noChangeArrowheads="1"/>
          </p:cNvSpPr>
          <p:nvPr/>
        </p:nvSpPr>
        <p:spPr bwMode="auto">
          <a:xfrm>
            <a:off x="5095875" y="6483350"/>
            <a:ext cx="1139825" cy="182563"/>
          </a:xfrm>
          <a:prstGeom prst="rect">
            <a:avLst/>
          </a:prstGeom>
          <a:noFill/>
          <a:ln w="9525">
            <a:noFill/>
            <a:miter lim="800000"/>
            <a:headEnd/>
            <a:tailEnd/>
          </a:ln>
        </p:spPr>
        <p:txBody>
          <a:bodyPr wrap="none" lIns="0" tIns="0" rIns="0" bIns="0">
            <a:prstTxWarp prst="textNoShape">
              <a:avLst/>
            </a:prstTxWarp>
            <a:spAutoFit/>
          </a:bodyPr>
          <a:lstStyle/>
          <a:p>
            <a:r>
              <a:rPr lang="en-US" sz="1200" b="0">
                <a:latin typeface="Tahoma" charset="0"/>
              </a:rPr>
              <a:t>England &amp; Wales</a:t>
            </a:r>
          </a:p>
        </p:txBody>
      </p:sp>
      <p:sp>
        <p:nvSpPr>
          <p:cNvPr id="59432" name="Rectangle 236"/>
          <p:cNvSpPr>
            <a:spLocks noChangeArrowheads="1"/>
          </p:cNvSpPr>
          <p:nvPr/>
        </p:nvSpPr>
        <p:spPr bwMode="auto">
          <a:xfrm>
            <a:off x="6056313" y="6264275"/>
            <a:ext cx="484187" cy="182563"/>
          </a:xfrm>
          <a:prstGeom prst="rect">
            <a:avLst/>
          </a:prstGeom>
          <a:noFill/>
          <a:ln w="9525">
            <a:noFill/>
            <a:miter lim="800000"/>
            <a:headEnd/>
            <a:tailEnd/>
          </a:ln>
        </p:spPr>
        <p:txBody>
          <a:bodyPr wrap="none" lIns="0" tIns="0" rIns="0" bIns="0">
            <a:prstTxWarp prst="textNoShape">
              <a:avLst/>
            </a:prstTxWarp>
            <a:spAutoFit/>
          </a:bodyPr>
          <a:lstStyle/>
          <a:p>
            <a:r>
              <a:rPr lang="en-US" sz="1200" b="0">
                <a:latin typeface="Comic Sans MS" charset="0"/>
              </a:rPr>
              <a:t>France</a:t>
            </a:r>
          </a:p>
        </p:txBody>
      </p:sp>
      <p:sp>
        <p:nvSpPr>
          <p:cNvPr id="59433" name="Rectangle 237"/>
          <p:cNvSpPr>
            <a:spLocks noChangeArrowheads="1"/>
          </p:cNvSpPr>
          <p:nvPr/>
        </p:nvSpPr>
        <p:spPr bwMode="auto">
          <a:xfrm>
            <a:off x="6765925" y="6416675"/>
            <a:ext cx="298450" cy="182563"/>
          </a:xfrm>
          <a:prstGeom prst="rect">
            <a:avLst/>
          </a:prstGeom>
          <a:noFill/>
          <a:ln w="9525">
            <a:noFill/>
            <a:miter lim="800000"/>
            <a:headEnd/>
            <a:tailEnd/>
          </a:ln>
        </p:spPr>
        <p:txBody>
          <a:bodyPr wrap="none" lIns="0" tIns="0" rIns="0" bIns="0">
            <a:prstTxWarp prst="textNoShape">
              <a:avLst/>
            </a:prstTxWarp>
            <a:spAutoFit/>
          </a:bodyPr>
          <a:lstStyle/>
          <a:p>
            <a:r>
              <a:rPr lang="en-US" sz="1200" b="0">
                <a:latin typeface="Tahoma" charset="0"/>
              </a:rPr>
              <a:t>Italy</a:t>
            </a:r>
          </a:p>
        </p:txBody>
      </p:sp>
      <p:sp>
        <p:nvSpPr>
          <p:cNvPr id="59434" name="Rectangle 238"/>
          <p:cNvSpPr>
            <a:spLocks noChangeArrowheads="1"/>
          </p:cNvSpPr>
          <p:nvPr/>
        </p:nvSpPr>
        <p:spPr bwMode="auto">
          <a:xfrm>
            <a:off x="7243763" y="6264275"/>
            <a:ext cx="493712" cy="182563"/>
          </a:xfrm>
          <a:prstGeom prst="rect">
            <a:avLst/>
          </a:prstGeom>
          <a:noFill/>
          <a:ln w="9525">
            <a:noFill/>
            <a:miter lim="800000"/>
            <a:headEnd/>
            <a:tailEnd/>
          </a:ln>
        </p:spPr>
        <p:txBody>
          <a:bodyPr wrap="none" lIns="0" tIns="0" rIns="0" bIns="0">
            <a:prstTxWarp prst="textNoShape">
              <a:avLst/>
            </a:prstTxWarp>
            <a:spAutoFit/>
          </a:bodyPr>
          <a:lstStyle/>
          <a:p>
            <a:r>
              <a:rPr lang="en-US" sz="1200" b="0">
                <a:latin typeface="Comic Sans MS" charset="0"/>
              </a:rPr>
              <a:t>Canada</a:t>
            </a:r>
          </a:p>
        </p:txBody>
      </p:sp>
      <p:sp>
        <p:nvSpPr>
          <p:cNvPr id="59435" name="Rectangle 239"/>
          <p:cNvSpPr>
            <a:spLocks noChangeArrowheads="1"/>
          </p:cNvSpPr>
          <p:nvPr/>
        </p:nvSpPr>
        <p:spPr bwMode="auto">
          <a:xfrm>
            <a:off x="7899400" y="6416675"/>
            <a:ext cx="414338" cy="182563"/>
          </a:xfrm>
          <a:prstGeom prst="rect">
            <a:avLst/>
          </a:prstGeom>
          <a:noFill/>
          <a:ln w="9525">
            <a:noFill/>
            <a:miter lim="800000"/>
            <a:headEnd/>
            <a:tailEnd/>
          </a:ln>
        </p:spPr>
        <p:txBody>
          <a:bodyPr wrap="none" lIns="0" tIns="0" rIns="0" bIns="0">
            <a:prstTxWarp prst="textNoShape">
              <a:avLst/>
            </a:prstTxWarp>
            <a:spAutoFit/>
          </a:bodyPr>
          <a:lstStyle/>
          <a:p>
            <a:r>
              <a:rPr lang="en-US" sz="1200" b="0">
                <a:latin typeface="Tahoma" charset="0"/>
              </a:rPr>
              <a:t>U.S.A.</a:t>
            </a:r>
          </a:p>
        </p:txBody>
      </p:sp>
      <p:sp>
        <p:nvSpPr>
          <p:cNvPr id="59436" name="Rectangle 240"/>
          <p:cNvSpPr>
            <a:spLocks noChangeArrowheads="1"/>
          </p:cNvSpPr>
          <p:nvPr/>
        </p:nvSpPr>
        <p:spPr bwMode="auto">
          <a:xfrm>
            <a:off x="533400" y="6089650"/>
            <a:ext cx="146050" cy="274638"/>
          </a:xfrm>
          <a:prstGeom prst="rect">
            <a:avLst/>
          </a:prstGeom>
          <a:noFill/>
          <a:ln w="9525">
            <a:noFill/>
            <a:miter lim="800000"/>
            <a:headEnd/>
            <a:tailEnd/>
          </a:ln>
        </p:spPr>
        <p:txBody>
          <a:bodyPr wrap="none" lIns="0" tIns="0" rIns="0" bIns="0">
            <a:prstTxWarp prst="textNoShape">
              <a:avLst/>
            </a:prstTxWarp>
            <a:spAutoFit/>
          </a:bodyPr>
          <a:lstStyle/>
          <a:p>
            <a:r>
              <a:rPr lang="en-US" sz="1800">
                <a:latin typeface="Tahoma" charset="0"/>
              </a:rPr>
              <a:t>0</a:t>
            </a:r>
            <a:endParaRPr lang="en-US" sz="1800" b="0">
              <a:latin typeface="Tahoma" charset="0"/>
            </a:endParaRPr>
          </a:p>
        </p:txBody>
      </p:sp>
      <p:sp>
        <p:nvSpPr>
          <p:cNvPr id="59437" name="Rectangle 241"/>
          <p:cNvSpPr>
            <a:spLocks noChangeArrowheads="1"/>
          </p:cNvSpPr>
          <p:nvPr/>
        </p:nvSpPr>
        <p:spPr bwMode="auto">
          <a:xfrm>
            <a:off x="533400" y="5238750"/>
            <a:ext cx="292100" cy="274638"/>
          </a:xfrm>
          <a:prstGeom prst="rect">
            <a:avLst/>
          </a:prstGeom>
          <a:noFill/>
          <a:ln w="9525">
            <a:noFill/>
            <a:miter lim="800000"/>
            <a:headEnd/>
            <a:tailEnd/>
          </a:ln>
        </p:spPr>
        <p:txBody>
          <a:bodyPr wrap="none" lIns="0" tIns="0" rIns="0" bIns="0">
            <a:prstTxWarp prst="textNoShape">
              <a:avLst/>
            </a:prstTxWarp>
            <a:spAutoFit/>
          </a:bodyPr>
          <a:lstStyle/>
          <a:p>
            <a:r>
              <a:rPr lang="en-US" sz="1800">
                <a:latin typeface="Tahoma" charset="0"/>
              </a:rPr>
              <a:t>20</a:t>
            </a:r>
            <a:endParaRPr lang="en-US" sz="1800" b="0">
              <a:latin typeface="Tahoma" charset="0"/>
            </a:endParaRPr>
          </a:p>
        </p:txBody>
      </p:sp>
      <p:sp>
        <p:nvSpPr>
          <p:cNvPr id="59438" name="Rectangle 242"/>
          <p:cNvSpPr>
            <a:spLocks noChangeArrowheads="1"/>
          </p:cNvSpPr>
          <p:nvPr/>
        </p:nvSpPr>
        <p:spPr bwMode="auto">
          <a:xfrm>
            <a:off x="533400" y="4384675"/>
            <a:ext cx="292100" cy="274638"/>
          </a:xfrm>
          <a:prstGeom prst="rect">
            <a:avLst/>
          </a:prstGeom>
          <a:noFill/>
          <a:ln w="9525">
            <a:noFill/>
            <a:miter lim="800000"/>
            <a:headEnd/>
            <a:tailEnd/>
          </a:ln>
        </p:spPr>
        <p:txBody>
          <a:bodyPr wrap="none" lIns="0" tIns="0" rIns="0" bIns="0">
            <a:prstTxWarp prst="textNoShape">
              <a:avLst/>
            </a:prstTxWarp>
            <a:spAutoFit/>
          </a:bodyPr>
          <a:lstStyle/>
          <a:p>
            <a:r>
              <a:rPr lang="en-US" sz="1800">
                <a:latin typeface="Tahoma" charset="0"/>
              </a:rPr>
              <a:t>40</a:t>
            </a:r>
            <a:endParaRPr lang="en-US" sz="1800" b="0">
              <a:latin typeface="Tahoma" charset="0"/>
            </a:endParaRPr>
          </a:p>
        </p:txBody>
      </p:sp>
      <p:sp>
        <p:nvSpPr>
          <p:cNvPr id="59439" name="Rectangle 243"/>
          <p:cNvSpPr>
            <a:spLocks noChangeArrowheads="1"/>
          </p:cNvSpPr>
          <p:nvPr/>
        </p:nvSpPr>
        <p:spPr bwMode="auto">
          <a:xfrm>
            <a:off x="533400" y="3533775"/>
            <a:ext cx="292100" cy="274638"/>
          </a:xfrm>
          <a:prstGeom prst="rect">
            <a:avLst/>
          </a:prstGeom>
          <a:noFill/>
          <a:ln w="9525">
            <a:noFill/>
            <a:miter lim="800000"/>
            <a:headEnd/>
            <a:tailEnd/>
          </a:ln>
        </p:spPr>
        <p:txBody>
          <a:bodyPr wrap="none" lIns="0" tIns="0" rIns="0" bIns="0">
            <a:prstTxWarp prst="textNoShape">
              <a:avLst/>
            </a:prstTxWarp>
            <a:spAutoFit/>
          </a:bodyPr>
          <a:lstStyle/>
          <a:p>
            <a:r>
              <a:rPr lang="en-US" sz="1800">
                <a:latin typeface="Tahoma" charset="0"/>
              </a:rPr>
              <a:t>60</a:t>
            </a:r>
            <a:endParaRPr lang="en-US" sz="1800" b="0">
              <a:latin typeface="Tahoma" charset="0"/>
            </a:endParaRPr>
          </a:p>
        </p:txBody>
      </p:sp>
      <p:sp>
        <p:nvSpPr>
          <p:cNvPr id="59440" name="Rectangle 244"/>
          <p:cNvSpPr>
            <a:spLocks noChangeArrowheads="1"/>
          </p:cNvSpPr>
          <p:nvPr/>
        </p:nvSpPr>
        <p:spPr bwMode="auto">
          <a:xfrm>
            <a:off x="533400" y="2679700"/>
            <a:ext cx="292100" cy="274638"/>
          </a:xfrm>
          <a:prstGeom prst="rect">
            <a:avLst/>
          </a:prstGeom>
          <a:noFill/>
          <a:ln w="9525">
            <a:noFill/>
            <a:miter lim="800000"/>
            <a:headEnd/>
            <a:tailEnd/>
          </a:ln>
        </p:spPr>
        <p:txBody>
          <a:bodyPr wrap="none" lIns="0" tIns="0" rIns="0" bIns="0">
            <a:prstTxWarp prst="textNoShape">
              <a:avLst/>
            </a:prstTxWarp>
            <a:spAutoFit/>
          </a:bodyPr>
          <a:lstStyle/>
          <a:p>
            <a:r>
              <a:rPr lang="en-US" sz="1800">
                <a:latin typeface="Tahoma" charset="0"/>
              </a:rPr>
              <a:t>80</a:t>
            </a:r>
            <a:endParaRPr lang="en-US" sz="1800" b="0">
              <a:latin typeface="Tahoma" charset="0"/>
            </a:endParaRPr>
          </a:p>
        </p:txBody>
      </p:sp>
      <p:sp>
        <p:nvSpPr>
          <p:cNvPr id="59441" name="Rectangle 245"/>
          <p:cNvSpPr>
            <a:spLocks noChangeArrowheads="1"/>
          </p:cNvSpPr>
          <p:nvPr/>
        </p:nvSpPr>
        <p:spPr bwMode="auto">
          <a:xfrm>
            <a:off x="533400" y="1827213"/>
            <a:ext cx="438150" cy="274637"/>
          </a:xfrm>
          <a:prstGeom prst="rect">
            <a:avLst/>
          </a:prstGeom>
          <a:noFill/>
          <a:ln w="9525">
            <a:noFill/>
            <a:miter lim="800000"/>
            <a:headEnd/>
            <a:tailEnd/>
          </a:ln>
        </p:spPr>
        <p:txBody>
          <a:bodyPr wrap="none" lIns="0" tIns="0" rIns="0" bIns="0">
            <a:prstTxWarp prst="textNoShape">
              <a:avLst/>
            </a:prstTxWarp>
            <a:spAutoFit/>
          </a:bodyPr>
          <a:lstStyle/>
          <a:p>
            <a:r>
              <a:rPr lang="en-US" sz="1800">
                <a:latin typeface="Tahoma" charset="0"/>
              </a:rPr>
              <a:t>100</a:t>
            </a:r>
            <a:endParaRPr lang="en-US" sz="1800" b="0">
              <a:latin typeface="Tahoma" charset="0"/>
            </a:endParaRPr>
          </a:p>
        </p:txBody>
      </p:sp>
      <p:sp>
        <p:nvSpPr>
          <p:cNvPr id="59442" name="Rectangle 246"/>
          <p:cNvSpPr>
            <a:spLocks noChangeArrowheads="1"/>
          </p:cNvSpPr>
          <p:nvPr/>
        </p:nvSpPr>
        <p:spPr bwMode="auto">
          <a:xfrm>
            <a:off x="4838700" y="1778000"/>
            <a:ext cx="606425" cy="244475"/>
          </a:xfrm>
          <a:prstGeom prst="rect">
            <a:avLst/>
          </a:prstGeom>
          <a:noFill/>
          <a:ln w="9525">
            <a:noFill/>
            <a:miter lim="800000"/>
            <a:headEnd/>
            <a:tailEnd/>
          </a:ln>
        </p:spPr>
        <p:txBody>
          <a:bodyPr wrap="none" lIns="0" tIns="0" rIns="0" bIns="0">
            <a:prstTxWarp prst="textNoShape">
              <a:avLst/>
            </a:prstTxWarp>
            <a:spAutoFit/>
          </a:bodyPr>
          <a:lstStyle/>
          <a:p>
            <a:r>
              <a:rPr lang="en-US" sz="1600" b="0">
                <a:latin typeface="Tahoma" charset="0"/>
              </a:rPr>
              <a:t>Bicycle</a:t>
            </a:r>
          </a:p>
        </p:txBody>
      </p:sp>
      <p:sp>
        <p:nvSpPr>
          <p:cNvPr id="59443" name="Rectangle 247"/>
          <p:cNvSpPr>
            <a:spLocks noChangeArrowheads="1"/>
          </p:cNvSpPr>
          <p:nvPr/>
        </p:nvSpPr>
        <p:spPr bwMode="auto">
          <a:xfrm>
            <a:off x="4014788" y="1778000"/>
            <a:ext cx="436562" cy="244475"/>
          </a:xfrm>
          <a:prstGeom prst="rect">
            <a:avLst/>
          </a:prstGeom>
          <a:noFill/>
          <a:ln w="9525">
            <a:noFill/>
            <a:miter lim="800000"/>
            <a:headEnd/>
            <a:tailEnd/>
          </a:ln>
        </p:spPr>
        <p:txBody>
          <a:bodyPr wrap="none" lIns="0" tIns="0" rIns="0" bIns="0">
            <a:prstTxWarp prst="textNoShape">
              <a:avLst/>
            </a:prstTxWarp>
            <a:spAutoFit/>
          </a:bodyPr>
          <a:lstStyle/>
          <a:p>
            <a:r>
              <a:rPr lang="en-US" sz="1600" b="0">
                <a:latin typeface="Tahoma" charset="0"/>
              </a:rPr>
              <a:t>Walk</a:t>
            </a:r>
          </a:p>
        </p:txBody>
      </p:sp>
      <p:sp>
        <p:nvSpPr>
          <p:cNvPr id="59444" name="Rectangle 248"/>
          <p:cNvSpPr>
            <a:spLocks noChangeArrowheads="1"/>
          </p:cNvSpPr>
          <p:nvPr/>
        </p:nvSpPr>
        <p:spPr bwMode="auto">
          <a:xfrm>
            <a:off x="2933700" y="1778000"/>
            <a:ext cx="615950" cy="244475"/>
          </a:xfrm>
          <a:prstGeom prst="rect">
            <a:avLst/>
          </a:prstGeom>
          <a:noFill/>
          <a:ln w="9525">
            <a:noFill/>
            <a:miter lim="800000"/>
            <a:headEnd/>
            <a:tailEnd/>
          </a:ln>
        </p:spPr>
        <p:txBody>
          <a:bodyPr wrap="none" lIns="0" tIns="0" rIns="0" bIns="0">
            <a:prstTxWarp prst="textNoShape">
              <a:avLst/>
            </a:prstTxWarp>
            <a:spAutoFit/>
          </a:bodyPr>
          <a:lstStyle/>
          <a:p>
            <a:r>
              <a:rPr lang="en-US" sz="1600" b="0">
                <a:latin typeface="Tahoma" charset="0"/>
              </a:rPr>
              <a:t>Transit</a:t>
            </a:r>
          </a:p>
        </p:txBody>
      </p:sp>
      <p:sp>
        <p:nvSpPr>
          <p:cNvPr id="59445" name="Rectangle 249"/>
          <p:cNvSpPr>
            <a:spLocks noChangeArrowheads="1"/>
          </p:cNvSpPr>
          <p:nvPr/>
        </p:nvSpPr>
        <p:spPr bwMode="auto">
          <a:xfrm>
            <a:off x="2144713" y="1778000"/>
            <a:ext cx="414337" cy="244475"/>
          </a:xfrm>
          <a:prstGeom prst="rect">
            <a:avLst/>
          </a:prstGeom>
          <a:noFill/>
          <a:ln w="9525">
            <a:noFill/>
            <a:miter lim="800000"/>
            <a:headEnd/>
            <a:tailEnd/>
          </a:ln>
        </p:spPr>
        <p:txBody>
          <a:bodyPr wrap="none" lIns="0" tIns="0" rIns="0" bIns="0">
            <a:prstTxWarp prst="textNoShape">
              <a:avLst/>
            </a:prstTxWarp>
            <a:spAutoFit/>
          </a:bodyPr>
          <a:lstStyle/>
          <a:p>
            <a:r>
              <a:rPr lang="en-US" sz="1600" b="0">
                <a:latin typeface="Tahoma" charset="0"/>
              </a:rPr>
              <a:t>Auto</a:t>
            </a:r>
          </a:p>
        </p:txBody>
      </p:sp>
      <p:sp>
        <p:nvSpPr>
          <p:cNvPr id="59446" name="Rectangle 250"/>
          <p:cNvSpPr>
            <a:spLocks noChangeArrowheads="1"/>
          </p:cNvSpPr>
          <p:nvPr/>
        </p:nvSpPr>
        <p:spPr bwMode="auto">
          <a:xfrm>
            <a:off x="4610100" y="1836738"/>
            <a:ext cx="155575" cy="98425"/>
          </a:xfrm>
          <a:prstGeom prst="rect">
            <a:avLst/>
          </a:prstGeom>
          <a:solidFill>
            <a:srgbClr val="CC3300"/>
          </a:solidFill>
          <a:ln w="12700">
            <a:solidFill>
              <a:srgbClr val="000000"/>
            </a:solidFill>
            <a:miter lim="800000"/>
            <a:headEnd/>
            <a:tailEnd/>
          </a:ln>
        </p:spPr>
        <p:txBody>
          <a:bodyPr>
            <a:prstTxWarp prst="textNoShape">
              <a:avLst/>
            </a:prstTxWarp>
          </a:bodyPr>
          <a:lstStyle/>
          <a:p>
            <a:endParaRPr lang="en-US"/>
          </a:p>
        </p:txBody>
      </p:sp>
      <p:sp>
        <p:nvSpPr>
          <p:cNvPr id="59447" name="Rectangle 251"/>
          <p:cNvSpPr>
            <a:spLocks noChangeArrowheads="1"/>
          </p:cNvSpPr>
          <p:nvPr/>
        </p:nvSpPr>
        <p:spPr bwMode="auto">
          <a:xfrm>
            <a:off x="3794125" y="1836738"/>
            <a:ext cx="155575" cy="98425"/>
          </a:xfrm>
          <a:prstGeom prst="rect">
            <a:avLst/>
          </a:prstGeom>
          <a:solidFill>
            <a:schemeClr val="tx2"/>
          </a:solidFill>
          <a:ln w="12700">
            <a:solidFill>
              <a:srgbClr val="000000"/>
            </a:solidFill>
            <a:miter lim="800000"/>
            <a:headEnd/>
            <a:tailEnd/>
          </a:ln>
        </p:spPr>
        <p:txBody>
          <a:bodyPr>
            <a:prstTxWarp prst="textNoShape">
              <a:avLst/>
            </a:prstTxWarp>
          </a:bodyPr>
          <a:lstStyle/>
          <a:p>
            <a:endParaRPr lang="en-US"/>
          </a:p>
        </p:txBody>
      </p:sp>
      <p:sp>
        <p:nvSpPr>
          <p:cNvPr id="59448" name="Rectangle 252"/>
          <p:cNvSpPr>
            <a:spLocks noChangeArrowheads="1"/>
          </p:cNvSpPr>
          <p:nvPr/>
        </p:nvSpPr>
        <p:spPr bwMode="auto">
          <a:xfrm>
            <a:off x="2727325" y="1836738"/>
            <a:ext cx="155575" cy="98425"/>
          </a:xfrm>
          <a:prstGeom prst="rect">
            <a:avLst/>
          </a:prstGeom>
          <a:solidFill>
            <a:srgbClr val="CCCCFF"/>
          </a:solidFill>
          <a:ln w="12700">
            <a:solidFill>
              <a:srgbClr val="000000"/>
            </a:solidFill>
            <a:miter lim="800000"/>
            <a:headEnd/>
            <a:tailEnd/>
          </a:ln>
        </p:spPr>
        <p:txBody>
          <a:bodyPr>
            <a:prstTxWarp prst="textNoShape">
              <a:avLst/>
            </a:prstTxWarp>
          </a:bodyPr>
          <a:lstStyle/>
          <a:p>
            <a:endParaRPr lang="en-US"/>
          </a:p>
        </p:txBody>
      </p:sp>
      <p:sp>
        <p:nvSpPr>
          <p:cNvPr id="59449" name="Rectangle 253"/>
          <p:cNvSpPr>
            <a:spLocks noChangeArrowheads="1"/>
          </p:cNvSpPr>
          <p:nvPr/>
        </p:nvSpPr>
        <p:spPr bwMode="auto">
          <a:xfrm>
            <a:off x="1889125" y="1836738"/>
            <a:ext cx="155575" cy="98425"/>
          </a:xfrm>
          <a:prstGeom prst="rect">
            <a:avLst/>
          </a:prstGeom>
          <a:solidFill>
            <a:srgbClr val="FFFFFF"/>
          </a:solidFill>
          <a:ln w="12700">
            <a:solidFill>
              <a:srgbClr val="000000"/>
            </a:solidFill>
            <a:miter lim="800000"/>
            <a:headEnd/>
            <a:tailEnd/>
          </a:ln>
        </p:spPr>
        <p:txBody>
          <a:bodyPr>
            <a:prstTxWarp prst="textNoShape">
              <a:avLst/>
            </a:prstTxWarp>
          </a:bodyP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down)">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59451"/>
                                        </p:tgtEl>
                                        <p:attrNameLst>
                                          <p:attrName>style.visibility</p:attrName>
                                        </p:attrNameLst>
                                      </p:cBhvr>
                                      <p:to>
                                        <p:strVal val="visible"/>
                                      </p:to>
                                    </p:set>
                                    <p:animEffect transition="in" filter="wipe(down)">
                                      <p:cBhvr>
                                        <p:cTn id="22" dur="500"/>
                                        <p:tgtEl>
                                          <p:spTgt spid="594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168275" y="82550"/>
            <a:ext cx="8807450" cy="1212850"/>
          </a:xfrm>
        </p:spPr>
        <p:txBody>
          <a:bodyPr/>
          <a:lstStyle/>
          <a:p>
            <a:r>
              <a:rPr lang="en-US" sz="4000"/>
              <a:t>Travel Choices by Adults:</a:t>
            </a:r>
            <a:br>
              <a:rPr lang="en-US" sz="4000"/>
            </a:br>
            <a:r>
              <a:rPr lang="en-US" sz="4000"/>
              <a:t>Netherlands, Germany, USA</a:t>
            </a:r>
          </a:p>
        </p:txBody>
      </p:sp>
      <p:grpSp>
        <p:nvGrpSpPr>
          <p:cNvPr id="2" name="Group 4"/>
          <p:cNvGrpSpPr>
            <a:grpSpLocks/>
          </p:cNvGrpSpPr>
          <p:nvPr/>
        </p:nvGrpSpPr>
        <p:grpSpPr bwMode="auto">
          <a:xfrm>
            <a:off x="1920875" y="3700463"/>
            <a:ext cx="4294188" cy="2090737"/>
            <a:chOff x="1210" y="2464"/>
            <a:chExt cx="2705" cy="1317"/>
          </a:xfrm>
        </p:grpSpPr>
        <p:sp>
          <p:nvSpPr>
            <p:cNvPr id="65630" name="Rectangle 5"/>
            <p:cNvSpPr>
              <a:spLocks noChangeArrowheads="1"/>
            </p:cNvSpPr>
            <p:nvPr/>
          </p:nvSpPr>
          <p:spPr bwMode="auto">
            <a:xfrm>
              <a:off x="1210" y="3452"/>
              <a:ext cx="55" cy="329"/>
            </a:xfrm>
            <a:prstGeom prst="rect">
              <a:avLst/>
            </a:prstGeom>
            <a:solidFill>
              <a:srgbClr val="F8A05E"/>
            </a:solidFill>
            <a:ln w="9525">
              <a:noFill/>
              <a:miter lim="800000"/>
              <a:headEnd/>
              <a:tailEnd/>
            </a:ln>
          </p:spPr>
          <p:txBody>
            <a:bodyPr>
              <a:prstTxWarp prst="textNoShape">
                <a:avLst/>
              </a:prstTxWarp>
            </a:bodyPr>
            <a:lstStyle/>
            <a:p>
              <a:endParaRPr lang="en-US"/>
            </a:p>
          </p:txBody>
        </p:sp>
        <p:sp>
          <p:nvSpPr>
            <p:cNvPr id="65631" name="Rectangle 6"/>
            <p:cNvSpPr>
              <a:spLocks noChangeArrowheads="1"/>
            </p:cNvSpPr>
            <p:nvPr/>
          </p:nvSpPr>
          <p:spPr bwMode="auto">
            <a:xfrm>
              <a:off x="1504" y="3424"/>
              <a:ext cx="55" cy="357"/>
            </a:xfrm>
            <a:prstGeom prst="rect">
              <a:avLst/>
            </a:prstGeom>
            <a:solidFill>
              <a:srgbClr val="F8A05E"/>
            </a:solidFill>
            <a:ln w="9525">
              <a:noFill/>
              <a:miter lim="800000"/>
              <a:headEnd/>
              <a:tailEnd/>
            </a:ln>
          </p:spPr>
          <p:txBody>
            <a:bodyPr>
              <a:prstTxWarp prst="textNoShape">
                <a:avLst/>
              </a:prstTxWarp>
            </a:bodyPr>
            <a:lstStyle/>
            <a:p>
              <a:endParaRPr lang="en-US"/>
            </a:p>
          </p:txBody>
        </p:sp>
        <p:sp>
          <p:nvSpPr>
            <p:cNvPr id="65632" name="Rectangle 7"/>
            <p:cNvSpPr>
              <a:spLocks noChangeArrowheads="1"/>
            </p:cNvSpPr>
            <p:nvPr/>
          </p:nvSpPr>
          <p:spPr bwMode="auto">
            <a:xfrm>
              <a:off x="1798" y="3397"/>
              <a:ext cx="56" cy="384"/>
            </a:xfrm>
            <a:prstGeom prst="rect">
              <a:avLst/>
            </a:prstGeom>
            <a:solidFill>
              <a:srgbClr val="F8A05E"/>
            </a:solidFill>
            <a:ln w="9525">
              <a:noFill/>
              <a:miter lim="800000"/>
              <a:headEnd/>
              <a:tailEnd/>
            </a:ln>
          </p:spPr>
          <p:txBody>
            <a:bodyPr>
              <a:prstTxWarp prst="textNoShape">
                <a:avLst/>
              </a:prstTxWarp>
            </a:bodyPr>
            <a:lstStyle/>
            <a:p>
              <a:endParaRPr lang="en-US"/>
            </a:p>
          </p:txBody>
        </p:sp>
        <p:sp>
          <p:nvSpPr>
            <p:cNvPr id="65633" name="Rectangle 8"/>
            <p:cNvSpPr>
              <a:spLocks noChangeArrowheads="1"/>
            </p:cNvSpPr>
            <p:nvPr/>
          </p:nvSpPr>
          <p:spPr bwMode="auto">
            <a:xfrm>
              <a:off x="2093" y="3260"/>
              <a:ext cx="56" cy="521"/>
            </a:xfrm>
            <a:prstGeom prst="rect">
              <a:avLst/>
            </a:prstGeom>
            <a:solidFill>
              <a:srgbClr val="F8A05E"/>
            </a:solidFill>
            <a:ln w="9525">
              <a:noFill/>
              <a:miter lim="800000"/>
              <a:headEnd/>
              <a:tailEnd/>
            </a:ln>
          </p:spPr>
          <p:txBody>
            <a:bodyPr>
              <a:prstTxWarp prst="textNoShape">
                <a:avLst/>
              </a:prstTxWarp>
            </a:bodyPr>
            <a:lstStyle/>
            <a:p>
              <a:endParaRPr lang="en-US"/>
            </a:p>
          </p:txBody>
        </p:sp>
        <p:sp>
          <p:nvSpPr>
            <p:cNvPr id="65634" name="Rectangle 9"/>
            <p:cNvSpPr>
              <a:spLocks noChangeArrowheads="1"/>
            </p:cNvSpPr>
            <p:nvPr/>
          </p:nvSpPr>
          <p:spPr bwMode="auto">
            <a:xfrm>
              <a:off x="2388" y="3122"/>
              <a:ext cx="55" cy="659"/>
            </a:xfrm>
            <a:prstGeom prst="rect">
              <a:avLst/>
            </a:prstGeom>
            <a:solidFill>
              <a:srgbClr val="F8A05E"/>
            </a:solidFill>
            <a:ln w="9525">
              <a:noFill/>
              <a:miter lim="800000"/>
              <a:headEnd/>
              <a:tailEnd/>
            </a:ln>
          </p:spPr>
          <p:txBody>
            <a:bodyPr>
              <a:prstTxWarp prst="textNoShape">
                <a:avLst/>
              </a:prstTxWarp>
            </a:bodyPr>
            <a:lstStyle/>
            <a:p>
              <a:endParaRPr lang="en-US"/>
            </a:p>
          </p:txBody>
        </p:sp>
        <p:sp>
          <p:nvSpPr>
            <p:cNvPr id="65635" name="Rectangle 10"/>
            <p:cNvSpPr>
              <a:spLocks noChangeArrowheads="1"/>
            </p:cNvSpPr>
            <p:nvPr/>
          </p:nvSpPr>
          <p:spPr bwMode="auto">
            <a:xfrm>
              <a:off x="2976" y="3315"/>
              <a:ext cx="56" cy="466"/>
            </a:xfrm>
            <a:prstGeom prst="rect">
              <a:avLst/>
            </a:prstGeom>
            <a:solidFill>
              <a:srgbClr val="F8A05E"/>
            </a:solidFill>
            <a:ln w="9525">
              <a:noFill/>
              <a:miter lim="800000"/>
              <a:headEnd/>
              <a:tailEnd/>
            </a:ln>
          </p:spPr>
          <p:txBody>
            <a:bodyPr>
              <a:prstTxWarp prst="textNoShape">
                <a:avLst/>
              </a:prstTxWarp>
            </a:bodyPr>
            <a:lstStyle/>
            <a:p>
              <a:endParaRPr lang="en-US"/>
            </a:p>
          </p:txBody>
        </p:sp>
        <p:sp>
          <p:nvSpPr>
            <p:cNvPr id="65636" name="Rectangle 11"/>
            <p:cNvSpPr>
              <a:spLocks noChangeArrowheads="1"/>
            </p:cNvSpPr>
            <p:nvPr/>
          </p:nvSpPr>
          <p:spPr bwMode="auto">
            <a:xfrm>
              <a:off x="3271" y="3150"/>
              <a:ext cx="56" cy="631"/>
            </a:xfrm>
            <a:prstGeom prst="rect">
              <a:avLst/>
            </a:prstGeom>
            <a:solidFill>
              <a:srgbClr val="F8A05E"/>
            </a:solidFill>
            <a:ln w="9525">
              <a:noFill/>
              <a:miter lim="800000"/>
              <a:headEnd/>
              <a:tailEnd/>
            </a:ln>
          </p:spPr>
          <p:txBody>
            <a:bodyPr>
              <a:prstTxWarp prst="textNoShape">
                <a:avLst/>
              </a:prstTxWarp>
            </a:bodyPr>
            <a:lstStyle/>
            <a:p>
              <a:endParaRPr lang="en-US"/>
            </a:p>
          </p:txBody>
        </p:sp>
        <p:sp>
          <p:nvSpPr>
            <p:cNvPr id="65637" name="Rectangle 12"/>
            <p:cNvSpPr>
              <a:spLocks noChangeArrowheads="1"/>
            </p:cNvSpPr>
            <p:nvPr/>
          </p:nvSpPr>
          <p:spPr bwMode="auto">
            <a:xfrm>
              <a:off x="3565" y="2711"/>
              <a:ext cx="56" cy="1070"/>
            </a:xfrm>
            <a:prstGeom prst="rect">
              <a:avLst/>
            </a:prstGeom>
            <a:solidFill>
              <a:srgbClr val="F8A05E"/>
            </a:solidFill>
            <a:ln w="9525">
              <a:noFill/>
              <a:miter lim="800000"/>
              <a:headEnd/>
              <a:tailEnd/>
            </a:ln>
          </p:spPr>
          <p:txBody>
            <a:bodyPr>
              <a:prstTxWarp prst="textNoShape">
                <a:avLst/>
              </a:prstTxWarp>
            </a:bodyPr>
            <a:lstStyle/>
            <a:p>
              <a:endParaRPr lang="en-US"/>
            </a:p>
          </p:txBody>
        </p:sp>
        <p:sp>
          <p:nvSpPr>
            <p:cNvPr id="65638" name="Rectangle 13"/>
            <p:cNvSpPr>
              <a:spLocks noChangeArrowheads="1"/>
            </p:cNvSpPr>
            <p:nvPr/>
          </p:nvSpPr>
          <p:spPr bwMode="auto">
            <a:xfrm>
              <a:off x="3860" y="2464"/>
              <a:ext cx="55" cy="1317"/>
            </a:xfrm>
            <a:prstGeom prst="rect">
              <a:avLst/>
            </a:prstGeom>
            <a:solidFill>
              <a:srgbClr val="F8A05E"/>
            </a:solidFill>
            <a:ln w="9525">
              <a:noFill/>
              <a:miter lim="800000"/>
              <a:headEnd/>
              <a:tailEnd/>
            </a:ln>
          </p:spPr>
          <p:txBody>
            <a:bodyPr>
              <a:prstTxWarp prst="textNoShape">
                <a:avLst/>
              </a:prstTxWarp>
            </a:bodyPr>
            <a:lstStyle/>
            <a:p>
              <a:endParaRPr lang="en-US"/>
            </a:p>
          </p:txBody>
        </p:sp>
      </p:grpSp>
      <p:grpSp>
        <p:nvGrpSpPr>
          <p:cNvPr id="3" name="Group 14"/>
          <p:cNvGrpSpPr>
            <a:grpSpLocks/>
          </p:cNvGrpSpPr>
          <p:nvPr/>
        </p:nvGrpSpPr>
        <p:grpSpPr bwMode="auto">
          <a:xfrm>
            <a:off x="7062788" y="5486400"/>
            <a:ext cx="1490662" cy="304800"/>
            <a:chOff x="4449" y="3589"/>
            <a:chExt cx="939" cy="192"/>
          </a:xfrm>
        </p:grpSpPr>
        <p:sp>
          <p:nvSpPr>
            <p:cNvPr id="65626" name="Rectangle 15"/>
            <p:cNvSpPr>
              <a:spLocks noChangeArrowheads="1"/>
            </p:cNvSpPr>
            <p:nvPr/>
          </p:nvSpPr>
          <p:spPr bwMode="auto">
            <a:xfrm>
              <a:off x="4449" y="3589"/>
              <a:ext cx="55" cy="192"/>
            </a:xfrm>
            <a:prstGeom prst="rect">
              <a:avLst/>
            </a:prstGeom>
            <a:solidFill>
              <a:srgbClr val="F8A05E"/>
            </a:solidFill>
            <a:ln w="9525">
              <a:noFill/>
              <a:miter lim="800000"/>
              <a:headEnd/>
              <a:tailEnd/>
            </a:ln>
          </p:spPr>
          <p:txBody>
            <a:bodyPr>
              <a:prstTxWarp prst="textNoShape">
                <a:avLst/>
              </a:prstTxWarp>
            </a:bodyPr>
            <a:lstStyle/>
            <a:p>
              <a:endParaRPr lang="en-US"/>
            </a:p>
          </p:txBody>
        </p:sp>
        <p:sp>
          <p:nvSpPr>
            <p:cNvPr id="65627" name="Rectangle 16"/>
            <p:cNvSpPr>
              <a:spLocks noChangeArrowheads="1"/>
            </p:cNvSpPr>
            <p:nvPr/>
          </p:nvSpPr>
          <p:spPr bwMode="auto">
            <a:xfrm>
              <a:off x="4743" y="3644"/>
              <a:ext cx="56" cy="137"/>
            </a:xfrm>
            <a:prstGeom prst="rect">
              <a:avLst/>
            </a:prstGeom>
            <a:solidFill>
              <a:srgbClr val="F8A05E"/>
            </a:solidFill>
            <a:ln w="9525">
              <a:noFill/>
              <a:miter lim="800000"/>
              <a:headEnd/>
              <a:tailEnd/>
            </a:ln>
          </p:spPr>
          <p:txBody>
            <a:bodyPr>
              <a:prstTxWarp prst="textNoShape">
                <a:avLst/>
              </a:prstTxWarp>
            </a:bodyPr>
            <a:lstStyle/>
            <a:p>
              <a:endParaRPr lang="en-US"/>
            </a:p>
          </p:txBody>
        </p:sp>
        <p:sp>
          <p:nvSpPr>
            <p:cNvPr id="65628" name="Rectangle 17"/>
            <p:cNvSpPr>
              <a:spLocks noChangeArrowheads="1"/>
            </p:cNvSpPr>
            <p:nvPr/>
          </p:nvSpPr>
          <p:spPr bwMode="auto">
            <a:xfrm>
              <a:off x="5038" y="3671"/>
              <a:ext cx="55" cy="110"/>
            </a:xfrm>
            <a:prstGeom prst="rect">
              <a:avLst/>
            </a:prstGeom>
            <a:solidFill>
              <a:srgbClr val="F8A05E"/>
            </a:solidFill>
            <a:ln w="9525">
              <a:noFill/>
              <a:miter lim="800000"/>
              <a:headEnd/>
              <a:tailEnd/>
            </a:ln>
          </p:spPr>
          <p:txBody>
            <a:bodyPr>
              <a:prstTxWarp prst="textNoShape">
                <a:avLst/>
              </a:prstTxWarp>
            </a:bodyPr>
            <a:lstStyle/>
            <a:p>
              <a:endParaRPr lang="en-US"/>
            </a:p>
          </p:txBody>
        </p:sp>
        <p:sp>
          <p:nvSpPr>
            <p:cNvPr id="65629" name="Rectangle 18"/>
            <p:cNvSpPr>
              <a:spLocks noChangeArrowheads="1"/>
            </p:cNvSpPr>
            <p:nvPr/>
          </p:nvSpPr>
          <p:spPr bwMode="auto">
            <a:xfrm>
              <a:off x="5332" y="3616"/>
              <a:ext cx="56" cy="165"/>
            </a:xfrm>
            <a:prstGeom prst="rect">
              <a:avLst/>
            </a:prstGeom>
            <a:solidFill>
              <a:srgbClr val="F8A05E"/>
            </a:solidFill>
            <a:ln w="9525">
              <a:noFill/>
              <a:miter lim="800000"/>
              <a:headEnd/>
              <a:tailEnd/>
            </a:ln>
          </p:spPr>
          <p:txBody>
            <a:bodyPr>
              <a:prstTxWarp prst="textNoShape">
                <a:avLst/>
              </a:prstTxWarp>
            </a:bodyPr>
            <a:lstStyle/>
            <a:p>
              <a:endParaRPr lang="en-US"/>
            </a:p>
          </p:txBody>
        </p:sp>
      </p:grpSp>
      <p:grpSp>
        <p:nvGrpSpPr>
          <p:cNvPr id="4" name="Group 19"/>
          <p:cNvGrpSpPr>
            <a:grpSpLocks/>
          </p:cNvGrpSpPr>
          <p:nvPr/>
        </p:nvGrpSpPr>
        <p:grpSpPr bwMode="auto">
          <a:xfrm>
            <a:off x="1831975" y="4484688"/>
            <a:ext cx="4295775" cy="1306512"/>
            <a:chOff x="1154" y="2958"/>
            <a:chExt cx="2706" cy="823"/>
          </a:xfrm>
        </p:grpSpPr>
        <p:sp>
          <p:nvSpPr>
            <p:cNvPr id="65617" name="Rectangle 20"/>
            <p:cNvSpPr>
              <a:spLocks noChangeArrowheads="1"/>
            </p:cNvSpPr>
            <p:nvPr/>
          </p:nvSpPr>
          <p:spPr bwMode="auto">
            <a:xfrm>
              <a:off x="1154" y="2958"/>
              <a:ext cx="56" cy="823"/>
            </a:xfrm>
            <a:prstGeom prst="rect">
              <a:avLst/>
            </a:prstGeom>
            <a:solidFill>
              <a:srgbClr val="FF2D2D"/>
            </a:solidFill>
            <a:ln w="9525">
              <a:noFill/>
              <a:miter lim="800000"/>
              <a:headEnd/>
              <a:tailEnd/>
            </a:ln>
          </p:spPr>
          <p:txBody>
            <a:bodyPr>
              <a:prstTxWarp prst="textNoShape">
                <a:avLst/>
              </a:prstTxWarp>
            </a:bodyPr>
            <a:lstStyle/>
            <a:p>
              <a:endParaRPr lang="en-US"/>
            </a:p>
          </p:txBody>
        </p:sp>
        <p:sp>
          <p:nvSpPr>
            <p:cNvPr id="65618" name="Rectangle 21"/>
            <p:cNvSpPr>
              <a:spLocks noChangeArrowheads="1"/>
            </p:cNvSpPr>
            <p:nvPr/>
          </p:nvSpPr>
          <p:spPr bwMode="auto">
            <a:xfrm>
              <a:off x="1449" y="3260"/>
              <a:ext cx="55" cy="521"/>
            </a:xfrm>
            <a:prstGeom prst="rect">
              <a:avLst/>
            </a:prstGeom>
            <a:solidFill>
              <a:srgbClr val="FF2D2D"/>
            </a:solidFill>
            <a:ln w="9525">
              <a:noFill/>
              <a:miter lim="800000"/>
              <a:headEnd/>
              <a:tailEnd/>
            </a:ln>
          </p:spPr>
          <p:txBody>
            <a:bodyPr>
              <a:prstTxWarp prst="textNoShape">
                <a:avLst/>
              </a:prstTxWarp>
            </a:bodyPr>
            <a:lstStyle/>
            <a:p>
              <a:endParaRPr lang="en-US"/>
            </a:p>
          </p:txBody>
        </p:sp>
        <p:sp>
          <p:nvSpPr>
            <p:cNvPr id="65619" name="Rectangle 22"/>
            <p:cNvSpPr>
              <a:spLocks noChangeArrowheads="1"/>
            </p:cNvSpPr>
            <p:nvPr/>
          </p:nvSpPr>
          <p:spPr bwMode="auto">
            <a:xfrm>
              <a:off x="1743" y="3177"/>
              <a:ext cx="56" cy="604"/>
            </a:xfrm>
            <a:prstGeom prst="rect">
              <a:avLst/>
            </a:prstGeom>
            <a:solidFill>
              <a:srgbClr val="FF2D2D"/>
            </a:solidFill>
            <a:ln w="9525">
              <a:noFill/>
              <a:miter lim="800000"/>
              <a:headEnd/>
              <a:tailEnd/>
            </a:ln>
          </p:spPr>
          <p:txBody>
            <a:bodyPr>
              <a:prstTxWarp prst="textNoShape">
                <a:avLst/>
              </a:prstTxWarp>
            </a:bodyPr>
            <a:lstStyle/>
            <a:p>
              <a:endParaRPr lang="en-US"/>
            </a:p>
          </p:txBody>
        </p:sp>
        <p:sp>
          <p:nvSpPr>
            <p:cNvPr id="65620" name="Rectangle 23"/>
            <p:cNvSpPr>
              <a:spLocks noChangeArrowheads="1"/>
            </p:cNvSpPr>
            <p:nvPr/>
          </p:nvSpPr>
          <p:spPr bwMode="auto">
            <a:xfrm>
              <a:off x="2038" y="3095"/>
              <a:ext cx="55" cy="686"/>
            </a:xfrm>
            <a:prstGeom prst="rect">
              <a:avLst/>
            </a:prstGeom>
            <a:solidFill>
              <a:srgbClr val="FF2D2D"/>
            </a:solidFill>
            <a:ln w="9525">
              <a:noFill/>
              <a:miter lim="800000"/>
              <a:headEnd/>
              <a:tailEnd/>
            </a:ln>
          </p:spPr>
          <p:txBody>
            <a:bodyPr>
              <a:prstTxWarp prst="textNoShape">
                <a:avLst/>
              </a:prstTxWarp>
            </a:bodyPr>
            <a:lstStyle/>
            <a:p>
              <a:endParaRPr lang="en-US"/>
            </a:p>
          </p:txBody>
        </p:sp>
        <p:sp>
          <p:nvSpPr>
            <p:cNvPr id="65621" name="Rectangle 24"/>
            <p:cNvSpPr>
              <a:spLocks noChangeArrowheads="1"/>
            </p:cNvSpPr>
            <p:nvPr/>
          </p:nvSpPr>
          <p:spPr bwMode="auto">
            <a:xfrm>
              <a:off x="2332" y="3122"/>
              <a:ext cx="56" cy="659"/>
            </a:xfrm>
            <a:prstGeom prst="rect">
              <a:avLst/>
            </a:prstGeom>
            <a:solidFill>
              <a:srgbClr val="FF2D2D"/>
            </a:solidFill>
            <a:ln w="9525">
              <a:noFill/>
              <a:miter lim="800000"/>
              <a:headEnd/>
              <a:tailEnd/>
            </a:ln>
          </p:spPr>
          <p:txBody>
            <a:bodyPr>
              <a:prstTxWarp prst="textNoShape">
                <a:avLst/>
              </a:prstTxWarp>
            </a:bodyPr>
            <a:lstStyle/>
            <a:p>
              <a:endParaRPr lang="en-US"/>
            </a:p>
          </p:txBody>
        </p:sp>
        <p:sp>
          <p:nvSpPr>
            <p:cNvPr id="65622" name="Rectangle 25"/>
            <p:cNvSpPr>
              <a:spLocks noChangeArrowheads="1"/>
            </p:cNvSpPr>
            <p:nvPr/>
          </p:nvSpPr>
          <p:spPr bwMode="auto">
            <a:xfrm>
              <a:off x="2921" y="3506"/>
              <a:ext cx="56" cy="275"/>
            </a:xfrm>
            <a:prstGeom prst="rect">
              <a:avLst/>
            </a:prstGeom>
            <a:solidFill>
              <a:srgbClr val="FF2D2D"/>
            </a:solidFill>
            <a:ln w="9525">
              <a:noFill/>
              <a:miter lim="800000"/>
              <a:headEnd/>
              <a:tailEnd/>
            </a:ln>
          </p:spPr>
          <p:txBody>
            <a:bodyPr>
              <a:prstTxWarp prst="textNoShape">
                <a:avLst/>
              </a:prstTxWarp>
            </a:bodyPr>
            <a:lstStyle/>
            <a:p>
              <a:endParaRPr lang="en-US"/>
            </a:p>
          </p:txBody>
        </p:sp>
        <p:sp>
          <p:nvSpPr>
            <p:cNvPr id="65623" name="Rectangle 26"/>
            <p:cNvSpPr>
              <a:spLocks noChangeArrowheads="1"/>
            </p:cNvSpPr>
            <p:nvPr/>
          </p:nvSpPr>
          <p:spPr bwMode="auto">
            <a:xfrm>
              <a:off x="3216" y="3534"/>
              <a:ext cx="55" cy="247"/>
            </a:xfrm>
            <a:prstGeom prst="rect">
              <a:avLst/>
            </a:prstGeom>
            <a:solidFill>
              <a:srgbClr val="FF2D2D"/>
            </a:solidFill>
            <a:ln w="9525">
              <a:noFill/>
              <a:miter lim="800000"/>
              <a:headEnd/>
              <a:tailEnd/>
            </a:ln>
          </p:spPr>
          <p:txBody>
            <a:bodyPr>
              <a:prstTxWarp prst="textNoShape">
                <a:avLst/>
              </a:prstTxWarp>
            </a:bodyPr>
            <a:lstStyle/>
            <a:p>
              <a:endParaRPr lang="en-US"/>
            </a:p>
          </p:txBody>
        </p:sp>
        <p:sp>
          <p:nvSpPr>
            <p:cNvPr id="65624" name="Rectangle 27"/>
            <p:cNvSpPr>
              <a:spLocks noChangeArrowheads="1"/>
            </p:cNvSpPr>
            <p:nvPr/>
          </p:nvSpPr>
          <p:spPr bwMode="auto">
            <a:xfrm>
              <a:off x="3510" y="3479"/>
              <a:ext cx="56" cy="302"/>
            </a:xfrm>
            <a:prstGeom prst="rect">
              <a:avLst/>
            </a:prstGeom>
            <a:solidFill>
              <a:srgbClr val="FF2D2D"/>
            </a:solidFill>
            <a:ln w="9525">
              <a:noFill/>
              <a:miter lim="800000"/>
              <a:headEnd/>
              <a:tailEnd/>
            </a:ln>
          </p:spPr>
          <p:txBody>
            <a:bodyPr>
              <a:prstTxWarp prst="textNoShape">
                <a:avLst/>
              </a:prstTxWarp>
            </a:bodyPr>
            <a:lstStyle/>
            <a:p>
              <a:endParaRPr lang="en-US"/>
            </a:p>
          </p:txBody>
        </p:sp>
        <p:sp>
          <p:nvSpPr>
            <p:cNvPr id="65625" name="Rectangle 28"/>
            <p:cNvSpPr>
              <a:spLocks noChangeArrowheads="1"/>
            </p:cNvSpPr>
            <p:nvPr/>
          </p:nvSpPr>
          <p:spPr bwMode="auto">
            <a:xfrm>
              <a:off x="3804" y="3589"/>
              <a:ext cx="56" cy="192"/>
            </a:xfrm>
            <a:prstGeom prst="rect">
              <a:avLst/>
            </a:prstGeom>
            <a:solidFill>
              <a:srgbClr val="FF2D2D"/>
            </a:solidFill>
            <a:ln w="9525">
              <a:noFill/>
              <a:miter lim="800000"/>
              <a:headEnd/>
              <a:tailEnd/>
            </a:ln>
          </p:spPr>
          <p:txBody>
            <a:bodyPr>
              <a:prstTxWarp prst="textNoShape">
                <a:avLst/>
              </a:prstTxWarp>
            </a:bodyPr>
            <a:lstStyle/>
            <a:p>
              <a:endParaRPr lang="en-US"/>
            </a:p>
          </p:txBody>
        </p:sp>
      </p:grpSp>
      <p:grpSp>
        <p:nvGrpSpPr>
          <p:cNvPr id="5" name="Group 29"/>
          <p:cNvGrpSpPr>
            <a:grpSpLocks/>
          </p:cNvGrpSpPr>
          <p:nvPr/>
        </p:nvGrpSpPr>
        <p:grpSpPr bwMode="auto">
          <a:xfrm>
            <a:off x="6975475" y="5748338"/>
            <a:ext cx="1490663" cy="42862"/>
            <a:chOff x="4394" y="3754"/>
            <a:chExt cx="939" cy="27"/>
          </a:xfrm>
        </p:grpSpPr>
        <p:grpSp>
          <p:nvGrpSpPr>
            <p:cNvPr id="6" name="Group 30"/>
            <p:cNvGrpSpPr>
              <a:grpSpLocks/>
            </p:cNvGrpSpPr>
            <p:nvPr/>
          </p:nvGrpSpPr>
          <p:grpSpPr bwMode="auto">
            <a:xfrm>
              <a:off x="4394" y="3754"/>
              <a:ext cx="349" cy="27"/>
              <a:chOff x="4394" y="3754"/>
              <a:chExt cx="349" cy="27"/>
            </a:xfrm>
          </p:grpSpPr>
          <p:sp>
            <p:nvSpPr>
              <p:cNvPr id="65615" name="Rectangle 31"/>
              <p:cNvSpPr>
                <a:spLocks noChangeArrowheads="1"/>
              </p:cNvSpPr>
              <p:nvPr/>
            </p:nvSpPr>
            <p:spPr bwMode="auto">
              <a:xfrm>
                <a:off x="4394" y="3754"/>
                <a:ext cx="55" cy="27"/>
              </a:xfrm>
              <a:prstGeom prst="rect">
                <a:avLst/>
              </a:prstGeom>
              <a:solidFill>
                <a:srgbClr val="FF2D2D"/>
              </a:solidFill>
              <a:ln w="9525">
                <a:noFill/>
                <a:miter lim="800000"/>
                <a:headEnd/>
                <a:tailEnd/>
              </a:ln>
            </p:spPr>
            <p:txBody>
              <a:bodyPr>
                <a:prstTxWarp prst="textNoShape">
                  <a:avLst/>
                </a:prstTxWarp>
              </a:bodyPr>
              <a:lstStyle/>
              <a:p>
                <a:endParaRPr lang="en-US"/>
              </a:p>
            </p:txBody>
          </p:sp>
          <p:sp>
            <p:nvSpPr>
              <p:cNvPr id="65616" name="Rectangle 32"/>
              <p:cNvSpPr>
                <a:spLocks noChangeArrowheads="1"/>
              </p:cNvSpPr>
              <p:nvPr/>
            </p:nvSpPr>
            <p:spPr bwMode="auto">
              <a:xfrm>
                <a:off x="4688" y="3767"/>
                <a:ext cx="55" cy="14"/>
              </a:xfrm>
              <a:prstGeom prst="rect">
                <a:avLst/>
              </a:prstGeom>
              <a:solidFill>
                <a:srgbClr val="FF2D2D"/>
              </a:solidFill>
              <a:ln w="9525">
                <a:noFill/>
                <a:miter lim="800000"/>
                <a:headEnd/>
                <a:tailEnd/>
              </a:ln>
            </p:spPr>
            <p:txBody>
              <a:bodyPr>
                <a:prstTxWarp prst="textNoShape">
                  <a:avLst/>
                </a:prstTxWarp>
              </a:bodyPr>
              <a:lstStyle/>
              <a:p>
                <a:endParaRPr lang="en-US"/>
              </a:p>
            </p:txBody>
          </p:sp>
        </p:grpSp>
        <p:sp>
          <p:nvSpPr>
            <p:cNvPr id="65613" name="Rectangle 33"/>
            <p:cNvSpPr>
              <a:spLocks noChangeArrowheads="1"/>
            </p:cNvSpPr>
            <p:nvPr/>
          </p:nvSpPr>
          <p:spPr bwMode="auto">
            <a:xfrm>
              <a:off x="4982" y="3772"/>
              <a:ext cx="56" cy="9"/>
            </a:xfrm>
            <a:prstGeom prst="rect">
              <a:avLst/>
            </a:prstGeom>
            <a:solidFill>
              <a:srgbClr val="FF2D2D"/>
            </a:solidFill>
            <a:ln w="9525">
              <a:noFill/>
              <a:miter lim="800000"/>
              <a:headEnd/>
              <a:tailEnd/>
            </a:ln>
          </p:spPr>
          <p:txBody>
            <a:bodyPr>
              <a:prstTxWarp prst="textNoShape">
                <a:avLst/>
              </a:prstTxWarp>
            </a:bodyPr>
            <a:lstStyle/>
            <a:p>
              <a:endParaRPr lang="en-US"/>
            </a:p>
          </p:txBody>
        </p:sp>
        <p:sp>
          <p:nvSpPr>
            <p:cNvPr id="65614" name="Rectangle 34"/>
            <p:cNvSpPr>
              <a:spLocks noChangeArrowheads="1"/>
            </p:cNvSpPr>
            <p:nvPr/>
          </p:nvSpPr>
          <p:spPr bwMode="auto">
            <a:xfrm>
              <a:off x="5277" y="3775"/>
              <a:ext cx="56" cy="6"/>
            </a:xfrm>
            <a:prstGeom prst="rect">
              <a:avLst/>
            </a:prstGeom>
            <a:solidFill>
              <a:srgbClr val="FF2D2D"/>
            </a:solidFill>
            <a:ln w="9525">
              <a:noFill/>
              <a:miter lim="800000"/>
              <a:headEnd/>
              <a:tailEnd/>
            </a:ln>
          </p:spPr>
          <p:txBody>
            <a:bodyPr>
              <a:prstTxWarp prst="textNoShape">
                <a:avLst/>
              </a:prstTxWarp>
            </a:bodyPr>
            <a:lstStyle/>
            <a:p>
              <a:endParaRPr lang="en-US"/>
            </a:p>
          </p:txBody>
        </p:sp>
      </p:grpSp>
      <p:grpSp>
        <p:nvGrpSpPr>
          <p:cNvPr id="7" name="Group 35"/>
          <p:cNvGrpSpPr>
            <a:grpSpLocks/>
          </p:cNvGrpSpPr>
          <p:nvPr/>
        </p:nvGrpSpPr>
        <p:grpSpPr bwMode="auto">
          <a:xfrm>
            <a:off x="1744663" y="4745038"/>
            <a:ext cx="4295775" cy="1046162"/>
            <a:chOff x="1099" y="3122"/>
            <a:chExt cx="2706" cy="659"/>
          </a:xfrm>
        </p:grpSpPr>
        <p:sp>
          <p:nvSpPr>
            <p:cNvPr id="65603" name="Rectangle 36"/>
            <p:cNvSpPr>
              <a:spLocks noChangeArrowheads="1"/>
            </p:cNvSpPr>
            <p:nvPr/>
          </p:nvSpPr>
          <p:spPr bwMode="auto">
            <a:xfrm>
              <a:off x="1099" y="3342"/>
              <a:ext cx="56" cy="439"/>
            </a:xfrm>
            <a:prstGeom prst="rect">
              <a:avLst/>
            </a:prstGeom>
            <a:solidFill>
              <a:srgbClr val="FFFFCC"/>
            </a:solidFill>
            <a:ln w="9525">
              <a:noFill/>
              <a:miter lim="800000"/>
              <a:headEnd/>
              <a:tailEnd/>
            </a:ln>
          </p:spPr>
          <p:txBody>
            <a:bodyPr>
              <a:prstTxWarp prst="textNoShape">
                <a:avLst/>
              </a:prstTxWarp>
            </a:bodyPr>
            <a:lstStyle/>
            <a:p>
              <a:endParaRPr lang="en-US"/>
            </a:p>
          </p:txBody>
        </p:sp>
        <p:sp>
          <p:nvSpPr>
            <p:cNvPr id="65604" name="Rectangle 37"/>
            <p:cNvSpPr>
              <a:spLocks noChangeArrowheads="1"/>
            </p:cNvSpPr>
            <p:nvPr/>
          </p:nvSpPr>
          <p:spPr bwMode="auto">
            <a:xfrm>
              <a:off x="1394" y="3644"/>
              <a:ext cx="55" cy="137"/>
            </a:xfrm>
            <a:prstGeom prst="rect">
              <a:avLst/>
            </a:prstGeom>
            <a:solidFill>
              <a:srgbClr val="FFFFCC"/>
            </a:solidFill>
            <a:ln w="9525">
              <a:noFill/>
              <a:miter lim="800000"/>
              <a:headEnd/>
              <a:tailEnd/>
            </a:ln>
          </p:spPr>
          <p:txBody>
            <a:bodyPr>
              <a:prstTxWarp prst="textNoShape">
                <a:avLst/>
              </a:prstTxWarp>
            </a:bodyPr>
            <a:lstStyle/>
            <a:p>
              <a:endParaRPr lang="en-US"/>
            </a:p>
          </p:txBody>
        </p:sp>
        <p:sp>
          <p:nvSpPr>
            <p:cNvPr id="65605" name="Rectangle 38"/>
            <p:cNvSpPr>
              <a:spLocks noChangeArrowheads="1"/>
            </p:cNvSpPr>
            <p:nvPr/>
          </p:nvSpPr>
          <p:spPr bwMode="auto">
            <a:xfrm>
              <a:off x="1688" y="3671"/>
              <a:ext cx="55" cy="110"/>
            </a:xfrm>
            <a:prstGeom prst="rect">
              <a:avLst/>
            </a:prstGeom>
            <a:solidFill>
              <a:srgbClr val="FFFFCC"/>
            </a:solidFill>
            <a:ln w="9525">
              <a:noFill/>
              <a:miter lim="800000"/>
              <a:headEnd/>
              <a:tailEnd/>
            </a:ln>
          </p:spPr>
          <p:txBody>
            <a:bodyPr>
              <a:prstTxWarp prst="textNoShape">
                <a:avLst/>
              </a:prstTxWarp>
            </a:bodyPr>
            <a:lstStyle/>
            <a:p>
              <a:endParaRPr lang="en-US"/>
            </a:p>
          </p:txBody>
        </p:sp>
        <p:sp>
          <p:nvSpPr>
            <p:cNvPr id="65606" name="Rectangle 39"/>
            <p:cNvSpPr>
              <a:spLocks noChangeArrowheads="1"/>
            </p:cNvSpPr>
            <p:nvPr/>
          </p:nvSpPr>
          <p:spPr bwMode="auto">
            <a:xfrm>
              <a:off x="1982" y="3671"/>
              <a:ext cx="56" cy="110"/>
            </a:xfrm>
            <a:prstGeom prst="rect">
              <a:avLst/>
            </a:prstGeom>
            <a:solidFill>
              <a:srgbClr val="FFFFCC"/>
            </a:solidFill>
            <a:ln w="9525">
              <a:noFill/>
              <a:miter lim="800000"/>
              <a:headEnd/>
              <a:tailEnd/>
            </a:ln>
          </p:spPr>
          <p:txBody>
            <a:bodyPr>
              <a:prstTxWarp prst="textNoShape">
                <a:avLst/>
              </a:prstTxWarp>
            </a:bodyPr>
            <a:lstStyle/>
            <a:p>
              <a:endParaRPr lang="en-US"/>
            </a:p>
          </p:txBody>
        </p:sp>
        <p:sp>
          <p:nvSpPr>
            <p:cNvPr id="65607" name="Rectangle 40"/>
            <p:cNvSpPr>
              <a:spLocks noChangeArrowheads="1"/>
            </p:cNvSpPr>
            <p:nvPr/>
          </p:nvSpPr>
          <p:spPr bwMode="auto">
            <a:xfrm>
              <a:off x="2277" y="3589"/>
              <a:ext cx="56" cy="192"/>
            </a:xfrm>
            <a:prstGeom prst="rect">
              <a:avLst/>
            </a:prstGeom>
            <a:solidFill>
              <a:srgbClr val="FFFFCC"/>
            </a:solidFill>
            <a:ln w="9525">
              <a:noFill/>
              <a:miter lim="800000"/>
              <a:headEnd/>
              <a:tailEnd/>
            </a:ln>
          </p:spPr>
          <p:txBody>
            <a:bodyPr>
              <a:prstTxWarp prst="textNoShape">
                <a:avLst/>
              </a:prstTxWarp>
            </a:bodyPr>
            <a:lstStyle/>
            <a:p>
              <a:endParaRPr lang="en-US"/>
            </a:p>
          </p:txBody>
        </p:sp>
        <p:sp>
          <p:nvSpPr>
            <p:cNvPr id="65608" name="Rectangle 41"/>
            <p:cNvSpPr>
              <a:spLocks noChangeArrowheads="1"/>
            </p:cNvSpPr>
            <p:nvPr/>
          </p:nvSpPr>
          <p:spPr bwMode="auto">
            <a:xfrm>
              <a:off x="2866" y="3506"/>
              <a:ext cx="55" cy="275"/>
            </a:xfrm>
            <a:prstGeom prst="rect">
              <a:avLst/>
            </a:prstGeom>
            <a:solidFill>
              <a:srgbClr val="FFFFCC"/>
            </a:solidFill>
            <a:ln w="9525">
              <a:noFill/>
              <a:miter lim="800000"/>
              <a:headEnd/>
              <a:tailEnd/>
            </a:ln>
          </p:spPr>
          <p:txBody>
            <a:bodyPr>
              <a:prstTxWarp prst="textNoShape">
                <a:avLst/>
              </a:prstTxWarp>
            </a:bodyPr>
            <a:lstStyle/>
            <a:p>
              <a:endParaRPr lang="en-US"/>
            </a:p>
          </p:txBody>
        </p:sp>
        <p:sp>
          <p:nvSpPr>
            <p:cNvPr id="65609" name="Rectangle 42"/>
            <p:cNvSpPr>
              <a:spLocks noChangeArrowheads="1"/>
            </p:cNvSpPr>
            <p:nvPr/>
          </p:nvSpPr>
          <p:spPr bwMode="auto">
            <a:xfrm>
              <a:off x="3160" y="3506"/>
              <a:ext cx="56" cy="275"/>
            </a:xfrm>
            <a:prstGeom prst="rect">
              <a:avLst/>
            </a:prstGeom>
            <a:solidFill>
              <a:srgbClr val="FFFFCC"/>
            </a:solidFill>
            <a:ln w="9525">
              <a:noFill/>
              <a:miter lim="800000"/>
              <a:headEnd/>
              <a:tailEnd/>
            </a:ln>
          </p:spPr>
          <p:txBody>
            <a:bodyPr>
              <a:prstTxWarp prst="textNoShape">
                <a:avLst/>
              </a:prstTxWarp>
            </a:bodyPr>
            <a:lstStyle/>
            <a:p>
              <a:endParaRPr lang="en-US"/>
            </a:p>
          </p:txBody>
        </p:sp>
        <p:sp>
          <p:nvSpPr>
            <p:cNvPr id="65610" name="Rectangle 43"/>
            <p:cNvSpPr>
              <a:spLocks noChangeArrowheads="1"/>
            </p:cNvSpPr>
            <p:nvPr/>
          </p:nvSpPr>
          <p:spPr bwMode="auto">
            <a:xfrm>
              <a:off x="3455" y="3369"/>
              <a:ext cx="56" cy="412"/>
            </a:xfrm>
            <a:prstGeom prst="rect">
              <a:avLst/>
            </a:prstGeom>
            <a:solidFill>
              <a:srgbClr val="FFFFCC"/>
            </a:solidFill>
            <a:ln w="9525">
              <a:noFill/>
              <a:miter lim="800000"/>
              <a:headEnd/>
              <a:tailEnd/>
            </a:ln>
          </p:spPr>
          <p:txBody>
            <a:bodyPr>
              <a:prstTxWarp prst="textNoShape">
                <a:avLst/>
              </a:prstTxWarp>
            </a:bodyPr>
            <a:lstStyle/>
            <a:p>
              <a:endParaRPr lang="en-US"/>
            </a:p>
          </p:txBody>
        </p:sp>
        <p:sp>
          <p:nvSpPr>
            <p:cNvPr id="65611" name="Rectangle 44"/>
            <p:cNvSpPr>
              <a:spLocks noChangeArrowheads="1"/>
            </p:cNvSpPr>
            <p:nvPr/>
          </p:nvSpPr>
          <p:spPr bwMode="auto">
            <a:xfrm>
              <a:off x="3749" y="3122"/>
              <a:ext cx="56" cy="659"/>
            </a:xfrm>
            <a:prstGeom prst="rect">
              <a:avLst/>
            </a:prstGeom>
            <a:solidFill>
              <a:srgbClr val="FFFFCC"/>
            </a:solidFill>
            <a:ln w="9525">
              <a:noFill/>
              <a:miter lim="800000"/>
              <a:headEnd/>
              <a:tailEnd/>
            </a:ln>
          </p:spPr>
          <p:txBody>
            <a:bodyPr>
              <a:prstTxWarp prst="textNoShape">
                <a:avLst/>
              </a:prstTxWarp>
            </a:bodyPr>
            <a:lstStyle/>
            <a:p>
              <a:endParaRPr lang="en-US"/>
            </a:p>
          </p:txBody>
        </p:sp>
      </p:grpSp>
      <p:grpSp>
        <p:nvGrpSpPr>
          <p:cNvPr id="8" name="Group 45"/>
          <p:cNvGrpSpPr>
            <a:grpSpLocks/>
          </p:cNvGrpSpPr>
          <p:nvPr/>
        </p:nvGrpSpPr>
        <p:grpSpPr bwMode="auto">
          <a:xfrm>
            <a:off x="6886575" y="5661025"/>
            <a:ext cx="1490663" cy="130175"/>
            <a:chOff x="4338" y="3699"/>
            <a:chExt cx="939" cy="82"/>
          </a:xfrm>
        </p:grpSpPr>
        <p:sp>
          <p:nvSpPr>
            <p:cNvPr id="65599" name="Rectangle 46"/>
            <p:cNvSpPr>
              <a:spLocks noChangeArrowheads="1"/>
            </p:cNvSpPr>
            <p:nvPr/>
          </p:nvSpPr>
          <p:spPr bwMode="auto">
            <a:xfrm>
              <a:off x="4338" y="3699"/>
              <a:ext cx="56" cy="82"/>
            </a:xfrm>
            <a:prstGeom prst="rect">
              <a:avLst/>
            </a:prstGeom>
            <a:solidFill>
              <a:srgbClr val="FFFFCC"/>
            </a:solidFill>
            <a:ln w="9525">
              <a:noFill/>
              <a:miter lim="800000"/>
              <a:headEnd/>
              <a:tailEnd/>
            </a:ln>
          </p:spPr>
          <p:txBody>
            <a:bodyPr>
              <a:prstTxWarp prst="textNoShape">
                <a:avLst/>
              </a:prstTxWarp>
            </a:bodyPr>
            <a:lstStyle/>
            <a:p>
              <a:endParaRPr lang="en-US"/>
            </a:p>
          </p:txBody>
        </p:sp>
        <p:sp>
          <p:nvSpPr>
            <p:cNvPr id="65600" name="Rectangle 47"/>
            <p:cNvSpPr>
              <a:spLocks noChangeArrowheads="1"/>
            </p:cNvSpPr>
            <p:nvPr/>
          </p:nvSpPr>
          <p:spPr bwMode="auto">
            <a:xfrm>
              <a:off x="4633" y="3726"/>
              <a:ext cx="56" cy="55"/>
            </a:xfrm>
            <a:prstGeom prst="rect">
              <a:avLst/>
            </a:prstGeom>
            <a:solidFill>
              <a:srgbClr val="FFFFCC"/>
            </a:solidFill>
            <a:ln w="9525">
              <a:noFill/>
              <a:miter lim="800000"/>
              <a:headEnd/>
              <a:tailEnd/>
            </a:ln>
          </p:spPr>
          <p:txBody>
            <a:bodyPr>
              <a:prstTxWarp prst="textNoShape">
                <a:avLst/>
              </a:prstTxWarp>
            </a:bodyPr>
            <a:lstStyle/>
            <a:p>
              <a:endParaRPr lang="en-US"/>
            </a:p>
          </p:txBody>
        </p:sp>
        <p:sp>
          <p:nvSpPr>
            <p:cNvPr id="65601" name="Rectangle 48"/>
            <p:cNvSpPr>
              <a:spLocks noChangeArrowheads="1"/>
            </p:cNvSpPr>
            <p:nvPr/>
          </p:nvSpPr>
          <p:spPr bwMode="auto">
            <a:xfrm>
              <a:off x="4927" y="3726"/>
              <a:ext cx="56" cy="55"/>
            </a:xfrm>
            <a:prstGeom prst="rect">
              <a:avLst/>
            </a:prstGeom>
            <a:solidFill>
              <a:srgbClr val="FFFFCC"/>
            </a:solidFill>
            <a:ln w="9525">
              <a:noFill/>
              <a:miter lim="800000"/>
              <a:headEnd/>
              <a:tailEnd/>
            </a:ln>
          </p:spPr>
          <p:txBody>
            <a:bodyPr>
              <a:prstTxWarp prst="textNoShape">
                <a:avLst/>
              </a:prstTxWarp>
            </a:bodyPr>
            <a:lstStyle/>
            <a:p>
              <a:endParaRPr lang="en-US"/>
            </a:p>
          </p:txBody>
        </p:sp>
        <p:sp>
          <p:nvSpPr>
            <p:cNvPr id="65602" name="Rectangle 49"/>
            <p:cNvSpPr>
              <a:spLocks noChangeArrowheads="1"/>
            </p:cNvSpPr>
            <p:nvPr/>
          </p:nvSpPr>
          <p:spPr bwMode="auto">
            <a:xfrm>
              <a:off x="5222" y="3726"/>
              <a:ext cx="55" cy="55"/>
            </a:xfrm>
            <a:prstGeom prst="rect">
              <a:avLst/>
            </a:prstGeom>
            <a:solidFill>
              <a:srgbClr val="FFFFCC"/>
            </a:solidFill>
            <a:ln w="9525">
              <a:noFill/>
              <a:miter lim="800000"/>
              <a:headEnd/>
              <a:tailEnd/>
            </a:ln>
          </p:spPr>
          <p:txBody>
            <a:bodyPr>
              <a:prstTxWarp prst="textNoShape">
                <a:avLst/>
              </a:prstTxWarp>
            </a:bodyPr>
            <a:lstStyle/>
            <a:p>
              <a:endParaRPr lang="en-US"/>
            </a:p>
          </p:txBody>
        </p:sp>
      </p:grpSp>
      <p:grpSp>
        <p:nvGrpSpPr>
          <p:cNvPr id="9" name="Group 50"/>
          <p:cNvGrpSpPr>
            <a:grpSpLocks/>
          </p:cNvGrpSpPr>
          <p:nvPr/>
        </p:nvGrpSpPr>
        <p:grpSpPr bwMode="auto">
          <a:xfrm>
            <a:off x="1657350" y="3090863"/>
            <a:ext cx="4295775" cy="2700337"/>
            <a:chOff x="1044" y="2080"/>
            <a:chExt cx="2706" cy="1701"/>
          </a:xfrm>
        </p:grpSpPr>
        <p:sp>
          <p:nvSpPr>
            <p:cNvPr id="65590" name="Rectangle 51"/>
            <p:cNvSpPr>
              <a:spLocks noChangeArrowheads="1"/>
            </p:cNvSpPr>
            <p:nvPr/>
          </p:nvSpPr>
          <p:spPr bwMode="auto">
            <a:xfrm>
              <a:off x="1044" y="2793"/>
              <a:ext cx="55" cy="988"/>
            </a:xfrm>
            <a:prstGeom prst="rect">
              <a:avLst/>
            </a:prstGeom>
            <a:solidFill>
              <a:srgbClr val="DDDDDD"/>
            </a:solidFill>
            <a:ln w="9525">
              <a:noFill/>
              <a:miter lim="800000"/>
              <a:headEnd/>
              <a:tailEnd/>
            </a:ln>
          </p:spPr>
          <p:txBody>
            <a:bodyPr>
              <a:prstTxWarp prst="textNoShape">
                <a:avLst/>
              </a:prstTxWarp>
            </a:bodyPr>
            <a:lstStyle/>
            <a:p>
              <a:endParaRPr lang="en-US"/>
            </a:p>
          </p:txBody>
        </p:sp>
        <p:sp>
          <p:nvSpPr>
            <p:cNvPr id="65591" name="Rectangle 52"/>
            <p:cNvSpPr>
              <a:spLocks noChangeArrowheads="1"/>
            </p:cNvSpPr>
            <p:nvPr/>
          </p:nvSpPr>
          <p:spPr bwMode="auto">
            <a:xfrm>
              <a:off x="1338" y="2107"/>
              <a:ext cx="56" cy="1674"/>
            </a:xfrm>
            <a:prstGeom prst="rect">
              <a:avLst/>
            </a:prstGeom>
            <a:solidFill>
              <a:srgbClr val="DDDDDD"/>
            </a:solidFill>
            <a:ln w="9525">
              <a:noFill/>
              <a:miter lim="800000"/>
              <a:headEnd/>
              <a:tailEnd/>
            </a:ln>
          </p:spPr>
          <p:txBody>
            <a:bodyPr>
              <a:prstTxWarp prst="textNoShape">
                <a:avLst/>
              </a:prstTxWarp>
            </a:bodyPr>
            <a:lstStyle/>
            <a:p>
              <a:endParaRPr lang="en-US"/>
            </a:p>
          </p:txBody>
        </p:sp>
        <p:sp>
          <p:nvSpPr>
            <p:cNvPr id="65592" name="Rectangle 53"/>
            <p:cNvSpPr>
              <a:spLocks noChangeArrowheads="1"/>
            </p:cNvSpPr>
            <p:nvPr/>
          </p:nvSpPr>
          <p:spPr bwMode="auto">
            <a:xfrm>
              <a:off x="1633" y="2162"/>
              <a:ext cx="56" cy="1619"/>
            </a:xfrm>
            <a:prstGeom prst="rect">
              <a:avLst/>
            </a:prstGeom>
            <a:solidFill>
              <a:srgbClr val="DDDDDD"/>
            </a:solidFill>
            <a:ln w="9525">
              <a:noFill/>
              <a:miter lim="800000"/>
              <a:headEnd/>
              <a:tailEnd/>
            </a:ln>
          </p:spPr>
          <p:txBody>
            <a:bodyPr>
              <a:prstTxWarp prst="textNoShape">
                <a:avLst/>
              </a:prstTxWarp>
            </a:bodyPr>
            <a:lstStyle/>
            <a:p>
              <a:endParaRPr lang="en-US"/>
            </a:p>
          </p:txBody>
        </p:sp>
        <p:sp>
          <p:nvSpPr>
            <p:cNvPr id="65593" name="Rectangle 54"/>
            <p:cNvSpPr>
              <a:spLocks noChangeArrowheads="1"/>
            </p:cNvSpPr>
            <p:nvPr/>
          </p:nvSpPr>
          <p:spPr bwMode="auto">
            <a:xfrm>
              <a:off x="1927" y="2382"/>
              <a:ext cx="56" cy="1399"/>
            </a:xfrm>
            <a:prstGeom prst="rect">
              <a:avLst/>
            </a:prstGeom>
            <a:solidFill>
              <a:srgbClr val="DDDDDD"/>
            </a:solidFill>
            <a:ln w="9525">
              <a:noFill/>
              <a:miter lim="800000"/>
              <a:headEnd/>
              <a:tailEnd/>
            </a:ln>
          </p:spPr>
          <p:txBody>
            <a:bodyPr>
              <a:prstTxWarp prst="textNoShape">
                <a:avLst/>
              </a:prstTxWarp>
            </a:bodyPr>
            <a:lstStyle/>
            <a:p>
              <a:endParaRPr lang="en-US"/>
            </a:p>
          </p:txBody>
        </p:sp>
        <p:sp>
          <p:nvSpPr>
            <p:cNvPr id="65594" name="Rectangle 55"/>
            <p:cNvSpPr>
              <a:spLocks noChangeArrowheads="1"/>
            </p:cNvSpPr>
            <p:nvPr/>
          </p:nvSpPr>
          <p:spPr bwMode="auto">
            <a:xfrm>
              <a:off x="2222" y="2601"/>
              <a:ext cx="55" cy="1180"/>
            </a:xfrm>
            <a:prstGeom prst="rect">
              <a:avLst/>
            </a:prstGeom>
            <a:solidFill>
              <a:srgbClr val="DDDDDD"/>
            </a:solidFill>
            <a:ln w="9525">
              <a:noFill/>
              <a:miter lim="800000"/>
              <a:headEnd/>
              <a:tailEnd/>
            </a:ln>
          </p:spPr>
          <p:txBody>
            <a:bodyPr>
              <a:prstTxWarp prst="textNoShape">
                <a:avLst/>
              </a:prstTxWarp>
            </a:bodyPr>
            <a:lstStyle/>
            <a:p>
              <a:endParaRPr lang="en-US"/>
            </a:p>
          </p:txBody>
        </p:sp>
        <p:sp>
          <p:nvSpPr>
            <p:cNvPr id="65595" name="Rectangle 56"/>
            <p:cNvSpPr>
              <a:spLocks noChangeArrowheads="1"/>
            </p:cNvSpPr>
            <p:nvPr/>
          </p:nvSpPr>
          <p:spPr bwMode="auto">
            <a:xfrm>
              <a:off x="2811" y="2080"/>
              <a:ext cx="55" cy="1701"/>
            </a:xfrm>
            <a:prstGeom prst="rect">
              <a:avLst/>
            </a:prstGeom>
            <a:solidFill>
              <a:srgbClr val="DDDDDD"/>
            </a:solidFill>
            <a:ln w="9525">
              <a:noFill/>
              <a:miter lim="800000"/>
              <a:headEnd/>
              <a:tailEnd/>
            </a:ln>
          </p:spPr>
          <p:txBody>
            <a:bodyPr>
              <a:prstTxWarp prst="textNoShape">
                <a:avLst/>
              </a:prstTxWarp>
            </a:bodyPr>
            <a:lstStyle/>
            <a:p>
              <a:endParaRPr lang="en-US"/>
            </a:p>
          </p:txBody>
        </p:sp>
        <p:sp>
          <p:nvSpPr>
            <p:cNvPr id="65596" name="Rectangle 57"/>
            <p:cNvSpPr>
              <a:spLocks noChangeArrowheads="1"/>
            </p:cNvSpPr>
            <p:nvPr/>
          </p:nvSpPr>
          <p:spPr bwMode="auto">
            <a:xfrm>
              <a:off x="3105" y="2217"/>
              <a:ext cx="56" cy="1564"/>
            </a:xfrm>
            <a:prstGeom prst="rect">
              <a:avLst/>
            </a:prstGeom>
            <a:solidFill>
              <a:srgbClr val="DDDDDD"/>
            </a:solidFill>
            <a:ln w="9525">
              <a:noFill/>
              <a:miter lim="800000"/>
              <a:headEnd/>
              <a:tailEnd/>
            </a:ln>
          </p:spPr>
          <p:txBody>
            <a:bodyPr>
              <a:prstTxWarp prst="textNoShape">
                <a:avLst/>
              </a:prstTxWarp>
            </a:bodyPr>
            <a:lstStyle/>
            <a:p>
              <a:endParaRPr lang="en-US"/>
            </a:p>
          </p:txBody>
        </p:sp>
        <p:sp>
          <p:nvSpPr>
            <p:cNvPr id="65597" name="Rectangle 58"/>
            <p:cNvSpPr>
              <a:spLocks noChangeArrowheads="1"/>
            </p:cNvSpPr>
            <p:nvPr/>
          </p:nvSpPr>
          <p:spPr bwMode="auto">
            <a:xfrm>
              <a:off x="3400" y="2821"/>
              <a:ext cx="55" cy="960"/>
            </a:xfrm>
            <a:prstGeom prst="rect">
              <a:avLst/>
            </a:prstGeom>
            <a:solidFill>
              <a:srgbClr val="DDDDDD"/>
            </a:solidFill>
            <a:ln w="9525">
              <a:noFill/>
              <a:miter lim="800000"/>
              <a:headEnd/>
              <a:tailEnd/>
            </a:ln>
          </p:spPr>
          <p:txBody>
            <a:bodyPr>
              <a:prstTxWarp prst="textNoShape">
                <a:avLst/>
              </a:prstTxWarp>
            </a:bodyPr>
            <a:lstStyle/>
            <a:p>
              <a:endParaRPr lang="en-US"/>
            </a:p>
          </p:txBody>
        </p:sp>
        <p:sp>
          <p:nvSpPr>
            <p:cNvPr id="65598" name="Rectangle 59"/>
            <p:cNvSpPr>
              <a:spLocks noChangeArrowheads="1"/>
            </p:cNvSpPr>
            <p:nvPr/>
          </p:nvSpPr>
          <p:spPr bwMode="auto">
            <a:xfrm>
              <a:off x="3694" y="3205"/>
              <a:ext cx="56" cy="576"/>
            </a:xfrm>
            <a:prstGeom prst="rect">
              <a:avLst/>
            </a:prstGeom>
            <a:solidFill>
              <a:srgbClr val="DDDDDD"/>
            </a:solidFill>
            <a:ln w="9525">
              <a:noFill/>
              <a:miter lim="800000"/>
              <a:headEnd/>
              <a:tailEnd/>
            </a:ln>
          </p:spPr>
          <p:txBody>
            <a:bodyPr>
              <a:prstTxWarp prst="textNoShape">
                <a:avLst/>
              </a:prstTxWarp>
            </a:bodyPr>
            <a:lstStyle/>
            <a:p>
              <a:endParaRPr lang="en-US"/>
            </a:p>
          </p:txBody>
        </p:sp>
      </p:grpSp>
      <p:grpSp>
        <p:nvGrpSpPr>
          <p:cNvPr id="10" name="Group 60"/>
          <p:cNvGrpSpPr>
            <a:grpSpLocks/>
          </p:cNvGrpSpPr>
          <p:nvPr/>
        </p:nvGrpSpPr>
        <p:grpSpPr bwMode="auto">
          <a:xfrm>
            <a:off x="6799263" y="1784350"/>
            <a:ext cx="1490662" cy="4006850"/>
            <a:chOff x="4283" y="1257"/>
            <a:chExt cx="939" cy="2524"/>
          </a:xfrm>
        </p:grpSpPr>
        <p:sp>
          <p:nvSpPr>
            <p:cNvPr id="65586" name="Rectangle 61"/>
            <p:cNvSpPr>
              <a:spLocks noChangeArrowheads="1"/>
            </p:cNvSpPr>
            <p:nvPr/>
          </p:nvSpPr>
          <p:spPr bwMode="auto">
            <a:xfrm>
              <a:off x="4283" y="1394"/>
              <a:ext cx="56" cy="2387"/>
            </a:xfrm>
            <a:prstGeom prst="rect">
              <a:avLst/>
            </a:prstGeom>
            <a:solidFill>
              <a:srgbClr val="DDDDDD"/>
            </a:solidFill>
            <a:ln w="9525">
              <a:noFill/>
              <a:miter lim="800000"/>
              <a:headEnd/>
              <a:tailEnd/>
            </a:ln>
          </p:spPr>
          <p:txBody>
            <a:bodyPr>
              <a:prstTxWarp prst="textNoShape">
                <a:avLst/>
              </a:prstTxWarp>
            </a:bodyPr>
            <a:lstStyle/>
            <a:p>
              <a:endParaRPr lang="en-US"/>
            </a:p>
          </p:txBody>
        </p:sp>
        <p:sp>
          <p:nvSpPr>
            <p:cNvPr id="65587" name="Rectangle 62"/>
            <p:cNvSpPr>
              <a:spLocks noChangeArrowheads="1"/>
            </p:cNvSpPr>
            <p:nvPr/>
          </p:nvSpPr>
          <p:spPr bwMode="auto">
            <a:xfrm>
              <a:off x="4578" y="1339"/>
              <a:ext cx="55" cy="2442"/>
            </a:xfrm>
            <a:prstGeom prst="rect">
              <a:avLst/>
            </a:prstGeom>
            <a:solidFill>
              <a:srgbClr val="DDDDDD"/>
            </a:solidFill>
            <a:ln w="9525">
              <a:noFill/>
              <a:miter lim="800000"/>
              <a:headEnd/>
              <a:tailEnd/>
            </a:ln>
          </p:spPr>
          <p:txBody>
            <a:bodyPr>
              <a:prstTxWarp prst="textNoShape">
                <a:avLst/>
              </a:prstTxWarp>
            </a:bodyPr>
            <a:lstStyle/>
            <a:p>
              <a:endParaRPr lang="en-US"/>
            </a:p>
          </p:txBody>
        </p:sp>
        <p:sp>
          <p:nvSpPr>
            <p:cNvPr id="65588" name="Rectangle 63"/>
            <p:cNvSpPr>
              <a:spLocks noChangeArrowheads="1"/>
            </p:cNvSpPr>
            <p:nvPr/>
          </p:nvSpPr>
          <p:spPr bwMode="auto">
            <a:xfrm>
              <a:off x="4872" y="1257"/>
              <a:ext cx="56" cy="2524"/>
            </a:xfrm>
            <a:prstGeom prst="rect">
              <a:avLst/>
            </a:prstGeom>
            <a:solidFill>
              <a:srgbClr val="DDDDDD"/>
            </a:solidFill>
            <a:ln w="9525">
              <a:noFill/>
              <a:miter lim="800000"/>
              <a:headEnd/>
              <a:tailEnd/>
            </a:ln>
          </p:spPr>
          <p:txBody>
            <a:bodyPr>
              <a:prstTxWarp prst="textNoShape">
                <a:avLst/>
              </a:prstTxWarp>
            </a:bodyPr>
            <a:lstStyle/>
            <a:p>
              <a:endParaRPr lang="en-US"/>
            </a:p>
          </p:txBody>
        </p:sp>
        <p:sp>
          <p:nvSpPr>
            <p:cNvPr id="65589" name="Rectangle 64"/>
            <p:cNvSpPr>
              <a:spLocks noChangeArrowheads="1"/>
            </p:cNvSpPr>
            <p:nvPr/>
          </p:nvSpPr>
          <p:spPr bwMode="auto">
            <a:xfrm>
              <a:off x="5166" y="1284"/>
              <a:ext cx="56" cy="2497"/>
            </a:xfrm>
            <a:prstGeom prst="rect">
              <a:avLst/>
            </a:prstGeom>
            <a:solidFill>
              <a:srgbClr val="DDDDDD"/>
            </a:solidFill>
            <a:ln w="9525">
              <a:noFill/>
              <a:miter lim="800000"/>
              <a:headEnd/>
              <a:tailEnd/>
            </a:ln>
          </p:spPr>
          <p:txBody>
            <a:bodyPr>
              <a:prstTxWarp prst="textNoShape">
                <a:avLst/>
              </a:prstTxWarp>
            </a:bodyPr>
            <a:lstStyle/>
            <a:p>
              <a:endParaRPr lang="en-US"/>
            </a:p>
          </p:txBody>
        </p:sp>
      </p:grpSp>
      <p:sp>
        <p:nvSpPr>
          <p:cNvPr id="65547" name="Line 65"/>
          <p:cNvSpPr>
            <a:spLocks noChangeShapeType="1"/>
          </p:cNvSpPr>
          <p:nvPr/>
        </p:nvSpPr>
        <p:spPr bwMode="auto">
          <a:xfrm>
            <a:off x="1598613" y="5791200"/>
            <a:ext cx="7011987" cy="1588"/>
          </a:xfrm>
          <a:prstGeom prst="line">
            <a:avLst/>
          </a:prstGeom>
          <a:noFill/>
          <a:ln w="23813">
            <a:solidFill>
              <a:srgbClr val="000000"/>
            </a:solidFill>
            <a:round/>
            <a:headEnd/>
            <a:tailEnd/>
          </a:ln>
        </p:spPr>
        <p:txBody>
          <a:bodyPr>
            <a:prstTxWarp prst="textNoShape">
              <a:avLst/>
            </a:prstTxWarp>
          </a:bodyPr>
          <a:lstStyle/>
          <a:p>
            <a:endParaRPr lang="en-US"/>
          </a:p>
        </p:txBody>
      </p:sp>
      <p:sp>
        <p:nvSpPr>
          <p:cNvPr id="65548" name="Line 66"/>
          <p:cNvSpPr>
            <a:spLocks noChangeShapeType="1"/>
          </p:cNvSpPr>
          <p:nvPr/>
        </p:nvSpPr>
        <p:spPr bwMode="auto">
          <a:xfrm>
            <a:off x="1598613" y="1435100"/>
            <a:ext cx="1587" cy="4356100"/>
          </a:xfrm>
          <a:prstGeom prst="line">
            <a:avLst/>
          </a:prstGeom>
          <a:noFill/>
          <a:ln w="23813">
            <a:solidFill>
              <a:srgbClr val="000000"/>
            </a:solidFill>
            <a:round/>
            <a:headEnd/>
            <a:tailEnd/>
          </a:ln>
        </p:spPr>
        <p:txBody>
          <a:bodyPr>
            <a:prstTxWarp prst="textNoShape">
              <a:avLst/>
            </a:prstTxWarp>
          </a:bodyPr>
          <a:lstStyle/>
          <a:p>
            <a:endParaRPr lang="en-US"/>
          </a:p>
        </p:txBody>
      </p:sp>
      <p:sp>
        <p:nvSpPr>
          <p:cNvPr id="65549" name="Rectangle 67"/>
          <p:cNvSpPr>
            <a:spLocks noChangeArrowheads="1"/>
          </p:cNvSpPr>
          <p:nvPr/>
        </p:nvSpPr>
        <p:spPr bwMode="auto">
          <a:xfrm>
            <a:off x="1681163" y="5900738"/>
            <a:ext cx="377825" cy="152400"/>
          </a:xfrm>
          <a:prstGeom prst="rect">
            <a:avLst/>
          </a:prstGeom>
          <a:noFill/>
          <a:ln w="9525">
            <a:noFill/>
            <a:miter lim="800000"/>
            <a:headEnd/>
            <a:tailEnd/>
          </a:ln>
        </p:spPr>
        <p:txBody>
          <a:bodyPr wrap="none" lIns="0" tIns="0" rIns="0" bIns="0">
            <a:prstTxWarp prst="textNoShape">
              <a:avLst/>
            </a:prstTxWarp>
            <a:spAutoFit/>
          </a:bodyPr>
          <a:lstStyle/>
          <a:p>
            <a:r>
              <a:rPr lang="en-US" sz="1000">
                <a:latin typeface="Tahoma" charset="0"/>
              </a:rPr>
              <a:t>18-24</a:t>
            </a:r>
            <a:endParaRPr lang="en-US" sz="1000" b="0">
              <a:latin typeface="Tahoma" charset="0"/>
            </a:endParaRPr>
          </a:p>
        </p:txBody>
      </p:sp>
      <p:sp>
        <p:nvSpPr>
          <p:cNvPr id="65550" name="Rectangle 68"/>
          <p:cNvSpPr>
            <a:spLocks noChangeArrowheads="1"/>
          </p:cNvSpPr>
          <p:nvPr/>
        </p:nvSpPr>
        <p:spPr bwMode="auto">
          <a:xfrm>
            <a:off x="2149475" y="5900738"/>
            <a:ext cx="377825" cy="152400"/>
          </a:xfrm>
          <a:prstGeom prst="rect">
            <a:avLst/>
          </a:prstGeom>
          <a:noFill/>
          <a:ln w="9525">
            <a:noFill/>
            <a:miter lim="800000"/>
            <a:headEnd/>
            <a:tailEnd/>
          </a:ln>
        </p:spPr>
        <p:txBody>
          <a:bodyPr wrap="none" lIns="0" tIns="0" rIns="0" bIns="0">
            <a:prstTxWarp prst="textNoShape">
              <a:avLst/>
            </a:prstTxWarp>
            <a:spAutoFit/>
          </a:bodyPr>
          <a:lstStyle/>
          <a:p>
            <a:r>
              <a:rPr lang="en-US" sz="1000">
                <a:latin typeface="Tahoma" charset="0"/>
              </a:rPr>
              <a:t>25-39</a:t>
            </a:r>
            <a:endParaRPr lang="en-US" sz="1000" b="0">
              <a:latin typeface="Tahoma" charset="0"/>
            </a:endParaRPr>
          </a:p>
        </p:txBody>
      </p:sp>
      <p:sp>
        <p:nvSpPr>
          <p:cNvPr id="65551" name="Rectangle 69"/>
          <p:cNvSpPr>
            <a:spLocks noChangeArrowheads="1"/>
          </p:cNvSpPr>
          <p:nvPr/>
        </p:nvSpPr>
        <p:spPr bwMode="auto">
          <a:xfrm>
            <a:off x="2616200" y="5900738"/>
            <a:ext cx="377825" cy="152400"/>
          </a:xfrm>
          <a:prstGeom prst="rect">
            <a:avLst/>
          </a:prstGeom>
          <a:noFill/>
          <a:ln w="9525">
            <a:noFill/>
            <a:miter lim="800000"/>
            <a:headEnd/>
            <a:tailEnd/>
          </a:ln>
        </p:spPr>
        <p:txBody>
          <a:bodyPr wrap="none" lIns="0" tIns="0" rIns="0" bIns="0">
            <a:prstTxWarp prst="textNoShape">
              <a:avLst/>
            </a:prstTxWarp>
            <a:spAutoFit/>
          </a:bodyPr>
          <a:lstStyle/>
          <a:p>
            <a:r>
              <a:rPr lang="en-US" sz="1000">
                <a:latin typeface="Tahoma" charset="0"/>
              </a:rPr>
              <a:t>40-64</a:t>
            </a:r>
            <a:endParaRPr lang="en-US" sz="1000" b="0">
              <a:latin typeface="Tahoma" charset="0"/>
            </a:endParaRPr>
          </a:p>
        </p:txBody>
      </p:sp>
      <p:sp>
        <p:nvSpPr>
          <p:cNvPr id="65552" name="Rectangle 70"/>
          <p:cNvSpPr>
            <a:spLocks noChangeArrowheads="1"/>
          </p:cNvSpPr>
          <p:nvPr/>
        </p:nvSpPr>
        <p:spPr bwMode="auto">
          <a:xfrm>
            <a:off x="3084513" y="5900738"/>
            <a:ext cx="377825" cy="152400"/>
          </a:xfrm>
          <a:prstGeom prst="rect">
            <a:avLst/>
          </a:prstGeom>
          <a:noFill/>
          <a:ln w="9525">
            <a:noFill/>
            <a:miter lim="800000"/>
            <a:headEnd/>
            <a:tailEnd/>
          </a:ln>
        </p:spPr>
        <p:txBody>
          <a:bodyPr wrap="none" lIns="0" tIns="0" rIns="0" bIns="0">
            <a:prstTxWarp prst="textNoShape">
              <a:avLst/>
            </a:prstTxWarp>
            <a:spAutoFit/>
          </a:bodyPr>
          <a:lstStyle/>
          <a:p>
            <a:r>
              <a:rPr lang="en-US" sz="1000">
                <a:latin typeface="Tahoma" charset="0"/>
              </a:rPr>
              <a:t>65-74</a:t>
            </a:r>
            <a:endParaRPr lang="en-US" sz="1000" b="0">
              <a:solidFill>
                <a:srgbClr val="0000CC"/>
              </a:solidFill>
              <a:latin typeface="Tahoma" charset="0"/>
            </a:endParaRPr>
          </a:p>
        </p:txBody>
      </p:sp>
      <p:sp>
        <p:nvSpPr>
          <p:cNvPr id="65553" name="Rectangle 71"/>
          <p:cNvSpPr>
            <a:spLocks noChangeArrowheads="1"/>
          </p:cNvSpPr>
          <p:nvPr/>
        </p:nvSpPr>
        <p:spPr bwMode="auto">
          <a:xfrm>
            <a:off x="3602038" y="5900738"/>
            <a:ext cx="265112" cy="152400"/>
          </a:xfrm>
          <a:prstGeom prst="rect">
            <a:avLst/>
          </a:prstGeom>
          <a:noFill/>
          <a:ln w="9525">
            <a:noFill/>
            <a:miter lim="800000"/>
            <a:headEnd/>
            <a:tailEnd/>
          </a:ln>
        </p:spPr>
        <p:txBody>
          <a:bodyPr wrap="none" lIns="0" tIns="0" rIns="0" bIns="0">
            <a:prstTxWarp prst="textNoShape">
              <a:avLst/>
            </a:prstTxWarp>
            <a:spAutoFit/>
          </a:bodyPr>
          <a:lstStyle/>
          <a:p>
            <a:r>
              <a:rPr lang="en-US" sz="1000">
                <a:latin typeface="Tahoma" charset="0"/>
              </a:rPr>
              <a:t>75+</a:t>
            </a:r>
            <a:endParaRPr lang="en-US" sz="1000" b="0">
              <a:latin typeface="Tahoma" charset="0"/>
            </a:endParaRPr>
          </a:p>
        </p:txBody>
      </p:sp>
      <p:sp>
        <p:nvSpPr>
          <p:cNvPr id="65554" name="Rectangle 72"/>
          <p:cNvSpPr>
            <a:spLocks noChangeArrowheads="1"/>
          </p:cNvSpPr>
          <p:nvPr/>
        </p:nvSpPr>
        <p:spPr bwMode="auto">
          <a:xfrm>
            <a:off x="4486275" y="5900738"/>
            <a:ext cx="377825" cy="152400"/>
          </a:xfrm>
          <a:prstGeom prst="rect">
            <a:avLst/>
          </a:prstGeom>
          <a:noFill/>
          <a:ln w="9525">
            <a:noFill/>
            <a:miter lim="800000"/>
            <a:headEnd/>
            <a:tailEnd/>
          </a:ln>
        </p:spPr>
        <p:txBody>
          <a:bodyPr wrap="none" lIns="0" tIns="0" rIns="0" bIns="0">
            <a:prstTxWarp prst="textNoShape">
              <a:avLst/>
            </a:prstTxWarp>
            <a:spAutoFit/>
          </a:bodyPr>
          <a:lstStyle/>
          <a:p>
            <a:r>
              <a:rPr lang="en-US" sz="1000">
                <a:latin typeface="Tahoma" charset="0"/>
              </a:rPr>
              <a:t>18-44</a:t>
            </a:r>
            <a:endParaRPr lang="en-US" sz="1000" b="0">
              <a:latin typeface="Tahoma" charset="0"/>
            </a:endParaRPr>
          </a:p>
        </p:txBody>
      </p:sp>
      <p:sp>
        <p:nvSpPr>
          <p:cNvPr id="65555" name="Rectangle 73"/>
          <p:cNvSpPr>
            <a:spLocks noChangeArrowheads="1"/>
          </p:cNvSpPr>
          <p:nvPr/>
        </p:nvSpPr>
        <p:spPr bwMode="auto">
          <a:xfrm>
            <a:off x="4953000" y="5900738"/>
            <a:ext cx="377825" cy="152400"/>
          </a:xfrm>
          <a:prstGeom prst="rect">
            <a:avLst/>
          </a:prstGeom>
          <a:noFill/>
          <a:ln w="9525">
            <a:noFill/>
            <a:miter lim="800000"/>
            <a:headEnd/>
            <a:tailEnd/>
          </a:ln>
        </p:spPr>
        <p:txBody>
          <a:bodyPr wrap="none" lIns="0" tIns="0" rIns="0" bIns="0">
            <a:prstTxWarp prst="textNoShape">
              <a:avLst/>
            </a:prstTxWarp>
            <a:spAutoFit/>
          </a:bodyPr>
          <a:lstStyle/>
          <a:p>
            <a:r>
              <a:rPr lang="en-US" sz="1000">
                <a:latin typeface="Tahoma" charset="0"/>
              </a:rPr>
              <a:t>45-64</a:t>
            </a:r>
            <a:endParaRPr lang="en-US" sz="1000" b="0">
              <a:latin typeface="Tahoma" charset="0"/>
            </a:endParaRPr>
          </a:p>
        </p:txBody>
      </p:sp>
      <p:sp>
        <p:nvSpPr>
          <p:cNvPr id="65556" name="Rectangle 74"/>
          <p:cNvSpPr>
            <a:spLocks noChangeArrowheads="1"/>
          </p:cNvSpPr>
          <p:nvPr/>
        </p:nvSpPr>
        <p:spPr bwMode="auto">
          <a:xfrm>
            <a:off x="5421313" y="5900738"/>
            <a:ext cx="377825" cy="152400"/>
          </a:xfrm>
          <a:prstGeom prst="rect">
            <a:avLst/>
          </a:prstGeom>
          <a:noFill/>
          <a:ln w="9525">
            <a:noFill/>
            <a:miter lim="800000"/>
            <a:headEnd/>
            <a:tailEnd/>
          </a:ln>
        </p:spPr>
        <p:txBody>
          <a:bodyPr wrap="none" lIns="0" tIns="0" rIns="0" bIns="0">
            <a:prstTxWarp prst="textNoShape">
              <a:avLst/>
            </a:prstTxWarp>
            <a:spAutoFit/>
          </a:bodyPr>
          <a:lstStyle/>
          <a:p>
            <a:r>
              <a:rPr lang="en-US" sz="1000">
                <a:latin typeface="Tahoma" charset="0"/>
              </a:rPr>
              <a:t>65-74</a:t>
            </a:r>
            <a:endParaRPr lang="en-US" sz="1000" b="0">
              <a:latin typeface="Tahoma" charset="0"/>
            </a:endParaRPr>
          </a:p>
        </p:txBody>
      </p:sp>
      <p:sp>
        <p:nvSpPr>
          <p:cNvPr id="65557" name="Rectangle 75"/>
          <p:cNvSpPr>
            <a:spLocks noChangeArrowheads="1"/>
          </p:cNvSpPr>
          <p:nvPr/>
        </p:nvSpPr>
        <p:spPr bwMode="auto">
          <a:xfrm>
            <a:off x="5940425" y="5900738"/>
            <a:ext cx="265113" cy="152400"/>
          </a:xfrm>
          <a:prstGeom prst="rect">
            <a:avLst/>
          </a:prstGeom>
          <a:noFill/>
          <a:ln w="9525">
            <a:noFill/>
            <a:miter lim="800000"/>
            <a:headEnd/>
            <a:tailEnd/>
          </a:ln>
        </p:spPr>
        <p:txBody>
          <a:bodyPr wrap="none" lIns="0" tIns="0" rIns="0" bIns="0">
            <a:prstTxWarp prst="textNoShape">
              <a:avLst/>
            </a:prstTxWarp>
            <a:spAutoFit/>
          </a:bodyPr>
          <a:lstStyle/>
          <a:p>
            <a:r>
              <a:rPr lang="en-US" sz="1000">
                <a:latin typeface="Tahoma" charset="0"/>
              </a:rPr>
              <a:t>75+</a:t>
            </a:r>
            <a:endParaRPr lang="en-US" sz="1000" b="0">
              <a:latin typeface="Tahoma" charset="0"/>
            </a:endParaRPr>
          </a:p>
        </p:txBody>
      </p:sp>
      <p:sp>
        <p:nvSpPr>
          <p:cNvPr id="65558" name="Rectangle 76"/>
          <p:cNvSpPr>
            <a:spLocks noChangeArrowheads="1"/>
          </p:cNvSpPr>
          <p:nvPr/>
        </p:nvSpPr>
        <p:spPr bwMode="auto">
          <a:xfrm>
            <a:off x="6823075" y="5900738"/>
            <a:ext cx="377825" cy="152400"/>
          </a:xfrm>
          <a:prstGeom prst="rect">
            <a:avLst/>
          </a:prstGeom>
          <a:noFill/>
          <a:ln w="9525">
            <a:noFill/>
            <a:miter lim="800000"/>
            <a:headEnd/>
            <a:tailEnd/>
          </a:ln>
        </p:spPr>
        <p:txBody>
          <a:bodyPr wrap="none" lIns="0" tIns="0" rIns="0" bIns="0">
            <a:prstTxWarp prst="textNoShape">
              <a:avLst/>
            </a:prstTxWarp>
            <a:spAutoFit/>
          </a:bodyPr>
          <a:lstStyle/>
          <a:p>
            <a:r>
              <a:rPr lang="en-US" sz="1000">
                <a:latin typeface="Tahoma" charset="0"/>
              </a:rPr>
              <a:t>16-24</a:t>
            </a:r>
            <a:endParaRPr lang="en-US" sz="1000" b="0">
              <a:latin typeface="Tahoma" charset="0"/>
            </a:endParaRPr>
          </a:p>
        </p:txBody>
      </p:sp>
      <p:sp>
        <p:nvSpPr>
          <p:cNvPr id="65559" name="Rectangle 77"/>
          <p:cNvSpPr>
            <a:spLocks noChangeArrowheads="1"/>
          </p:cNvSpPr>
          <p:nvPr/>
        </p:nvSpPr>
        <p:spPr bwMode="auto">
          <a:xfrm>
            <a:off x="7291388" y="5900738"/>
            <a:ext cx="377825" cy="152400"/>
          </a:xfrm>
          <a:prstGeom prst="rect">
            <a:avLst/>
          </a:prstGeom>
          <a:noFill/>
          <a:ln w="9525">
            <a:noFill/>
            <a:miter lim="800000"/>
            <a:headEnd/>
            <a:tailEnd/>
          </a:ln>
        </p:spPr>
        <p:txBody>
          <a:bodyPr wrap="none" lIns="0" tIns="0" rIns="0" bIns="0">
            <a:prstTxWarp prst="textNoShape">
              <a:avLst/>
            </a:prstTxWarp>
            <a:spAutoFit/>
          </a:bodyPr>
          <a:lstStyle/>
          <a:p>
            <a:r>
              <a:rPr lang="en-US" sz="1000">
                <a:latin typeface="Tahoma" charset="0"/>
              </a:rPr>
              <a:t>25-39</a:t>
            </a:r>
            <a:endParaRPr lang="en-US" sz="1000" b="0">
              <a:latin typeface="Tahoma" charset="0"/>
            </a:endParaRPr>
          </a:p>
        </p:txBody>
      </p:sp>
      <p:sp>
        <p:nvSpPr>
          <p:cNvPr id="65560" name="Rectangle 78"/>
          <p:cNvSpPr>
            <a:spLocks noChangeArrowheads="1"/>
          </p:cNvSpPr>
          <p:nvPr/>
        </p:nvSpPr>
        <p:spPr bwMode="auto">
          <a:xfrm>
            <a:off x="7758113" y="5900738"/>
            <a:ext cx="377825" cy="152400"/>
          </a:xfrm>
          <a:prstGeom prst="rect">
            <a:avLst/>
          </a:prstGeom>
          <a:noFill/>
          <a:ln w="9525">
            <a:noFill/>
            <a:miter lim="800000"/>
            <a:headEnd/>
            <a:tailEnd/>
          </a:ln>
        </p:spPr>
        <p:txBody>
          <a:bodyPr wrap="none" lIns="0" tIns="0" rIns="0" bIns="0">
            <a:prstTxWarp prst="textNoShape">
              <a:avLst/>
            </a:prstTxWarp>
            <a:spAutoFit/>
          </a:bodyPr>
          <a:lstStyle/>
          <a:p>
            <a:r>
              <a:rPr lang="en-US" sz="1000">
                <a:latin typeface="Tahoma" charset="0"/>
              </a:rPr>
              <a:t>40-64</a:t>
            </a:r>
            <a:endParaRPr lang="en-US" sz="1000" b="0">
              <a:latin typeface="Tahoma" charset="0"/>
            </a:endParaRPr>
          </a:p>
        </p:txBody>
      </p:sp>
      <p:sp>
        <p:nvSpPr>
          <p:cNvPr id="65561" name="Rectangle 79"/>
          <p:cNvSpPr>
            <a:spLocks noChangeArrowheads="1"/>
          </p:cNvSpPr>
          <p:nvPr/>
        </p:nvSpPr>
        <p:spPr bwMode="auto">
          <a:xfrm>
            <a:off x="8277225" y="5900738"/>
            <a:ext cx="265113" cy="152400"/>
          </a:xfrm>
          <a:prstGeom prst="rect">
            <a:avLst/>
          </a:prstGeom>
          <a:noFill/>
          <a:ln w="9525">
            <a:noFill/>
            <a:miter lim="800000"/>
            <a:headEnd/>
            <a:tailEnd/>
          </a:ln>
        </p:spPr>
        <p:txBody>
          <a:bodyPr wrap="none" lIns="0" tIns="0" rIns="0" bIns="0">
            <a:prstTxWarp prst="textNoShape">
              <a:avLst/>
            </a:prstTxWarp>
            <a:spAutoFit/>
          </a:bodyPr>
          <a:lstStyle/>
          <a:p>
            <a:r>
              <a:rPr lang="en-US" sz="1000">
                <a:latin typeface="Tahoma" charset="0"/>
              </a:rPr>
              <a:t>65+</a:t>
            </a:r>
            <a:endParaRPr lang="en-US" sz="1000" b="0">
              <a:latin typeface="Tahoma" charset="0"/>
            </a:endParaRPr>
          </a:p>
        </p:txBody>
      </p:sp>
      <p:sp>
        <p:nvSpPr>
          <p:cNvPr id="65562" name="Rectangle 80"/>
          <p:cNvSpPr>
            <a:spLocks noChangeArrowheads="1"/>
          </p:cNvSpPr>
          <p:nvPr/>
        </p:nvSpPr>
        <p:spPr bwMode="auto">
          <a:xfrm>
            <a:off x="1146175" y="5713413"/>
            <a:ext cx="269875" cy="212725"/>
          </a:xfrm>
          <a:prstGeom prst="rect">
            <a:avLst/>
          </a:prstGeom>
          <a:noFill/>
          <a:ln w="9525">
            <a:noFill/>
            <a:miter lim="800000"/>
            <a:headEnd/>
            <a:tailEnd/>
          </a:ln>
        </p:spPr>
        <p:txBody>
          <a:bodyPr wrap="none" lIns="0" tIns="0" rIns="0" bIns="0">
            <a:prstTxWarp prst="textNoShape">
              <a:avLst/>
            </a:prstTxWarp>
            <a:spAutoFit/>
          </a:bodyPr>
          <a:lstStyle/>
          <a:p>
            <a:r>
              <a:rPr lang="en-US" sz="1400" b="0">
                <a:latin typeface="Tahoma" charset="0"/>
              </a:rPr>
              <a:t>0%</a:t>
            </a:r>
            <a:endParaRPr lang="en-US" sz="1400" b="0">
              <a:solidFill>
                <a:srgbClr val="0000CC"/>
              </a:solidFill>
              <a:latin typeface="Tahoma" charset="0"/>
            </a:endParaRPr>
          </a:p>
        </p:txBody>
      </p:sp>
      <p:sp>
        <p:nvSpPr>
          <p:cNvPr id="65563" name="Rectangle 81"/>
          <p:cNvSpPr>
            <a:spLocks noChangeArrowheads="1"/>
          </p:cNvSpPr>
          <p:nvPr/>
        </p:nvSpPr>
        <p:spPr bwMode="auto">
          <a:xfrm>
            <a:off x="1068388" y="4841875"/>
            <a:ext cx="366712" cy="212725"/>
          </a:xfrm>
          <a:prstGeom prst="rect">
            <a:avLst/>
          </a:prstGeom>
          <a:noFill/>
          <a:ln w="9525">
            <a:noFill/>
            <a:miter lim="800000"/>
            <a:headEnd/>
            <a:tailEnd/>
          </a:ln>
        </p:spPr>
        <p:txBody>
          <a:bodyPr wrap="none" lIns="0" tIns="0" rIns="0" bIns="0">
            <a:prstTxWarp prst="textNoShape">
              <a:avLst/>
            </a:prstTxWarp>
            <a:spAutoFit/>
          </a:bodyPr>
          <a:lstStyle/>
          <a:p>
            <a:r>
              <a:rPr lang="en-US" sz="1400" b="0">
                <a:latin typeface="Tahoma" charset="0"/>
              </a:rPr>
              <a:t>20%</a:t>
            </a:r>
            <a:endParaRPr lang="en-US" sz="1400" b="0">
              <a:solidFill>
                <a:srgbClr val="0000CC"/>
              </a:solidFill>
              <a:latin typeface="Tahoma" charset="0"/>
            </a:endParaRPr>
          </a:p>
        </p:txBody>
      </p:sp>
      <p:sp>
        <p:nvSpPr>
          <p:cNvPr id="65564" name="Rectangle 82"/>
          <p:cNvSpPr>
            <a:spLocks noChangeArrowheads="1"/>
          </p:cNvSpPr>
          <p:nvPr/>
        </p:nvSpPr>
        <p:spPr bwMode="auto">
          <a:xfrm>
            <a:off x="1068388" y="3100388"/>
            <a:ext cx="366712" cy="212725"/>
          </a:xfrm>
          <a:prstGeom prst="rect">
            <a:avLst/>
          </a:prstGeom>
          <a:noFill/>
          <a:ln w="9525">
            <a:noFill/>
            <a:miter lim="800000"/>
            <a:headEnd/>
            <a:tailEnd/>
          </a:ln>
        </p:spPr>
        <p:txBody>
          <a:bodyPr wrap="none" lIns="0" tIns="0" rIns="0" bIns="0">
            <a:prstTxWarp prst="textNoShape">
              <a:avLst/>
            </a:prstTxWarp>
            <a:spAutoFit/>
          </a:bodyPr>
          <a:lstStyle/>
          <a:p>
            <a:r>
              <a:rPr lang="en-US" sz="1400" b="0">
                <a:latin typeface="Tahoma" charset="0"/>
              </a:rPr>
              <a:t>60%</a:t>
            </a:r>
            <a:endParaRPr lang="en-US" sz="1400" b="0">
              <a:solidFill>
                <a:srgbClr val="0000CC"/>
              </a:solidFill>
              <a:latin typeface="Tahoma" charset="0"/>
            </a:endParaRPr>
          </a:p>
        </p:txBody>
      </p:sp>
      <p:sp>
        <p:nvSpPr>
          <p:cNvPr id="65565" name="Rectangle 83"/>
          <p:cNvSpPr>
            <a:spLocks noChangeArrowheads="1"/>
          </p:cNvSpPr>
          <p:nvPr/>
        </p:nvSpPr>
        <p:spPr bwMode="auto">
          <a:xfrm>
            <a:off x="1068388" y="2228850"/>
            <a:ext cx="366712" cy="212725"/>
          </a:xfrm>
          <a:prstGeom prst="rect">
            <a:avLst/>
          </a:prstGeom>
          <a:noFill/>
          <a:ln w="9525">
            <a:noFill/>
            <a:miter lim="800000"/>
            <a:headEnd/>
            <a:tailEnd/>
          </a:ln>
        </p:spPr>
        <p:txBody>
          <a:bodyPr wrap="none" lIns="0" tIns="0" rIns="0" bIns="0">
            <a:prstTxWarp prst="textNoShape">
              <a:avLst/>
            </a:prstTxWarp>
            <a:spAutoFit/>
          </a:bodyPr>
          <a:lstStyle/>
          <a:p>
            <a:r>
              <a:rPr lang="en-US" sz="1400" b="0">
                <a:latin typeface="Tahoma" charset="0"/>
              </a:rPr>
              <a:t>80%</a:t>
            </a:r>
            <a:endParaRPr lang="en-US" sz="1400" b="0">
              <a:solidFill>
                <a:srgbClr val="0000CC"/>
              </a:solidFill>
              <a:latin typeface="Tahoma" charset="0"/>
            </a:endParaRPr>
          </a:p>
        </p:txBody>
      </p:sp>
      <p:sp>
        <p:nvSpPr>
          <p:cNvPr id="65566" name="Rectangle 84"/>
          <p:cNvSpPr>
            <a:spLocks noChangeArrowheads="1"/>
          </p:cNvSpPr>
          <p:nvPr/>
        </p:nvSpPr>
        <p:spPr bwMode="auto">
          <a:xfrm>
            <a:off x="990600" y="1358900"/>
            <a:ext cx="463550" cy="212725"/>
          </a:xfrm>
          <a:prstGeom prst="rect">
            <a:avLst/>
          </a:prstGeom>
          <a:noFill/>
          <a:ln w="9525">
            <a:noFill/>
            <a:miter lim="800000"/>
            <a:headEnd/>
            <a:tailEnd/>
          </a:ln>
        </p:spPr>
        <p:txBody>
          <a:bodyPr wrap="none" lIns="0" tIns="0" rIns="0" bIns="0">
            <a:prstTxWarp prst="textNoShape">
              <a:avLst/>
            </a:prstTxWarp>
            <a:spAutoFit/>
          </a:bodyPr>
          <a:lstStyle/>
          <a:p>
            <a:r>
              <a:rPr lang="en-US" sz="1400" b="0">
                <a:latin typeface="Tahoma" charset="0"/>
              </a:rPr>
              <a:t>100%</a:t>
            </a:r>
            <a:endParaRPr lang="en-US" sz="1400" b="0">
              <a:solidFill>
                <a:srgbClr val="0000CC"/>
              </a:solidFill>
              <a:latin typeface="Tahoma" charset="0"/>
            </a:endParaRPr>
          </a:p>
        </p:txBody>
      </p:sp>
      <p:sp>
        <p:nvSpPr>
          <p:cNvPr id="65567" name="Rectangle 86"/>
          <p:cNvSpPr>
            <a:spLocks noChangeArrowheads="1"/>
          </p:cNvSpPr>
          <p:nvPr/>
        </p:nvSpPr>
        <p:spPr bwMode="auto">
          <a:xfrm>
            <a:off x="1752600" y="1693863"/>
            <a:ext cx="1501775" cy="962025"/>
          </a:xfrm>
          <a:prstGeom prst="rect">
            <a:avLst/>
          </a:prstGeom>
          <a:solidFill>
            <a:srgbClr val="000072"/>
          </a:solidFill>
          <a:ln w="9525">
            <a:noFill/>
            <a:miter lim="800000"/>
            <a:headEnd/>
            <a:tailEnd/>
          </a:ln>
        </p:spPr>
        <p:txBody>
          <a:bodyPr>
            <a:prstTxWarp prst="textNoShape">
              <a:avLst/>
            </a:prstTxWarp>
          </a:bodyPr>
          <a:lstStyle/>
          <a:p>
            <a:endParaRPr lang="en-US"/>
          </a:p>
        </p:txBody>
      </p:sp>
      <p:sp>
        <p:nvSpPr>
          <p:cNvPr id="65568" name="Rectangle 87"/>
          <p:cNvSpPr>
            <a:spLocks noChangeArrowheads="1"/>
          </p:cNvSpPr>
          <p:nvPr/>
        </p:nvSpPr>
        <p:spPr bwMode="auto">
          <a:xfrm>
            <a:off x="2052638" y="1722438"/>
            <a:ext cx="796925" cy="198437"/>
          </a:xfrm>
          <a:prstGeom prst="rect">
            <a:avLst/>
          </a:prstGeom>
          <a:noFill/>
          <a:ln w="9525">
            <a:noFill/>
            <a:miter lim="800000"/>
            <a:headEnd/>
            <a:tailEnd/>
          </a:ln>
        </p:spPr>
        <p:txBody>
          <a:bodyPr wrap="none" lIns="0" tIns="0" rIns="0" bIns="0">
            <a:prstTxWarp prst="textNoShape">
              <a:avLst/>
            </a:prstTxWarp>
            <a:spAutoFit/>
          </a:bodyPr>
          <a:lstStyle/>
          <a:p>
            <a:r>
              <a:rPr lang="en-US" sz="1300" b="0">
                <a:latin typeface="Tahoma" charset="0"/>
              </a:rPr>
              <a:t>Private Car</a:t>
            </a:r>
            <a:endParaRPr lang="en-US" b="0">
              <a:latin typeface="Tahoma" charset="0"/>
            </a:endParaRPr>
          </a:p>
        </p:txBody>
      </p:sp>
      <p:sp>
        <p:nvSpPr>
          <p:cNvPr id="65569" name="Rectangle 88"/>
          <p:cNvSpPr>
            <a:spLocks noChangeArrowheads="1"/>
          </p:cNvSpPr>
          <p:nvPr/>
        </p:nvSpPr>
        <p:spPr bwMode="auto">
          <a:xfrm>
            <a:off x="2052638" y="1963738"/>
            <a:ext cx="1179512" cy="198437"/>
          </a:xfrm>
          <a:prstGeom prst="rect">
            <a:avLst/>
          </a:prstGeom>
          <a:noFill/>
          <a:ln w="9525">
            <a:noFill/>
            <a:miter lim="800000"/>
            <a:headEnd/>
            <a:tailEnd/>
          </a:ln>
        </p:spPr>
        <p:txBody>
          <a:bodyPr wrap="none" lIns="0" tIns="0" rIns="0" bIns="0">
            <a:prstTxWarp prst="textNoShape">
              <a:avLst/>
            </a:prstTxWarp>
            <a:spAutoFit/>
          </a:bodyPr>
          <a:lstStyle/>
          <a:p>
            <a:r>
              <a:rPr lang="en-US" sz="1300" b="0">
                <a:latin typeface="Tahoma" charset="0"/>
              </a:rPr>
              <a:t>Public Transport</a:t>
            </a:r>
            <a:endParaRPr lang="en-US" b="0">
              <a:latin typeface="Tahoma" charset="0"/>
            </a:endParaRPr>
          </a:p>
        </p:txBody>
      </p:sp>
      <p:sp>
        <p:nvSpPr>
          <p:cNvPr id="65570" name="Rectangle 89"/>
          <p:cNvSpPr>
            <a:spLocks noChangeArrowheads="1"/>
          </p:cNvSpPr>
          <p:nvPr/>
        </p:nvSpPr>
        <p:spPr bwMode="auto">
          <a:xfrm>
            <a:off x="2052638" y="2203450"/>
            <a:ext cx="495300" cy="198438"/>
          </a:xfrm>
          <a:prstGeom prst="rect">
            <a:avLst/>
          </a:prstGeom>
          <a:noFill/>
          <a:ln w="9525">
            <a:noFill/>
            <a:miter lim="800000"/>
            <a:headEnd/>
            <a:tailEnd/>
          </a:ln>
        </p:spPr>
        <p:txBody>
          <a:bodyPr wrap="none" lIns="0" tIns="0" rIns="0" bIns="0">
            <a:prstTxWarp prst="textNoShape">
              <a:avLst/>
            </a:prstTxWarp>
            <a:spAutoFit/>
          </a:bodyPr>
          <a:lstStyle/>
          <a:p>
            <a:r>
              <a:rPr lang="en-US" sz="1300" b="0">
                <a:latin typeface="Tahoma" charset="0"/>
              </a:rPr>
              <a:t>Bicycle</a:t>
            </a:r>
            <a:endParaRPr lang="en-US" b="0">
              <a:latin typeface="Tahoma" charset="0"/>
            </a:endParaRPr>
          </a:p>
        </p:txBody>
      </p:sp>
      <p:sp>
        <p:nvSpPr>
          <p:cNvPr id="65571" name="Rectangle 90"/>
          <p:cNvSpPr>
            <a:spLocks noChangeArrowheads="1"/>
          </p:cNvSpPr>
          <p:nvPr/>
        </p:nvSpPr>
        <p:spPr bwMode="auto">
          <a:xfrm>
            <a:off x="2052638" y="2443163"/>
            <a:ext cx="357187" cy="198437"/>
          </a:xfrm>
          <a:prstGeom prst="rect">
            <a:avLst/>
          </a:prstGeom>
          <a:noFill/>
          <a:ln w="9525">
            <a:noFill/>
            <a:miter lim="800000"/>
            <a:headEnd/>
            <a:tailEnd/>
          </a:ln>
        </p:spPr>
        <p:txBody>
          <a:bodyPr wrap="none" lIns="0" tIns="0" rIns="0" bIns="0">
            <a:prstTxWarp prst="textNoShape">
              <a:avLst/>
            </a:prstTxWarp>
            <a:spAutoFit/>
          </a:bodyPr>
          <a:lstStyle/>
          <a:p>
            <a:r>
              <a:rPr lang="en-US" sz="1300" b="0">
                <a:latin typeface="Tahoma" charset="0"/>
              </a:rPr>
              <a:t>Walk</a:t>
            </a:r>
            <a:endParaRPr lang="en-US" b="0">
              <a:latin typeface="Tahoma" charset="0"/>
            </a:endParaRPr>
          </a:p>
        </p:txBody>
      </p:sp>
      <p:sp>
        <p:nvSpPr>
          <p:cNvPr id="65572" name="Rectangle 91"/>
          <p:cNvSpPr>
            <a:spLocks noChangeArrowheads="1"/>
          </p:cNvSpPr>
          <p:nvPr/>
        </p:nvSpPr>
        <p:spPr bwMode="auto">
          <a:xfrm>
            <a:off x="1800225" y="1766888"/>
            <a:ext cx="146050" cy="96837"/>
          </a:xfrm>
          <a:prstGeom prst="rect">
            <a:avLst/>
          </a:prstGeom>
          <a:solidFill>
            <a:srgbClr val="DDDDDD"/>
          </a:solidFill>
          <a:ln w="9525">
            <a:noFill/>
            <a:miter lim="800000"/>
            <a:headEnd/>
            <a:tailEnd/>
          </a:ln>
        </p:spPr>
        <p:txBody>
          <a:bodyPr>
            <a:prstTxWarp prst="textNoShape">
              <a:avLst/>
            </a:prstTxWarp>
          </a:bodyPr>
          <a:lstStyle/>
          <a:p>
            <a:endParaRPr lang="en-US"/>
          </a:p>
        </p:txBody>
      </p:sp>
      <p:sp>
        <p:nvSpPr>
          <p:cNvPr id="65573" name="Rectangle 92"/>
          <p:cNvSpPr>
            <a:spLocks noChangeArrowheads="1"/>
          </p:cNvSpPr>
          <p:nvPr/>
        </p:nvSpPr>
        <p:spPr bwMode="auto">
          <a:xfrm>
            <a:off x="1800225" y="2006600"/>
            <a:ext cx="146050" cy="96838"/>
          </a:xfrm>
          <a:prstGeom prst="rect">
            <a:avLst/>
          </a:prstGeom>
          <a:solidFill>
            <a:srgbClr val="FFFFBB"/>
          </a:solidFill>
          <a:ln w="9525">
            <a:noFill/>
            <a:miter lim="800000"/>
            <a:headEnd/>
            <a:tailEnd/>
          </a:ln>
        </p:spPr>
        <p:txBody>
          <a:bodyPr>
            <a:prstTxWarp prst="textNoShape">
              <a:avLst/>
            </a:prstTxWarp>
          </a:bodyPr>
          <a:lstStyle/>
          <a:p>
            <a:endParaRPr lang="en-US"/>
          </a:p>
        </p:txBody>
      </p:sp>
      <p:sp>
        <p:nvSpPr>
          <p:cNvPr id="65574" name="Rectangle 93"/>
          <p:cNvSpPr>
            <a:spLocks noChangeArrowheads="1"/>
          </p:cNvSpPr>
          <p:nvPr/>
        </p:nvSpPr>
        <p:spPr bwMode="auto">
          <a:xfrm>
            <a:off x="1800225" y="2247900"/>
            <a:ext cx="146050" cy="96838"/>
          </a:xfrm>
          <a:prstGeom prst="rect">
            <a:avLst/>
          </a:prstGeom>
          <a:solidFill>
            <a:srgbClr val="FF2D2D"/>
          </a:solidFill>
          <a:ln w="9525">
            <a:noFill/>
            <a:miter lim="800000"/>
            <a:headEnd/>
            <a:tailEnd/>
          </a:ln>
        </p:spPr>
        <p:txBody>
          <a:bodyPr>
            <a:prstTxWarp prst="textNoShape">
              <a:avLst/>
            </a:prstTxWarp>
          </a:bodyPr>
          <a:lstStyle/>
          <a:p>
            <a:endParaRPr lang="en-US"/>
          </a:p>
        </p:txBody>
      </p:sp>
      <p:sp>
        <p:nvSpPr>
          <p:cNvPr id="65575" name="Rectangle 94"/>
          <p:cNvSpPr>
            <a:spLocks noChangeArrowheads="1"/>
          </p:cNvSpPr>
          <p:nvPr/>
        </p:nvSpPr>
        <p:spPr bwMode="auto">
          <a:xfrm>
            <a:off x="1800225" y="2487613"/>
            <a:ext cx="146050" cy="96837"/>
          </a:xfrm>
          <a:prstGeom prst="rect">
            <a:avLst/>
          </a:prstGeom>
          <a:solidFill>
            <a:srgbClr val="F8A05E"/>
          </a:solidFill>
          <a:ln w="9525">
            <a:noFill/>
            <a:miter lim="800000"/>
            <a:headEnd/>
            <a:tailEnd/>
          </a:ln>
        </p:spPr>
        <p:txBody>
          <a:bodyPr>
            <a:prstTxWarp prst="textNoShape">
              <a:avLst/>
            </a:prstTxWarp>
          </a:bodyPr>
          <a:lstStyle/>
          <a:p>
            <a:endParaRPr lang="en-US"/>
          </a:p>
        </p:txBody>
      </p:sp>
      <p:sp>
        <p:nvSpPr>
          <p:cNvPr id="65576" name="Rectangle 95"/>
          <p:cNvSpPr>
            <a:spLocks noChangeArrowheads="1"/>
          </p:cNvSpPr>
          <p:nvPr/>
        </p:nvSpPr>
        <p:spPr bwMode="auto">
          <a:xfrm>
            <a:off x="2185988" y="6097588"/>
            <a:ext cx="1684337" cy="244475"/>
          </a:xfrm>
          <a:prstGeom prst="rect">
            <a:avLst/>
          </a:prstGeom>
          <a:noFill/>
          <a:ln w="9525">
            <a:noFill/>
            <a:miter lim="800000"/>
            <a:headEnd/>
            <a:tailEnd/>
          </a:ln>
        </p:spPr>
        <p:txBody>
          <a:bodyPr wrap="none" lIns="0" tIns="0" rIns="0" bIns="0">
            <a:prstTxWarp prst="textNoShape">
              <a:avLst/>
            </a:prstTxWarp>
            <a:spAutoFit/>
          </a:bodyPr>
          <a:lstStyle/>
          <a:p>
            <a:r>
              <a:rPr lang="en-US" sz="1600">
                <a:latin typeface="Tahoma" charset="0"/>
              </a:rPr>
              <a:t>The Netherlands</a:t>
            </a:r>
            <a:endParaRPr lang="en-US" sz="1600" b="0">
              <a:solidFill>
                <a:srgbClr val="0000CC"/>
              </a:solidFill>
              <a:latin typeface="Tahoma" charset="0"/>
            </a:endParaRPr>
          </a:p>
        </p:txBody>
      </p:sp>
      <p:sp>
        <p:nvSpPr>
          <p:cNvPr id="65577" name="Rectangle 96"/>
          <p:cNvSpPr>
            <a:spLocks noChangeArrowheads="1"/>
          </p:cNvSpPr>
          <p:nvPr/>
        </p:nvSpPr>
        <p:spPr bwMode="auto">
          <a:xfrm>
            <a:off x="5110163" y="6097588"/>
            <a:ext cx="923925" cy="244475"/>
          </a:xfrm>
          <a:prstGeom prst="rect">
            <a:avLst/>
          </a:prstGeom>
          <a:noFill/>
          <a:ln w="9525">
            <a:noFill/>
            <a:miter lim="800000"/>
            <a:headEnd/>
            <a:tailEnd/>
          </a:ln>
        </p:spPr>
        <p:txBody>
          <a:bodyPr wrap="none" lIns="0" tIns="0" rIns="0" bIns="0">
            <a:prstTxWarp prst="textNoShape">
              <a:avLst/>
            </a:prstTxWarp>
            <a:spAutoFit/>
          </a:bodyPr>
          <a:lstStyle/>
          <a:p>
            <a:r>
              <a:rPr lang="en-US" sz="1600">
                <a:latin typeface="Tahoma" charset="0"/>
              </a:rPr>
              <a:t>Germany</a:t>
            </a:r>
            <a:endParaRPr lang="en-US" sz="1600" b="0">
              <a:latin typeface="Tahoma" charset="0"/>
            </a:endParaRPr>
          </a:p>
        </p:txBody>
      </p:sp>
      <p:sp>
        <p:nvSpPr>
          <p:cNvPr id="65578" name="Rectangle 97"/>
          <p:cNvSpPr>
            <a:spLocks noChangeArrowheads="1"/>
          </p:cNvSpPr>
          <p:nvPr/>
        </p:nvSpPr>
        <p:spPr bwMode="auto">
          <a:xfrm>
            <a:off x="7518400" y="6097588"/>
            <a:ext cx="419100" cy="244475"/>
          </a:xfrm>
          <a:prstGeom prst="rect">
            <a:avLst/>
          </a:prstGeom>
          <a:noFill/>
          <a:ln w="9525">
            <a:noFill/>
            <a:miter lim="800000"/>
            <a:headEnd/>
            <a:tailEnd/>
          </a:ln>
        </p:spPr>
        <p:txBody>
          <a:bodyPr wrap="none" lIns="0" tIns="0" rIns="0" bIns="0">
            <a:prstTxWarp prst="textNoShape">
              <a:avLst/>
            </a:prstTxWarp>
            <a:spAutoFit/>
          </a:bodyPr>
          <a:lstStyle/>
          <a:p>
            <a:r>
              <a:rPr lang="en-US" sz="1600">
                <a:latin typeface="Tahoma" charset="0"/>
              </a:rPr>
              <a:t>USA</a:t>
            </a:r>
            <a:endParaRPr lang="en-US" sz="1600" b="0">
              <a:latin typeface="Tahoma" charset="0"/>
            </a:endParaRPr>
          </a:p>
        </p:txBody>
      </p:sp>
      <p:sp>
        <p:nvSpPr>
          <p:cNvPr id="65579" name="Rectangle 98"/>
          <p:cNvSpPr>
            <a:spLocks noChangeArrowheads="1"/>
          </p:cNvSpPr>
          <p:nvPr/>
        </p:nvSpPr>
        <p:spPr bwMode="auto">
          <a:xfrm>
            <a:off x="1047750" y="3970338"/>
            <a:ext cx="366713" cy="212725"/>
          </a:xfrm>
          <a:prstGeom prst="rect">
            <a:avLst/>
          </a:prstGeom>
          <a:noFill/>
          <a:ln w="9525">
            <a:noFill/>
            <a:miter lim="800000"/>
            <a:headEnd/>
            <a:tailEnd/>
          </a:ln>
        </p:spPr>
        <p:txBody>
          <a:bodyPr wrap="none" lIns="0" tIns="0" rIns="0" bIns="0">
            <a:prstTxWarp prst="textNoShape">
              <a:avLst/>
            </a:prstTxWarp>
            <a:spAutoFit/>
          </a:bodyPr>
          <a:lstStyle/>
          <a:p>
            <a:r>
              <a:rPr lang="en-US" sz="1400" b="0">
                <a:latin typeface="Tahoma" charset="0"/>
              </a:rPr>
              <a:t>40%</a:t>
            </a:r>
            <a:endParaRPr lang="en-US" sz="1400" b="0">
              <a:solidFill>
                <a:srgbClr val="0000CC"/>
              </a:solidFill>
              <a:latin typeface="Tahoma" charset="0"/>
            </a:endParaRPr>
          </a:p>
        </p:txBody>
      </p:sp>
      <p:sp>
        <p:nvSpPr>
          <p:cNvPr id="111718" name="Oval 102"/>
          <p:cNvSpPr>
            <a:spLocks noChangeArrowheads="1"/>
          </p:cNvSpPr>
          <p:nvPr/>
        </p:nvSpPr>
        <p:spPr bwMode="auto">
          <a:xfrm>
            <a:off x="7543800" y="5334000"/>
            <a:ext cx="914400" cy="914400"/>
          </a:xfrm>
          <a:prstGeom prst="ellipse">
            <a:avLst/>
          </a:prstGeom>
          <a:noFill/>
          <a:ln w="73025">
            <a:solidFill>
              <a:srgbClr val="FF0000"/>
            </a:solidFill>
            <a:round/>
            <a:headEnd/>
            <a:tailEnd/>
          </a:ln>
        </p:spPr>
        <p:txBody>
          <a:bodyPr wrap="none" anchor="ctr">
            <a:prstTxWarp prst="textNoShape">
              <a:avLst/>
            </a:prstTxWarp>
          </a:bodyPr>
          <a:lstStyle/>
          <a:p>
            <a:endParaRPr lang="en-US"/>
          </a:p>
        </p:txBody>
      </p:sp>
      <p:sp>
        <p:nvSpPr>
          <p:cNvPr id="65581" name="AutoShape 103"/>
          <p:cNvSpPr>
            <a:spLocks noChangeArrowheads="1"/>
          </p:cNvSpPr>
          <p:nvPr/>
        </p:nvSpPr>
        <p:spPr bwMode="auto">
          <a:xfrm>
            <a:off x="8610600" y="6477000"/>
            <a:ext cx="381000" cy="200025"/>
          </a:xfrm>
          <a:prstGeom prst="curvedDownArrow">
            <a:avLst>
              <a:gd name="adj1" fmla="val 38095"/>
              <a:gd name="adj2" fmla="val 76190"/>
              <a:gd name="adj3" fmla="val 33333"/>
            </a:avLst>
          </a:prstGeom>
          <a:solidFill>
            <a:schemeClr val="accent1"/>
          </a:solidFill>
          <a:ln w="9525">
            <a:solidFill>
              <a:schemeClr val="tx1"/>
            </a:solidFill>
            <a:miter lim="800000"/>
            <a:headEnd/>
            <a:tailEnd/>
          </a:ln>
        </p:spPr>
        <p:txBody>
          <a:bodyPr wrap="none" anchor="ctr">
            <a:prstTxWarp prst="textNoShape">
              <a:avLst/>
            </a:prstTxWarp>
          </a:bodyPr>
          <a:lstStyle/>
          <a:p>
            <a:endParaRPr lang="en-US"/>
          </a:p>
        </p:txBody>
      </p:sp>
      <p:grpSp>
        <p:nvGrpSpPr>
          <p:cNvPr id="11" name="Group 105"/>
          <p:cNvGrpSpPr>
            <a:grpSpLocks/>
          </p:cNvGrpSpPr>
          <p:nvPr/>
        </p:nvGrpSpPr>
        <p:grpSpPr bwMode="auto">
          <a:xfrm>
            <a:off x="3429000" y="1905000"/>
            <a:ext cx="3028950" cy="2667000"/>
            <a:chOff x="2160" y="1200"/>
            <a:chExt cx="1908" cy="1680"/>
          </a:xfrm>
        </p:grpSpPr>
        <p:sp>
          <p:nvSpPr>
            <p:cNvPr id="65583" name="Line 100"/>
            <p:cNvSpPr>
              <a:spLocks noChangeShapeType="1"/>
            </p:cNvSpPr>
            <p:nvPr/>
          </p:nvSpPr>
          <p:spPr bwMode="auto">
            <a:xfrm flipH="1">
              <a:off x="2400" y="1468"/>
              <a:ext cx="153" cy="1412"/>
            </a:xfrm>
            <a:prstGeom prst="line">
              <a:avLst/>
            </a:prstGeom>
            <a:noFill/>
            <a:ln w="38100">
              <a:solidFill>
                <a:srgbClr val="FFCC99"/>
              </a:solidFill>
              <a:round/>
              <a:headEnd/>
              <a:tailEnd type="triangle" w="med" len="med"/>
            </a:ln>
          </p:spPr>
          <p:txBody>
            <a:bodyPr wrap="none" anchor="ctr">
              <a:prstTxWarp prst="textNoShape">
                <a:avLst/>
              </a:prstTxWarp>
            </a:bodyPr>
            <a:lstStyle/>
            <a:p>
              <a:endParaRPr lang="en-US"/>
            </a:p>
          </p:txBody>
        </p:sp>
        <p:sp>
          <p:nvSpPr>
            <p:cNvPr id="65584" name="Text Box 101"/>
            <p:cNvSpPr txBox="1">
              <a:spLocks noChangeArrowheads="1"/>
            </p:cNvSpPr>
            <p:nvPr/>
          </p:nvSpPr>
          <p:spPr bwMode="auto">
            <a:xfrm>
              <a:off x="2160" y="1200"/>
              <a:ext cx="1908" cy="216"/>
            </a:xfrm>
            <a:prstGeom prst="rect">
              <a:avLst/>
            </a:prstGeom>
            <a:solidFill>
              <a:srgbClr val="CCCCFF"/>
            </a:solidFill>
            <a:ln w="38100">
              <a:solidFill>
                <a:srgbClr val="FFCC99"/>
              </a:solidFill>
              <a:miter lim="800000"/>
              <a:headEnd/>
              <a:tailEnd/>
            </a:ln>
          </p:spPr>
          <p:txBody>
            <a:bodyPr wrap="none">
              <a:prstTxWarp prst="textNoShape">
                <a:avLst/>
              </a:prstTxWarp>
              <a:spAutoFit/>
            </a:bodyPr>
            <a:lstStyle/>
            <a:p>
              <a:r>
                <a:rPr lang="en-US" sz="1400" b="0">
                  <a:solidFill>
                    <a:srgbClr val="0000CC"/>
                  </a:solidFill>
                  <a:latin typeface="Tahoma" charset="0"/>
                </a:rPr>
                <a:t>50% of people over 75 walk or bike</a:t>
              </a:r>
            </a:p>
          </p:txBody>
        </p:sp>
        <p:sp>
          <p:nvSpPr>
            <p:cNvPr id="65585" name="Line 104"/>
            <p:cNvSpPr>
              <a:spLocks noChangeShapeType="1"/>
            </p:cNvSpPr>
            <p:nvPr/>
          </p:nvSpPr>
          <p:spPr bwMode="auto">
            <a:xfrm flipH="1">
              <a:off x="3870" y="1450"/>
              <a:ext cx="78" cy="833"/>
            </a:xfrm>
            <a:prstGeom prst="line">
              <a:avLst/>
            </a:prstGeom>
            <a:noFill/>
            <a:ln w="38100">
              <a:solidFill>
                <a:srgbClr val="FFCC99"/>
              </a:solidFill>
              <a:round/>
              <a:headEnd/>
              <a:tailEnd type="triangle" w="med" len="med"/>
            </a:ln>
          </p:spPr>
          <p:txBody>
            <a:bodyPr wrap="none" anchor="ctr">
              <a:prstTxWarp prst="textNoShape">
                <a:avLst/>
              </a:prstTxWarp>
            </a:bodyPr>
            <a:lstStyle/>
            <a:p>
              <a:endParaRPr lang="en-US"/>
            </a:p>
          </p:txBody>
        </p:sp>
      </p:gr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down)">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wipe(down)">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wipe(up)">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wipe(down)">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wipe(down)">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wipe(down)">
                                      <p:cBhvr>
                                        <p:cTn id="42" dur="500"/>
                                        <p:tgtEl>
                                          <p:spTgt spid="5"/>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nodeType="clickEffect">
                                  <p:stCondLst>
                                    <p:cond delay="0"/>
                                  </p:stCondLst>
                                  <p:childTnLst>
                                    <p:set>
                                      <p:cBhvr>
                                        <p:cTn id="46" dur="1" fill="hold">
                                          <p:stCondLst>
                                            <p:cond delay="0"/>
                                          </p:stCondLst>
                                        </p:cTn>
                                        <p:tgtEl>
                                          <p:spTgt spid="3"/>
                                        </p:tgtEl>
                                        <p:attrNameLst>
                                          <p:attrName>style.visibility</p:attrName>
                                        </p:attrNameLst>
                                      </p:cBhvr>
                                      <p:to>
                                        <p:strVal val="visible"/>
                                      </p:to>
                                    </p:set>
                                    <p:animEffect transition="in" filter="wipe(down)">
                                      <p:cBhvr>
                                        <p:cTn id="47" dur="500"/>
                                        <p:tgtEl>
                                          <p:spTgt spid="3"/>
                                        </p:tgtEl>
                                      </p:cBhvr>
                                    </p:animEffect>
                                  </p:childTnLst>
                                </p:cTn>
                              </p:par>
                            </p:childTnLst>
                          </p:cTn>
                        </p:par>
                      </p:childTnLst>
                    </p:cTn>
                  </p:par>
                  <p:par>
                    <p:cTn id="48" fill="hold">
                      <p:stCondLst>
                        <p:cond delay="indefinite"/>
                      </p:stCondLst>
                      <p:childTnLst>
                        <p:par>
                          <p:cTn id="49" fill="hold">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111718"/>
                                        </p:tgtEl>
                                        <p:attrNameLst>
                                          <p:attrName>style.visibility</p:attrName>
                                        </p:attrNameLst>
                                      </p:cBhvr>
                                      <p:to>
                                        <p:strVal val="visible"/>
                                      </p:to>
                                    </p:set>
                                    <p:animEffect transition="in" filter="dissolve">
                                      <p:cBhvr>
                                        <p:cTn id="52" dur="500"/>
                                        <p:tgtEl>
                                          <p:spTgt spid="1117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718" grpId="0" animBg="1"/>
    </p:bldLst>
  </p:timing>
</p:sld>
</file>

<file path=ppt/slides/slide6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3490" name="Rectangle 2"/>
          <p:cNvSpPr>
            <a:spLocks noGrp="1" noChangeArrowheads="1"/>
          </p:cNvSpPr>
          <p:nvPr>
            <p:ph type="ctrTitle"/>
          </p:nvPr>
        </p:nvSpPr>
        <p:spPr>
          <a:xfrm>
            <a:off x="93663" y="228600"/>
            <a:ext cx="8920162" cy="1143000"/>
          </a:xfrm>
        </p:spPr>
        <p:txBody>
          <a:bodyPr/>
          <a:lstStyle/>
          <a:p>
            <a:r>
              <a:rPr lang="en-US" sz="4000">
                <a:solidFill>
                  <a:schemeClr val="tx1"/>
                </a:solidFill>
              </a:rPr>
              <a:t>Mode Split in the Netherlands</a:t>
            </a:r>
            <a:r>
              <a:rPr lang="en-US">
                <a:solidFill>
                  <a:schemeClr val="tx1"/>
                </a:solidFill>
              </a:rPr>
              <a:t/>
            </a:r>
            <a:br>
              <a:rPr lang="en-US">
                <a:solidFill>
                  <a:schemeClr val="tx1"/>
                </a:solidFill>
              </a:rPr>
            </a:br>
            <a:r>
              <a:rPr lang="en-US" sz="3200">
                <a:solidFill>
                  <a:schemeClr val="tx1"/>
                </a:solidFill>
              </a:rPr>
              <a:t>by Trip Distance</a:t>
            </a:r>
            <a:endParaRPr lang="en-US">
              <a:solidFill>
                <a:schemeClr val="tx1"/>
              </a:solidFill>
            </a:endParaRPr>
          </a:p>
        </p:txBody>
      </p:sp>
      <p:sp>
        <p:nvSpPr>
          <p:cNvPr id="63491" name="Freeform 3"/>
          <p:cNvSpPr>
            <a:spLocks/>
          </p:cNvSpPr>
          <p:nvPr/>
        </p:nvSpPr>
        <p:spPr bwMode="auto">
          <a:xfrm>
            <a:off x="1430338" y="1733550"/>
            <a:ext cx="417512" cy="4595813"/>
          </a:xfrm>
          <a:custGeom>
            <a:avLst/>
            <a:gdLst>
              <a:gd name="T0" fmla="*/ 789 w 789"/>
              <a:gd name="T1" fmla="*/ 7893 h 8683"/>
              <a:gd name="T2" fmla="*/ 0 w 789"/>
              <a:gd name="T3" fmla="*/ 8683 h 8683"/>
              <a:gd name="T4" fmla="*/ 0 w 789"/>
              <a:gd name="T5" fmla="*/ 789 h 8683"/>
              <a:gd name="T6" fmla="*/ 789 w 789"/>
              <a:gd name="T7" fmla="*/ 0 h 8683"/>
              <a:gd name="T8" fmla="*/ 789 w 789"/>
              <a:gd name="T9" fmla="*/ 7893 h 8683"/>
              <a:gd name="T10" fmla="*/ 0 60000 65536"/>
              <a:gd name="T11" fmla="*/ 0 60000 65536"/>
              <a:gd name="T12" fmla="*/ 0 60000 65536"/>
              <a:gd name="T13" fmla="*/ 0 60000 65536"/>
              <a:gd name="T14" fmla="*/ 0 60000 65536"/>
              <a:gd name="T15" fmla="*/ 0 w 789"/>
              <a:gd name="T16" fmla="*/ 0 h 8683"/>
              <a:gd name="T17" fmla="*/ 789 w 789"/>
              <a:gd name="T18" fmla="*/ 8683 h 8683"/>
            </a:gdLst>
            <a:ahLst/>
            <a:cxnLst>
              <a:cxn ang="T10">
                <a:pos x="T0" y="T1"/>
              </a:cxn>
              <a:cxn ang="T11">
                <a:pos x="T2" y="T3"/>
              </a:cxn>
              <a:cxn ang="T12">
                <a:pos x="T4" y="T5"/>
              </a:cxn>
              <a:cxn ang="T13">
                <a:pos x="T6" y="T7"/>
              </a:cxn>
              <a:cxn ang="T14">
                <a:pos x="T8" y="T9"/>
              </a:cxn>
            </a:cxnLst>
            <a:rect l="T15" t="T16" r="T17" b="T18"/>
            <a:pathLst>
              <a:path w="789" h="8683">
                <a:moveTo>
                  <a:pt x="789" y="7893"/>
                </a:moveTo>
                <a:lnTo>
                  <a:pt x="0" y="8683"/>
                </a:lnTo>
                <a:lnTo>
                  <a:pt x="0" y="789"/>
                </a:lnTo>
                <a:lnTo>
                  <a:pt x="789" y="0"/>
                </a:lnTo>
                <a:lnTo>
                  <a:pt x="789" y="7893"/>
                </a:lnTo>
                <a:close/>
              </a:path>
            </a:pathLst>
          </a:custGeom>
          <a:noFill/>
          <a:ln w="9525">
            <a:noFill/>
            <a:round/>
            <a:headEnd/>
            <a:tailEnd/>
          </a:ln>
        </p:spPr>
        <p:txBody>
          <a:bodyPr>
            <a:prstTxWarp prst="textNoShape">
              <a:avLst/>
            </a:prstTxWarp>
          </a:bodyPr>
          <a:lstStyle/>
          <a:p>
            <a:endParaRPr lang="en-US"/>
          </a:p>
        </p:txBody>
      </p:sp>
      <p:sp>
        <p:nvSpPr>
          <p:cNvPr id="63492" name="Rectangle 5"/>
          <p:cNvSpPr>
            <a:spLocks noChangeArrowheads="1"/>
          </p:cNvSpPr>
          <p:nvPr/>
        </p:nvSpPr>
        <p:spPr bwMode="auto">
          <a:xfrm>
            <a:off x="5148263" y="1847850"/>
            <a:ext cx="668337" cy="228600"/>
          </a:xfrm>
          <a:prstGeom prst="rect">
            <a:avLst/>
          </a:prstGeom>
          <a:noFill/>
          <a:ln w="9525">
            <a:noFill/>
            <a:miter lim="800000"/>
            <a:headEnd/>
            <a:tailEnd/>
          </a:ln>
        </p:spPr>
        <p:txBody>
          <a:bodyPr wrap="none" lIns="0" tIns="0" rIns="0" bIns="0">
            <a:prstTxWarp prst="textNoShape">
              <a:avLst/>
            </a:prstTxWarp>
            <a:spAutoFit/>
          </a:bodyPr>
          <a:lstStyle/>
          <a:p>
            <a:r>
              <a:rPr lang="en-US" sz="1500">
                <a:latin typeface="Technical" pitchFamily="66" charset="0"/>
              </a:rPr>
              <a:t>Bicycle</a:t>
            </a:r>
            <a:endParaRPr lang="en-US">
              <a:latin typeface="Technical" pitchFamily="66" charset="0"/>
            </a:endParaRPr>
          </a:p>
        </p:txBody>
      </p:sp>
      <p:sp>
        <p:nvSpPr>
          <p:cNvPr id="63493" name="Rectangle 6"/>
          <p:cNvSpPr>
            <a:spLocks noChangeArrowheads="1"/>
          </p:cNvSpPr>
          <p:nvPr/>
        </p:nvSpPr>
        <p:spPr bwMode="auto">
          <a:xfrm>
            <a:off x="2384425" y="1847850"/>
            <a:ext cx="635000" cy="228600"/>
          </a:xfrm>
          <a:prstGeom prst="rect">
            <a:avLst/>
          </a:prstGeom>
          <a:noFill/>
          <a:ln w="9525">
            <a:noFill/>
            <a:miter lim="800000"/>
            <a:headEnd/>
            <a:tailEnd/>
          </a:ln>
        </p:spPr>
        <p:txBody>
          <a:bodyPr wrap="none" lIns="0" tIns="0" rIns="0" bIns="0">
            <a:prstTxWarp prst="textNoShape">
              <a:avLst/>
            </a:prstTxWarp>
            <a:spAutoFit/>
          </a:bodyPr>
          <a:lstStyle/>
          <a:p>
            <a:r>
              <a:rPr lang="en-US" sz="1500">
                <a:latin typeface="Technical" pitchFamily="66" charset="0"/>
              </a:rPr>
              <a:t>Transit</a:t>
            </a:r>
            <a:endParaRPr lang="en-US">
              <a:latin typeface="Technical" pitchFamily="66" charset="0"/>
            </a:endParaRPr>
          </a:p>
        </p:txBody>
      </p:sp>
      <p:sp>
        <p:nvSpPr>
          <p:cNvPr id="63494" name="Rectangle 7"/>
          <p:cNvSpPr>
            <a:spLocks noChangeArrowheads="1"/>
          </p:cNvSpPr>
          <p:nvPr/>
        </p:nvSpPr>
        <p:spPr bwMode="auto">
          <a:xfrm>
            <a:off x="3325813" y="1847850"/>
            <a:ext cx="444500" cy="228600"/>
          </a:xfrm>
          <a:prstGeom prst="rect">
            <a:avLst/>
          </a:prstGeom>
          <a:noFill/>
          <a:ln w="9525">
            <a:noFill/>
            <a:miter lim="800000"/>
            <a:headEnd/>
            <a:tailEnd/>
          </a:ln>
        </p:spPr>
        <p:txBody>
          <a:bodyPr wrap="none" lIns="0" tIns="0" rIns="0" bIns="0">
            <a:prstTxWarp prst="textNoShape">
              <a:avLst/>
            </a:prstTxWarp>
            <a:spAutoFit/>
          </a:bodyPr>
          <a:lstStyle/>
          <a:p>
            <a:r>
              <a:rPr lang="en-US" sz="1500">
                <a:latin typeface="Technical" pitchFamily="66" charset="0"/>
              </a:rPr>
              <a:t>Walk</a:t>
            </a:r>
            <a:endParaRPr lang="en-US">
              <a:latin typeface="Technical" pitchFamily="66" charset="0"/>
            </a:endParaRPr>
          </a:p>
        </p:txBody>
      </p:sp>
      <p:sp>
        <p:nvSpPr>
          <p:cNvPr id="63495" name="Rectangle 8"/>
          <p:cNvSpPr>
            <a:spLocks noChangeArrowheads="1"/>
          </p:cNvSpPr>
          <p:nvPr/>
        </p:nvSpPr>
        <p:spPr bwMode="auto">
          <a:xfrm>
            <a:off x="4229100" y="1847850"/>
            <a:ext cx="433388" cy="228600"/>
          </a:xfrm>
          <a:prstGeom prst="rect">
            <a:avLst/>
          </a:prstGeom>
          <a:noFill/>
          <a:ln w="9525">
            <a:noFill/>
            <a:miter lim="800000"/>
            <a:headEnd/>
            <a:tailEnd/>
          </a:ln>
        </p:spPr>
        <p:txBody>
          <a:bodyPr wrap="none" lIns="0" tIns="0" rIns="0" bIns="0">
            <a:prstTxWarp prst="textNoShape">
              <a:avLst/>
            </a:prstTxWarp>
            <a:spAutoFit/>
          </a:bodyPr>
          <a:lstStyle/>
          <a:p>
            <a:r>
              <a:rPr lang="en-US" sz="1500">
                <a:latin typeface="Technical" pitchFamily="66" charset="0"/>
              </a:rPr>
              <a:t>Auto</a:t>
            </a:r>
            <a:endParaRPr lang="en-US">
              <a:latin typeface="Technical" pitchFamily="66" charset="0"/>
            </a:endParaRPr>
          </a:p>
        </p:txBody>
      </p:sp>
      <p:sp>
        <p:nvSpPr>
          <p:cNvPr id="63496" name="Rectangle 9"/>
          <p:cNvSpPr>
            <a:spLocks noChangeArrowheads="1"/>
          </p:cNvSpPr>
          <p:nvPr/>
        </p:nvSpPr>
        <p:spPr bwMode="auto">
          <a:xfrm>
            <a:off x="4902200" y="1908175"/>
            <a:ext cx="155575" cy="103188"/>
          </a:xfrm>
          <a:prstGeom prst="rect">
            <a:avLst/>
          </a:prstGeom>
          <a:solidFill>
            <a:srgbClr val="CC3300"/>
          </a:solidFill>
          <a:ln w="12700">
            <a:solidFill>
              <a:srgbClr val="000000"/>
            </a:solidFill>
            <a:miter lim="800000"/>
            <a:headEnd/>
            <a:tailEnd/>
          </a:ln>
        </p:spPr>
        <p:txBody>
          <a:bodyPr>
            <a:prstTxWarp prst="textNoShape">
              <a:avLst/>
            </a:prstTxWarp>
          </a:bodyPr>
          <a:lstStyle/>
          <a:p>
            <a:endParaRPr lang="en-US"/>
          </a:p>
        </p:txBody>
      </p:sp>
      <p:sp>
        <p:nvSpPr>
          <p:cNvPr id="63497" name="Rectangle 10"/>
          <p:cNvSpPr>
            <a:spLocks noChangeArrowheads="1"/>
          </p:cNvSpPr>
          <p:nvPr/>
        </p:nvSpPr>
        <p:spPr bwMode="auto">
          <a:xfrm>
            <a:off x="2178050" y="1908175"/>
            <a:ext cx="155575" cy="103188"/>
          </a:xfrm>
          <a:prstGeom prst="rect">
            <a:avLst/>
          </a:prstGeom>
          <a:solidFill>
            <a:srgbClr val="CCCCFF"/>
          </a:solidFill>
          <a:ln w="12700">
            <a:solidFill>
              <a:srgbClr val="000000"/>
            </a:solidFill>
            <a:miter lim="800000"/>
            <a:headEnd/>
            <a:tailEnd/>
          </a:ln>
        </p:spPr>
        <p:txBody>
          <a:bodyPr>
            <a:prstTxWarp prst="textNoShape">
              <a:avLst/>
            </a:prstTxWarp>
          </a:bodyPr>
          <a:lstStyle/>
          <a:p>
            <a:endParaRPr lang="en-US"/>
          </a:p>
        </p:txBody>
      </p:sp>
      <p:sp>
        <p:nvSpPr>
          <p:cNvPr id="63498" name="Rectangle 11"/>
          <p:cNvSpPr>
            <a:spLocks noChangeArrowheads="1"/>
          </p:cNvSpPr>
          <p:nvPr/>
        </p:nvSpPr>
        <p:spPr bwMode="auto">
          <a:xfrm>
            <a:off x="3092450" y="1908175"/>
            <a:ext cx="157163" cy="103188"/>
          </a:xfrm>
          <a:prstGeom prst="rect">
            <a:avLst/>
          </a:prstGeom>
          <a:solidFill>
            <a:schemeClr val="tx2"/>
          </a:solidFill>
          <a:ln w="12700">
            <a:solidFill>
              <a:srgbClr val="000000"/>
            </a:solidFill>
            <a:miter lim="800000"/>
            <a:headEnd/>
            <a:tailEnd/>
          </a:ln>
        </p:spPr>
        <p:txBody>
          <a:bodyPr>
            <a:prstTxWarp prst="textNoShape">
              <a:avLst/>
            </a:prstTxWarp>
          </a:bodyPr>
          <a:lstStyle/>
          <a:p>
            <a:endParaRPr lang="en-US"/>
          </a:p>
        </p:txBody>
      </p:sp>
      <p:sp>
        <p:nvSpPr>
          <p:cNvPr id="63499" name="Rectangle 12"/>
          <p:cNvSpPr>
            <a:spLocks noChangeArrowheads="1"/>
          </p:cNvSpPr>
          <p:nvPr/>
        </p:nvSpPr>
        <p:spPr bwMode="auto">
          <a:xfrm>
            <a:off x="3975100" y="1908175"/>
            <a:ext cx="153988" cy="103188"/>
          </a:xfrm>
          <a:prstGeom prst="rect">
            <a:avLst/>
          </a:prstGeom>
          <a:solidFill>
            <a:srgbClr val="FFFFFF"/>
          </a:solidFill>
          <a:ln w="12700">
            <a:solidFill>
              <a:srgbClr val="000000"/>
            </a:solidFill>
            <a:miter lim="800000"/>
            <a:headEnd/>
            <a:tailEnd/>
          </a:ln>
        </p:spPr>
        <p:txBody>
          <a:bodyPr>
            <a:prstTxWarp prst="textNoShape">
              <a:avLst/>
            </a:prstTxWarp>
          </a:bodyPr>
          <a:lstStyle/>
          <a:p>
            <a:endParaRPr lang="en-US"/>
          </a:p>
        </p:txBody>
      </p:sp>
      <p:sp>
        <p:nvSpPr>
          <p:cNvPr id="63500" name="Rectangle 13"/>
          <p:cNvSpPr>
            <a:spLocks noChangeArrowheads="1"/>
          </p:cNvSpPr>
          <p:nvPr/>
        </p:nvSpPr>
        <p:spPr bwMode="auto">
          <a:xfrm>
            <a:off x="287338" y="6561138"/>
            <a:ext cx="4616450" cy="182562"/>
          </a:xfrm>
          <a:prstGeom prst="rect">
            <a:avLst/>
          </a:prstGeom>
          <a:noFill/>
          <a:ln w="9525">
            <a:noFill/>
            <a:miter lim="800000"/>
            <a:headEnd/>
            <a:tailEnd/>
          </a:ln>
        </p:spPr>
        <p:txBody>
          <a:bodyPr wrap="none" lIns="0" tIns="0" rIns="0" bIns="0">
            <a:prstTxWarp prst="textNoShape">
              <a:avLst/>
            </a:prstTxWarp>
            <a:spAutoFit/>
          </a:bodyPr>
          <a:lstStyle/>
          <a:p>
            <a:pPr algn="ctr"/>
            <a:r>
              <a:rPr lang="en-US" sz="1200">
                <a:latin typeface="Tahoma" charset="0"/>
              </a:rPr>
              <a:t>Source: Statistics Netherlands, National Travel Survey, 1996</a:t>
            </a:r>
            <a:endParaRPr lang="en-US" sz="1200" b="0">
              <a:latin typeface="Tahoma" charset="0"/>
            </a:endParaRPr>
          </a:p>
        </p:txBody>
      </p:sp>
      <p:sp>
        <p:nvSpPr>
          <p:cNvPr id="63501" name="Line 14"/>
          <p:cNvSpPr>
            <a:spLocks noChangeShapeType="1"/>
          </p:cNvSpPr>
          <p:nvPr/>
        </p:nvSpPr>
        <p:spPr bwMode="auto">
          <a:xfrm>
            <a:off x="1965325" y="5291138"/>
            <a:ext cx="6872288" cy="1587"/>
          </a:xfrm>
          <a:prstGeom prst="line">
            <a:avLst/>
          </a:prstGeom>
          <a:noFill/>
          <a:ln w="0">
            <a:solidFill>
              <a:srgbClr val="000000"/>
            </a:solidFill>
            <a:prstDash val="sysDot"/>
            <a:round/>
            <a:headEnd/>
            <a:tailEnd/>
          </a:ln>
        </p:spPr>
        <p:txBody>
          <a:bodyPr>
            <a:prstTxWarp prst="textNoShape">
              <a:avLst/>
            </a:prstTxWarp>
          </a:bodyPr>
          <a:lstStyle/>
          <a:p>
            <a:endParaRPr lang="en-US"/>
          </a:p>
        </p:txBody>
      </p:sp>
      <p:sp>
        <p:nvSpPr>
          <p:cNvPr id="63502" name="Line 15"/>
          <p:cNvSpPr>
            <a:spLocks noChangeShapeType="1"/>
          </p:cNvSpPr>
          <p:nvPr/>
        </p:nvSpPr>
        <p:spPr bwMode="auto">
          <a:xfrm>
            <a:off x="1965325" y="4424363"/>
            <a:ext cx="6872288" cy="1587"/>
          </a:xfrm>
          <a:prstGeom prst="line">
            <a:avLst/>
          </a:prstGeom>
          <a:noFill/>
          <a:ln w="0">
            <a:solidFill>
              <a:schemeClr val="tx1"/>
            </a:solidFill>
            <a:prstDash val="sysDot"/>
            <a:round/>
            <a:headEnd/>
            <a:tailEnd/>
          </a:ln>
        </p:spPr>
        <p:txBody>
          <a:bodyPr>
            <a:prstTxWarp prst="textNoShape">
              <a:avLst/>
            </a:prstTxWarp>
          </a:bodyPr>
          <a:lstStyle/>
          <a:p>
            <a:endParaRPr lang="en-US"/>
          </a:p>
        </p:txBody>
      </p:sp>
      <p:sp>
        <p:nvSpPr>
          <p:cNvPr id="63503" name="Line 16"/>
          <p:cNvSpPr>
            <a:spLocks noChangeShapeType="1"/>
          </p:cNvSpPr>
          <p:nvPr/>
        </p:nvSpPr>
        <p:spPr bwMode="auto">
          <a:xfrm>
            <a:off x="1965325" y="3557588"/>
            <a:ext cx="6872288" cy="1587"/>
          </a:xfrm>
          <a:prstGeom prst="line">
            <a:avLst/>
          </a:prstGeom>
          <a:noFill/>
          <a:ln w="0">
            <a:solidFill>
              <a:schemeClr val="tx1"/>
            </a:solidFill>
            <a:prstDash val="sysDot"/>
            <a:round/>
            <a:headEnd/>
            <a:tailEnd/>
          </a:ln>
        </p:spPr>
        <p:txBody>
          <a:bodyPr>
            <a:prstTxWarp prst="textNoShape">
              <a:avLst/>
            </a:prstTxWarp>
          </a:bodyPr>
          <a:lstStyle/>
          <a:p>
            <a:endParaRPr lang="en-US"/>
          </a:p>
        </p:txBody>
      </p:sp>
      <p:sp>
        <p:nvSpPr>
          <p:cNvPr id="63504" name="Line 17"/>
          <p:cNvSpPr>
            <a:spLocks noChangeShapeType="1"/>
          </p:cNvSpPr>
          <p:nvPr/>
        </p:nvSpPr>
        <p:spPr bwMode="auto">
          <a:xfrm>
            <a:off x="1965325" y="2692400"/>
            <a:ext cx="6872288" cy="1588"/>
          </a:xfrm>
          <a:prstGeom prst="line">
            <a:avLst/>
          </a:prstGeom>
          <a:noFill/>
          <a:ln w="0">
            <a:solidFill>
              <a:schemeClr val="tx1"/>
            </a:solidFill>
            <a:prstDash val="sysDot"/>
            <a:round/>
            <a:headEnd/>
            <a:tailEnd/>
          </a:ln>
        </p:spPr>
        <p:txBody>
          <a:bodyPr>
            <a:prstTxWarp prst="textNoShape">
              <a:avLst/>
            </a:prstTxWarp>
          </a:bodyPr>
          <a:lstStyle/>
          <a:p>
            <a:endParaRPr lang="en-US"/>
          </a:p>
        </p:txBody>
      </p:sp>
      <p:sp>
        <p:nvSpPr>
          <p:cNvPr id="63505" name="Line 18"/>
          <p:cNvSpPr>
            <a:spLocks noChangeShapeType="1"/>
          </p:cNvSpPr>
          <p:nvPr/>
        </p:nvSpPr>
        <p:spPr bwMode="auto">
          <a:xfrm>
            <a:off x="1965325" y="1825625"/>
            <a:ext cx="6872288" cy="1588"/>
          </a:xfrm>
          <a:prstGeom prst="line">
            <a:avLst/>
          </a:prstGeom>
          <a:noFill/>
          <a:ln w="0">
            <a:solidFill>
              <a:schemeClr val="tx1"/>
            </a:solidFill>
            <a:prstDash val="sysDot"/>
            <a:round/>
            <a:headEnd/>
            <a:tailEnd/>
          </a:ln>
        </p:spPr>
        <p:txBody>
          <a:bodyPr>
            <a:prstTxWarp prst="textNoShape">
              <a:avLst/>
            </a:prstTxWarp>
          </a:bodyPr>
          <a:lstStyle/>
          <a:p>
            <a:endParaRPr lang="en-US"/>
          </a:p>
        </p:txBody>
      </p:sp>
      <p:sp>
        <p:nvSpPr>
          <p:cNvPr id="63506" name="Line 19"/>
          <p:cNvSpPr>
            <a:spLocks noChangeShapeType="1"/>
          </p:cNvSpPr>
          <p:nvPr/>
        </p:nvSpPr>
        <p:spPr bwMode="auto">
          <a:xfrm flipV="1">
            <a:off x="1316038" y="5291138"/>
            <a:ext cx="649287" cy="649287"/>
          </a:xfrm>
          <a:prstGeom prst="line">
            <a:avLst/>
          </a:prstGeom>
          <a:noFill/>
          <a:ln w="0">
            <a:solidFill>
              <a:srgbClr val="000000"/>
            </a:solidFill>
            <a:prstDash val="sysDot"/>
            <a:round/>
            <a:headEnd/>
            <a:tailEnd/>
          </a:ln>
        </p:spPr>
        <p:txBody>
          <a:bodyPr>
            <a:prstTxWarp prst="textNoShape">
              <a:avLst/>
            </a:prstTxWarp>
          </a:bodyPr>
          <a:lstStyle/>
          <a:p>
            <a:endParaRPr lang="en-US"/>
          </a:p>
        </p:txBody>
      </p:sp>
      <p:sp>
        <p:nvSpPr>
          <p:cNvPr id="63507" name="Line 20"/>
          <p:cNvSpPr>
            <a:spLocks noChangeShapeType="1"/>
          </p:cNvSpPr>
          <p:nvPr/>
        </p:nvSpPr>
        <p:spPr bwMode="auto">
          <a:xfrm flipV="1">
            <a:off x="1316038" y="4424363"/>
            <a:ext cx="649287" cy="649287"/>
          </a:xfrm>
          <a:prstGeom prst="line">
            <a:avLst/>
          </a:prstGeom>
          <a:noFill/>
          <a:ln w="0">
            <a:solidFill>
              <a:srgbClr val="000000"/>
            </a:solidFill>
            <a:prstDash val="sysDot"/>
            <a:round/>
            <a:headEnd/>
            <a:tailEnd/>
          </a:ln>
        </p:spPr>
        <p:txBody>
          <a:bodyPr>
            <a:prstTxWarp prst="textNoShape">
              <a:avLst/>
            </a:prstTxWarp>
          </a:bodyPr>
          <a:lstStyle/>
          <a:p>
            <a:endParaRPr lang="en-US"/>
          </a:p>
        </p:txBody>
      </p:sp>
      <p:sp>
        <p:nvSpPr>
          <p:cNvPr id="63508" name="Line 21"/>
          <p:cNvSpPr>
            <a:spLocks noChangeShapeType="1"/>
          </p:cNvSpPr>
          <p:nvPr/>
        </p:nvSpPr>
        <p:spPr bwMode="auto">
          <a:xfrm flipV="1">
            <a:off x="1316038" y="3557588"/>
            <a:ext cx="649287" cy="649287"/>
          </a:xfrm>
          <a:prstGeom prst="line">
            <a:avLst/>
          </a:prstGeom>
          <a:noFill/>
          <a:ln w="0">
            <a:solidFill>
              <a:srgbClr val="000000"/>
            </a:solidFill>
            <a:prstDash val="sysDot"/>
            <a:round/>
            <a:headEnd/>
            <a:tailEnd/>
          </a:ln>
        </p:spPr>
        <p:txBody>
          <a:bodyPr>
            <a:prstTxWarp prst="textNoShape">
              <a:avLst/>
            </a:prstTxWarp>
          </a:bodyPr>
          <a:lstStyle/>
          <a:p>
            <a:endParaRPr lang="en-US"/>
          </a:p>
        </p:txBody>
      </p:sp>
      <p:sp>
        <p:nvSpPr>
          <p:cNvPr id="63509" name="Line 22"/>
          <p:cNvSpPr>
            <a:spLocks noChangeShapeType="1"/>
          </p:cNvSpPr>
          <p:nvPr/>
        </p:nvSpPr>
        <p:spPr bwMode="auto">
          <a:xfrm flipV="1">
            <a:off x="1316038" y="2692400"/>
            <a:ext cx="649287" cy="649288"/>
          </a:xfrm>
          <a:prstGeom prst="line">
            <a:avLst/>
          </a:prstGeom>
          <a:noFill/>
          <a:ln w="0">
            <a:solidFill>
              <a:srgbClr val="000000"/>
            </a:solidFill>
            <a:prstDash val="sysDot"/>
            <a:round/>
            <a:headEnd/>
            <a:tailEnd/>
          </a:ln>
        </p:spPr>
        <p:txBody>
          <a:bodyPr>
            <a:prstTxWarp prst="textNoShape">
              <a:avLst/>
            </a:prstTxWarp>
          </a:bodyPr>
          <a:lstStyle/>
          <a:p>
            <a:endParaRPr lang="en-US"/>
          </a:p>
        </p:txBody>
      </p:sp>
      <p:sp>
        <p:nvSpPr>
          <p:cNvPr id="63510" name="Line 23"/>
          <p:cNvSpPr>
            <a:spLocks noChangeShapeType="1"/>
          </p:cNvSpPr>
          <p:nvPr/>
        </p:nvSpPr>
        <p:spPr bwMode="auto">
          <a:xfrm flipV="1">
            <a:off x="1316038" y="1825625"/>
            <a:ext cx="649287" cy="649288"/>
          </a:xfrm>
          <a:prstGeom prst="line">
            <a:avLst/>
          </a:prstGeom>
          <a:noFill/>
          <a:ln w="0">
            <a:solidFill>
              <a:schemeClr val="tx1"/>
            </a:solidFill>
            <a:prstDash val="sysDot"/>
            <a:round/>
            <a:headEnd/>
            <a:tailEnd/>
          </a:ln>
        </p:spPr>
        <p:txBody>
          <a:bodyPr>
            <a:prstTxWarp prst="textNoShape">
              <a:avLst/>
            </a:prstTxWarp>
          </a:bodyPr>
          <a:lstStyle/>
          <a:p>
            <a:endParaRPr lang="en-US"/>
          </a:p>
        </p:txBody>
      </p:sp>
      <p:sp>
        <p:nvSpPr>
          <p:cNvPr id="63511" name="Line 24"/>
          <p:cNvSpPr>
            <a:spLocks noChangeShapeType="1"/>
          </p:cNvSpPr>
          <p:nvPr/>
        </p:nvSpPr>
        <p:spPr bwMode="auto">
          <a:xfrm>
            <a:off x="1965325" y="5291138"/>
            <a:ext cx="6872288" cy="1587"/>
          </a:xfrm>
          <a:prstGeom prst="line">
            <a:avLst/>
          </a:prstGeom>
          <a:noFill/>
          <a:ln w="12700">
            <a:solidFill>
              <a:srgbClr val="000000"/>
            </a:solidFill>
            <a:round/>
            <a:headEnd/>
            <a:tailEnd/>
          </a:ln>
        </p:spPr>
        <p:txBody>
          <a:bodyPr>
            <a:prstTxWarp prst="textNoShape">
              <a:avLst/>
            </a:prstTxWarp>
          </a:bodyPr>
          <a:lstStyle/>
          <a:p>
            <a:endParaRPr lang="en-US"/>
          </a:p>
        </p:txBody>
      </p:sp>
      <p:sp>
        <p:nvSpPr>
          <p:cNvPr id="63512" name="Line 25"/>
          <p:cNvSpPr>
            <a:spLocks noChangeShapeType="1"/>
          </p:cNvSpPr>
          <p:nvPr/>
        </p:nvSpPr>
        <p:spPr bwMode="auto">
          <a:xfrm flipV="1">
            <a:off x="8837613" y="1830388"/>
            <a:ext cx="1587" cy="3460750"/>
          </a:xfrm>
          <a:prstGeom prst="line">
            <a:avLst/>
          </a:prstGeom>
          <a:noFill/>
          <a:ln w="12700">
            <a:solidFill>
              <a:schemeClr val="tx1"/>
            </a:solidFill>
            <a:round/>
            <a:headEnd/>
            <a:tailEnd/>
          </a:ln>
        </p:spPr>
        <p:txBody>
          <a:bodyPr>
            <a:prstTxWarp prst="textNoShape">
              <a:avLst/>
            </a:prstTxWarp>
          </a:bodyPr>
          <a:lstStyle/>
          <a:p>
            <a:endParaRPr lang="en-US"/>
          </a:p>
        </p:txBody>
      </p:sp>
      <p:sp>
        <p:nvSpPr>
          <p:cNvPr id="63513" name="Line 26"/>
          <p:cNvSpPr>
            <a:spLocks noChangeShapeType="1"/>
          </p:cNvSpPr>
          <p:nvPr/>
        </p:nvSpPr>
        <p:spPr bwMode="auto">
          <a:xfrm flipH="1">
            <a:off x="1316038" y="5291138"/>
            <a:ext cx="649287" cy="649287"/>
          </a:xfrm>
          <a:prstGeom prst="line">
            <a:avLst/>
          </a:prstGeom>
          <a:noFill/>
          <a:ln w="12700">
            <a:solidFill>
              <a:srgbClr val="000000"/>
            </a:solidFill>
            <a:round/>
            <a:headEnd/>
            <a:tailEnd/>
          </a:ln>
        </p:spPr>
        <p:txBody>
          <a:bodyPr>
            <a:prstTxWarp prst="textNoShape">
              <a:avLst/>
            </a:prstTxWarp>
          </a:bodyPr>
          <a:lstStyle/>
          <a:p>
            <a:endParaRPr lang="en-US"/>
          </a:p>
        </p:txBody>
      </p:sp>
      <p:sp>
        <p:nvSpPr>
          <p:cNvPr id="63514" name="Line 27"/>
          <p:cNvSpPr>
            <a:spLocks noChangeShapeType="1"/>
          </p:cNvSpPr>
          <p:nvPr/>
        </p:nvSpPr>
        <p:spPr bwMode="auto">
          <a:xfrm flipV="1">
            <a:off x="1316038" y="2457450"/>
            <a:ext cx="1587" cy="3482975"/>
          </a:xfrm>
          <a:prstGeom prst="line">
            <a:avLst/>
          </a:prstGeom>
          <a:noFill/>
          <a:ln w="12700">
            <a:solidFill>
              <a:srgbClr val="000000"/>
            </a:solidFill>
            <a:round/>
            <a:headEnd/>
            <a:tailEnd/>
          </a:ln>
        </p:spPr>
        <p:txBody>
          <a:bodyPr>
            <a:prstTxWarp prst="textNoShape">
              <a:avLst/>
            </a:prstTxWarp>
          </a:bodyPr>
          <a:lstStyle/>
          <a:p>
            <a:endParaRPr lang="en-US"/>
          </a:p>
        </p:txBody>
      </p:sp>
      <p:sp>
        <p:nvSpPr>
          <p:cNvPr id="63515" name="Line 28"/>
          <p:cNvSpPr>
            <a:spLocks noChangeShapeType="1"/>
          </p:cNvSpPr>
          <p:nvPr/>
        </p:nvSpPr>
        <p:spPr bwMode="auto">
          <a:xfrm>
            <a:off x="1965325" y="1847850"/>
            <a:ext cx="1588" cy="3443288"/>
          </a:xfrm>
          <a:prstGeom prst="line">
            <a:avLst/>
          </a:prstGeom>
          <a:noFill/>
          <a:ln w="12700">
            <a:solidFill>
              <a:schemeClr val="tx1"/>
            </a:solidFill>
            <a:round/>
            <a:headEnd/>
            <a:tailEnd/>
          </a:ln>
        </p:spPr>
        <p:txBody>
          <a:bodyPr>
            <a:prstTxWarp prst="textNoShape">
              <a:avLst/>
            </a:prstTxWarp>
          </a:bodyPr>
          <a:lstStyle/>
          <a:p>
            <a:endParaRPr lang="en-US"/>
          </a:p>
        </p:txBody>
      </p:sp>
      <p:sp>
        <p:nvSpPr>
          <p:cNvPr id="63516" name="Line 29"/>
          <p:cNvSpPr>
            <a:spLocks noChangeShapeType="1"/>
          </p:cNvSpPr>
          <p:nvPr/>
        </p:nvSpPr>
        <p:spPr bwMode="auto">
          <a:xfrm>
            <a:off x="1965325" y="5291138"/>
            <a:ext cx="6872288" cy="1587"/>
          </a:xfrm>
          <a:prstGeom prst="line">
            <a:avLst/>
          </a:prstGeom>
          <a:noFill/>
          <a:ln w="12700">
            <a:solidFill>
              <a:schemeClr val="tx1"/>
            </a:solidFill>
            <a:round/>
            <a:headEnd/>
            <a:tailEnd/>
          </a:ln>
        </p:spPr>
        <p:txBody>
          <a:bodyPr>
            <a:prstTxWarp prst="textNoShape">
              <a:avLst/>
            </a:prstTxWarp>
          </a:bodyPr>
          <a:lstStyle/>
          <a:p>
            <a:endParaRPr lang="en-US"/>
          </a:p>
        </p:txBody>
      </p:sp>
      <p:sp>
        <p:nvSpPr>
          <p:cNvPr id="63517" name="Line 30"/>
          <p:cNvSpPr>
            <a:spLocks noChangeShapeType="1"/>
          </p:cNvSpPr>
          <p:nvPr/>
        </p:nvSpPr>
        <p:spPr bwMode="auto">
          <a:xfrm flipH="1">
            <a:off x="8188325" y="5291138"/>
            <a:ext cx="649288" cy="649287"/>
          </a:xfrm>
          <a:prstGeom prst="line">
            <a:avLst/>
          </a:prstGeom>
          <a:noFill/>
          <a:ln w="12700">
            <a:solidFill>
              <a:schemeClr val="tx1"/>
            </a:solidFill>
            <a:round/>
            <a:headEnd/>
            <a:tailEnd/>
          </a:ln>
        </p:spPr>
        <p:txBody>
          <a:bodyPr>
            <a:prstTxWarp prst="textNoShape">
              <a:avLst/>
            </a:prstTxWarp>
          </a:bodyPr>
          <a:lstStyle/>
          <a:p>
            <a:endParaRPr lang="en-US"/>
          </a:p>
        </p:txBody>
      </p:sp>
      <p:sp>
        <p:nvSpPr>
          <p:cNvPr id="63518" name="Line 31"/>
          <p:cNvSpPr>
            <a:spLocks noChangeShapeType="1"/>
          </p:cNvSpPr>
          <p:nvPr/>
        </p:nvSpPr>
        <p:spPr bwMode="auto">
          <a:xfrm flipH="1">
            <a:off x="1316038" y="5940425"/>
            <a:ext cx="6872287" cy="1588"/>
          </a:xfrm>
          <a:prstGeom prst="line">
            <a:avLst/>
          </a:prstGeom>
          <a:noFill/>
          <a:ln w="12700">
            <a:solidFill>
              <a:srgbClr val="000000"/>
            </a:solidFill>
            <a:round/>
            <a:headEnd/>
            <a:tailEnd/>
          </a:ln>
        </p:spPr>
        <p:txBody>
          <a:bodyPr>
            <a:prstTxWarp prst="textNoShape">
              <a:avLst/>
            </a:prstTxWarp>
          </a:bodyPr>
          <a:lstStyle/>
          <a:p>
            <a:endParaRPr lang="en-US"/>
          </a:p>
        </p:txBody>
      </p:sp>
      <p:sp>
        <p:nvSpPr>
          <p:cNvPr id="63519" name="Line 32"/>
          <p:cNvSpPr>
            <a:spLocks noChangeShapeType="1"/>
          </p:cNvSpPr>
          <p:nvPr/>
        </p:nvSpPr>
        <p:spPr bwMode="auto">
          <a:xfrm flipV="1">
            <a:off x="1316038" y="5291138"/>
            <a:ext cx="649287" cy="649287"/>
          </a:xfrm>
          <a:prstGeom prst="line">
            <a:avLst/>
          </a:prstGeom>
          <a:noFill/>
          <a:ln w="12700">
            <a:solidFill>
              <a:srgbClr val="000000"/>
            </a:solidFill>
            <a:round/>
            <a:headEnd/>
            <a:tailEnd/>
          </a:ln>
        </p:spPr>
        <p:txBody>
          <a:bodyPr>
            <a:prstTxWarp prst="textNoShape">
              <a:avLst/>
            </a:prstTxWarp>
          </a:bodyPr>
          <a:lstStyle/>
          <a:p>
            <a:endParaRPr lang="en-US"/>
          </a:p>
        </p:txBody>
      </p:sp>
      <p:sp>
        <p:nvSpPr>
          <p:cNvPr id="63520" name="Line 33"/>
          <p:cNvSpPr>
            <a:spLocks noChangeShapeType="1"/>
          </p:cNvSpPr>
          <p:nvPr/>
        </p:nvSpPr>
        <p:spPr bwMode="auto">
          <a:xfrm>
            <a:off x="1477963" y="5778500"/>
            <a:ext cx="6872287" cy="1588"/>
          </a:xfrm>
          <a:prstGeom prst="line">
            <a:avLst/>
          </a:prstGeom>
          <a:noFill/>
          <a:ln w="12700">
            <a:solidFill>
              <a:schemeClr val="tx1"/>
            </a:solidFill>
            <a:round/>
            <a:headEnd/>
            <a:tailEnd/>
          </a:ln>
        </p:spPr>
        <p:txBody>
          <a:bodyPr>
            <a:prstTxWarp prst="textNoShape">
              <a:avLst/>
            </a:prstTxWarp>
          </a:bodyPr>
          <a:lstStyle/>
          <a:p>
            <a:endParaRPr lang="en-US"/>
          </a:p>
        </p:txBody>
      </p:sp>
      <p:sp>
        <p:nvSpPr>
          <p:cNvPr id="63521" name="Line 34"/>
          <p:cNvSpPr>
            <a:spLocks noChangeShapeType="1"/>
          </p:cNvSpPr>
          <p:nvPr/>
        </p:nvSpPr>
        <p:spPr bwMode="auto">
          <a:xfrm>
            <a:off x="1639888" y="5616575"/>
            <a:ext cx="6872287" cy="1588"/>
          </a:xfrm>
          <a:prstGeom prst="line">
            <a:avLst/>
          </a:prstGeom>
          <a:noFill/>
          <a:ln w="12700">
            <a:solidFill>
              <a:schemeClr val="tx1"/>
            </a:solidFill>
            <a:round/>
            <a:headEnd/>
            <a:tailEnd/>
          </a:ln>
        </p:spPr>
        <p:txBody>
          <a:bodyPr>
            <a:prstTxWarp prst="textNoShape">
              <a:avLst/>
            </a:prstTxWarp>
          </a:bodyPr>
          <a:lstStyle/>
          <a:p>
            <a:endParaRPr lang="en-US"/>
          </a:p>
        </p:txBody>
      </p:sp>
      <p:sp>
        <p:nvSpPr>
          <p:cNvPr id="63522" name="Line 35"/>
          <p:cNvSpPr>
            <a:spLocks noChangeShapeType="1"/>
          </p:cNvSpPr>
          <p:nvPr/>
        </p:nvSpPr>
        <p:spPr bwMode="auto">
          <a:xfrm>
            <a:off x="1803400" y="5453063"/>
            <a:ext cx="6872288" cy="1587"/>
          </a:xfrm>
          <a:prstGeom prst="line">
            <a:avLst/>
          </a:prstGeom>
          <a:noFill/>
          <a:ln w="12700">
            <a:solidFill>
              <a:schemeClr val="tx1"/>
            </a:solidFill>
            <a:round/>
            <a:headEnd/>
            <a:tailEnd/>
          </a:ln>
        </p:spPr>
        <p:txBody>
          <a:bodyPr>
            <a:prstTxWarp prst="textNoShape">
              <a:avLst/>
            </a:prstTxWarp>
          </a:bodyPr>
          <a:lstStyle/>
          <a:p>
            <a:endParaRPr lang="en-US"/>
          </a:p>
        </p:txBody>
      </p:sp>
      <p:sp>
        <p:nvSpPr>
          <p:cNvPr id="63523" name="Line 36"/>
          <p:cNvSpPr>
            <a:spLocks noChangeShapeType="1"/>
          </p:cNvSpPr>
          <p:nvPr/>
        </p:nvSpPr>
        <p:spPr bwMode="auto">
          <a:xfrm>
            <a:off x="1477963" y="2305050"/>
            <a:ext cx="1587" cy="3473450"/>
          </a:xfrm>
          <a:prstGeom prst="line">
            <a:avLst/>
          </a:prstGeom>
          <a:noFill/>
          <a:ln w="12700">
            <a:solidFill>
              <a:schemeClr val="tx1"/>
            </a:solidFill>
            <a:round/>
            <a:headEnd/>
            <a:tailEnd/>
          </a:ln>
        </p:spPr>
        <p:txBody>
          <a:bodyPr>
            <a:prstTxWarp prst="textNoShape">
              <a:avLst/>
            </a:prstTxWarp>
          </a:bodyPr>
          <a:lstStyle/>
          <a:p>
            <a:endParaRPr lang="en-US"/>
          </a:p>
        </p:txBody>
      </p:sp>
      <p:sp>
        <p:nvSpPr>
          <p:cNvPr id="63524" name="Line 37"/>
          <p:cNvSpPr>
            <a:spLocks noChangeShapeType="1"/>
          </p:cNvSpPr>
          <p:nvPr/>
        </p:nvSpPr>
        <p:spPr bwMode="auto">
          <a:xfrm>
            <a:off x="1639888" y="2152650"/>
            <a:ext cx="1587" cy="3463925"/>
          </a:xfrm>
          <a:prstGeom prst="line">
            <a:avLst/>
          </a:prstGeom>
          <a:noFill/>
          <a:ln w="12700">
            <a:solidFill>
              <a:schemeClr val="tx1"/>
            </a:solidFill>
            <a:round/>
            <a:headEnd/>
            <a:tailEnd/>
          </a:ln>
        </p:spPr>
        <p:txBody>
          <a:bodyPr>
            <a:prstTxWarp prst="textNoShape">
              <a:avLst/>
            </a:prstTxWarp>
          </a:bodyPr>
          <a:lstStyle/>
          <a:p>
            <a:endParaRPr lang="en-US"/>
          </a:p>
        </p:txBody>
      </p:sp>
      <p:sp>
        <p:nvSpPr>
          <p:cNvPr id="63525" name="Line 38"/>
          <p:cNvSpPr>
            <a:spLocks noChangeShapeType="1"/>
          </p:cNvSpPr>
          <p:nvPr/>
        </p:nvSpPr>
        <p:spPr bwMode="auto">
          <a:xfrm>
            <a:off x="1803400" y="2000250"/>
            <a:ext cx="1588" cy="3452813"/>
          </a:xfrm>
          <a:prstGeom prst="line">
            <a:avLst/>
          </a:prstGeom>
          <a:noFill/>
          <a:ln w="12700">
            <a:solidFill>
              <a:schemeClr val="tx1"/>
            </a:solidFill>
            <a:round/>
            <a:headEnd/>
            <a:tailEnd/>
          </a:ln>
        </p:spPr>
        <p:txBody>
          <a:bodyPr>
            <a:prstTxWarp prst="textNoShape">
              <a:avLst/>
            </a:prstTxWarp>
          </a:bodyPr>
          <a:lstStyle/>
          <a:p>
            <a:endParaRPr lang="en-US"/>
          </a:p>
        </p:txBody>
      </p:sp>
      <p:grpSp>
        <p:nvGrpSpPr>
          <p:cNvPr id="2" name="Group 39"/>
          <p:cNvGrpSpPr>
            <a:grpSpLocks/>
          </p:cNvGrpSpPr>
          <p:nvPr/>
        </p:nvGrpSpPr>
        <p:grpSpPr bwMode="auto">
          <a:xfrm>
            <a:off x="2220913" y="2084388"/>
            <a:ext cx="4822825" cy="3328987"/>
            <a:chOff x="1179" y="1301"/>
            <a:chExt cx="3038" cy="2097"/>
          </a:xfrm>
        </p:grpSpPr>
        <p:grpSp>
          <p:nvGrpSpPr>
            <p:cNvPr id="3" name="Group 40"/>
            <p:cNvGrpSpPr>
              <a:grpSpLocks/>
            </p:cNvGrpSpPr>
            <p:nvPr/>
          </p:nvGrpSpPr>
          <p:grpSpPr bwMode="auto">
            <a:xfrm>
              <a:off x="2045" y="1982"/>
              <a:ext cx="441" cy="1416"/>
              <a:chOff x="2045" y="1982"/>
              <a:chExt cx="441" cy="1416"/>
            </a:xfrm>
          </p:grpSpPr>
          <p:sp>
            <p:nvSpPr>
              <p:cNvPr id="63627" name="Freeform 41"/>
              <p:cNvSpPr>
                <a:spLocks/>
              </p:cNvSpPr>
              <p:nvPr/>
            </p:nvSpPr>
            <p:spPr bwMode="auto">
              <a:xfrm>
                <a:off x="2045" y="1982"/>
                <a:ext cx="441" cy="51"/>
              </a:xfrm>
              <a:custGeom>
                <a:avLst/>
                <a:gdLst>
                  <a:gd name="T0" fmla="*/ 153 w 1321"/>
                  <a:gd name="T1" fmla="*/ 0 h 153"/>
                  <a:gd name="T2" fmla="*/ 0 w 1321"/>
                  <a:gd name="T3" fmla="*/ 153 h 153"/>
                  <a:gd name="T4" fmla="*/ 1168 w 1321"/>
                  <a:gd name="T5" fmla="*/ 153 h 153"/>
                  <a:gd name="T6" fmla="*/ 1321 w 1321"/>
                  <a:gd name="T7" fmla="*/ 0 h 153"/>
                  <a:gd name="T8" fmla="*/ 153 w 1321"/>
                  <a:gd name="T9" fmla="*/ 0 h 153"/>
                  <a:gd name="T10" fmla="*/ 0 60000 65536"/>
                  <a:gd name="T11" fmla="*/ 0 60000 65536"/>
                  <a:gd name="T12" fmla="*/ 0 60000 65536"/>
                  <a:gd name="T13" fmla="*/ 0 60000 65536"/>
                  <a:gd name="T14" fmla="*/ 0 60000 65536"/>
                  <a:gd name="T15" fmla="*/ 0 w 1321"/>
                  <a:gd name="T16" fmla="*/ 0 h 153"/>
                  <a:gd name="T17" fmla="*/ 1321 w 1321"/>
                  <a:gd name="T18" fmla="*/ 153 h 153"/>
                </a:gdLst>
                <a:ahLst/>
                <a:cxnLst>
                  <a:cxn ang="T10">
                    <a:pos x="T0" y="T1"/>
                  </a:cxn>
                  <a:cxn ang="T11">
                    <a:pos x="T2" y="T3"/>
                  </a:cxn>
                  <a:cxn ang="T12">
                    <a:pos x="T4" y="T5"/>
                  </a:cxn>
                  <a:cxn ang="T13">
                    <a:pos x="T6" y="T7"/>
                  </a:cxn>
                  <a:cxn ang="T14">
                    <a:pos x="T8" y="T9"/>
                  </a:cxn>
                </a:cxnLst>
                <a:rect l="T15" t="T16" r="T17" b="T18"/>
                <a:pathLst>
                  <a:path w="1321" h="153">
                    <a:moveTo>
                      <a:pt x="153" y="0"/>
                    </a:moveTo>
                    <a:lnTo>
                      <a:pt x="0" y="153"/>
                    </a:lnTo>
                    <a:lnTo>
                      <a:pt x="1168" y="153"/>
                    </a:lnTo>
                    <a:lnTo>
                      <a:pt x="1321" y="0"/>
                    </a:lnTo>
                    <a:lnTo>
                      <a:pt x="153" y="0"/>
                    </a:lnTo>
                    <a:close/>
                  </a:path>
                </a:pathLst>
              </a:custGeom>
              <a:solidFill>
                <a:srgbClr val="BFBFBF"/>
              </a:solidFill>
              <a:ln w="12700">
                <a:solidFill>
                  <a:srgbClr val="000000"/>
                </a:solidFill>
                <a:round/>
                <a:headEnd/>
                <a:tailEnd/>
              </a:ln>
            </p:spPr>
            <p:txBody>
              <a:bodyPr>
                <a:prstTxWarp prst="textNoShape">
                  <a:avLst/>
                </a:prstTxWarp>
              </a:bodyPr>
              <a:lstStyle/>
              <a:p>
                <a:endParaRPr lang="en-US"/>
              </a:p>
            </p:txBody>
          </p:sp>
          <p:sp>
            <p:nvSpPr>
              <p:cNvPr id="63628" name="Freeform 42"/>
              <p:cNvSpPr>
                <a:spLocks/>
              </p:cNvSpPr>
              <p:nvPr/>
            </p:nvSpPr>
            <p:spPr bwMode="auto">
              <a:xfrm>
                <a:off x="2435" y="1982"/>
                <a:ext cx="51" cy="1416"/>
              </a:xfrm>
              <a:custGeom>
                <a:avLst/>
                <a:gdLst>
                  <a:gd name="T0" fmla="*/ 153 w 153"/>
                  <a:gd name="T1" fmla="*/ 4093 h 4246"/>
                  <a:gd name="T2" fmla="*/ 153 w 153"/>
                  <a:gd name="T3" fmla="*/ 0 h 4246"/>
                  <a:gd name="T4" fmla="*/ 0 w 153"/>
                  <a:gd name="T5" fmla="*/ 153 h 4246"/>
                  <a:gd name="T6" fmla="*/ 0 w 153"/>
                  <a:gd name="T7" fmla="*/ 4246 h 4246"/>
                  <a:gd name="T8" fmla="*/ 153 w 153"/>
                  <a:gd name="T9" fmla="*/ 4093 h 4246"/>
                  <a:gd name="T10" fmla="*/ 0 60000 65536"/>
                  <a:gd name="T11" fmla="*/ 0 60000 65536"/>
                  <a:gd name="T12" fmla="*/ 0 60000 65536"/>
                  <a:gd name="T13" fmla="*/ 0 60000 65536"/>
                  <a:gd name="T14" fmla="*/ 0 60000 65536"/>
                  <a:gd name="T15" fmla="*/ 0 w 153"/>
                  <a:gd name="T16" fmla="*/ 0 h 4246"/>
                  <a:gd name="T17" fmla="*/ 153 w 153"/>
                  <a:gd name="T18" fmla="*/ 4246 h 4246"/>
                </a:gdLst>
                <a:ahLst/>
                <a:cxnLst>
                  <a:cxn ang="T10">
                    <a:pos x="T0" y="T1"/>
                  </a:cxn>
                  <a:cxn ang="T11">
                    <a:pos x="T2" y="T3"/>
                  </a:cxn>
                  <a:cxn ang="T12">
                    <a:pos x="T4" y="T5"/>
                  </a:cxn>
                  <a:cxn ang="T13">
                    <a:pos x="T6" y="T7"/>
                  </a:cxn>
                  <a:cxn ang="T14">
                    <a:pos x="T8" y="T9"/>
                  </a:cxn>
                </a:cxnLst>
                <a:rect l="T15" t="T16" r="T17" b="T18"/>
                <a:pathLst>
                  <a:path w="153" h="4246">
                    <a:moveTo>
                      <a:pt x="153" y="4093"/>
                    </a:moveTo>
                    <a:lnTo>
                      <a:pt x="153" y="0"/>
                    </a:lnTo>
                    <a:lnTo>
                      <a:pt x="0" y="153"/>
                    </a:lnTo>
                    <a:lnTo>
                      <a:pt x="0" y="4246"/>
                    </a:lnTo>
                    <a:lnTo>
                      <a:pt x="153" y="4093"/>
                    </a:lnTo>
                    <a:close/>
                  </a:path>
                </a:pathLst>
              </a:custGeom>
              <a:solidFill>
                <a:srgbClr val="7F7F7F"/>
              </a:solidFill>
              <a:ln w="12700">
                <a:solidFill>
                  <a:srgbClr val="000000"/>
                </a:solidFill>
                <a:round/>
                <a:headEnd/>
                <a:tailEnd/>
              </a:ln>
            </p:spPr>
            <p:txBody>
              <a:bodyPr>
                <a:prstTxWarp prst="textNoShape">
                  <a:avLst/>
                </a:prstTxWarp>
              </a:bodyPr>
              <a:lstStyle/>
              <a:p>
                <a:endParaRPr lang="en-US"/>
              </a:p>
            </p:txBody>
          </p:sp>
          <p:sp>
            <p:nvSpPr>
              <p:cNvPr id="63629" name="Rectangle 43"/>
              <p:cNvSpPr>
                <a:spLocks noChangeArrowheads="1"/>
              </p:cNvSpPr>
              <p:nvPr/>
            </p:nvSpPr>
            <p:spPr bwMode="auto">
              <a:xfrm>
                <a:off x="2045" y="2033"/>
                <a:ext cx="390" cy="1365"/>
              </a:xfrm>
              <a:prstGeom prst="rect">
                <a:avLst/>
              </a:prstGeom>
              <a:solidFill>
                <a:srgbClr val="FFFFFF"/>
              </a:solidFill>
              <a:ln w="12700">
                <a:solidFill>
                  <a:srgbClr val="000000"/>
                </a:solidFill>
                <a:miter lim="800000"/>
                <a:headEnd/>
                <a:tailEnd/>
              </a:ln>
            </p:spPr>
            <p:txBody>
              <a:bodyPr>
                <a:prstTxWarp prst="textNoShape">
                  <a:avLst/>
                </a:prstTxWarp>
              </a:bodyPr>
              <a:lstStyle/>
              <a:p>
                <a:endParaRPr lang="en-US"/>
              </a:p>
            </p:txBody>
          </p:sp>
        </p:grpSp>
        <p:grpSp>
          <p:nvGrpSpPr>
            <p:cNvPr id="4" name="Group 44"/>
            <p:cNvGrpSpPr>
              <a:grpSpLocks/>
            </p:cNvGrpSpPr>
            <p:nvPr/>
          </p:nvGrpSpPr>
          <p:grpSpPr bwMode="auto">
            <a:xfrm>
              <a:off x="2911" y="1601"/>
              <a:ext cx="440" cy="1797"/>
              <a:chOff x="2911" y="1601"/>
              <a:chExt cx="440" cy="1797"/>
            </a:xfrm>
          </p:grpSpPr>
          <p:sp>
            <p:nvSpPr>
              <p:cNvPr id="63624" name="Freeform 45"/>
              <p:cNvSpPr>
                <a:spLocks/>
              </p:cNvSpPr>
              <p:nvPr/>
            </p:nvSpPr>
            <p:spPr bwMode="auto">
              <a:xfrm>
                <a:off x="2911" y="1601"/>
                <a:ext cx="440" cy="51"/>
              </a:xfrm>
              <a:custGeom>
                <a:avLst/>
                <a:gdLst>
                  <a:gd name="T0" fmla="*/ 153 w 1321"/>
                  <a:gd name="T1" fmla="*/ 0 h 153"/>
                  <a:gd name="T2" fmla="*/ 0 w 1321"/>
                  <a:gd name="T3" fmla="*/ 153 h 153"/>
                  <a:gd name="T4" fmla="*/ 1168 w 1321"/>
                  <a:gd name="T5" fmla="*/ 153 h 153"/>
                  <a:gd name="T6" fmla="*/ 1321 w 1321"/>
                  <a:gd name="T7" fmla="*/ 0 h 153"/>
                  <a:gd name="T8" fmla="*/ 153 w 1321"/>
                  <a:gd name="T9" fmla="*/ 0 h 153"/>
                  <a:gd name="T10" fmla="*/ 0 60000 65536"/>
                  <a:gd name="T11" fmla="*/ 0 60000 65536"/>
                  <a:gd name="T12" fmla="*/ 0 60000 65536"/>
                  <a:gd name="T13" fmla="*/ 0 60000 65536"/>
                  <a:gd name="T14" fmla="*/ 0 60000 65536"/>
                  <a:gd name="T15" fmla="*/ 0 w 1321"/>
                  <a:gd name="T16" fmla="*/ 0 h 153"/>
                  <a:gd name="T17" fmla="*/ 1321 w 1321"/>
                  <a:gd name="T18" fmla="*/ 153 h 153"/>
                </a:gdLst>
                <a:ahLst/>
                <a:cxnLst>
                  <a:cxn ang="T10">
                    <a:pos x="T0" y="T1"/>
                  </a:cxn>
                  <a:cxn ang="T11">
                    <a:pos x="T2" y="T3"/>
                  </a:cxn>
                  <a:cxn ang="T12">
                    <a:pos x="T4" y="T5"/>
                  </a:cxn>
                  <a:cxn ang="T13">
                    <a:pos x="T6" y="T7"/>
                  </a:cxn>
                  <a:cxn ang="T14">
                    <a:pos x="T8" y="T9"/>
                  </a:cxn>
                </a:cxnLst>
                <a:rect l="T15" t="T16" r="T17" b="T18"/>
                <a:pathLst>
                  <a:path w="1321" h="153">
                    <a:moveTo>
                      <a:pt x="153" y="0"/>
                    </a:moveTo>
                    <a:lnTo>
                      <a:pt x="0" y="153"/>
                    </a:lnTo>
                    <a:lnTo>
                      <a:pt x="1168" y="153"/>
                    </a:lnTo>
                    <a:lnTo>
                      <a:pt x="1321" y="0"/>
                    </a:lnTo>
                    <a:lnTo>
                      <a:pt x="153" y="0"/>
                    </a:lnTo>
                    <a:close/>
                  </a:path>
                </a:pathLst>
              </a:custGeom>
              <a:solidFill>
                <a:srgbClr val="BFBFBF"/>
              </a:solidFill>
              <a:ln w="12700">
                <a:solidFill>
                  <a:srgbClr val="000000"/>
                </a:solidFill>
                <a:round/>
                <a:headEnd/>
                <a:tailEnd/>
              </a:ln>
            </p:spPr>
            <p:txBody>
              <a:bodyPr>
                <a:prstTxWarp prst="textNoShape">
                  <a:avLst/>
                </a:prstTxWarp>
              </a:bodyPr>
              <a:lstStyle/>
              <a:p>
                <a:endParaRPr lang="en-US"/>
              </a:p>
            </p:txBody>
          </p:sp>
          <p:sp>
            <p:nvSpPr>
              <p:cNvPr id="63625" name="Freeform 46"/>
              <p:cNvSpPr>
                <a:spLocks/>
              </p:cNvSpPr>
              <p:nvPr/>
            </p:nvSpPr>
            <p:spPr bwMode="auto">
              <a:xfrm>
                <a:off x="3300" y="1601"/>
                <a:ext cx="51" cy="1797"/>
              </a:xfrm>
              <a:custGeom>
                <a:avLst/>
                <a:gdLst>
                  <a:gd name="T0" fmla="*/ 153 w 153"/>
                  <a:gd name="T1" fmla="*/ 5238 h 5391"/>
                  <a:gd name="T2" fmla="*/ 153 w 153"/>
                  <a:gd name="T3" fmla="*/ 0 h 5391"/>
                  <a:gd name="T4" fmla="*/ 0 w 153"/>
                  <a:gd name="T5" fmla="*/ 153 h 5391"/>
                  <a:gd name="T6" fmla="*/ 0 w 153"/>
                  <a:gd name="T7" fmla="*/ 5391 h 5391"/>
                  <a:gd name="T8" fmla="*/ 153 w 153"/>
                  <a:gd name="T9" fmla="*/ 5238 h 5391"/>
                  <a:gd name="T10" fmla="*/ 0 60000 65536"/>
                  <a:gd name="T11" fmla="*/ 0 60000 65536"/>
                  <a:gd name="T12" fmla="*/ 0 60000 65536"/>
                  <a:gd name="T13" fmla="*/ 0 60000 65536"/>
                  <a:gd name="T14" fmla="*/ 0 60000 65536"/>
                  <a:gd name="T15" fmla="*/ 0 w 153"/>
                  <a:gd name="T16" fmla="*/ 0 h 5391"/>
                  <a:gd name="T17" fmla="*/ 153 w 153"/>
                  <a:gd name="T18" fmla="*/ 5391 h 5391"/>
                </a:gdLst>
                <a:ahLst/>
                <a:cxnLst>
                  <a:cxn ang="T10">
                    <a:pos x="T0" y="T1"/>
                  </a:cxn>
                  <a:cxn ang="T11">
                    <a:pos x="T2" y="T3"/>
                  </a:cxn>
                  <a:cxn ang="T12">
                    <a:pos x="T4" y="T5"/>
                  </a:cxn>
                  <a:cxn ang="T13">
                    <a:pos x="T6" y="T7"/>
                  </a:cxn>
                  <a:cxn ang="T14">
                    <a:pos x="T8" y="T9"/>
                  </a:cxn>
                </a:cxnLst>
                <a:rect l="T15" t="T16" r="T17" b="T18"/>
                <a:pathLst>
                  <a:path w="153" h="5391">
                    <a:moveTo>
                      <a:pt x="153" y="5238"/>
                    </a:moveTo>
                    <a:lnTo>
                      <a:pt x="153" y="0"/>
                    </a:lnTo>
                    <a:lnTo>
                      <a:pt x="0" y="153"/>
                    </a:lnTo>
                    <a:lnTo>
                      <a:pt x="0" y="5391"/>
                    </a:lnTo>
                    <a:lnTo>
                      <a:pt x="153" y="5238"/>
                    </a:lnTo>
                    <a:close/>
                  </a:path>
                </a:pathLst>
              </a:custGeom>
              <a:solidFill>
                <a:srgbClr val="7F7F7F"/>
              </a:solidFill>
              <a:ln w="12700">
                <a:solidFill>
                  <a:srgbClr val="000000"/>
                </a:solidFill>
                <a:round/>
                <a:headEnd/>
                <a:tailEnd/>
              </a:ln>
            </p:spPr>
            <p:txBody>
              <a:bodyPr>
                <a:prstTxWarp prst="textNoShape">
                  <a:avLst/>
                </a:prstTxWarp>
              </a:bodyPr>
              <a:lstStyle/>
              <a:p>
                <a:endParaRPr lang="en-US"/>
              </a:p>
            </p:txBody>
          </p:sp>
          <p:sp>
            <p:nvSpPr>
              <p:cNvPr id="63626" name="Rectangle 47"/>
              <p:cNvSpPr>
                <a:spLocks noChangeArrowheads="1"/>
              </p:cNvSpPr>
              <p:nvPr/>
            </p:nvSpPr>
            <p:spPr bwMode="auto">
              <a:xfrm>
                <a:off x="2911" y="1652"/>
                <a:ext cx="389" cy="1746"/>
              </a:xfrm>
              <a:prstGeom prst="rect">
                <a:avLst/>
              </a:prstGeom>
              <a:solidFill>
                <a:srgbClr val="FFFFFF"/>
              </a:solidFill>
              <a:ln w="12700">
                <a:solidFill>
                  <a:srgbClr val="000000"/>
                </a:solidFill>
                <a:miter lim="800000"/>
                <a:headEnd/>
                <a:tailEnd/>
              </a:ln>
            </p:spPr>
            <p:txBody>
              <a:bodyPr>
                <a:prstTxWarp prst="textNoShape">
                  <a:avLst/>
                </a:prstTxWarp>
              </a:bodyPr>
              <a:lstStyle/>
              <a:p>
                <a:endParaRPr lang="en-US"/>
              </a:p>
            </p:txBody>
          </p:sp>
        </p:grpSp>
        <p:grpSp>
          <p:nvGrpSpPr>
            <p:cNvPr id="5" name="Group 48"/>
            <p:cNvGrpSpPr>
              <a:grpSpLocks/>
            </p:cNvGrpSpPr>
            <p:nvPr/>
          </p:nvGrpSpPr>
          <p:grpSpPr bwMode="auto">
            <a:xfrm>
              <a:off x="3777" y="1301"/>
              <a:ext cx="440" cy="2097"/>
              <a:chOff x="3777" y="1301"/>
              <a:chExt cx="440" cy="2097"/>
            </a:xfrm>
          </p:grpSpPr>
          <p:sp>
            <p:nvSpPr>
              <p:cNvPr id="63621" name="Freeform 49"/>
              <p:cNvSpPr>
                <a:spLocks/>
              </p:cNvSpPr>
              <p:nvPr/>
            </p:nvSpPr>
            <p:spPr bwMode="auto">
              <a:xfrm>
                <a:off x="3777" y="1301"/>
                <a:ext cx="440" cy="51"/>
              </a:xfrm>
              <a:custGeom>
                <a:avLst/>
                <a:gdLst>
                  <a:gd name="T0" fmla="*/ 153 w 1322"/>
                  <a:gd name="T1" fmla="*/ 0 h 153"/>
                  <a:gd name="T2" fmla="*/ 0 w 1322"/>
                  <a:gd name="T3" fmla="*/ 153 h 153"/>
                  <a:gd name="T4" fmla="*/ 1169 w 1322"/>
                  <a:gd name="T5" fmla="*/ 153 h 153"/>
                  <a:gd name="T6" fmla="*/ 1322 w 1322"/>
                  <a:gd name="T7" fmla="*/ 0 h 153"/>
                  <a:gd name="T8" fmla="*/ 153 w 1322"/>
                  <a:gd name="T9" fmla="*/ 0 h 153"/>
                  <a:gd name="T10" fmla="*/ 0 60000 65536"/>
                  <a:gd name="T11" fmla="*/ 0 60000 65536"/>
                  <a:gd name="T12" fmla="*/ 0 60000 65536"/>
                  <a:gd name="T13" fmla="*/ 0 60000 65536"/>
                  <a:gd name="T14" fmla="*/ 0 60000 65536"/>
                  <a:gd name="T15" fmla="*/ 0 w 1322"/>
                  <a:gd name="T16" fmla="*/ 0 h 153"/>
                  <a:gd name="T17" fmla="*/ 1322 w 1322"/>
                  <a:gd name="T18" fmla="*/ 153 h 153"/>
                </a:gdLst>
                <a:ahLst/>
                <a:cxnLst>
                  <a:cxn ang="T10">
                    <a:pos x="T0" y="T1"/>
                  </a:cxn>
                  <a:cxn ang="T11">
                    <a:pos x="T2" y="T3"/>
                  </a:cxn>
                  <a:cxn ang="T12">
                    <a:pos x="T4" y="T5"/>
                  </a:cxn>
                  <a:cxn ang="T13">
                    <a:pos x="T6" y="T7"/>
                  </a:cxn>
                  <a:cxn ang="T14">
                    <a:pos x="T8" y="T9"/>
                  </a:cxn>
                </a:cxnLst>
                <a:rect l="T15" t="T16" r="T17" b="T18"/>
                <a:pathLst>
                  <a:path w="1322" h="153">
                    <a:moveTo>
                      <a:pt x="153" y="0"/>
                    </a:moveTo>
                    <a:lnTo>
                      <a:pt x="0" y="153"/>
                    </a:lnTo>
                    <a:lnTo>
                      <a:pt x="1169" y="153"/>
                    </a:lnTo>
                    <a:lnTo>
                      <a:pt x="1322" y="0"/>
                    </a:lnTo>
                    <a:lnTo>
                      <a:pt x="153" y="0"/>
                    </a:lnTo>
                    <a:close/>
                  </a:path>
                </a:pathLst>
              </a:custGeom>
              <a:solidFill>
                <a:srgbClr val="BFBFBF"/>
              </a:solidFill>
              <a:ln w="12700">
                <a:solidFill>
                  <a:srgbClr val="000000"/>
                </a:solidFill>
                <a:round/>
                <a:headEnd/>
                <a:tailEnd/>
              </a:ln>
            </p:spPr>
            <p:txBody>
              <a:bodyPr>
                <a:prstTxWarp prst="textNoShape">
                  <a:avLst/>
                </a:prstTxWarp>
              </a:bodyPr>
              <a:lstStyle/>
              <a:p>
                <a:endParaRPr lang="en-US"/>
              </a:p>
            </p:txBody>
          </p:sp>
          <p:sp>
            <p:nvSpPr>
              <p:cNvPr id="63622" name="Freeform 50"/>
              <p:cNvSpPr>
                <a:spLocks/>
              </p:cNvSpPr>
              <p:nvPr/>
            </p:nvSpPr>
            <p:spPr bwMode="auto">
              <a:xfrm>
                <a:off x="4166" y="1301"/>
                <a:ext cx="51" cy="2097"/>
              </a:xfrm>
              <a:custGeom>
                <a:avLst/>
                <a:gdLst>
                  <a:gd name="T0" fmla="*/ 153 w 153"/>
                  <a:gd name="T1" fmla="*/ 6138 h 6291"/>
                  <a:gd name="T2" fmla="*/ 153 w 153"/>
                  <a:gd name="T3" fmla="*/ 0 h 6291"/>
                  <a:gd name="T4" fmla="*/ 0 w 153"/>
                  <a:gd name="T5" fmla="*/ 153 h 6291"/>
                  <a:gd name="T6" fmla="*/ 0 w 153"/>
                  <a:gd name="T7" fmla="*/ 6291 h 6291"/>
                  <a:gd name="T8" fmla="*/ 153 w 153"/>
                  <a:gd name="T9" fmla="*/ 6138 h 6291"/>
                  <a:gd name="T10" fmla="*/ 0 60000 65536"/>
                  <a:gd name="T11" fmla="*/ 0 60000 65536"/>
                  <a:gd name="T12" fmla="*/ 0 60000 65536"/>
                  <a:gd name="T13" fmla="*/ 0 60000 65536"/>
                  <a:gd name="T14" fmla="*/ 0 60000 65536"/>
                  <a:gd name="T15" fmla="*/ 0 w 153"/>
                  <a:gd name="T16" fmla="*/ 0 h 6291"/>
                  <a:gd name="T17" fmla="*/ 153 w 153"/>
                  <a:gd name="T18" fmla="*/ 6291 h 6291"/>
                </a:gdLst>
                <a:ahLst/>
                <a:cxnLst>
                  <a:cxn ang="T10">
                    <a:pos x="T0" y="T1"/>
                  </a:cxn>
                  <a:cxn ang="T11">
                    <a:pos x="T2" y="T3"/>
                  </a:cxn>
                  <a:cxn ang="T12">
                    <a:pos x="T4" y="T5"/>
                  </a:cxn>
                  <a:cxn ang="T13">
                    <a:pos x="T6" y="T7"/>
                  </a:cxn>
                  <a:cxn ang="T14">
                    <a:pos x="T8" y="T9"/>
                  </a:cxn>
                </a:cxnLst>
                <a:rect l="T15" t="T16" r="T17" b="T18"/>
                <a:pathLst>
                  <a:path w="153" h="6291">
                    <a:moveTo>
                      <a:pt x="153" y="6138"/>
                    </a:moveTo>
                    <a:lnTo>
                      <a:pt x="153" y="0"/>
                    </a:lnTo>
                    <a:lnTo>
                      <a:pt x="0" y="153"/>
                    </a:lnTo>
                    <a:lnTo>
                      <a:pt x="0" y="6291"/>
                    </a:lnTo>
                    <a:lnTo>
                      <a:pt x="153" y="6138"/>
                    </a:lnTo>
                    <a:close/>
                  </a:path>
                </a:pathLst>
              </a:custGeom>
              <a:solidFill>
                <a:srgbClr val="7F7F7F"/>
              </a:solidFill>
              <a:ln w="12700">
                <a:solidFill>
                  <a:srgbClr val="000000"/>
                </a:solidFill>
                <a:round/>
                <a:headEnd/>
                <a:tailEnd/>
              </a:ln>
            </p:spPr>
            <p:txBody>
              <a:bodyPr>
                <a:prstTxWarp prst="textNoShape">
                  <a:avLst/>
                </a:prstTxWarp>
              </a:bodyPr>
              <a:lstStyle/>
              <a:p>
                <a:endParaRPr lang="en-US"/>
              </a:p>
            </p:txBody>
          </p:sp>
          <p:sp>
            <p:nvSpPr>
              <p:cNvPr id="63623" name="Rectangle 51"/>
              <p:cNvSpPr>
                <a:spLocks noChangeArrowheads="1"/>
              </p:cNvSpPr>
              <p:nvPr/>
            </p:nvSpPr>
            <p:spPr bwMode="auto">
              <a:xfrm>
                <a:off x="3777" y="1352"/>
                <a:ext cx="389" cy="2046"/>
              </a:xfrm>
              <a:prstGeom prst="rect">
                <a:avLst/>
              </a:prstGeom>
              <a:solidFill>
                <a:srgbClr val="FFFFFF"/>
              </a:solidFill>
              <a:ln w="12700">
                <a:solidFill>
                  <a:srgbClr val="000000"/>
                </a:solidFill>
                <a:miter lim="800000"/>
                <a:headEnd/>
                <a:tailEnd/>
              </a:ln>
            </p:spPr>
            <p:txBody>
              <a:bodyPr>
                <a:prstTxWarp prst="textNoShape">
                  <a:avLst/>
                </a:prstTxWarp>
              </a:bodyPr>
              <a:lstStyle/>
              <a:p>
                <a:endParaRPr lang="en-US"/>
              </a:p>
            </p:txBody>
          </p:sp>
        </p:grpSp>
        <p:grpSp>
          <p:nvGrpSpPr>
            <p:cNvPr id="6" name="Group 52"/>
            <p:cNvGrpSpPr>
              <a:grpSpLocks/>
            </p:cNvGrpSpPr>
            <p:nvPr/>
          </p:nvGrpSpPr>
          <p:grpSpPr bwMode="auto">
            <a:xfrm>
              <a:off x="1179" y="2747"/>
              <a:ext cx="441" cy="651"/>
              <a:chOff x="1179" y="2747"/>
              <a:chExt cx="441" cy="651"/>
            </a:xfrm>
          </p:grpSpPr>
          <p:sp>
            <p:nvSpPr>
              <p:cNvPr id="63618" name="Freeform 53"/>
              <p:cNvSpPr>
                <a:spLocks/>
              </p:cNvSpPr>
              <p:nvPr/>
            </p:nvSpPr>
            <p:spPr bwMode="auto">
              <a:xfrm>
                <a:off x="1179" y="2747"/>
                <a:ext cx="441" cy="51"/>
              </a:xfrm>
              <a:custGeom>
                <a:avLst/>
                <a:gdLst>
                  <a:gd name="T0" fmla="*/ 153 w 1321"/>
                  <a:gd name="T1" fmla="*/ 0 h 153"/>
                  <a:gd name="T2" fmla="*/ 0 w 1321"/>
                  <a:gd name="T3" fmla="*/ 153 h 153"/>
                  <a:gd name="T4" fmla="*/ 1168 w 1321"/>
                  <a:gd name="T5" fmla="*/ 153 h 153"/>
                  <a:gd name="T6" fmla="*/ 1321 w 1321"/>
                  <a:gd name="T7" fmla="*/ 0 h 153"/>
                  <a:gd name="T8" fmla="*/ 153 w 1321"/>
                  <a:gd name="T9" fmla="*/ 0 h 153"/>
                  <a:gd name="T10" fmla="*/ 0 60000 65536"/>
                  <a:gd name="T11" fmla="*/ 0 60000 65536"/>
                  <a:gd name="T12" fmla="*/ 0 60000 65536"/>
                  <a:gd name="T13" fmla="*/ 0 60000 65536"/>
                  <a:gd name="T14" fmla="*/ 0 60000 65536"/>
                  <a:gd name="T15" fmla="*/ 0 w 1321"/>
                  <a:gd name="T16" fmla="*/ 0 h 153"/>
                  <a:gd name="T17" fmla="*/ 1321 w 1321"/>
                  <a:gd name="T18" fmla="*/ 153 h 153"/>
                </a:gdLst>
                <a:ahLst/>
                <a:cxnLst>
                  <a:cxn ang="T10">
                    <a:pos x="T0" y="T1"/>
                  </a:cxn>
                  <a:cxn ang="T11">
                    <a:pos x="T2" y="T3"/>
                  </a:cxn>
                  <a:cxn ang="T12">
                    <a:pos x="T4" y="T5"/>
                  </a:cxn>
                  <a:cxn ang="T13">
                    <a:pos x="T6" y="T7"/>
                  </a:cxn>
                  <a:cxn ang="T14">
                    <a:pos x="T8" y="T9"/>
                  </a:cxn>
                </a:cxnLst>
                <a:rect l="T15" t="T16" r="T17" b="T18"/>
                <a:pathLst>
                  <a:path w="1321" h="153">
                    <a:moveTo>
                      <a:pt x="153" y="0"/>
                    </a:moveTo>
                    <a:lnTo>
                      <a:pt x="0" y="153"/>
                    </a:lnTo>
                    <a:lnTo>
                      <a:pt x="1168" y="153"/>
                    </a:lnTo>
                    <a:lnTo>
                      <a:pt x="1321" y="0"/>
                    </a:lnTo>
                    <a:lnTo>
                      <a:pt x="153" y="0"/>
                    </a:lnTo>
                    <a:close/>
                  </a:path>
                </a:pathLst>
              </a:custGeom>
              <a:solidFill>
                <a:srgbClr val="BFBFBF"/>
              </a:solidFill>
              <a:ln w="12700">
                <a:solidFill>
                  <a:srgbClr val="000000"/>
                </a:solidFill>
                <a:round/>
                <a:headEnd/>
                <a:tailEnd/>
              </a:ln>
            </p:spPr>
            <p:txBody>
              <a:bodyPr>
                <a:prstTxWarp prst="textNoShape">
                  <a:avLst/>
                </a:prstTxWarp>
              </a:bodyPr>
              <a:lstStyle/>
              <a:p>
                <a:endParaRPr lang="en-US"/>
              </a:p>
            </p:txBody>
          </p:sp>
          <p:sp>
            <p:nvSpPr>
              <p:cNvPr id="63619" name="Freeform 54"/>
              <p:cNvSpPr>
                <a:spLocks/>
              </p:cNvSpPr>
              <p:nvPr/>
            </p:nvSpPr>
            <p:spPr bwMode="auto">
              <a:xfrm>
                <a:off x="1569" y="2747"/>
                <a:ext cx="51" cy="651"/>
              </a:xfrm>
              <a:custGeom>
                <a:avLst/>
                <a:gdLst>
                  <a:gd name="T0" fmla="*/ 153 w 153"/>
                  <a:gd name="T1" fmla="*/ 1800 h 1953"/>
                  <a:gd name="T2" fmla="*/ 153 w 153"/>
                  <a:gd name="T3" fmla="*/ 0 h 1953"/>
                  <a:gd name="T4" fmla="*/ 0 w 153"/>
                  <a:gd name="T5" fmla="*/ 153 h 1953"/>
                  <a:gd name="T6" fmla="*/ 0 w 153"/>
                  <a:gd name="T7" fmla="*/ 1953 h 1953"/>
                  <a:gd name="T8" fmla="*/ 153 w 153"/>
                  <a:gd name="T9" fmla="*/ 1800 h 1953"/>
                  <a:gd name="T10" fmla="*/ 0 60000 65536"/>
                  <a:gd name="T11" fmla="*/ 0 60000 65536"/>
                  <a:gd name="T12" fmla="*/ 0 60000 65536"/>
                  <a:gd name="T13" fmla="*/ 0 60000 65536"/>
                  <a:gd name="T14" fmla="*/ 0 60000 65536"/>
                  <a:gd name="T15" fmla="*/ 0 w 153"/>
                  <a:gd name="T16" fmla="*/ 0 h 1953"/>
                  <a:gd name="T17" fmla="*/ 153 w 153"/>
                  <a:gd name="T18" fmla="*/ 1953 h 1953"/>
                </a:gdLst>
                <a:ahLst/>
                <a:cxnLst>
                  <a:cxn ang="T10">
                    <a:pos x="T0" y="T1"/>
                  </a:cxn>
                  <a:cxn ang="T11">
                    <a:pos x="T2" y="T3"/>
                  </a:cxn>
                  <a:cxn ang="T12">
                    <a:pos x="T4" y="T5"/>
                  </a:cxn>
                  <a:cxn ang="T13">
                    <a:pos x="T6" y="T7"/>
                  </a:cxn>
                  <a:cxn ang="T14">
                    <a:pos x="T8" y="T9"/>
                  </a:cxn>
                </a:cxnLst>
                <a:rect l="T15" t="T16" r="T17" b="T18"/>
                <a:pathLst>
                  <a:path w="153" h="1953">
                    <a:moveTo>
                      <a:pt x="153" y="1800"/>
                    </a:moveTo>
                    <a:lnTo>
                      <a:pt x="153" y="0"/>
                    </a:lnTo>
                    <a:lnTo>
                      <a:pt x="0" y="153"/>
                    </a:lnTo>
                    <a:lnTo>
                      <a:pt x="0" y="1953"/>
                    </a:lnTo>
                    <a:lnTo>
                      <a:pt x="153" y="1800"/>
                    </a:lnTo>
                    <a:close/>
                  </a:path>
                </a:pathLst>
              </a:custGeom>
              <a:solidFill>
                <a:srgbClr val="7F7F7F"/>
              </a:solidFill>
              <a:ln w="12700">
                <a:solidFill>
                  <a:srgbClr val="000000"/>
                </a:solidFill>
                <a:round/>
                <a:headEnd/>
                <a:tailEnd/>
              </a:ln>
            </p:spPr>
            <p:txBody>
              <a:bodyPr>
                <a:prstTxWarp prst="textNoShape">
                  <a:avLst/>
                </a:prstTxWarp>
              </a:bodyPr>
              <a:lstStyle/>
              <a:p>
                <a:endParaRPr lang="en-US"/>
              </a:p>
            </p:txBody>
          </p:sp>
          <p:sp>
            <p:nvSpPr>
              <p:cNvPr id="63620" name="Rectangle 55"/>
              <p:cNvSpPr>
                <a:spLocks noChangeArrowheads="1"/>
              </p:cNvSpPr>
              <p:nvPr/>
            </p:nvSpPr>
            <p:spPr bwMode="auto">
              <a:xfrm>
                <a:off x="1179" y="2798"/>
                <a:ext cx="390" cy="600"/>
              </a:xfrm>
              <a:prstGeom prst="rect">
                <a:avLst/>
              </a:prstGeom>
              <a:solidFill>
                <a:srgbClr val="FFFFFF"/>
              </a:solidFill>
              <a:ln w="12700">
                <a:solidFill>
                  <a:srgbClr val="000000"/>
                </a:solidFill>
                <a:miter lim="800000"/>
                <a:headEnd/>
                <a:tailEnd/>
              </a:ln>
            </p:spPr>
            <p:txBody>
              <a:bodyPr>
                <a:prstTxWarp prst="textNoShape">
                  <a:avLst/>
                </a:prstTxWarp>
              </a:bodyPr>
              <a:lstStyle/>
              <a:p>
                <a:endParaRPr lang="en-US"/>
              </a:p>
            </p:txBody>
          </p:sp>
        </p:grpSp>
      </p:grpSp>
      <p:grpSp>
        <p:nvGrpSpPr>
          <p:cNvPr id="7" name="Group 56"/>
          <p:cNvGrpSpPr>
            <a:grpSpLocks/>
          </p:cNvGrpSpPr>
          <p:nvPr/>
        </p:nvGrpSpPr>
        <p:grpSpPr bwMode="auto">
          <a:xfrm>
            <a:off x="2244725" y="3451225"/>
            <a:ext cx="4557713" cy="1673225"/>
            <a:chOff x="1194" y="2162"/>
            <a:chExt cx="2871" cy="1054"/>
          </a:xfrm>
        </p:grpSpPr>
        <p:sp>
          <p:nvSpPr>
            <p:cNvPr id="63610" name="Rectangle 57"/>
            <p:cNvSpPr>
              <a:spLocks noChangeArrowheads="1"/>
            </p:cNvSpPr>
            <p:nvPr/>
          </p:nvSpPr>
          <p:spPr bwMode="auto">
            <a:xfrm>
              <a:off x="2060" y="2162"/>
              <a:ext cx="317" cy="154"/>
            </a:xfrm>
            <a:prstGeom prst="rect">
              <a:avLst/>
            </a:prstGeom>
            <a:noFill/>
            <a:ln w="9525">
              <a:noFill/>
              <a:miter lim="800000"/>
              <a:headEnd/>
              <a:tailEnd/>
            </a:ln>
          </p:spPr>
          <p:txBody>
            <a:bodyPr wrap="none" lIns="0" tIns="0" rIns="0" bIns="0">
              <a:prstTxWarp prst="textNoShape">
                <a:avLst/>
              </a:prstTxWarp>
              <a:spAutoFit/>
            </a:bodyPr>
            <a:lstStyle/>
            <a:p>
              <a:pPr algn="ctr"/>
              <a:r>
                <a:rPr lang="en-US" sz="1600">
                  <a:solidFill>
                    <a:srgbClr val="0000FF"/>
                  </a:solidFill>
                  <a:latin typeface="Tahoma" charset="0"/>
                </a:rPr>
                <a:t>40%</a:t>
              </a:r>
              <a:endParaRPr lang="en-US">
                <a:latin typeface="Tahoma" charset="0"/>
              </a:endParaRPr>
            </a:p>
          </p:txBody>
        </p:sp>
        <p:sp>
          <p:nvSpPr>
            <p:cNvPr id="63611" name="Rectangle 58"/>
            <p:cNvSpPr>
              <a:spLocks noChangeArrowheads="1"/>
            </p:cNvSpPr>
            <p:nvPr/>
          </p:nvSpPr>
          <p:spPr bwMode="auto">
            <a:xfrm>
              <a:off x="2924" y="2544"/>
              <a:ext cx="317" cy="154"/>
            </a:xfrm>
            <a:prstGeom prst="rect">
              <a:avLst/>
            </a:prstGeom>
            <a:noFill/>
            <a:ln w="9525">
              <a:noFill/>
              <a:miter lim="800000"/>
              <a:headEnd/>
              <a:tailEnd/>
            </a:ln>
          </p:spPr>
          <p:txBody>
            <a:bodyPr wrap="none" lIns="0" tIns="0" rIns="0" bIns="0">
              <a:prstTxWarp prst="textNoShape">
                <a:avLst/>
              </a:prstTxWarp>
              <a:spAutoFit/>
            </a:bodyPr>
            <a:lstStyle/>
            <a:p>
              <a:pPr algn="ctr"/>
              <a:r>
                <a:rPr lang="en-US" sz="1600">
                  <a:solidFill>
                    <a:srgbClr val="0000FF"/>
                  </a:solidFill>
                  <a:latin typeface="Tahoma" charset="0"/>
                </a:rPr>
                <a:t>26%</a:t>
              </a:r>
              <a:endParaRPr lang="en-US">
                <a:latin typeface="Tahoma" charset="0"/>
              </a:endParaRPr>
            </a:p>
          </p:txBody>
        </p:sp>
        <p:sp>
          <p:nvSpPr>
            <p:cNvPr id="63612" name="Rectangle 59"/>
            <p:cNvSpPr>
              <a:spLocks noChangeArrowheads="1"/>
            </p:cNvSpPr>
            <p:nvPr/>
          </p:nvSpPr>
          <p:spPr bwMode="auto">
            <a:xfrm>
              <a:off x="3830" y="3062"/>
              <a:ext cx="235" cy="154"/>
            </a:xfrm>
            <a:prstGeom prst="rect">
              <a:avLst/>
            </a:prstGeom>
            <a:noFill/>
            <a:ln w="9525">
              <a:noFill/>
              <a:miter lim="800000"/>
              <a:headEnd/>
              <a:tailEnd/>
            </a:ln>
          </p:spPr>
          <p:txBody>
            <a:bodyPr wrap="none" lIns="0" tIns="0" rIns="0" bIns="0">
              <a:prstTxWarp prst="textNoShape">
                <a:avLst/>
              </a:prstTxWarp>
              <a:spAutoFit/>
            </a:bodyPr>
            <a:lstStyle/>
            <a:p>
              <a:pPr algn="ctr"/>
              <a:r>
                <a:rPr lang="en-US" sz="1600">
                  <a:solidFill>
                    <a:srgbClr val="0000FF"/>
                  </a:solidFill>
                  <a:latin typeface="Tahoma" charset="0"/>
                </a:rPr>
                <a:t>7%</a:t>
              </a:r>
              <a:endParaRPr lang="en-US">
                <a:latin typeface="Tahoma" charset="0"/>
              </a:endParaRPr>
            </a:p>
          </p:txBody>
        </p:sp>
        <p:sp>
          <p:nvSpPr>
            <p:cNvPr id="63613" name="Rectangle 60"/>
            <p:cNvSpPr>
              <a:spLocks noChangeArrowheads="1"/>
            </p:cNvSpPr>
            <p:nvPr/>
          </p:nvSpPr>
          <p:spPr bwMode="auto">
            <a:xfrm>
              <a:off x="1194" y="2162"/>
              <a:ext cx="317" cy="154"/>
            </a:xfrm>
            <a:prstGeom prst="rect">
              <a:avLst/>
            </a:prstGeom>
            <a:noFill/>
            <a:ln w="9525">
              <a:noFill/>
              <a:miter lim="800000"/>
              <a:headEnd/>
              <a:tailEnd/>
            </a:ln>
          </p:spPr>
          <p:txBody>
            <a:bodyPr wrap="none" lIns="0" tIns="0" rIns="0" bIns="0">
              <a:prstTxWarp prst="textNoShape">
                <a:avLst/>
              </a:prstTxWarp>
              <a:spAutoFit/>
            </a:bodyPr>
            <a:lstStyle/>
            <a:p>
              <a:pPr algn="ctr"/>
              <a:r>
                <a:rPr lang="en-US" sz="1600">
                  <a:latin typeface="Tahoma" charset="0"/>
                </a:rPr>
                <a:t>40%</a:t>
              </a:r>
              <a:endParaRPr lang="en-US">
                <a:latin typeface="Tahoma" charset="0"/>
              </a:endParaRPr>
            </a:p>
          </p:txBody>
        </p:sp>
      </p:grpSp>
      <p:grpSp>
        <p:nvGrpSpPr>
          <p:cNvPr id="8" name="Group 61"/>
          <p:cNvGrpSpPr>
            <a:grpSpLocks/>
          </p:cNvGrpSpPr>
          <p:nvPr/>
        </p:nvGrpSpPr>
        <p:grpSpPr bwMode="auto">
          <a:xfrm>
            <a:off x="2058988" y="3762375"/>
            <a:ext cx="4822825" cy="1812925"/>
            <a:chOff x="1077" y="2358"/>
            <a:chExt cx="3038" cy="1142"/>
          </a:xfrm>
        </p:grpSpPr>
        <p:grpSp>
          <p:nvGrpSpPr>
            <p:cNvPr id="9" name="Group 62"/>
            <p:cNvGrpSpPr>
              <a:grpSpLocks/>
            </p:cNvGrpSpPr>
            <p:nvPr/>
          </p:nvGrpSpPr>
          <p:grpSpPr bwMode="auto">
            <a:xfrm>
              <a:off x="1943" y="2358"/>
              <a:ext cx="441" cy="1142"/>
              <a:chOff x="1943" y="2358"/>
              <a:chExt cx="441" cy="1142"/>
            </a:xfrm>
          </p:grpSpPr>
          <p:sp>
            <p:nvSpPr>
              <p:cNvPr id="63607" name="Freeform 63"/>
              <p:cNvSpPr>
                <a:spLocks/>
              </p:cNvSpPr>
              <p:nvPr/>
            </p:nvSpPr>
            <p:spPr bwMode="auto">
              <a:xfrm>
                <a:off x="1943" y="2358"/>
                <a:ext cx="441" cy="51"/>
              </a:xfrm>
              <a:custGeom>
                <a:avLst/>
                <a:gdLst>
                  <a:gd name="T0" fmla="*/ 153 w 1322"/>
                  <a:gd name="T1" fmla="*/ 0 h 153"/>
                  <a:gd name="T2" fmla="*/ 0 w 1322"/>
                  <a:gd name="T3" fmla="*/ 153 h 153"/>
                  <a:gd name="T4" fmla="*/ 1169 w 1322"/>
                  <a:gd name="T5" fmla="*/ 153 h 153"/>
                  <a:gd name="T6" fmla="*/ 1322 w 1322"/>
                  <a:gd name="T7" fmla="*/ 0 h 153"/>
                  <a:gd name="T8" fmla="*/ 153 w 1322"/>
                  <a:gd name="T9" fmla="*/ 0 h 153"/>
                  <a:gd name="T10" fmla="*/ 0 60000 65536"/>
                  <a:gd name="T11" fmla="*/ 0 60000 65536"/>
                  <a:gd name="T12" fmla="*/ 0 60000 65536"/>
                  <a:gd name="T13" fmla="*/ 0 60000 65536"/>
                  <a:gd name="T14" fmla="*/ 0 60000 65536"/>
                  <a:gd name="T15" fmla="*/ 0 w 1322"/>
                  <a:gd name="T16" fmla="*/ 0 h 153"/>
                  <a:gd name="T17" fmla="*/ 1322 w 1322"/>
                  <a:gd name="T18" fmla="*/ 153 h 153"/>
                </a:gdLst>
                <a:ahLst/>
                <a:cxnLst>
                  <a:cxn ang="T10">
                    <a:pos x="T0" y="T1"/>
                  </a:cxn>
                  <a:cxn ang="T11">
                    <a:pos x="T2" y="T3"/>
                  </a:cxn>
                  <a:cxn ang="T12">
                    <a:pos x="T4" y="T5"/>
                  </a:cxn>
                  <a:cxn ang="T13">
                    <a:pos x="T6" y="T7"/>
                  </a:cxn>
                  <a:cxn ang="T14">
                    <a:pos x="T8" y="T9"/>
                  </a:cxn>
                </a:cxnLst>
                <a:rect l="T15" t="T16" r="T17" b="T18"/>
                <a:pathLst>
                  <a:path w="1322" h="153">
                    <a:moveTo>
                      <a:pt x="153" y="0"/>
                    </a:moveTo>
                    <a:lnTo>
                      <a:pt x="0" y="153"/>
                    </a:lnTo>
                    <a:lnTo>
                      <a:pt x="1169" y="153"/>
                    </a:lnTo>
                    <a:lnTo>
                      <a:pt x="1322" y="0"/>
                    </a:lnTo>
                    <a:lnTo>
                      <a:pt x="153" y="0"/>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63608" name="Freeform 64"/>
              <p:cNvSpPr>
                <a:spLocks/>
              </p:cNvSpPr>
              <p:nvPr/>
            </p:nvSpPr>
            <p:spPr bwMode="auto">
              <a:xfrm>
                <a:off x="2333" y="2358"/>
                <a:ext cx="51" cy="1142"/>
              </a:xfrm>
              <a:custGeom>
                <a:avLst/>
                <a:gdLst>
                  <a:gd name="T0" fmla="*/ 153 w 153"/>
                  <a:gd name="T1" fmla="*/ 3274 h 3428"/>
                  <a:gd name="T2" fmla="*/ 153 w 153"/>
                  <a:gd name="T3" fmla="*/ 0 h 3428"/>
                  <a:gd name="T4" fmla="*/ 0 w 153"/>
                  <a:gd name="T5" fmla="*/ 153 h 3428"/>
                  <a:gd name="T6" fmla="*/ 0 w 153"/>
                  <a:gd name="T7" fmla="*/ 3428 h 3428"/>
                  <a:gd name="T8" fmla="*/ 153 w 153"/>
                  <a:gd name="T9" fmla="*/ 3274 h 3428"/>
                  <a:gd name="T10" fmla="*/ 0 60000 65536"/>
                  <a:gd name="T11" fmla="*/ 0 60000 65536"/>
                  <a:gd name="T12" fmla="*/ 0 60000 65536"/>
                  <a:gd name="T13" fmla="*/ 0 60000 65536"/>
                  <a:gd name="T14" fmla="*/ 0 60000 65536"/>
                  <a:gd name="T15" fmla="*/ 0 w 153"/>
                  <a:gd name="T16" fmla="*/ 0 h 3428"/>
                  <a:gd name="T17" fmla="*/ 153 w 153"/>
                  <a:gd name="T18" fmla="*/ 3428 h 3428"/>
                </a:gdLst>
                <a:ahLst/>
                <a:cxnLst>
                  <a:cxn ang="T10">
                    <a:pos x="T0" y="T1"/>
                  </a:cxn>
                  <a:cxn ang="T11">
                    <a:pos x="T2" y="T3"/>
                  </a:cxn>
                  <a:cxn ang="T12">
                    <a:pos x="T4" y="T5"/>
                  </a:cxn>
                  <a:cxn ang="T13">
                    <a:pos x="T6" y="T7"/>
                  </a:cxn>
                  <a:cxn ang="T14">
                    <a:pos x="T8" y="T9"/>
                  </a:cxn>
                </a:cxnLst>
                <a:rect l="T15" t="T16" r="T17" b="T18"/>
                <a:pathLst>
                  <a:path w="153" h="3428">
                    <a:moveTo>
                      <a:pt x="153" y="3274"/>
                    </a:moveTo>
                    <a:lnTo>
                      <a:pt x="153" y="0"/>
                    </a:lnTo>
                    <a:lnTo>
                      <a:pt x="0" y="153"/>
                    </a:lnTo>
                    <a:lnTo>
                      <a:pt x="0" y="3428"/>
                    </a:lnTo>
                    <a:lnTo>
                      <a:pt x="153" y="3274"/>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63609" name="Rectangle 65"/>
              <p:cNvSpPr>
                <a:spLocks noChangeArrowheads="1"/>
              </p:cNvSpPr>
              <p:nvPr/>
            </p:nvSpPr>
            <p:spPr bwMode="auto">
              <a:xfrm>
                <a:off x="1943" y="2409"/>
                <a:ext cx="390" cy="1091"/>
              </a:xfrm>
              <a:prstGeom prst="rect">
                <a:avLst/>
              </a:prstGeom>
              <a:solidFill>
                <a:srgbClr val="CC3300"/>
              </a:solidFill>
              <a:ln w="12700">
                <a:solidFill>
                  <a:srgbClr val="000000"/>
                </a:solidFill>
                <a:miter lim="800000"/>
                <a:headEnd/>
                <a:tailEnd/>
              </a:ln>
            </p:spPr>
            <p:txBody>
              <a:bodyPr>
                <a:prstTxWarp prst="textNoShape">
                  <a:avLst/>
                </a:prstTxWarp>
              </a:bodyPr>
              <a:lstStyle/>
              <a:p>
                <a:endParaRPr lang="en-US"/>
              </a:p>
            </p:txBody>
          </p:sp>
        </p:grpSp>
        <p:grpSp>
          <p:nvGrpSpPr>
            <p:cNvPr id="10" name="Group 66"/>
            <p:cNvGrpSpPr>
              <a:grpSpLocks/>
            </p:cNvGrpSpPr>
            <p:nvPr/>
          </p:nvGrpSpPr>
          <p:grpSpPr bwMode="auto">
            <a:xfrm>
              <a:off x="2809" y="2740"/>
              <a:ext cx="440" cy="760"/>
              <a:chOff x="2809" y="2740"/>
              <a:chExt cx="440" cy="760"/>
            </a:xfrm>
          </p:grpSpPr>
          <p:sp>
            <p:nvSpPr>
              <p:cNvPr id="63604" name="Freeform 67"/>
              <p:cNvSpPr>
                <a:spLocks/>
              </p:cNvSpPr>
              <p:nvPr/>
            </p:nvSpPr>
            <p:spPr bwMode="auto">
              <a:xfrm>
                <a:off x="2809" y="2740"/>
                <a:ext cx="440" cy="51"/>
              </a:xfrm>
              <a:custGeom>
                <a:avLst/>
                <a:gdLst>
                  <a:gd name="T0" fmla="*/ 153 w 1321"/>
                  <a:gd name="T1" fmla="*/ 0 h 153"/>
                  <a:gd name="T2" fmla="*/ 0 w 1321"/>
                  <a:gd name="T3" fmla="*/ 153 h 153"/>
                  <a:gd name="T4" fmla="*/ 1167 w 1321"/>
                  <a:gd name="T5" fmla="*/ 153 h 153"/>
                  <a:gd name="T6" fmla="*/ 1321 w 1321"/>
                  <a:gd name="T7" fmla="*/ 0 h 153"/>
                  <a:gd name="T8" fmla="*/ 153 w 1321"/>
                  <a:gd name="T9" fmla="*/ 0 h 153"/>
                  <a:gd name="T10" fmla="*/ 0 60000 65536"/>
                  <a:gd name="T11" fmla="*/ 0 60000 65536"/>
                  <a:gd name="T12" fmla="*/ 0 60000 65536"/>
                  <a:gd name="T13" fmla="*/ 0 60000 65536"/>
                  <a:gd name="T14" fmla="*/ 0 60000 65536"/>
                  <a:gd name="T15" fmla="*/ 0 w 1321"/>
                  <a:gd name="T16" fmla="*/ 0 h 153"/>
                  <a:gd name="T17" fmla="*/ 1321 w 1321"/>
                  <a:gd name="T18" fmla="*/ 153 h 153"/>
                </a:gdLst>
                <a:ahLst/>
                <a:cxnLst>
                  <a:cxn ang="T10">
                    <a:pos x="T0" y="T1"/>
                  </a:cxn>
                  <a:cxn ang="T11">
                    <a:pos x="T2" y="T3"/>
                  </a:cxn>
                  <a:cxn ang="T12">
                    <a:pos x="T4" y="T5"/>
                  </a:cxn>
                  <a:cxn ang="T13">
                    <a:pos x="T6" y="T7"/>
                  </a:cxn>
                  <a:cxn ang="T14">
                    <a:pos x="T8" y="T9"/>
                  </a:cxn>
                </a:cxnLst>
                <a:rect l="T15" t="T16" r="T17" b="T18"/>
                <a:pathLst>
                  <a:path w="1321" h="153">
                    <a:moveTo>
                      <a:pt x="153" y="0"/>
                    </a:moveTo>
                    <a:lnTo>
                      <a:pt x="0" y="153"/>
                    </a:lnTo>
                    <a:lnTo>
                      <a:pt x="1167" y="153"/>
                    </a:lnTo>
                    <a:lnTo>
                      <a:pt x="1321" y="0"/>
                    </a:lnTo>
                    <a:lnTo>
                      <a:pt x="153" y="0"/>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63605" name="Freeform 68"/>
              <p:cNvSpPr>
                <a:spLocks/>
              </p:cNvSpPr>
              <p:nvPr/>
            </p:nvSpPr>
            <p:spPr bwMode="auto">
              <a:xfrm>
                <a:off x="3198" y="2740"/>
                <a:ext cx="51" cy="760"/>
              </a:xfrm>
              <a:custGeom>
                <a:avLst/>
                <a:gdLst>
                  <a:gd name="T0" fmla="*/ 154 w 154"/>
                  <a:gd name="T1" fmla="*/ 2128 h 2282"/>
                  <a:gd name="T2" fmla="*/ 154 w 154"/>
                  <a:gd name="T3" fmla="*/ 0 h 2282"/>
                  <a:gd name="T4" fmla="*/ 0 w 154"/>
                  <a:gd name="T5" fmla="*/ 153 h 2282"/>
                  <a:gd name="T6" fmla="*/ 0 w 154"/>
                  <a:gd name="T7" fmla="*/ 2282 h 2282"/>
                  <a:gd name="T8" fmla="*/ 154 w 154"/>
                  <a:gd name="T9" fmla="*/ 2128 h 2282"/>
                  <a:gd name="T10" fmla="*/ 0 60000 65536"/>
                  <a:gd name="T11" fmla="*/ 0 60000 65536"/>
                  <a:gd name="T12" fmla="*/ 0 60000 65536"/>
                  <a:gd name="T13" fmla="*/ 0 60000 65536"/>
                  <a:gd name="T14" fmla="*/ 0 60000 65536"/>
                  <a:gd name="T15" fmla="*/ 0 w 154"/>
                  <a:gd name="T16" fmla="*/ 0 h 2282"/>
                  <a:gd name="T17" fmla="*/ 154 w 154"/>
                  <a:gd name="T18" fmla="*/ 2282 h 2282"/>
                </a:gdLst>
                <a:ahLst/>
                <a:cxnLst>
                  <a:cxn ang="T10">
                    <a:pos x="T0" y="T1"/>
                  </a:cxn>
                  <a:cxn ang="T11">
                    <a:pos x="T2" y="T3"/>
                  </a:cxn>
                  <a:cxn ang="T12">
                    <a:pos x="T4" y="T5"/>
                  </a:cxn>
                  <a:cxn ang="T13">
                    <a:pos x="T6" y="T7"/>
                  </a:cxn>
                  <a:cxn ang="T14">
                    <a:pos x="T8" y="T9"/>
                  </a:cxn>
                </a:cxnLst>
                <a:rect l="T15" t="T16" r="T17" b="T18"/>
                <a:pathLst>
                  <a:path w="154" h="2282">
                    <a:moveTo>
                      <a:pt x="154" y="2128"/>
                    </a:moveTo>
                    <a:lnTo>
                      <a:pt x="154" y="0"/>
                    </a:lnTo>
                    <a:lnTo>
                      <a:pt x="0" y="153"/>
                    </a:lnTo>
                    <a:lnTo>
                      <a:pt x="0" y="2282"/>
                    </a:lnTo>
                    <a:lnTo>
                      <a:pt x="154" y="2128"/>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63606" name="Rectangle 69"/>
              <p:cNvSpPr>
                <a:spLocks noChangeArrowheads="1"/>
              </p:cNvSpPr>
              <p:nvPr/>
            </p:nvSpPr>
            <p:spPr bwMode="auto">
              <a:xfrm>
                <a:off x="2809" y="2791"/>
                <a:ext cx="389" cy="709"/>
              </a:xfrm>
              <a:prstGeom prst="rect">
                <a:avLst/>
              </a:prstGeom>
              <a:solidFill>
                <a:srgbClr val="CC3300"/>
              </a:solidFill>
              <a:ln w="12700">
                <a:solidFill>
                  <a:srgbClr val="000000"/>
                </a:solidFill>
                <a:miter lim="800000"/>
                <a:headEnd/>
                <a:tailEnd/>
              </a:ln>
            </p:spPr>
            <p:txBody>
              <a:bodyPr>
                <a:prstTxWarp prst="textNoShape">
                  <a:avLst/>
                </a:prstTxWarp>
              </a:bodyPr>
              <a:lstStyle/>
              <a:p>
                <a:endParaRPr lang="en-US"/>
              </a:p>
            </p:txBody>
          </p:sp>
        </p:grpSp>
        <p:grpSp>
          <p:nvGrpSpPr>
            <p:cNvPr id="11" name="Group 70"/>
            <p:cNvGrpSpPr>
              <a:grpSpLocks/>
            </p:cNvGrpSpPr>
            <p:nvPr/>
          </p:nvGrpSpPr>
          <p:grpSpPr bwMode="auto">
            <a:xfrm>
              <a:off x="3674" y="3258"/>
              <a:ext cx="441" cy="242"/>
              <a:chOff x="3674" y="3258"/>
              <a:chExt cx="441" cy="242"/>
            </a:xfrm>
          </p:grpSpPr>
          <p:sp>
            <p:nvSpPr>
              <p:cNvPr id="63601" name="Freeform 71"/>
              <p:cNvSpPr>
                <a:spLocks/>
              </p:cNvSpPr>
              <p:nvPr/>
            </p:nvSpPr>
            <p:spPr bwMode="auto">
              <a:xfrm>
                <a:off x="3674" y="3258"/>
                <a:ext cx="441" cy="51"/>
              </a:xfrm>
              <a:custGeom>
                <a:avLst/>
                <a:gdLst>
                  <a:gd name="T0" fmla="*/ 154 w 1322"/>
                  <a:gd name="T1" fmla="*/ 0 h 153"/>
                  <a:gd name="T2" fmla="*/ 0 w 1322"/>
                  <a:gd name="T3" fmla="*/ 153 h 153"/>
                  <a:gd name="T4" fmla="*/ 1169 w 1322"/>
                  <a:gd name="T5" fmla="*/ 153 h 153"/>
                  <a:gd name="T6" fmla="*/ 1322 w 1322"/>
                  <a:gd name="T7" fmla="*/ 0 h 153"/>
                  <a:gd name="T8" fmla="*/ 154 w 1322"/>
                  <a:gd name="T9" fmla="*/ 0 h 153"/>
                  <a:gd name="T10" fmla="*/ 0 60000 65536"/>
                  <a:gd name="T11" fmla="*/ 0 60000 65536"/>
                  <a:gd name="T12" fmla="*/ 0 60000 65536"/>
                  <a:gd name="T13" fmla="*/ 0 60000 65536"/>
                  <a:gd name="T14" fmla="*/ 0 60000 65536"/>
                  <a:gd name="T15" fmla="*/ 0 w 1322"/>
                  <a:gd name="T16" fmla="*/ 0 h 153"/>
                  <a:gd name="T17" fmla="*/ 1322 w 1322"/>
                  <a:gd name="T18" fmla="*/ 153 h 153"/>
                </a:gdLst>
                <a:ahLst/>
                <a:cxnLst>
                  <a:cxn ang="T10">
                    <a:pos x="T0" y="T1"/>
                  </a:cxn>
                  <a:cxn ang="T11">
                    <a:pos x="T2" y="T3"/>
                  </a:cxn>
                  <a:cxn ang="T12">
                    <a:pos x="T4" y="T5"/>
                  </a:cxn>
                  <a:cxn ang="T13">
                    <a:pos x="T6" y="T7"/>
                  </a:cxn>
                  <a:cxn ang="T14">
                    <a:pos x="T8" y="T9"/>
                  </a:cxn>
                </a:cxnLst>
                <a:rect l="T15" t="T16" r="T17" b="T18"/>
                <a:pathLst>
                  <a:path w="1322" h="153">
                    <a:moveTo>
                      <a:pt x="154" y="0"/>
                    </a:moveTo>
                    <a:lnTo>
                      <a:pt x="0" y="153"/>
                    </a:lnTo>
                    <a:lnTo>
                      <a:pt x="1169" y="153"/>
                    </a:lnTo>
                    <a:lnTo>
                      <a:pt x="1322" y="0"/>
                    </a:lnTo>
                    <a:lnTo>
                      <a:pt x="154" y="0"/>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63602" name="Freeform 72"/>
              <p:cNvSpPr>
                <a:spLocks/>
              </p:cNvSpPr>
              <p:nvPr/>
            </p:nvSpPr>
            <p:spPr bwMode="auto">
              <a:xfrm>
                <a:off x="4064" y="3258"/>
                <a:ext cx="51" cy="242"/>
              </a:xfrm>
              <a:custGeom>
                <a:avLst/>
                <a:gdLst>
                  <a:gd name="T0" fmla="*/ 153 w 153"/>
                  <a:gd name="T1" fmla="*/ 573 h 727"/>
                  <a:gd name="T2" fmla="*/ 153 w 153"/>
                  <a:gd name="T3" fmla="*/ 0 h 727"/>
                  <a:gd name="T4" fmla="*/ 0 w 153"/>
                  <a:gd name="T5" fmla="*/ 153 h 727"/>
                  <a:gd name="T6" fmla="*/ 0 w 153"/>
                  <a:gd name="T7" fmla="*/ 727 h 727"/>
                  <a:gd name="T8" fmla="*/ 153 w 153"/>
                  <a:gd name="T9" fmla="*/ 573 h 727"/>
                  <a:gd name="T10" fmla="*/ 0 60000 65536"/>
                  <a:gd name="T11" fmla="*/ 0 60000 65536"/>
                  <a:gd name="T12" fmla="*/ 0 60000 65536"/>
                  <a:gd name="T13" fmla="*/ 0 60000 65536"/>
                  <a:gd name="T14" fmla="*/ 0 60000 65536"/>
                  <a:gd name="T15" fmla="*/ 0 w 153"/>
                  <a:gd name="T16" fmla="*/ 0 h 727"/>
                  <a:gd name="T17" fmla="*/ 153 w 153"/>
                  <a:gd name="T18" fmla="*/ 727 h 727"/>
                </a:gdLst>
                <a:ahLst/>
                <a:cxnLst>
                  <a:cxn ang="T10">
                    <a:pos x="T0" y="T1"/>
                  </a:cxn>
                  <a:cxn ang="T11">
                    <a:pos x="T2" y="T3"/>
                  </a:cxn>
                  <a:cxn ang="T12">
                    <a:pos x="T4" y="T5"/>
                  </a:cxn>
                  <a:cxn ang="T13">
                    <a:pos x="T6" y="T7"/>
                  </a:cxn>
                  <a:cxn ang="T14">
                    <a:pos x="T8" y="T9"/>
                  </a:cxn>
                </a:cxnLst>
                <a:rect l="T15" t="T16" r="T17" b="T18"/>
                <a:pathLst>
                  <a:path w="153" h="727">
                    <a:moveTo>
                      <a:pt x="153" y="573"/>
                    </a:moveTo>
                    <a:lnTo>
                      <a:pt x="153" y="0"/>
                    </a:lnTo>
                    <a:lnTo>
                      <a:pt x="0" y="153"/>
                    </a:lnTo>
                    <a:lnTo>
                      <a:pt x="0" y="727"/>
                    </a:lnTo>
                    <a:lnTo>
                      <a:pt x="153" y="573"/>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63603" name="Rectangle 73"/>
              <p:cNvSpPr>
                <a:spLocks noChangeArrowheads="1"/>
              </p:cNvSpPr>
              <p:nvPr/>
            </p:nvSpPr>
            <p:spPr bwMode="auto">
              <a:xfrm>
                <a:off x="3674" y="3309"/>
                <a:ext cx="390" cy="191"/>
              </a:xfrm>
              <a:prstGeom prst="rect">
                <a:avLst/>
              </a:prstGeom>
              <a:solidFill>
                <a:srgbClr val="CC3300"/>
              </a:solidFill>
              <a:ln w="12700">
                <a:solidFill>
                  <a:srgbClr val="000000"/>
                </a:solidFill>
                <a:miter lim="800000"/>
                <a:headEnd/>
                <a:tailEnd/>
              </a:ln>
            </p:spPr>
            <p:txBody>
              <a:bodyPr>
                <a:prstTxWarp prst="textNoShape">
                  <a:avLst/>
                </a:prstTxWarp>
              </a:bodyPr>
              <a:lstStyle/>
              <a:p>
                <a:endParaRPr lang="en-US"/>
              </a:p>
            </p:txBody>
          </p:sp>
        </p:grpSp>
        <p:grpSp>
          <p:nvGrpSpPr>
            <p:cNvPr id="12" name="Group 74"/>
            <p:cNvGrpSpPr>
              <a:grpSpLocks/>
            </p:cNvGrpSpPr>
            <p:nvPr/>
          </p:nvGrpSpPr>
          <p:grpSpPr bwMode="auto">
            <a:xfrm>
              <a:off x="1077" y="2358"/>
              <a:ext cx="441" cy="1142"/>
              <a:chOff x="1077" y="2358"/>
              <a:chExt cx="441" cy="1142"/>
            </a:xfrm>
          </p:grpSpPr>
          <p:sp>
            <p:nvSpPr>
              <p:cNvPr id="63598" name="Freeform 75"/>
              <p:cNvSpPr>
                <a:spLocks/>
              </p:cNvSpPr>
              <p:nvPr/>
            </p:nvSpPr>
            <p:spPr bwMode="auto">
              <a:xfrm>
                <a:off x="1077" y="2358"/>
                <a:ext cx="441" cy="51"/>
              </a:xfrm>
              <a:custGeom>
                <a:avLst/>
                <a:gdLst>
                  <a:gd name="T0" fmla="*/ 153 w 1322"/>
                  <a:gd name="T1" fmla="*/ 0 h 153"/>
                  <a:gd name="T2" fmla="*/ 0 w 1322"/>
                  <a:gd name="T3" fmla="*/ 153 h 153"/>
                  <a:gd name="T4" fmla="*/ 1169 w 1322"/>
                  <a:gd name="T5" fmla="*/ 153 h 153"/>
                  <a:gd name="T6" fmla="*/ 1322 w 1322"/>
                  <a:gd name="T7" fmla="*/ 0 h 153"/>
                  <a:gd name="T8" fmla="*/ 153 w 1322"/>
                  <a:gd name="T9" fmla="*/ 0 h 153"/>
                  <a:gd name="T10" fmla="*/ 0 60000 65536"/>
                  <a:gd name="T11" fmla="*/ 0 60000 65536"/>
                  <a:gd name="T12" fmla="*/ 0 60000 65536"/>
                  <a:gd name="T13" fmla="*/ 0 60000 65536"/>
                  <a:gd name="T14" fmla="*/ 0 60000 65536"/>
                  <a:gd name="T15" fmla="*/ 0 w 1322"/>
                  <a:gd name="T16" fmla="*/ 0 h 153"/>
                  <a:gd name="T17" fmla="*/ 1322 w 1322"/>
                  <a:gd name="T18" fmla="*/ 153 h 153"/>
                </a:gdLst>
                <a:ahLst/>
                <a:cxnLst>
                  <a:cxn ang="T10">
                    <a:pos x="T0" y="T1"/>
                  </a:cxn>
                  <a:cxn ang="T11">
                    <a:pos x="T2" y="T3"/>
                  </a:cxn>
                  <a:cxn ang="T12">
                    <a:pos x="T4" y="T5"/>
                  </a:cxn>
                  <a:cxn ang="T13">
                    <a:pos x="T6" y="T7"/>
                  </a:cxn>
                  <a:cxn ang="T14">
                    <a:pos x="T8" y="T9"/>
                  </a:cxn>
                </a:cxnLst>
                <a:rect l="T15" t="T16" r="T17" b="T18"/>
                <a:pathLst>
                  <a:path w="1322" h="153">
                    <a:moveTo>
                      <a:pt x="153" y="0"/>
                    </a:moveTo>
                    <a:lnTo>
                      <a:pt x="0" y="153"/>
                    </a:lnTo>
                    <a:lnTo>
                      <a:pt x="1169" y="153"/>
                    </a:lnTo>
                    <a:lnTo>
                      <a:pt x="1322" y="0"/>
                    </a:lnTo>
                    <a:lnTo>
                      <a:pt x="153" y="0"/>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63599" name="Freeform 76"/>
              <p:cNvSpPr>
                <a:spLocks/>
              </p:cNvSpPr>
              <p:nvPr/>
            </p:nvSpPr>
            <p:spPr bwMode="auto">
              <a:xfrm>
                <a:off x="1467" y="2358"/>
                <a:ext cx="51" cy="1142"/>
              </a:xfrm>
              <a:custGeom>
                <a:avLst/>
                <a:gdLst>
                  <a:gd name="T0" fmla="*/ 153 w 153"/>
                  <a:gd name="T1" fmla="*/ 3274 h 3428"/>
                  <a:gd name="T2" fmla="*/ 153 w 153"/>
                  <a:gd name="T3" fmla="*/ 0 h 3428"/>
                  <a:gd name="T4" fmla="*/ 0 w 153"/>
                  <a:gd name="T5" fmla="*/ 153 h 3428"/>
                  <a:gd name="T6" fmla="*/ 0 w 153"/>
                  <a:gd name="T7" fmla="*/ 3428 h 3428"/>
                  <a:gd name="T8" fmla="*/ 153 w 153"/>
                  <a:gd name="T9" fmla="*/ 3274 h 3428"/>
                  <a:gd name="T10" fmla="*/ 0 60000 65536"/>
                  <a:gd name="T11" fmla="*/ 0 60000 65536"/>
                  <a:gd name="T12" fmla="*/ 0 60000 65536"/>
                  <a:gd name="T13" fmla="*/ 0 60000 65536"/>
                  <a:gd name="T14" fmla="*/ 0 60000 65536"/>
                  <a:gd name="T15" fmla="*/ 0 w 153"/>
                  <a:gd name="T16" fmla="*/ 0 h 3428"/>
                  <a:gd name="T17" fmla="*/ 153 w 153"/>
                  <a:gd name="T18" fmla="*/ 3428 h 3428"/>
                </a:gdLst>
                <a:ahLst/>
                <a:cxnLst>
                  <a:cxn ang="T10">
                    <a:pos x="T0" y="T1"/>
                  </a:cxn>
                  <a:cxn ang="T11">
                    <a:pos x="T2" y="T3"/>
                  </a:cxn>
                  <a:cxn ang="T12">
                    <a:pos x="T4" y="T5"/>
                  </a:cxn>
                  <a:cxn ang="T13">
                    <a:pos x="T6" y="T7"/>
                  </a:cxn>
                  <a:cxn ang="T14">
                    <a:pos x="T8" y="T9"/>
                  </a:cxn>
                </a:cxnLst>
                <a:rect l="T15" t="T16" r="T17" b="T18"/>
                <a:pathLst>
                  <a:path w="153" h="3428">
                    <a:moveTo>
                      <a:pt x="153" y="3274"/>
                    </a:moveTo>
                    <a:lnTo>
                      <a:pt x="153" y="0"/>
                    </a:lnTo>
                    <a:lnTo>
                      <a:pt x="0" y="153"/>
                    </a:lnTo>
                    <a:lnTo>
                      <a:pt x="0" y="3428"/>
                    </a:lnTo>
                    <a:lnTo>
                      <a:pt x="153" y="3274"/>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63600" name="Rectangle 77"/>
              <p:cNvSpPr>
                <a:spLocks noChangeArrowheads="1"/>
              </p:cNvSpPr>
              <p:nvPr/>
            </p:nvSpPr>
            <p:spPr bwMode="auto">
              <a:xfrm>
                <a:off x="1077" y="2409"/>
                <a:ext cx="390" cy="1091"/>
              </a:xfrm>
              <a:prstGeom prst="rect">
                <a:avLst/>
              </a:prstGeom>
              <a:solidFill>
                <a:srgbClr val="CC3300"/>
              </a:solidFill>
              <a:ln w="12700">
                <a:solidFill>
                  <a:srgbClr val="000000"/>
                </a:solidFill>
                <a:miter lim="800000"/>
                <a:headEnd/>
                <a:tailEnd/>
              </a:ln>
            </p:spPr>
            <p:txBody>
              <a:bodyPr>
                <a:prstTxWarp prst="textNoShape">
                  <a:avLst/>
                </a:prstTxWarp>
              </a:bodyPr>
              <a:lstStyle/>
              <a:p>
                <a:endParaRPr lang="en-US"/>
              </a:p>
            </p:txBody>
          </p:sp>
        </p:grpSp>
      </p:grpSp>
      <p:grpSp>
        <p:nvGrpSpPr>
          <p:cNvPr id="13" name="Group 78"/>
          <p:cNvGrpSpPr>
            <a:grpSpLocks/>
          </p:cNvGrpSpPr>
          <p:nvPr/>
        </p:nvGrpSpPr>
        <p:grpSpPr bwMode="auto">
          <a:xfrm>
            <a:off x="1897063" y="4054475"/>
            <a:ext cx="4822825" cy="1682750"/>
            <a:chOff x="975" y="2542"/>
            <a:chExt cx="3038" cy="1060"/>
          </a:xfrm>
        </p:grpSpPr>
        <p:grpSp>
          <p:nvGrpSpPr>
            <p:cNvPr id="14" name="Group 79"/>
            <p:cNvGrpSpPr>
              <a:grpSpLocks/>
            </p:cNvGrpSpPr>
            <p:nvPr/>
          </p:nvGrpSpPr>
          <p:grpSpPr bwMode="auto">
            <a:xfrm>
              <a:off x="1841" y="3361"/>
              <a:ext cx="440" cy="241"/>
              <a:chOff x="1841" y="3361"/>
              <a:chExt cx="440" cy="241"/>
            </a:xfrm>
          </p:grpSpPr>
          <p:sp>
            <p:nvSpPr>
              <p:cNvPr id="63591" name="Freeform 80"/>
              <p:cNvSpPr>
                <a:spLocks/>
              </p:cNvSpPr>
              <p:nvPr/>
            </p:nvSpPr>
            <p:spPr bwMode="auto">
              <a:xfrm>
                <a:off x="1841" y="3361"/>
                <a:ext cx="440" cy="51"/>
              </a:xfrm>
              <a:custGeom>
                <a:avLst/>
                <a:gdLst>
                  <a:gd name="T0" fmla="*/ 154 w 1322"/>
                  <a:gd name="T1" fmla="*/ 0 h 153"/>
                  <a:gd name="T2" fmla="*/ 0 w 1322"/>
                  <a:gd name="T3" fmla="*/ 153 h 153"/>
                  <a:gd name="T4" fmla="*/ 1169 w 1322"/>
                  <a:gd name="T5" fmla="*/ 153 h 153"/>
                  <a:gd name="T6" fmla="*/ 1322 w 1322"/>
                  <a:gd name="T7" fmla="*/ 0 h 153"/>
                  <a:gd name="T8" fmla="*/ 154 w 1322"/>
                  <a:gd name="T9" fmla="*/ 0 h 153"/>
                  <a:gd name="T10" fmla="*/ 0 60000 65536"/>
                  <a:gd name="T11" fmla="*/ 0 60000 65536"/>
                  <a:gd name="T12" fmla="*/ 0 60000 65536"/>
                  <a:gd name="T13" fmla="*/ 0 60000 65536"/>
                  <a:gd name="T14" fmla="*/ 0 60000 65536"/>
                  <a:gd name="T15" fmla="*/ 0 w 1322"/>
                  <a:gd name="T16" fmla="*/ 0 h 153"/>
                  <a:gd name="T17" fmla="*/ 1322 w 1322"/>
                  <a:gd name="T18" fmla="*/ 153 h 153"/>
                </a:gdLst>
                <a:ahLst/>
                <a:cxnLst>
                  <a:cxn ang="T10">
                    <a:pos x="T0" y="T1"/>
                  </a:cxn>
                  <a:cxn ang="T11">
                    <a:pos x="T2" y="T3"/>
                  </a:cxn>
                  <a:cxn ang="T12">
                    <a:pos x="T4" y="T5"/>
                  </a:cxn>
                  <a:cxn ang="T13">
                    <a:pos x="T6" y="T7"/>
                  </a:cxn>
                  <a:cxn ang="T14">
                    <a:pos x="T8" y="T9"/>
                  </a:cxn>
                </a:cxnLst>
                <a:rect l="T15" t="T16" r="T17" b="T18"/>
                <a:pathLst>
                  <a:path w="1322" h="153">
                    <a:moveTo>
                      <a:pt x="154" y="0"/>
                    </a:moveTo>
                    <a:lnTo>
                      <a:pt x="0" y="153"/>
                    </a:lnTo>
                    <a:lnTo>
                      <a:pt x="1169" y="153"/>
                    </a:lnTo>
                    <a:lnTo>
                      <a:pt x="1322" y="0"/>
                    </a:lnTo>
                    <a:lnTo>
                      <a:pt x="154" y="0"/>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63592" name="Freeform 81"/>
              <p:cNvSpPr>
                <a:spLocks/>
              </p:cNvSpPr>
              <p:nvPr/>
            </p:nvSpPr>
            <p:spPr bwMode="auto">
              <a:xfrm>
                <a:off x="2230" y="3361"/>
                <a:ext cx="51" cy="241"/>
              </a:xfrm>
              <a:custGeom>
                <a:avLst/>
                <a:gdLst>
                  <a:gd name="T0" fmla="*/ 153 w 153"/>
                  <a:gd name="T1" fmla="*/ 572 h 725"/>
                  <a:gd name="T2" fmla="*/ 153 w 153"/>
                  <a:gd name="T3" fmla="*/ 0 h 725"/>
                  <a:gd name="T4" fmla="*/ 0 w 153"/>
                  <a:gd name="T5" fmla="*/ 153 h 725"/>
                  <a:gd name="T6" fmla="*/ 0 w 153"/>
                  <a:gd name="T7" fmla="*/ 725 h 725"/>
                  <a:gd name="T8" fmla="*/ 153 w 153"/>
                  <a:gd name="T9" fmla="*/ 572 h 725"/>
                  <a:gd name="T10" fmla="*/ 0 60000 65536"/>
                  <a:gd name="T11" fmla="*/ 0 60000 65536"/>
                  <a:gd name="T12" fmla="*/ 0 60000 65536"/>
                  <a:gd name="T13" fmla="*/ 0 60000 65536"/>
                  <a:gd name="T14" fmla="*/ 0 60000 65536"/>
                  <a:gd name="T15" fmla="*/ 0 w 153"/>
                  <a:gd name="T16" fmla="*/ 0 h 725"/>
                  <a:gd name="T17" fmla="*/ 153 w 153"/>
                  <a:gd name="T18" fmla="*/ 725 h 725"/>
                </a:gdLst>
                <a:ahLst/>
                <a:cxnLst>
                  <a:cxn ang="T10">
                    <a:pos x="T0" y="T1"/>
                  </a:cxn>
                  <a:cxn ang="T11">
                    <a:pos x="T2" y="T3"/>
                  </a:cxn>
                  <a:cxn ang="T12">
                    <a:pos x="T4" y="T5"/>
                  </a:cxn>
                  <a:cxn ang="T13">
                    <a:pos x="T6" y="T7"/>
                  </a:cxn>
                  <a:cxn ang="T14">
                    <a:pos x="T8" y="T9"/>
                  </a:cxn>
                </a:cxnLst>
                <a:rect l="T15" t="T16" r="T17" b="T18"/>
                <a:pathLst>
                  <a:path w="153" h="725">
                    <a:moveTo>
                      <a:pt x="153" y="572"/>
                    </a:moveTo>
                    <a:lnTo>
                      <a:pt x="153" y="0"/>
                    </a:lnTo>
                    <a:lnTo>
                      <a:pt x="0" y="153"/>
                    </a:lnTo>
                    <a:lnTo>
                      <a:pt x="0" y="725"/>
                    </a:lnTo>
                    <a:lnTo>
                      <a:pt x="153" y="572"/>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63593" name="Rectangle 82"/>
              <p:cNvSpPr>
                <a:spLocks noChangeArrowheads="1"/>
              </p:cNvSpPr>
              <p:nvPr/>
            </p:nvSpPr>
            <p:spPr bwMode="auto">
              <a:xfrm>
                <a:off x="1841" y="3412"/>
                <a:ext cx="389" cy="190"/>
              </a:xfrm>
              <a:prstGeom prst="rect">
                <a:avLst/>
              </a:prstGeom>
              <a:solidFill>
                <a:schemeClr val="tx2"/>
              </a:solidFill>
              <a:ln w="12700">
                <a:solidFill>
                  <a:srgbClr val="000000"/>
                </a:solidFill>
                <a:miter lim="800000"/>
                <a:headEnd/>
                <a:tailEnd/>
              </a:ln>
            </p:spPr>
            <p:txBody>
              <a:bodyPr>
                <a:prstTxWarp prst="textNoShape">
                  <a:avLst/>
                </a:prstTxWarp>
              </a:bodyPr>
              <a:lstStyle/>
              <a:p>
                <a:endParaRPr lang="en-US"/>
              </a:p>
            </p:txBody>
          </p:sp>
        </p:grpSp>
        <p:grpSp>
          <p:nvGrpSpPr>
            <p:cNvPr id="15" name="Group 83"/>
            <p:cNvGrpSpPr>
              <a:grpSpLocks/>
            </p:cNvGrpSpPr>
            <p:nvPr/>
          </p:nvGrpSpPr>
          <p:grpSpPr bwMode="auto">
            <a:xfrm>
              <a:off x="2706" y="3415"/>
              <a:ext cx="441" cy="187"/>
              <a:chOff x="2706" y="3415"/>
              <a:chExt cx="441" cy="187"/>
            </a:xfrm>
          </p:grpSpPr>
          <p:sp>
            <p:nvSpPr>
              <p:cNvPr id="63588" name="Freeform 84"/>
              <p:cNvSpPr>
                <a:spLocks/>
              </p:cNvSpPr>
              <p:nvPr/>
            </p:nvSpPr>
            <p:spPr bwMode="auto">
              <a:xfrm>
                <a:off x="2706" y="3415"/>
                <a:ext cx="441" cy="51"/>
              </a:xfrm>
              <a:custGeom>
                <a:avLst/>
                <a:gdLst>
                  <a:gd name="T0" fmla="*/ 153 w 1322"/>
                  <a:gd name="T1" fmla="*/ 0 h 153"/>
                  <a:gd name="T2" fmla="*/ 0 w 1322"/>
                  <a:gd name="T3" fmla="*/ 153 h 153"/>
                  <a:gd name="T4" fmla="*/ 1169 w 1322"/>
                  <a:gd name="T5" fmla="*/ 153 h 153"/>
                  <a:gd name="T6" fmla="*/ 1322 w 1322"/>
                  <a:gd name="T7" fmla="*/ 0 h 153"/>
                  <a:gd name="T8" fmla="*/ 153 w 1322"/>
                  <a:gd name="T9" fmla="*/ 0 h 153"/>
                  <a:gd name="T10" fmla="*/ 0 60000 65536"/>
                  <a:gd name="T11" fmla="*/ 0 60000 65536"/>
                  <a:gd name="T12" fmla="*/ 0 60000 65536"/>
                  <a:gd name="T13" fmla="*/ 0 60000 65536"/>
                  <a:gd name="T14" fmla="*/ 0 60000 65536"/>
                  <a:gd name="T15" fmla="*/ 0 w 1322"/>
                  <a:gd name="T16" fmla="*/ 0 h 153"/>
                  <a:gd name="T17" fmla="*/ 1322 w 1322"/>
                  <a:gd name="T18" fmla="*/ 153 h 153"/>
                </a:gdLst>
                <a:ahLst/>
                <a:cxnLst>
                  <a:cxn ang="T10">
                    <a:pos x="T0" y="T1"/>
                  </a:cxn>
                  <a:cxn ang="T11">
                    <a:pos x="T2" y="T3"/>
                  </a:cxn>
                  <a:cxn ang="T12">
                    <a:pos x="T4" y="T5"/>
                  </a:cxn>
                  <a:cxn ang="T13">
                    <a:pos x="T6" y="T7"/>
                  </a:cxn>
                  <a:cxn ang="T14">
                    <a:pos x="T8" y="T9"/>
                  </a:cxn>
                </a:cxnLst>
                <a:rect l="T15" t="T16" r="T17" b="T18"/>
                <a:pathLst>
                  <a:path w="1322" h="153">
                    <a:moveTo>
                      <a:pt x="153" y="0"/>
                    </a:moveTo>
                    <a:lnTo>
                      <a:pt x="0" y="153"/>
                    </a:lnTo>
                    <a:lnTo>
                      <a:pt x="1169" y="153"/>
                    </a:lnTo>
                    <a:lnTo>
                      <a:pt x="1322" y="0"/>
                    </a:lnTo>
                    <a:lnTo>
                      <a:pt x="153" y="0"/>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63589" name="Freeform 85"/>
              <p:cNvSpPr>
                <a:spLocks/>
              </p:cNvSpPr>
              <p:nvPr/>
            </p:nvSpPr>
            <p:spPr bwMode="auto">
              <a:xfrm>
                <a:off x="3096" y="3415"/>
                <a:ext cx="51" cy="187"/>
              </a:xfrm>
              <a:custGeom>
                <a:avLst/>
                <a:gdLst>
                  <a:gd name="T0" fmla="*/ 153 w 153"/>
                  <a:gd name="T1" fmla="*/ 409 h 562"/>
                  <a:gd name="T2" fmla="*/ 153 w 153"/>
                  <a:gd name="T3" fmla="*/ 0 h 562"/>
                  <a:gd name="T4" fmla="*/ 0 w 153"/>
                  <a:gd name="T5" fmla="*/ 153 h 562"/>
                  <a:gd name="T6" fmla="*/ 0 w 153"/>
                  <a:gd name="T7" fmla="*/ 562 h 562"/>
                  <a:gd name="T8" fmla="*/ 153 w 153"/>
                  <a:gd name="T9" fmla="*/ 409 h 562"/>
                  <a:gd name="T10" fmla="*/ 0 60000 65536"/>
                  <a:gd name="T11" fmla="*/ 0 60000 65536"/>
                  <a:gd name="T12" fmla="*/ 0 60000 65536"/>
                  <a:gd name="T13" fmla="*/ 0 60000 65536"/>
                  <a:gd name="T14" fmla="*/ 0 60000 65536"/>
                  <a:gd name="T15" fmla="*/ 0 w 153"/>
                  <a:gd name="T16" fmla="*/ 0 h 562"/>
                  <a:gd name="T17" fmla="*/ 153 w 153"/>
                  <a:gd name="T18" fmla="*/ 562 h 562"/>
                </a:gdLst>
                <a:ahLst/>
                <a:cxnLst>
                  <a:cxn ang="T10">
                    <a:pos x="T0" y="T1"/>
                  </a:cxn>
                  <a:cxn ang="T11">
                    <a:pos x="T2" y="T3"/>
                  </a:cxn>
                  <a:cxn ang="T12">
                    <a:pos x="T4" y="T5"/>
                  </a:cxn>
                  <a:cxn ang="T13">
                    <a:pos x="T6" y="T7"/>
                  </a:cxn>
                  <a:cxn ang="T14">
                    <a:pos x="T8" y="T9"/>
                  </a:cxn>
                </a:cxnLst>
                <a:rect l="T15" t="T16" r="T17" b="T18"/>
                <a:pathLst>
                  <a:path w="153" h="562">
                    <a:moveTo>
                      <a:pt x="153" y="409"/>
                    </a:moveTo>
                    <a:lnTo>
                      <a:pt x="153" y="0"/>
                    </a:lnTo>
                    <a:lnTo>
                      <a:pt x="0" y="153"/>
                    </a:lnTo>
                    <a:lnTo>
                      <a:pt x="0" y="562"/>
                    </a:lnTo>
                    <a:lnTo>
                      <a:pt x="153" y="409"/>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63590" name="Rectangle 86"/>
              <p:cNvSpPr>
                <a:spLocks noChangeArrowheads="1"/>
              </p:cNvSpPr>
              <p:nvPr/>
            </p:nvSpPr>
            <p:spPr bwMode="auto">
              <a:xfrm>
                <a:off x="2706" y="3466"/>
                <a:ext cx="390" cy="136"/>
              </a:xfrm>
              <a:prstGeom prst="rect">
                <a:avLst/>
              </a:prstGeom>
              <a:solidFill>
                <a:schemeClr val="tx2"/>
              </a:solidFill>
              <a:ln w="12700">
                <a:solidFill>
                  <a:srgbClr val="000000"/>
                </a:solidFill>
                <a:miter lim="800000"/>
                <a:headEnd/>
                <a:tailEnd/>
              </a:ln>
            </p:spPr>
            <p:txBody>
              <a:bodyPr>
                <a:prstTxWarp prst="textNoShape">
                  <a:avLst/>
                </a:prstTxWarp>
              </a:bodyPr>
              <a:lstStyle/>
              <a:p>
                <a:endParaRPr lang="en-US"/>
              </a:p>
            </p:txBody>
          </p:sp>
        </p:grpSp>
        <p:sp>
          <p:nvSpPr>
            <p:cNvPr id="63583" name="Freeform 87"/>
            <p:cNvSpPr>
              <a:spLocks/>
            </p:cNvSpPr>
            <p:nvPr/>
          </p:nvSpPr>
          <p:spPr bwMode="auto">
            <a:xfrm>
              <a:off x="3572" y="3551"/>
              <a:ext cx="441" cy="51"/>
            </a:xfrm>
            <a:custGeom>
              <a:avLst/>
              <a:gdLst>
                <a:gd name="T0" fmla="*/ 153 w 1322"/>
                <a:gd name="T1" fmla="*/ 0 h 153"/>
                <a:gd name="T2" fmla="*/ 0 w 1322"/>
                <a:gd name="T3" fmla="*/ 153 h 153"/>
                <a:gd name="T4" fmla="*/ 1169 w 1322"/>
                <a:gd name="T5" fmla="*/ 153 h 153"/>
                <a:gd name="T6" fmla="*/ 1322 w 1322"/>
                <a:gd name="T7" fmla="*/ 0 h 153"/>
                <a:gd name="T8" fmla="*/ 153 w 1322"/>
                <a:gd name="T9" fmla="*/ 0 h 153"/>
                <a:gd name="T10" fmla="*/ 0 60000 65536"/>
                <a:gd name="T11" fmla="*/ 0 60000 65536"/>
                <a:gd name="T12" fmla="*/ 0 60000 65536"/>
                <a:gd name="T13" fmla="*/ 0 60000 65536"/>
                <a:gd name="T14" fmla="*/ 0 60000 65536"/>
                <a:gd name="T15" fmla="*/ 0 w 1322"/>
                <a:gd name="T16" fmla="*/ 0 h 153"/>
                <a:gd name="T17" fmla="*/ 1322 w 1322"/>
                <a:gd name="T18" fmla="*/ 153 h 153"/>
              </a:gdLst>
              <a:ahLst/>
              <a:cxnLst>
                <a:cxn ang="T10">
                  <a:pos x="T0" y="T1"/>
                </a:cxn>
                <a:cxn ang="T11">
                  <a:pos x="T2" y="T3"/>
                </a:cxn>
                <a:cxn ang="T12">
                  <a:pos x="T4" y="T5"/>
                </a:cxn>
                <a:cxn ang="T13">
                  <a:pos x="T6" y="T7"/>
                </a:cxn>
                <a:cxn ang="T14">
                  <a:pos x="T8" y="T9"/>
                </a:cxn>
              </a:cxnLst>
              <a:rect l="T15" t="T16" r="T17" b="T18"/>
              <a:pathLst>
                <a:path w="1322" h="153">
                  <a:moveTo>
                    <a:pt x="153" y="0"/>
                  </a:moveTo>
                  <a:lnTo>
                    <a:pt x="0" y="153"/>
                  </a:lnTo>
                  <a:lnTo>
                    <a:pt x="1169" y="153"/>
                  </a:lnTo>
                  <a:lnTo>
                    <a:pt x="1322" y="0"/>
                  </a:lnTo>
                  <a:lnTo>
                    <a:pt x="153" y="0"/>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grpSp>
          <p:nvGrpSpPr>
            <p:cNvPr id="16" name="Group 88"/>
            <p:cNvGrpSpPr>
              <a:grpSpLocks/>
            </p:cNvGrpSpPr>
            <p:nvPr/>
          </p:nvGrpSpPr>
          <p:grpSpPr bwMode="auto">
            <a:xfrm>
              <a:off x="975" y="2542"/>
              <a:ext cx="440" cy="1060"/>
              <a:chOff x="975" y="2542"/>
              <a:chExt cx="440" cy="1060"/>
            </a:xfrm>
          </p:grpSpPr>
          <p:sp>
            <p:nvSpPr>
              <p:cNvPr id="63585" name="Freeform 89"/>
              <p:cNvSpPr>
                <a:spLocks/>
              </p:cNvSpPr>
              <p:nvPr/>
            </p:nvSpPr>
            <p:spPr bwMode="auto">
              <a:xfrm>
                <a:off x="975" y="2542"/>
                <a:ext cx="440" cy="51"/>
              </a:xfrm>
              <a:custGeom>
                <a:avLst/>
                <a:gdLst>
                  <a:gd name="T0" fmla="*/ 154 w 1322"/>
                  <a:gd name="T1" fmla="*/ 0 h 153"/>
                  <a:gd name="T2" fmla="*/ 0 w 1322"/>
                  <a:gd name="T3" fmla="*/ 153 h 153"/>
                  <a:gd name="T4" fmla="*/ 1169 w 1322"/>
                  <a:gd name="T5" fmla="*/ 153 h 153"/>
                  <a:gd name="T6" fmla="*/ 1322 w 1322"/>
                  <a:gd name="T7" fmla="*/ 0 h 153"/>
                  <a:gd name="T8" fmla="*/ 154 w 1322"/>
                  <a:gd name="T9" fmla="*/ 0 h 153"/>
                  <a:gd name="T10" fmla="*/ 0 60000 65536"/>
                  <a:gd name="T11" fmla="*/ 0 60000 65536"/>
                  <a:gd name="T12" fmla="*/ 0 60000 65536"/>
                  <a:gd name="T13" fmla="*/ 0 60000 65536"/>
                  <a:gd name="T14" fmla="*/ 0 60000 65536"/>
                  <a:gd name="T15" fmla="*/ 0 w 1322"/>
                  <a:gd name="T16" fmla="*/ 0 h 153"/>
                  <a:gd name="T17" fmla="*/ 1322 w 1322"/>
                  <a:gd name="T18" fmla="*/ 153 h 153"/>
                </a:gdLst>
                <a:ahLst/>
                <a:cxnLst>
                  <a:cxn ang="T10">
                    <a:pos x="T0" y="T1"/>
                  </a:cxn>
                  <a:cxn ang="T11">
                    <a:pos x="T2" y="T3"/>
                  </a:cxn>
                  <a:cxn ang="T12">
                    <a:pos x="T4" y="T5"/>
                  </a:cxn>
                  <a:cxn ang="T13">
                    <a:pos x="T6" y="T7"/>
                  </a:cxn>
                  <a:cxn ang="T14">
                    <a:pos x="T8" y="T9"/>
                  </a:cxn>
                </a:cxnLst>
                <a:rect l="T15" t="T16" r="T17" b="T18"/>
                <a:pathLst>
                  <a:path w="1322" h="153">
                    <a:moveTo>
                      <a:pt x="154" y="0"/>
                    </a:moveTo>
                    <a:lnTo>
                      <a:pt x="0" y="153"/>
                    </a:lnTo>
                    <a:lnTo>
                      <a:pt x="1169" y="153"/>
                    </a:lnTo>
                    <a:lnTo>
                      <a:pt x="1322" y="0"/>
                    </a:lnTo>
                    <a:lnTo>
                      <a:pt x="154" y="0"/>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63586" name="Freeform 90"/>
              <p:cNvSpPr>
                <a:spLocks/>
              </p:cNvSpPr>
              <p:nvPr/>
            </p:nvSpPr>
            <p:spPr bwMode="auto">
              <a:xfrm>
                <a:off x="1364" y="2542"/>
                <a:ext cx="51" cy="1060"/>
              </a:xfrm>
              <a:custGeom>
                <a:avLst/>
                <a:gdLst>
                  <a:gd name="T0" fmla="*/ 153 w 153"/>
                  <a:gd name="T1" fmla="*/ 3029 h 3182"/>
                  <a:gd name="T2" fmla="*/ 153 w 153"/>
                  <a:gd name="T3" fmla="*/ 0 h 3182"/>
                  <a:gd name="T4" fmla="*/ 0 w 153"/>
                  <a:gd name="T5" fmla="*/ 153 h 3182"/>
                  <a:gd name="T6" fmla="*/ 0 w 153"/>
                  <a:gd name="T7" fmla="*/ 3182 h 3182"/>
                  <a:gd name="T8" fmla="*/ 153 w 153"/>
                  <a:gd name="T9" fmla="*/ 3029 h 3182"/>
                  <a:gd name="T10" fmla="*/ 0 60000 65536"/>
                  <a:gd name="T11" fmla="*/ 0 60000 65536"/>
                  <a:gd name="T12" fmla="*/ 0 60000 65536"/>
                  <a:gd name="T13" fmla="*/ 0 60000 65536"/>
                  <a:gd name="T14" fmla="*/ 0 60000 65536"/>
                  <a:gd name="T15" fmla="*/ 0 w 153"/>
                  <a:gd name="T16" fmla="*/ 0 h 3182"/>
                  <a:gd name="T17" fmla="*/ 153 w 153"/>
                  <a:gd name="T18" fmla="*/ 3182 h 3182"/>
                </a:gdLst>
                <a:ahLst/>
                <a:cxnLst>
                  <a:cxn ang="T10">
                    <a:pos x="T0" y="T1"/>
                  </a:cxn>
                  <a:cxn ang="T11">
                    <a:pos x="T2" y="T3"/>
                  </a:cxn>
                  <a:cxn ang="T12">
                    <a:pos x="T4" y="T5"/>
                  </a:cxn>
                  <a:cxn ang="T13">
                    <a:pos x="T6" y="T7"/>
                  </a:cxn>
                  <a:cxn ang="T14">
                    <a:pos x="T8" y="T9"/>
                  </a:cxn>
                </a:cxnLst>
                <a:rect l="T15" t="T16" r="T17" b="T18"/>
                <a:pathLst>
                  <a:path w="153" h="3182">
                    <a:moveTo>
                      <a:pt x="153" y="3029"/>
                    </a:moveTo>
                    <a:lnTo>
                      <a:pt x="153" y="0"/>
                    </a:lnTo>
                    <a:lnTo>
                      <a:pt x="0" y="153"/>
                    </a:lnTo>
                    <a:lnTo>
                      <a:pt x="0" y="3182"/>
                    </a:lnTo>
                    <a:lnTo>
                      <a:pt x="153" y="3029"/>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63587" name="Rectangle 91"/>
              <p:cNvSpPr>
                <a:spLocks noChangeArrowheads="1"/>
              </p:cNvSpPr>
              <p:nvPr/>
            </p:nvSpPr>
            <p:spPr bwMode="auto">
              <a:xfrm>
                <a:off x="975" y="2593"/>
                <a:ext cx="389" cy="1009"/>
              </a:xfrm>
              <a:prstGeom prst="rect">
                <a:avLst/>
              </a:prstGeom>
              <a:solidFill>
                <a:schemeClr val="tx2"/>
              </a:solidFill>
              <a:ln w="12700">
                <a:solidFill>
                  <a:srgbClr val="000000"/>
                </a:solidFill>
                <a:miter lim="800000"/>
                <a:headEnd/>
                <a:tailEnd/>
              </a:ln>
            </p:spPr>
            <p:txBody>
              <a:bodyPr>
                <a:prstTxWarp prst="textNoShape">
                  <a:avLst/>
                </a:prstTxWarp>
              </a:bodyPr>
              <a:lstStyle/>
              <a:p>
                <a:endParaRPr lang="en-US"/>
              </a:p>
            </p:txBody>
          </p:sp>
        </p:grpSp>
      </p:grpSp>
      <p:grpSp>
        <p:nvGrpSpPr>
          <p:cNvPr id="17" name="Group 92"/>
          <p:cNvGrpSpPr>
            <a:grpSpLocks/>
          </p:cNvGrpSpPr>
          <p:nvPr/>
        </p:nvGrpSpPr>
        <p:grpSpPr bwMode="auto">
          <a:xfrm>
            <a:off x="1733550" y="5341938"/>
            <a:ext cx="4822825" cy="557212"/>
            <a:chOff x="872" y="3353"/>
            <a:chExt cx="3038" cy="351"/>
          </a:xfrm>
        </p:grpSpPr>
        <p:grpSp>
          <p:nvGrpSpPr>
            <p:cNvPr id="18" name="Group 93"/>
            <p:cNvGrpSpPr>
              <a:grpSpLocks/>
            </p:cNvGrpSpPr>
            <p:nvPr/>
          </p:nvGrpSpPr>
          <p:grpSpPr bwMode="auto">
            <a:xfrm>
              <a:off x="872" y="3626"/>
              <a:ext cx="441" cy="78"/>
              <a:chOff x="872" y="3626"/>
              <a:chExt cx="441" cy="78"/>
            </a:xfrm>
          </p:grpSpPr>
          <p:sp>
            <p:nvSpPr>
              <p:cNvPr id="63578" name="Freeform 94"/>
              <p:cNvSpPr>
                <a:spLocks/>
              </p:cNvSpPr>
              <p:nvPr/>
            </p:nvSpPr>
            <p:spPr bwMode="auto">
              <a:xfrm>
                <a:off x="872" y="3626"/>
                <a:ext cx="441" cy="51"/>
              </a:xfrm>
              <a:custGeom>
                <a:avLst/>
                <a:gdLst>
                  <a:gd name="T0" fmla="*/ 153 w 1322"/>
                  <a:gd name="T1" fmla="*/ 0 h 153"/>
                  <a:gd name="T2" fmla="*/ 0 w 1322"/>
                  <a:gd name="T3" fmla="*/ 153 h 153"/>
                  <a:gd name="T4" fmla="*/ 1169 w 1322"/>
                  <a:gd name="T5" fmla="*/ 153 h 153"/>
                  <a:gd name="T6" fmla="*/ 1322 w 1322"/>
                  <a:gd name="T7" fmla="*/ 0 h 153"/>
                  <a:gd name="T8" fmla="*/ 153 w 1322"/>
                  <a:gd name="T9" fmla="*/ 0 h 153"/>
                  <a:gd name="T10" fmla="*/ 0 60000 65536"/>
                  <a:gd name="T11" fmla="*/ 0 60000 65536"/>
                  <a:gd name="T12" fmla="*/ 0 60000 65536"/>
                  <a:gd name="T13" fmla="*/ 0 60000 65536"/>
                  <a:gd name="T14" fmla="*/ 0 60000 65536"/>
                  <a:gd name="T15" fmla="*/ 0 w 1322"/>
                  <a:gd name="T16" fmla="*/ 0 h 153"/>
                  <a:gd name="T17" fmla="*/ 1322 w 1322"/>
                  <a:gd name="T18" fmla="*/ 153 h 153"/>
                </a:gdLst>
                <a:ahLst/>
                <a:cxnLst>
                  <a:cxn ang="T10">
                    <a:pos x="T0" y="T1"/>
                  </a:cxn>
                  <a:cxn ang="T11">
                    <a:pos x="T2" y="T3"/>
                  </a:cxn>
                  <a:cxn ang="T12">
                    <a:pos x="T4" y="T5"/>
                  </a:cxn>
                  <a:cxn ang="T13">
                    <a:pos x="T6" y="T7"/>
                  </a:cxn>
                  <a:cxn ang="T14">
                    <a:pos x="T8" y="T9"/>
                  </a:cxn>
                </a:cxnLst>
                <a:rect l="T15" t="T16" r="T17" b="T18"/>
                <a:pathLst>
                  <a:path w="1322" h="153">
                    <a:moveTo>
                      <a:pt x="153" y="0"/>
                    </a:moveTo>
                    <a:lnTo>
                      <a:pt x="0" y="153"/>
                    </a:lnTo>
                    <a:lnTo>
                      <a:pt x="1169" y="153"/>
                    </a:lnTo>
                    <a:lnTo>
                      <a:pt x="1322" y="0"/>
                    </a:lnTo>
                    <a:lnTo>
                      <a:pt x="153" y="0"/>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63579" name="Freeform 95"/>
              <p:cNvSpPr>
                <a:spLocks/>
              </p:cNvSpPr>
              <p:nvPr/>
            </p:nvSpPr>
            <p:spPr bwMode="auto">
              <a:xfrm>
                <a:off x="1262" y="3626"/>
                <a:ext cx="51" cy="78"/>
              </a:xfrm>
              <a:custGeom>
                <a:avLst/>
                <a:gdLst>
                  <a:gd name="T0" fmla="*/ 153 w 153"/>
                  <a:gd name="T1" fmla="*/ 81 h 234"/>
                  <a:gd name="T2" fmla="*/ 153 w 153"/>
                  <a:gd name="T3" fmla="*/ 0 h 234"/>
                  <a:gd name="T4" fmla="*/ 0 w 153"/>
                  <a:gd name="T5" fmla="*/ 153 h 234"/>
                  <a:gd name="T6" fmla="*/ 0 w 153"/>
                  <a:gd name="T7" fmla="*/ 234 h 234"/>
                  <a:gd name="T8" fmla="*/ 153 w 153"/>
                  <a:gd name="T9" fmla="*/ 81 h 234"/>
                  <a:gd name="T10" fmla="*/ 0 60000 65536"/>
                  <a:gd name="T11" fmla="*/ 0 60000 65536"/>
                  <a:gd name="T12" fmla="*/ 0 60000 65536"/>
                  <a:gd name="T13" fmla="*/ 0 60000 65536"/>
                  <a:gd name="T14" fmla="*/ 0 60000 65536"/>
                  <a:gd name="T15" fmla="*/ 0 w 153"/>
                  <a:gd name="T16" fmla="*/ 0 h 234"/>
                  <a:gd name="T17" fmla="*/ 153 w 153"/>
                  <a:gd name="T18" fmla="*/ 234 h 234"/>
                </a:gdLst>
                <a:ahLst/>
                <a:cxnLst>
                  <a:cxn ang="T10">
                    <a:pos x="T0" y="T1"/>
                  </a:cxn>
                  <a:cxn ang="T11">
                    <a:pos x="T2" y="T3"/>
                  </a:cxn>
                  <a:cxn ang="T12">
                    <a:pos x="T4" y="T5"/>
                  </a:cxn>
                  <a:cxn ang="T13">
                    <a:pos x="T6" y="T7"/>
                  </a:cxn>
                  <a:cxn ang="T14">
                    <a:pos x="T8" y="T9"/>
                  </a:cxn>
                </a:cxnLst>
                <a:rect l="T15" t="T16" r="T17" b="T18"/>
                <a:pathLst>
                  <a:path w="153" h="234">
                    <a:moveTo>
                      <a:pt x="153" y="81"/>
                    </a:moveTo>
                    <a:lnTo>
                      <a:pt x="153" y="0"/>
                    </a:lnTo>
                    <a:lnTo>
                      <a:pt x="0" y="153"/>
                    </a:lnTo>
                    <a:lnTo>
                      <a:pt x="0" y="234"/>
                    </a:lnTo>
                    <a:lnTo>
                      <a:pt x="153" y="81"/>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63580" name="Rectangle 96"/>
              <p:cNvSpPr>
                <a:spLocks noChangeArrowheads="1"/>
              </p:cNvSpPr>
              <p:nvPr/>
            </p:nvSpPr>
            <p:spPr bwMode="auto">
              <a:xfrm>
                <a:off x="872" y="3677"/>
                <a:ext cx="390" cy="27"/>
              </a:xfrm>
              <a:prstGeom prst="rect">
                <a:avLst/>
              </a:prstGeom>
              <a:solidFill>
                <a:srgbClr val="CCCCFF"/>
              </a:solidFill>
              <a:ln w="12700">
                <a:solidFill>
                  <a:srgbClr val="000000"/>
                </a:solidFill>
                <a:miter lim="800000"/>
                <a:headEnd/>
                <a:tailEnd/>
              </a:ln>
            </p:spPr>
            <p:txBody>
              <a:bodyPr>
                <a:prstTxWarp prst="textNoShape">
                  <a:avLst/>
                </a:prstTxWarp>
              </a:bodyPr>
              <a:lstStyle/>
              <a:p>
                <a:endParaRPr lang="en-US"/>
              </a:p>
            </p:txBody>
          </p:sp>
        </p:grpSp>
        <p:grpSp>
          <p:nvGrpSpPr>
            <p:cNvPr id="19" name="Group 97"/>
            <p:cNvGrpSpPr>
              <a:grpSpLocks/>
            </p:cNvGrpSpPr>
            <p:nvPr/>
          </p:nvGrpSpPr>
          <p:grpSpPr bwMode="auto">
            <a:xfrm>
              <a:off x="1738" y="3572"/>
              <a:ext cx="441" cy="132"/>
              <a:chOff x="1738" y="3572"/>
              <a:chExt cx="441" cy="132"/>
            </a:xfrm>
          </p:grpSpPr>
          <p:sp>
            <p:nvSpPr>
              <p:cNvPr id="63575" name="Freeform 98"/>
              <p:cNvSpPr>
                <a:spLocks/>
              </p:cNvSpPr>
              <p:nvPr/>
            </p:nvSpPr>
            <p:spPr bwMode="auto">
              <a:xfrm>
                <a:off x="1738" y="3572"/>
                <a:ext cx="441" cy="51"/>
              </a:xfrm>
              <a:custGeom>
                <a:avLst/>
                <a:gdLst>
                  <a:gd name="T0" fmla="*/ 153 w 1322"/>
                  <a:gd name="T1" fmla="*/ 0 h 153"/>
                  <a:gd name="T2" fmla="*/ 0 w 1322"/>
                  <a:gd name="T3" fmla="*/ 153 h 153"/>
                  <a:gd name="T4" fmla="*/ 1169 w 1322"/>
                  <a:gd name="T5" fmla="*/ 153 h 153"/>
                  <a:gd name="T6" fmla="*/ 1322 w 1322"/>
                  <a:gd name="T7" fmla="*/ 0 h 153"/>
                  <a:gd name="T8" fmla="*/ 153 w 1322"/>
                  <a:gd name="T9" fmla="*/ 0 h 153"/>
                  <a:gd name="T10" fmla="*/ 0 60000 65536"/>
                  <a:gd name="T11" fmla="*/ 0 60000 65536"/>
                  <a:gd name="T12" fmla="*/ 0 60000 65536"/>
                  <a:gd name="T13" fmla="*/ 0 60000 65536"/>
                  <a:gd name="T14" fmla="*/ 0 60000 65536"/>
                  <a:gd name="T15" fmla="*/ 0 w 1322"/>
                  <a:gd name="T16" fmla="*/ 0 h 153"/>
                  <a:gd name="T17" fmla="*/ 1322 w 1322"/>
                  <a:gd name="T18" fmla="*/ 153 h 153"/>
                </a:gdLst>
                <a:ahLst/>
                <a:cxnLst>
                  <a:cxn ang="T10">
                    <a:pos x="T0" y="T1"/>
                  </a:cxn>
                  <a:cxn ang="T11">
                    <a:pos x="T2" y="T3"/>
                  </a:cxn>
                  <a:cxn ang="T12">
                    <a:pos x="T4" y="T5"/>
                  </a:cxn>
                  <a:cxn ang="T13">
                    <a:pos x="T6" y="T7"/>
                  </a:cxn>
                  <a:cxn ang="T14">
                    <a:pos x="T8" y="T9"/>
                  </a:cxn>
                </a:cxnLst>
                <a:rect l="T15" t="T16" r="T17" b="T18"/>
                <a:pathLst>
                  <a:path w="1322" h="153">
                    <a:moveTo>
                      <a:pt x="153" y="0"/>
                    </a:moveTo>
                    <a:lnTo>
                      <a:pt x="0" y="153"/>
                    </a:lnTo>
                    <a:lnTo>
                      <a:pt x="1169" y="153"/>
                    </a:lnTo>
                    <a:lnTo>
                      <a:pt x="1322" y="0"/>
                    </a:lnTo>
                    <a:lnTo>
                      <a:pt x="153" y="0"/>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63576" name="Freeform 99"/>
              <p:cNvSpPr>
                <a:spLocks/>
              </p:cNvSpPr>
              <p:nvPr/>
            </p:nvSpPr>
            <p:spPr bwMode="auto">
              <a:xfrm>
                <a:off x="2128" y="3572"/>
                <a:ext cx="51" cy="132"/>
              </a:xfrm>
              <a:custGeom>
                <a:avLst/>
                <a:gdLst>
                  <a:gd name="T0" fmla="*/ 153 w 153"/>
                  <a:gd name="T1" fmla="*/ 245 h 398"/>
                  <a:gd name="T2" fmla="*/ 153 w 153"/>
                  <a:gd name="T3" fmla="*/ 0 h 398"/>
                  <a:gd name="T4" fmla="*/ 0 w 153"/>
                  <a:gd name="T5" fmla="*/ 153 h 398"/>
                  <a:gd name="T6" fmla="*/ 0 w 153"/>
                  <a:gd name="T7" fmla="*/ 398 h 398"/>
                  <a:gd name="T8" fmla="*/ 153 w 153"/>
                  <a:gd name="T9" fmla="*/ 245 h 398"/>
                  <a:gd name="T10" fmla="*/ 0 60000 65536"/>
                  <a:gd name="T11" fmla="*/ 0 60000 65536"/>
                  <a:gd name="T12" fmla="*/ 0 60000 65536"/>
                  <a:gd name="T13" fmla="*/ 0 60000 65536"/>
                  <a:gd name="T14" fmla="*/ 0 60000 65536"/>
                  <a:gd name="T15" fmla="*/ 0 w 153"/>
                  <a:gd name="T16" fmla="*/ 0 h 398"/>
                  <a:gd name="T17" fmla="*/ 153 w 153"/>
                  <a:gd name="T18" fmla="*/ 398 h 398"/>
                </a:gdLst>
                <a:ahLst/>
                <a:cxnLst>
                  <a:cxn ang="T10">
                    <a:pos x="T0" y="T1"/>
                  </a:cxn>
                  <a:cxn ang="T11">
                    <a:pos x="T2" y="T3"/>
                  </a:cxn>
                  <a:cxn ang="T12">
                    <a:pos x="T4" y="T5"/>
                  </a:cxn>
                  <a:cxn ang="T13">
                    <a:pos x="T6" y="T7"/>
                  </a:cxn>
                  <a:cxn ang="T14">
                    <a:pos x="T8" y="T9"/>
                  </a:cxn>
                </a:cxnLst>
                <a:rect l="T15" t="T16" r="T17" b="T18"/>
                <a:pathLst>
                  <a:path w="153" h="398">
                    <a:moveTo>
                      <a:pt x="153" y="245"/>
                    </a:moveTo>
                    <a:lnTo>
                      <a:pt x="153" y="0"/>
                    </a:lnTo>
                    <a:lnTo>
                      <a:pt x="0" y="153"/>
                    </a:lnTo>
                    <a:lnTo>
                      <a:pt x="0" y="398"/>
                    </a:lnTo>
                    <a:lnTo>
                      <a:pt x="153" y="245"/>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63577" name="Rectangle 100"/>
              <p:cNvSpPr>
                <a:spLocks noChangeArrowheads="1"/>
              </p:cNvSpPr>
              <p:nvPr/>
            </p:nvSpPr>
            <p:spPr bwMode="auto">
              <a:xfrm>
                <a:off x="1738" y="3623"/>
                <a:ext cx="390" cy="81"/>
              </a:xfrm>
              <a:prstGeom prst="rect">
                <a:avLst/>
              </a:prstGeom>
              <a:solidFill>
                <a:srgbClr val="CCCCFF"/>
              </a:solidFill>
              <a:ln w="12700">
                <a:solidFill>
                  <a:srgbClr val="000000"/>
                </a:solidFill>
                <a:miter lim="800000"/>
                <a:headEnd/>
                <a:tailEnd/>
              </a:ln>
            </p:spPr>
            <p:txBody>
              <a:bodyPr>
                <a:prstTxWarp prst="textNoShape">
                  <a:avLst/>
                </a:prstTxWarp>
              </a:bodyPr>
              <a:lstStyle/>
              <a:p>
                <a:endParaRPr lang="en-US"/>
              </a:p>
            </p:txBody>
          </p:sp>
        </p:grpSp>
        <p:grpSp>
          <p:nvGrpSpPr>
            <p:cNvPr id="20" name="Group 101"/>
            <p:cNvGrpSpPr>
              <a:grpSpLocks/>
            </p:cNvGrpSpPr>
            <p:nvPr/>
          </p:nvGrpSpPr>
          <p:grpSpPr bwMode="auto">
            <a:xfrm>
              <a:off x="2604" y="3517"/>
              <a:ext cx="441" cy="187"/>
              <a:chOff x="2604" y="3517"/>
              <a:chExt cx="441" cy="187"/>
            </a:xfrm>
          </p:grpSpPr>
          <p:sp>
            <p:nvSpPr>
              <p:cNvPr id="63572" name="Freeform 102"/>
              <p:cNvSpPr>
                <a:spLocks/>
              </p:cNvSpPr>
              <p:nvPr/>
            </p:nvSpPr>
            <p:spPr bwMode="auto">
              <a:xfrm>
                <a:off x="2604" y="3517"/>
                <a:ext cx="441" cy="51"/>
              </a:xfrm>
              <a:custGeom>
                <a:avLst/>
                <a:gdLst>
                  <a:gd name="T0" fmla="*/ 153 w 1322"/>
                  <a:gd name="T1" fmla="*/ 0 h 153"/>
                  <a:gd name="T2" fmla="*/ 0 w 1322"/>
                  <a:gd name="T3" fmla="*/ 153 h 153"/>
                  <a:gd name="T4" fmla="*/ 1169 w 1322"/>
                  <a:gd name="T5" fmla="*/ 153 h 153"/>
                  <a:gd name="T6" fmla="*/ 1322 w 1322"/>
                  <a:gd name="T7" fmla="*/ 0 h 153"/>
                  <a:gd name="T8" fmla="*/ 153 w 1322"/>
                  <a:gd name="T9" fmla="*/ 0 h 153"/>
                  <a:gd name="T10" fmla="*/ 0 60000 65536"/>
                  <a:gd name="T11" fmla="*/ 0 60000 65536"/>
                  <a:gd name="T12" fmla="*/ 0 60000 65536"/>
                  <a:gd name="T13" fmla="*/ 0 60000 65536"/>
                  <a:gd name="T14" fmla="*/ 0 60000 65536"/>
                  <a:gd name="T15" fmla="*/ 0 w 1322"/>
                  <a:gd name="T16" fmla="*/ 0 h 153"/>
                  <a:gd name="T17" fmla="*/ 1322 w 1322"/>
                  <a:gd name="T18" fmla="*/ 153 h 153"/>
                </a:gdLst>
                <a:ahLst/>
                <a:cxnLst>
                  <a:cxn ang="T10">
                    <a:pos x="T0" y="T1"/>
                  </a:cxn>
                  <a:cxn ang="T11">
                    <a:pos x="T2" y="T3"/>
                  </a:cxn>
                  <a:cxn ang="T12">
                    <a:pos x="T4" y="T5"/>
                  </a:cxn>
                  <a:cxn ang="T13">
                    <a:pos x="T6" y="T7"/>
                  </a:cxn>
                  <a:cxn ang="T14">
                    <a:pos x="T8" y="T9"/>
                  </a:cxn>
                </a:cxnLst>
                <a:rect l="T15" t="T16" r="T17" b="T18"/>
                <a:pathLst>
                  <a:path w="1322" h="153">
                    <a:moveTo>
                      <a:pt x="153" y="0"/>
                    </a:moveTo>
                    <a:lnTo>
                      <a:pt x="0" y="153"/>
                    </a:lnTo>
                    <a:lnTo>
                      <a:pt x="1169" y="153"/>
                    </a:lnTo>
                    <a:lnTo>
                      <a:pt x="1322" y="0"/>
                    </a:lnTo>
                    <a:lnTo>
                      <a:pt x="153" y="0"/>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63573" name="Freeform 103"/>
              <p:cNvSpPr>
                <a:spLocks/>
              </p:cNvSpPr>
              <p:nvPr/>
            </p:nvSpPr>
            <p:spPr bwMode="auto">
              <a:xfrm>
                <a:off x="2994" y="3517"/>
                <a:ext cx="51" cy="187"/>
              </a:xfrm>
              <a:custGeom>
                <a:avLst/>
                <a:gdLst>
                  <a:gd name="T0" fmla="*/ 153 w 153"/>
                  <a:gd name="T1" fmla="*/ 409 h 562"/>
                  <a:gd name="T2" fmla="*/ 153 w 153"/>
                  <a:gd name="T3" fmla="*/ 0 h 562"/>
                  <a:gd name="T4" fmla="*/ 0 w 153"/>
                  <a:gd name="T5" fmla="*/ 153 h 562"/>
                  <a:gd name="T6" fmla="*/ 0 w 153"/>
                  <a:gd name="T7" fmla="*/ 562 h 562"/>
                  <a:gd name="T8" fmla="*/ 153 w 153"/>
                  <a:gd name="T9" fmla="*/ 409 h 562"/>
                  <a:gd name="T10" fmla="*/ 0 60000 65536"/>
                  <a:gd name="T11" fmla="*/ 0 60000 65536"/>
                  <a:gd name="T12" fmla="*/ 0 60000 65536"/>
                  <a:gd name="T13" fmla="*/ 0 60000 65536"/>
                  <a:gd name="T14" fmla="*/ 0 60000 65536"/>
                  <a:gd name="T15" fmla="*/ 0 w 153"/>
                  <a:gd name="T16" fmla="*/ 0 h 562"/>
                  <a:gd name="T17" fmla="*/ 153 w 153"/>
                  <a:gd name="T18" fmla="*/ 562 h 562"/>
                </a:gdLst>
                <a:ahLst/>
                <a:cxnLst>
                  <a:cxn ang="T10">
                    <a:pos x="T0" y="T1"/>
                  </a:cxn>
                  <a:cxn ang="T11">
                    <a:pos x="T2" y="T3"/>
                  </a:cxn>
                  <a:cxn ang="T12">
                    <a:pos x="T4" y="T5"/>
                  </a:cxn>
                  <a:cxn ang="T13">
                    <a:pos x="T6" y="T7"/>
                  </a:cxn>
                  <a:cxn ang="T14">
                    <a:pos x="T8" y="T9"/>
                  </a:cxn>
                </a:cxnLst>
                <a:rect l="T15" t="T16" r="T17" b="T18"/>
                <a:pathLst>
                  <a:path w="153" h="562">
                    <a:moveTo>
                      <a:pt x="153" y="409"/>
                    </a:moveTo>
                    <a:lnTo>
                      <a:pt x="153" y="0"/>
                    </a:lnTo>
                    <a:lnTo>
                      <a:pt x="0" y="153"/>
                    </a:lnTo>
                    <a:lnTo>
                      <a:pt x="0" y="562"/>
                    </a:lnTo>
                    <a:lnTo>
                      <a:pt x="153" y="409"/>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63574" name="Rectangle 104"/>
              <p:cNvSpPr>
                <a:spLocks noChangeArrowheads="1"/>
              </p:cNvSpPr>
              <p:nvPr/>
            </p:nvSpPr>
            <p:spPr bwMode="auto">
              <a:xfrm>
                <a:off x="2604" y="3568"/>
                <a:ext cx="390" cy="136"/>
              </a:xfrm>
              <a:prstGeom prst="rect">
                <a:avLst/>
              </a:prstGeom>
              <a:solidFill>
                <a:srgbClr val="CCCCFF"/>
              </a:solidFill>
              <a:ln w="12700">
                <a:solidFill>
                  <a:srgbClr val="000000"/>
                </a:solidFill>
                <a:miter lim="800000"/>
                <a:headEnd/>
                <a:tailEnd/>
              </a:ln>
            </p:spPr>
            <p:txBody>
              <a:bodyPr>
                <a:prstTxWarp prst="textNoShape">
                  <a:avLst/>
                </a:prstTxWarp>
              </a:bodyPr>
              <a:lstStyle/>
              <a:p>
                <a:endParaRPr lang="en-US"/>
              </a:p>
            </p:txBody>
          </p:sp>
        </p:grpSp>
        <p:grpSp>
          <p:nvGrpSpPr>
            <p:cNvPr id="21" name="Group 105"/>
            <p:cNvGrpSpPr>
              <a:grpSpLocks/>
            </p:cNvGrpSpPr>
            <p:nvPr/>
          </p:nvGrpSpPr>
          <p:grpSpPr bwMode="auto">
            <a:xfrm>
              <a:off x="3470" y="3353"/>
              <a:ext cx="440" cy="351"/>
              <a:chOff x="3470" y="3353"/>
              <a:chExt cx="440" cy="351"/>
            </a:xfrm>
          </p:grpSpPr>
          <p:sp>
            <p:nvSpPr>
              <p:cNvPr id="63569" name="Freeform 106"/>
              <p:cNvSpPr>
                <a:spLocks/>
              </p:cNvSpPr>
              <p:nvPr/>
            </p:nvSpPr>
            <p:spPr bwMode="auto">
              <a:xfrm>
                <a:off x="3470" y="3353"/>
                <a:ext cx="440" cy="51"/>
              </a:xfrm>
              <a:custGeom>
                <a:avLst/>
                <a:gdLst>
                  <a:gd name="T0" fmla="*/ 153 w 1322"/>
                  <a:gd name="T1" fmla="*/ 0 h 153"/>
                  <a:gd name="T2" fmla="*/ 0 w 1322"/>
                  <a:gd name="T3" fmla="*/ 153 h 153"/>
                  <a:gd name="T4" fmla="*/ 1169 w 1322"/>
                  <a:gd name="T5" fmla="*/ 153 h 153"/>
                  <a:gd name="T6" fmla="*/ 1322 w 1322"/>
                  <a:gd name="T7" fmla="*/ 0 h 153"/>
                  <a:gd name="T8" fmla="*/ 153 w 1322"/>
                  <a:gd name="T9" fmla="*/ 0 h 153"/>
                  <a:gd name="T10" fmla="*/ 0 60000 65536"/>
                  <a:gd name="T11" fmla="*/ 0 60000 65536"/>
                  <a:gd name="T12" fmla="*/ 0 60000 65536"/>
                  <a:gd name="T13" fmla="*/ 0 60000 65536"/>
                  <a:gd name="T14" fmla="*/ 0 60000 65536"/>
                  <a:gd name="T15" fmla="*/ 0 w 1322"/>
                  <a:gd name="T16" fmla="*/ 0 h 153"/>
                  <a:gd name="T17" fmla="*/ 1322 w 1322"/>
                  <a:gd name="T18" fmla="*/ 153 h 153"/>
                </a:gdLst>
                <a:ahLst/>
                <a:cxnLst>
                  <a:cxn ang="T10">
                    <a:pos x="T0" y="T1"/>
                  </a:cxn>
                  <a:cxn ang="T11">
                    <a:pos x="T2" y="T3"/>
                  </a:cxn>
                  <a:cxn ang="T12">
                    <a:pos x="T4" y="T5"/>
                  </a:cxn>
                  <a:cxn ang="T13">
                    <a:pos x="T6" y="T7"/>
                  </a:cxn>
                  <a:cxn ang="T14">
                    <a:pos x="T8" y="T9"/>
                  </a:cxn>
                </a:cxnLst>
                <a:rect l="T15" t="T16" r="T17" b="T18"/>
                <a:pathLst>
                  <a:path w="1322" h="153">
                    <a:moveTo>
                      <a:pt x="153" y="0"/>
                    </a:moveTo>
                    <a:lnTo>
                      <a:pt x="0" y="153"/>
                    </a:lnTo>
                    <a:lnTo>
                      <a:pt x="1169" y="153"/>
                    </a:lnTo>
                    <a:lnTo>
                      <a:pt x="1322" y="0"/>
                    </a:lnTo>
                    <a:lnTo>
                      <a:pt x="153" y="0"/>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63570" name="Freeform 107"/>
              <p:cNvSpPr>
                <a:spLocks/>
              </p:cNvSpPr>
              <p:nvPr/>
            </p:nvSpPr>
            <p:spPr bwMode="auto">
              <a:xfrm>
                <a:off x="3859" y="3353"/>
                <a:ext cx="51" cy="351"/>
              </a:xfrm>
              <a:custGeom>
                <a:avLst/>
                <a:gdLst>
                  <a:gd name="T0" fmla="*/ 153 w 153"/>
                  <a:gd name="T1" fmla="*/ 900 h 1053"/>
                  <a:gd name="T2" fmla="*/ 153 w 153"/>
                  <a:gd name="T3" fmla="*/ 0 h 1053"/>
                  <a:gd name="T4" fmla="*/ 0 w 153"/>
                  <a:gd name="T5" fmla="*/ 153 h 1053"/>
                  <a:gd name="T6" fmla="*/ 0 w 153"/>
                  <a:gd name="T7" fmla="*/ 1053 h 1053"/>
                  <a:gd name="T8" fmla="*/ 153 w 153"/>
                  <a:gd name="T9" fmla="*/ 900 h 1053"/>
                  <a:gd name="T10" fmla="*/ 0 60000 65536"/>
                  <a:gd name="T11" fmla="*/ 0 60000 65536"/>
                  <a:gd name="T12" fmla="*/ 0 60000 65536"/>
                  <a:gd name="T13" fmla="*/ 0 60000 65536"/>
                  <a:gd name="T14" fmla="*/ 0 60000 65536"/>
                  <a:gd name="T15" fmla="*/ 0 w 153"/>
                  <a:gd name="T16" fmla="*/ 0 h 1053"/>
                  <a:gd name="T17" fmla="*/ 153 w 153"/>
                  <a:gd name="T18" fmla="*/ 1053 h 1053"/>
                </a:gdLst>
                <a:ahLst/>
                <a:cxnLst>
                  <a:cxn ang="T10">
                    <a:pos x="T0" y="T1"/>
                  </a:cxn>
                  <a:cxn ang="T11">
                    <a:pos x="T2" y="T3"/>
                  </a:cxn>
                  <a:cxn ang="T12">
                    <a:pos x="T4" y="T5"/>
                  </a:cxn>
                  <a:cxn ang="T13">
                    <a:pos x="T6" y="T7"/>
                  </a:cxn>
                  <a:cxn ang="T14">
                    <a:pos x="T8" y="T9"/>
                  </a:cxn>
                </a:cxnLst>
                <a:rect l="T15" t="T16" r="T17" b="T18"/>
                <a:pathLst>
                  <a:path w="153" h="1053">
                    <a:moveTo>
                      <a:pt x="153" y="900"/>
                    </a:moveTo>
                    <a:lnTo>
                      <a:pt x="153" y="0"/>
                    </a:lnTo>
                    <a:lnTo>
                      <a:pt x="0" y="153"/>
                    </a:lnTo>
                    <a:lnTo>
                      <a:pt x="0" y="1053"/>
                    </a:lnTo>
                    <a:lnTo>
                      <a:pt x="153" y="900"/>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63571" name="Rectangle 108"/>
              <p:cNvSpPr>
                <a:spLocks noChangeArrowheads="1"/>
              </p:cNvSpPr>
              <p:nvPr/>
            </p:nvSpPr>
            <p:spPr bwMode="auto">
              <a:xfrm>
                <a:off x="3470" y="3404"/>
                <a:ext cx="389" cy="300"/>
              </a:xfrm>
              <a:prstGeom prst="rect">
                <a:avLst/>
              </a:prstGeom>
              <a:solidFill>
                <a:srgbClr val="CCCCFF"/>
              </a:solidFill>
              <a:ln w="12700">
                <a:solidFill>
                  <a:srgbClr val="000000"/>
                </a:solidFill>
                <a:miter lim="800000"/>
                <a:headEnd/>
                <a:tailEnd/>
              </a:ln>
            </p:spPr>
            <p:txBody>
              <a:bodyPr>
                <a:prstTxWarp prst="textNoShape">
                  <a:avLst/>
                </a:prstTxWarp>
              </a:bodyPr>
              <a:lstStyle/>
              <a:p>
                <a:endParaRPr lang="en-US"/>
              </a:p>
            </p:txBody>
          </p:sp>
        </p:grpSp>
      </p:grpSp>
      <p:sp>
        <p:nvSpPr>
          <p:cNvPr id="63531" name="Line 109"/>
          <p:cNvSpPr>
            <a:spLocks noChangeShapeType="1"/>
          </p:cNvSpPr>
          <p:nvPr/>
        </p:nvSpPr>
        <p:spPr bwMode="auto">
          <a:xfrm>
            <a:off x="1316038" y="5940425"/>
            <a:ext cx="6872287" cy="1588"/>
          </a:xfrm>
          <a:prstGeom prst="line">
            <a:avLst/>
          </a:prstGeom>
          <a:noFill/>
          <a:ln w="12700">
            <a:solidFill>
              <a:schemeClr val="tx1"/>
            </a:solidFill>
            <a:round/>
            <a:headEnd/>
            <a:tailEnd/>
          </a:ln>
        </p:spPr>
        <p:txBody>
          <a:bodyPr>
            <a:prstTxWarp prst="textNoShape">
              <a:avLst/>
            </a:prstTxWarp>
          </a:bodyPr>
          <a:lstStyle/>
          <a:p>
            <a:endParaRPr lang="en-US"/>
          </a:p>
        </p:txBody>
      </p:sp>
      <p:sp>
        <p:nvSpPr>
          <p:cNvPr id="63532" name="Line 110"/>
          <p:cNvSpPr>
            <a:spLocks noChangeShapeType="1"/>
          </p:cNvSpPr>
          <p:nvPr/>
        </p:nvSpPr>
        <p:spPr bwMode="auto">
          <a:xfrm>
            <a:off x="1316038" y="2457450"/>
            <a:ext cx="1587" cy="3482975"/>
          </a:xfrm>
          <a:prstGeom prst="line">
            <a:avLst/>
          </a:prstGeom>
          <a:noFill/>
          <a:ln w="12700">
            <a:solidFill>
              <a:schemeClr val="tx1"/>
            </a:solidFill>
            <a:round/>
            <a:headEnd/>
            <a:tailEnd/>
          </a:ln>
        </p:spPr>
        <p:txBody>
          <a:bodyPr>
            <a:prstTxWarp prst="textNoShape">
              <a:avLst/>
            </a:prstTxWarp>
          </a:bodyPr>
          <a:lstStyle/>
          <a:p>
            <a:endParaRPr lang="en-US"/>
          </a:p>
        </p:txBody>
      </p:sp>
      <p:grpSp>
        <p:nvGrpSpPr>
          <p:cNvPr id="22" name="Group 111"/>
          <p:cNvGrpSpPr>
            <a:grpSpLocks/>
          </p:cNvGrpSpPr>
          <p:nvPr/>
        </p:nvGrpSpPr>
        <p:grpSpPr bwMode="auto">
          <a:xfrm>
            <a:off x="1798638" y="6045200"/>
            <a:ext cx="6054725" cy="508000"/>
            <a:chOff x="913" y="3796"/>
            <a:chExt cx="3814" cy="320"/>
          </a:xfrm>
        </p:grpSpPr>
        <p:sp>
          <p:nvSpPr>
            <p:cNvPr id="63559" name="Rectangle 112"/>
            <p:cNvSpPr>
              <a:spLocks noChangeArrowheads="1"/>
            </p:cNvSpPr>
            <p:nvPr/>
          </p:nvSpPr>
          <p:spPr bwMode="auto">
            <a:xfrm>
              <a:off x="913" y="3796"/>
              <a:ext cx="254" cy="134"/>
            </a:xfrm>
            <a:prstGeom prst="rect">
              <a:avLst/>
            </a:prstGeom>
            <a:noFill/>
            <a:ln w="9525">
              <a:noFill/>
              <a:miter lim="800000"/>
              <a:headEnd/>
              <a:tailEnd/>
            </a:ln>
          </p:spPr>
          <p:txBody>
            <a:bodyPr wrap="none" lIns="0" tIns="0" rIns="0" bIns="0">
              <a:prstTxWarp prst="textNoShape">
                <a:avLst/>
              </a:prstTxWarp>
              <a:spAutoFit/>
            </a:bodyPr>
            <a:lstStyle/>
            <a:p>
              <a:pPr algn="ctr"/>
              <a:r>
                <a:rPr lang="en-US" sz="1400">
                  <a:latin typeface="Technical" pitchFamily="66" charset="0"/>
                </a:rPr>
                <a:t>0-1.5</a:t>
              </a:r>
            </a:p>
          </p:txBody>
        </p:sp>
        <p:sp>
          <p:nvSpPr>
            <p:cNvPr id="63560" name="Rectangle 113"/>
            <p:cNvSpPr>
              <a:spLocks noChangeArrowheads="1"/>
            </p:cNvSpPr>
            <p:nvPr/>
          </p:nvSpPr>
          <p:spPr bwMode="auto">
            <a:xfrm>
              <a:off x="1780" y="3796"/>
              <a:ext cx="254" cy="134"/>
            </a:xfrm>
            <a:prstGeom prst="rect">
              <a:avLst/>
            </a:prstGeom>
            <a:noFill/>
            <a:ln w="9525">
              <a:noFill/>
              <a:miter lim="800000"/>
              <a:headEnd/>
              <a:tailEnd/>
            </a:ln>
          </p:spPr>
          <p:txBody>
            <a:bodyPr wrap="none" lIns="0" tIns="0" rIns="0" bIns="0">
              <a:prstTxWarp prst="textNoShape">
                <a:avLst/>
              </a:prstTxWarp>
              <a:spAutoFit/>
            </a:bodyPr>
            <a:lstStyle/>
            <a:p>
              <a:pPr algn="ctr"/>
              <a:r>
                <a:rPr lang="en-US" sz="1400">
                  <a:latin typeface="Technical" pitchFamily="66" charset="0"/>
                </a:rPr>
                <a:t>1.5-3</a:t>
              </a:r>
            </a:p>
          </p:txBody>
        </p:sp>
        <p:sp>
          <p:nvSpPr>
            <p:cNvPr id="63561" name="Rectangle 114"/>
            <p:cNvSpPr>
              <a:spLocks noChangeArrowheads="1"/>
            </p:cNvSpPr>
            <p:nvPr/>
          </p:nvSpPr>
          <p:spPr bwMode="auto">
            <a:xfrm>
              <a:off x="2645" y="3796"/>
              <a:ext cx="254" cy="134"/>
            </a:xfrm>
            <a:prstGeom prst="rect">
              <a:avLst/>
            </a:prstGeom>
            <a:noFill/>
            <a:ln w="9525">
              <a:noFill/>
              <a:miter lim="800000"/>
              <a:headEnd/>
              <a:tailEnd/>
            </a:ln>
          </p:spPr>
          <p:txBody>
            <a:bodyPr wrap="none" lIns="0" tIns="0" rIns="0" bIns="0">
              <a:prstTxWarp prst="textNoShape">
                <a:avLst/>
              </a:prstTxWarp>
              <a:spAutoFit/>
            </a:bodyPr>
            <a:lstStyle/>
            <a:p>
              <a:pPr algn="ctr"/>
              <a:r>
                <a:rPr lang="en-US" sz="1400">
                  <a:latin typeface="Technical" pitchFamily="66" charset="0"/>
                </a:rPr>
                <a:t>3-4.5</a:t>
              </a:r>
            </a:p>
          </p:txBody>
        </p:sp>
        <p:sp>
          <p:nvSpPr>
            <p:cNvPr id="63562" name="Rectangle 115"/>
            <p:cNvSpPr>
              <a:spLocks noChangeArrowheads="1"/>
            </p:cNvSpPr>
            <p:nvPr/>
          </p:nvSpPr>
          <p:spPr bwMode="auto">
            <a:xfrm>
              <a:off x="3527" y="3796"/>
              <a:ext cx="220" cy="134"/>
            </a:xfrm>
            <a:prstGeom prst="rect">
              <a:avLst/>
            </a:prstGeom>
            <a:noFill/>
            <a:ln w="9525">
              <a:noFill/>
              <a:miter lim="800000"/>
              <a:headEnd/>
              <a:tailEnd/>
            </a:ln>
          </p:spPr>
          <p:txBody>
            <a:bodyPr wrap="none" lIns="0" tIns="0" rIns="0" bIns="0">
              <a:prstTxWarp prst="textNoShape">
                <a:avLst/>
              </a:prstTxWarp>
              <a:spAutoFit/>
            </a:bodyPr>
            <a:lstStyle/>
            <a:p>
              <a:pPr algn="ctr"/>
              <a:r>
                <a:rPr lang="en-US" sz="1400">
                  <a:latin typeface="Technical" pitchFamily="66" charset="0"/>
                </a:rPr>
                <a:t>&gt;4.5</a:t>
              </a:r>
            </a:p>
          </p:txBody>
        </p:sp>
        <p:sp>
          <p:nvSpPr>
            <p:cNvPr id="63563" name="Rectangle 116"/>
            <p:cNvSpPr>
              <a:spLocks noChangeArrowheads="1"/>
            </p:cNvSpPr>
            <p:nvPr/>
          </p:nvSpPr>
          <p:spPr bwMode="auto">
            <a:xfrm>
              <a:off x="4280" y="3796"/>
              <a:ext cx="447" cy="134"/>
            </a:xfrm>
            <a:prstGeom prst="rect">
              <a:avLst/>
            </a:prstGeom>
            <a:noFill/>
            <a:ln w="9525">
              <a:noFill/>
              <a:miter lim="800000"/>
              <a:headEnd/>
              <a:tailEnd/>
            </a:ln>
          </p:spPr>
          <p:txBody>
            <a:bodyPr wrap="none" lIns="0" tIns="0" rIns="0" bIns="0">
              <a:prstTxWarp prst="textNoShape">
                <a:avLst/>
              </a:prstTxWarp>
              <a:spAutoFit/>
            </a:bodyPr>
            <a:lstStyle/>
            <a:p>
              <a:pPr algn="ctr"/>
              <a:r>
                <a:rPr lang="en-US" sz="1400">
                  <a:latin typeface="Technical" pitchFamily="66" charset="0"/>
                </a:rPr>
                <a:t>All Trips</a:t>
              </a:r>
            </a:p>
          </p:txBody>
        </p:sp>
        <p:sp>
          <p:nvSpPr>
            <p:cNvPr id="63564" name="Rectangle 117"/>
            <p:cNvSpPr>
              <a:spLocks noChangeArrowheads="1"/>
            </p:cNvSpPr>
            <p:nvPr/>
          </p:nvSpPr>
          <p:spPr bwMode="auto">
            <a:xfrm>
              <a:off x="2285" y="3962"/>
              <a:ext cx="983" cy="154"/>
            </a:xfrm>
            <a:prstGeom prst="rect">
              <a:avLst/>
            </a:prstGeom>
            <a:noFill/>
            <a:ln w="9525">
              <a:noFill/>
              <a:miter lim="800000"/>
              <a:headEnd/>
              <a:tailEnd/>
            </a:ln>
          </p:spPr>
          <p:txBody>
            <a:bodyPr wrap="none" lIns="0" tIns="0" rIns="0" bIns="0">
              <a:prstTxWarp prst="textNoShape">
                <a:avLst/>
              </a:prstTxWarp>
              <a:spAutoFit/>
            </a:bodyPr>
            <a:lstStyle/>
            <a:p>
              <a:pPr algn="ctr"/>
              <a:r>
                <a:rPr lang="en-US" sz="1600">
                  <a:latin typeface="Technical" pitchFamily="66" charset="0"/>
                </a:rPr>
                <a:t>Distance (miles)</a:t>
              </a:r>
              <a:endParaRPr lang="en-US" sz="1600" b="0">
                <a:latin typeface="Technical" pitchFamily="66" charset="0"/>
              </a:endParaRPr>
            </a:p>
          </p:txBody>
        </p:sp>
      </p:grpSp>
      <p:grpSp>
        <p:nvGrpSpPr>
          <p:cNvPr id="23" name="Group 118"/>
          <p:cNvGrpSpPr>
            <a:grpSpLocks/>
          </p:cNvGrpSpPr>
          <p:nvPr/>
        </p:nvGrpSpPr>
        <p:grpSpPr bwMode="auto">
          <a:xfrm>
            <a:off x="231775" y="2017713"/>
            <a:ext cx="938213" cy="4006850"/>
            <a:chOff x="56" y="1259"/>
            <a:chExt cx="591" cy="2524"/>
          </a:xfrm>
        </p:grpSpPr>
        <p:sp>
          <p:nvSpPr>
            <p:cNvPr id="63553" name="Rectangle 119"/>
            <p:cNvSpPr>
              <a:spLocks noChangeArrowheads="1"/>
            </p:cNvSpPr>
            <p:nvPr/>
          </p:nvSpPr>
          <p:spPr bwMode="auto">
            <a:xfrm>
              <a:off x="285" y="3658"/>
              <a:ext cx="191" cy="125"/>
            </a:xfrm>
            <a:prstGeom prst="rect">
              <a:avLst/>
            </a:prstGeom>
            <a:noFill/>
            <a:ln w="9525">
              <a:noFill/>
              <a:miter lim="800000"/>
              <a:headEnd/>
              <a:tailEnd/>
            </a:ln>
          </p:spPr>
          <p:txBody>
            <a:bodyPr wrap="none" lIns="0" tIns="0" rIns="0" bIns="0">
              <a:prstTxWarp prst="textNoShape">
                <a:avLst/>
              </a:prstTxWarp>
              <a:spAutoFit/>
            </a:bodyPr>
            <a:lstStyle/>
            <a:p>
              <a:pPr algn="ctr"/>
              <a:r>
                <a:rPr lang="en-US" sz="1300">
                  <a:latin typeface="Tahoma" charset="0"/>
                </a:rPr>
                <a:t>0%</a:t>
              </a:r>
            </a:p>
          </p:txBody>
        </p:sp>
        <p:sp>
          <p:nvSpPr>
            <p:cNvPr id="63554" name="Rectangle 120"/>
            <p:cNvSpPr>
              <a:spLocks noChangeArrowheads="1"/>
            </p:cNvSpPr>
            <p:nvPr/>
          </p:nvSpPr>
          <p:spPr bwMode="auto">
            <a:xfrm>
              <a:off x="217" y="3112"/>
              <a:ext cx="257" cy="125"/>
            </a:xfrm>
            <a:prstGeom prst="rect">
              <a:avLst/>
            </a:prstGeom>
            <a:noFill/>
            <a:ln w="9525">
              <a:noFill/>
              <a:miter lim="800000"/>
              <a:headEnd/>
              <a:tailEnd/>
            </a:ln>
          </p:spPr>
          <p:txBody>
            <a:bodyPr wrap="none" lIns="0" tIns="0" rIns="0" bIns="0">
              <a:prstTxWarp prst="textNoShape">
                <a:avLst/>
              </a:prstTxWarp>
              <a:spAutoFit/>
            </a:bodyPr>
            <a:lstStyle/>
            <a:p>
              <a:pPr algn="ctr"/>
              <a:r>
                <a:rPr lang="en-US" sz="1300">
                  <a:latin typeface="Tahoma" charset="0"/>
                </a:rPr>
                <a:t>20%</a:t>
              </a:r>
            </a:p>
          </p:txBody>
        </p:sp>
        <p:sp>
          <p:nvSpPr>
            <p:cNvPr id="63555" name="Rectangle 121"/>
            <p:cNvSpPr>
              <a:spLocks noChangeArrowheads="1"/>
            </p:cNvSpPr>
            <p:nvPr/>
          </p:nvSpPr>
          <p:spPr bwMode="auto">
            <a:xfrm>
              <a:off x="217" y="2567"/>
              <a:ext cx="257" cy="125"/>
            </a:xfrm>
            <a:prstGeom prst="rect">
              <a:avLst/>
            </a:prstGeom>
            <a:noFill/>
            <a:ln w="9525">
              <a:noFill/>
              <a:miter lim="800000"/>
              <a:headEnd/>
              <a:tailEnd/>
            </a:ln>
          </p:spPr>
          <p:txBody>
            <a:bodyPr wrap="none" lIns="0" tIns="0" rIns="0" bIns="0">
              <a:prstTxWarp prst="textNoShape">
                <a:avLst/>
              </a:prstTxWarp>
              <a:spAutoFit/>
            </a:bodyPr>
            <a:lstStyle/>
            <a:p>
              <a:pPr algn="ctr"/>
              <a:r>
                <a:rPr lang="en-US" sz="1300">
                  <a:latin typeface="Tahoma" charset="0"/>
                </a:rPr>
                <a:t>40%</a:t>
              </a:r>
            </a:p>
          </p:txBody>
        </p:sp>
        <p:sp>
          <p:nvSpPr>
            <p:cNvPr id="63556" name="Rectangle 122"/>
            <p:cNvSpPr>
              <a:spLocks noChangeArrowheads="1"/>
            </p:cNvSpPr>
            <p:nvPr/>
          </p:nvSpPr>
          <p:spPr bwMode="auto">
            <a:xfrm>
              <a:off x="217" y="2022"/>
              <a:ext cx="257" cy="125"/>
            </a:xfrm>
            <a:prstGeom prst="rect">
              <a:avLst/>
            </a:prstGeom>
            <a:noFill/>
            <a:ln w="9525">
              <a:noFill/>
              <a:miter lim="800000"/>
              <a:headEnd/>
              <a:tailEnd/>
            </a:ln>
          </p:spPr>
          <p:txBody>
            <a:bodyPr wrap="none" lIns="0" tIns="0" rIns="0" bIns="0">
              <a:prstTxWarp prst="textNoShape">
                <a:avLst/>
              </a:prstTxWarp>
              <a:spAutoFit/>
            </a:bodyPr>
            <a:lstStyle/>
            <a:p>
              <a:pPr algn="ctr"/>
              <a:r>
                <a:rPr lang="en-US" sz="1300">
                  <a:latin typeface="Tahoma" charset="0"/>
                </a:rPr>
                <a:t>60%</a:t>
              </a:r>
            </a:p>
          </p:txBody>
        </p:sp>
        <p:sp>
          <p:nvSpPr>
            <p:cNvPr id="63557" name="Rectangle 123"/>
            <p:cNvSpPr>
              <a:spLocks noChangeArrowheads="1"/>
            </p:cNvSpPr>
            <p:nvPr/>
          </p:nvSpPr>
          <p:spPr bwMode="auto">
            <a:xfrm>
              <a:off x="217" y="1476"/>
              <a:ext cx="257" cy="125"/>
            </a:xfrm>
            <a:prstGeom prst="rect">
              <a:avLst/>
            </a:prstGeom>
            <a:noFill/>
            <a:ln w="9525">
              <a:noFill/>
              <a:miter lim="800000"/>
              <a:headEnd/>
              <a:tailEnd/>
            </a:ln>
          </p:spPr>
          <p:txBody>
            <a:bodyPr wrap="none" lIns="0" tIns="0" rIns="0" bIns="0">
              <a:prstTxWarp prst="textNoShape">
                <a:avLst/>
              </a:prstTxWarp>
              <a:spAutoFit/>
            </a:bodyPr>
            <a:lstStyle/>
            <a:p>
              <a:pPr algn="ctr"/>
              <a:r>
                <a:rPr lang="en-US" sz="1300">
                  <a:latin typeface="Tahoma" charset="0"/>
                </a:rPr>
                <a:t>80%</a:t>
              </a:r>
            </a:p>
          </p:txBody>
        </p:sp>
        <p:sp>
          <p:nvSpPr>
            <p:cNvPr id="63558" name="Rectangle 124"/>
            <p:cNvSpPr>
              <a:spLocks noChangeArrowheads="1"/>
            </p:cNvSpPr>
            <p:nvPr/>
          </p:nvSpPr>
          <p:spPr bwMode="auto">
            <a:xfrm>
              <a:off x="56" y="1259"/>
              <a:ext cx="591" cy="125"/>
            </a:xfrm>
            <a:prstGeom prst="rect">
              <a:avLst/>
            </a:prstGeom>
            <a:noFill/>
            <a:ln w="9525">
              <a:noFill/>
              <a:miter lim="800000"/>
              <a:headEnd/>
              <a:tailEnd/>
            </a:ln>
          </p:spPr>
          <p:txBody>
            <a:bodyPr wrap="none" lIns="0" tIns="0" rIns="0" bIns="0">
              <a:prstTxWarp prst="textNoShape">
                <a:avLst/>
              </a:prstTxWarp>
              <a:spAutoFit/>
            </a:bodyPr>
            <a:lstStyle/>
            <a:p>
              <a:pPr algn="ctr"/>
              <a:r>
                <a:rPr lang="en-US" sz="1300">
                  <a:latin typeface="Tahoma" charset="0"/>
                </a:rPr>
                <a:t>Percentage</a:t>
              </a:r>
            </a:p>
          </p:txBody>
        </p:sp>
      </p:grpSp>
      <p:grpSp>
        <p:nvGrpSpPr>
          <p:cNvPr id="24" name="Group 143"/>
          <p:cNvGrpSpPr>
            <a:grpSpLocks/>
          </p:cNvGrpSpPr>
          <p:nvPr/>
        </p:nvGrpSpPr>
        <p:grpSpPr bwMode="auto">
          <a:xfrm>
            <a:off x="7232650" y="3340100"/>
            <a:ext cx="1185863" cy="2559050"/>
            <a:chOff x="4556" y="2104"/>
            <a:chExt cx="747" cy="1612"/>
          </a:xfrm>
        </p:grpSpPr>
        <p:grpSp>
          <p:nvGrpSpPr>
            <p:cNvPr id="25" name="Group 126"/>
            <p:cNvGrpSpPr>
              <a:grpSpLocks/>
            </p:cNvGrpSpPr>
            <p:nvPr/>
          </p:nvGrpSpPr>
          <p:grpSpPr bwMode="auto">
            <a:xfrm>
              <a:off x="4863" y="2104"/>
              <a:ext cx="440" cy="1306"/>
              <a:chOff x="4643" y="2092"/>
              <a:chExt cx="440" cy="1306"/>
            </a:xfrm>
          </p:grpSpPr>
          <p:sp>
            <p:nvSpPr>
              <p:cNvPr id="63550" name="Freeform 127"/>
              <p:cNvSpPr>
                <a:spLocks/>
              </p:cNvSpPr>
              <p:nvPr/>
            </p:nvSpPr>
            <p:spPr bwMode="auto">
              <a:xfrm>
                <a:off x="4643" y="2092"/>
                <a:ext cx="440" cy="51"/>
              </a:xfrm>
              <a:custGeom>
                <a:avLst/>
                <a:gdLst>
                  <a:gd name="T0" fmla="*/ 153 w 1322"/>
                  <a:gd name="T1" fmla="*/ 0 h 153"/>
                  <a:gd name="T2" fmla="*/ 0 w 1322"/>
                  <a:gd name="T3" fmla="*/ 153 h 153"/>
                  <a:gd name="T4" fmla="*/ 1169 w 1322"/>
                  <a:gd name="T5" fmla="*/ 153 h 153"/>
                  <a:gd name="T6" fmla="*/ 1322 w 1322"/>
                  <a:gd name="T7" fmla="*/ 0 h 153"/>
                  <a:gd name="T8" fmla="*/ 153 w 1322"/>
                  <a:gd name="T9" fmla="*/ 0 h 153"/>
                  <a:gd name="T10" fmla="*/ 0 60000 65536"/>
                  <a:gd name="T11" fmla="*/ 0 60000 65536"/>
                  <a:gd name="T12" fmla="*/ 0 60000 65536"/>
                  <a:gd name="T13" fmla="*/ 0 60000 65536"/>
                  <a:gd name="T14" fmla="*/ 0 60000 65536"/>
                  <a:gd name="T15" fmla="*/ 0 w 1322"/>
                  <a:gd name="T16" fmla="*/ 0 h 153"/>
                  <a:gd name="T17" fmla="*/ 1322 w 1322"/>
                  <a:gd name="T18" fmla="*/ 153 h 153"/>
                </a:gdLst>
                <a:ahLst/>
                <a:cxnLst>
                  <a:cxn ang="T10">
                    <a:pos x="T0" y="T1"/>
                  </a:cxn>
                  <a:cxn ang="T11">
                    <a:pos x="T2" y="T3"/>
                  </a:cxn>
                  <a:cxn ang="T12">
                    <a:pos x="T4" y="T5"/>
                  </a:cxn>
                  <a:cxn ang="T13">
                    <a:pos x="T6" y="T7"/>
                  </a:cxn>
                  <a:cxn ang="T14">
                    <a:pos x="T8" y="T9"/>
                  </a:cxn>
                </a:cxnLst>
                <a:rect l="T15" t="T16" r="T17" b="T18"/>
                <a:pathLst>
                  <a:path w="1322" h="153">
                    <a:moveTo>
                      <a:pt x="153" y="0"/>
                    </a:moveTo>
                    <a:lnTo>
                      <a:pt x="0" y="153"/>
                    </a:lnTo>
                    <a:lnTo>
                      <a:pt x="1169" y="153"/>
                    </a:lnTo>
                    <a:lnTo>
                      <a:pt x="1322" y="0"/>
                    </a:lnTo>
                    <a:lnTo>
                      <a:pt x="153" y="0"/>
                    </a:lnTo>
                    <a:close/>
                  </a:path>
                </a:pathLst>
              </a:custGeom>
              <a:solidFill>
                <a:srgbClr val="BFBFBF"/>
              </a:solidFill>
              <a:ln w="12700">
                <a:solidFill>
                  <a:srgbClr val="000000"/>
                </a:solidFill>
                <a:round/>
                <a:headEnd/>
                <a:tailEnd/>
              </a:ln>
            </p:spPr>
            <p:txBody>
              <a:bodyPr>
                <a:prstTxWarp prst="textNoShape">
                  <a:avLst/>
                </a:prstTxWarp>
              </a:bodyPr>
              <a:lstStyle/>
              <a:p>
                <a:endParaRPr lang="en-US"/>
              </a:p>
            </p:txBody>
          </p:sp>
          <p:sp>
            <p:nvSpPr>
              <p:cNvPr id="63551" name="Freeform 128"/>
              <p:cNvSpPr>
                <a:spLocks/>
              </p:cNvSpPr>
              <p:nvPr/>
            </p:nvSpPr>
            <p:spPr bwMode="auto">
              <a:xfrm>
                <a:off x="5032" y="2092"/>
                <a:ext cx="51" cy="1306"/>
              </a:xfrm>
              <a:custGeom>
                <a:avLst/>
                <a:gdLst>
                  <a:gd name="T0" fmla="*/ 153 w 153"/>
                  <a:gd name="T1" fmla="*/ 3765 h 3918"/>
                  <a:gd name="T2" fmla="*/ 153 w 153"/>
                  <a:gd name="T3" fmla="*/ 0 h 3918"/>
                  <a:gd name="T4" fmla="*/ 0 w 153"/>
                  <a:gd name="T5" fmla="*/ 153 h 3918"/>
                  <a:gd name="T6" fmla="*/ 0 w 153"/>
                  <a:gd name="T7" fmla="*/ 3918 h 3918"/>
                  <a:gd name="T8" fmla="*/ 153 w 153"/>
                  <a:gd name="T9" fmla="*/ 3765 h 3918"/>
                  <a:gd name="T10" fmla="*/ 0 60000 65536"/>
                  <a:gd name="T11" fmla="*/ 0 60000 65536"/>
                  <a:gd name="T12" fmla="*/ 0 60000 65536"/>
                  <a:gd name="T13" fmla="*/ 0 60000 65536"/>
                  <a:gd name="T14" fmla="*/ 0 60000 65536"/>
                  <a:gd name="T15" fmla="*/ 0 w 153"/>
                  <a:gd name="T16" fmla="*/ 0 h 3918"/>
                  <a:gd name="T17" fmla="*/ 153 w 153"/>
                  <a:gd name="T18" fmla="*/ 3918 h 3918"/>
                </a:gdLst>
                <a:ahLst/>
                <a:cxnLst>
                  <a:cxn ang="T10">
                    <a:pos x="T0" y="T1"/>
                  </a:cxn>
                  <a:cxn ang="T11">
                    <a:pos x="T2" y="T3"/>
                  </a:cxn>
                  <a:cxn ang="T12">
                    <a:pos x="T4" y="T5"/>
                  </a:cxn>
                  <a:cxn ang="T13">
                    <a:pos x="T6" y="T7"/>
                  </a:cxn>
                  <a:cxn ang="T14">
                    <a:pos x="T8" y="T9"/>
                  </a:cxn>
                </a:cxnLst>
                <a:rect l="T15" t="T16" r="T17" b="T18"/>
                <a:pathLst>
                  <a:path w="153" h="3918">
                    <a:moveTo>
                      <a:pt x="153" y="3765"/>
                    </a:moveTo>
                    <a:lnTo>
                      <a:pt x="153" y="0"/>
                    </a:lnTo>
                    <a:lnTo>
                      <a:pt x="0" y="153"/>
                    </a:lnTo>
                    <a:lnTo>
                      <a:pt x="0" y="3918"/>
                    </a:lnTo>
                    <a:lnTo>
                      <a:pt x="153" y="3765"/>
                    </a:lnTo>
                    <a:close/>
                  </a:path>
                </a:pathLst>
              </a:custGeom>
              <a:solidFill>
                <a:srgbClr val="7F7F7F"/>
              </a:solidFill>
              <a:ln w="12700">
                <a:solidFill>
                  <a:srgbClr val="000000"/>
                </a:solidFill>
                <a:round/>
                <a:headEnd/>
                <a:tailEnd/>
              </a:ln>
            </p:spPr>
            <p:txBody>
              <a:bodyPr>
                <a:prstTxWarp prst="textNoShape">
                  <a:avLst/>
                </a:prstTxWarp>
              </a:bodyPr>
              <a:lstStyle/>
              <a:p>
                <a:endParaRPr lang="en-US"/>
              </a:p>
            </p:txBody>
          </p:sp>
          <p:sp>
            <p:nvSpPr>
              <p:cNvPr id="63552" name="Rectangle 129"/>
              <p:cNvSpPr>
                <a:spLocks noChangeArrowheads="1"/>
              </p:cNvSpPr>
              <p:nvPr/>
            </p:nvSpPr>
            <p:spPr bwMode="auto">
              <a:xfrm>
                <a:off x="4643" y="2143"/>
                <a:ext cx="389" cy="1255"/>
              </a:xfrm>
              <a:prstGeom prst="rect">
                <a:avLst/>
              </a:prstGeom>
              <a:solidFill>
                <a:srgbClr val="FFFFFF"/>
              </a:solidFill>
              <a:ln w="12700">
                <a:solidFill>
                  <a:srgbClr val="000000"/>
                </a:solidFill>
                <a:miter lim="800000"/>
                <a:headEnd/>
                <a:tailEnd/>
              </a:ln>
            </p:spPr>
            <p:txBody>
              <a:bodyPr>
                <a:prstTxWarp prst="textNoShape">
                  <a:avLst/>
                </a:prstTxWarp>
              </a:bodyPr>
              <a:lstStyle/>
              <a:p>
                <a:endParaRPr lang="en-US"/>
              </a:p>
            </p:txBody>
          </p:sp>
        </p:grpSp>
        <p:grpSp>
          <p:nvGrpSpPr>
            <p:cNvPr id="26" name="Group 130"/>
            <p:cNvGrpSpPr>
              <a:grpSpLocks/>
            </p:cNvGrpSpPr>
            <p:nvPr/>
          </p:nvGrpSpPr>
          <p:grpSpPr bwMode="auto">
            <a:xfrm>
              <a:off x="4760" y="2670"/>
              <a:ext cx="441" cy="842"/>
              <a:chOff x="4540" y="2658"/>
              <a:chExt cx="441" cy="842"/>
            </a:xfrm>
          </p:grpSpPr>
          <p:sp>
            <p:nvSpPr>
              <p:cNvPr id="63547" name="Freeform 131"/>
              <p:cNvSpPr>
                <a:spLocks/>
              </p:cNvSpPr>
              <p:nvPr/>
            </p:nvSpPr>
            <p:spPr bwMode="auto">
              <a:xfrm>
                <a:off x="4540" y="2658"/>
                <a:ext cx="441" cy="51"/>
              </a:xfrm>
              <a:custGeom>
                <a:avLst/>
                <a:gdLst>
                  <a:gd name="T0" fmla="*/ 154 w 1322"/>
                  <a:gd name="T1" fmla="*/ 0 h 153"/>
                  <a:gd name="T2" fmla="*/ 0 w 1322"/>
                  <a:gd name="T3" fmla="*/ 153 h 153"/>
                  <a:gd name="T4" fmla="*/ 1169 w 1322"/>
                  <a:gd name="T5" fmla="*/ 153 h 153"/>
                  <a:gd name="T6" fmla="*/ 1322 w 1322"/>
                  <a:gd name="T7" fmla="*/ 0 h 153"/>
                  <a:gd name="T8" fmla="*/ 154 w 1322"/>
                  <a:gd name="T9" fmla="*/ 0 h 153"/>
                  <a:gd name="T10" fmla="*/ 0 60000 65536"/>
                  <a:gd name="T11" fmla="*/ 0 60000 65536"/>
                  <a:gd name="T12" fmla="*/ 0 60000 65536"/>
                  <a:gd name="T13" fmla="*/ 0 60000 65536"/>
                  <a:gd name="T14" fmla="*/ 0 60000 65536"/>
                  <a:gd name="T15" fmla="*/ 0 w 1322"/>
                  <a:gd name="T16" fmla="*/ 0 h 153"/>
                  <a:gd name="T17" fmla="*/ 1322 w 1322"/>
                  <a:gd name="T18" fmla="*/ 153 h 153"/>
                </a:gdLst>
                <a:ahLst/>
                <a:cxnLst>
                  <a:cxn ang="T10">
                    <a:pos x="T0" y="T1"/>
                  </a:cxn>
                  <a:cxn ang="T11">
                    <a:pos x="T2" y="T3"/>
                  </a:cxn>
                  <a:cxn ang="T12">
                    <a:pos x="T4" y="T5"/>
                  </a:cxn>
                  <a:cxn ang="T13">
                    <a:pos x="T6" y="T7"/>
                  </a:cxn>
                  <a:cxn ang="T14">
                    <a:pos x="T8" y="T9"/>
                  </a:cxn>
                </a:cxnLst>
                <a:rect l="T15" t="T16" r="T17" b="T18"/>
                <a:pathLst>
                  <a:path w="1322" h="153">
                    <a:moveTo>
                      <a:pt x="154" y="0"/>
                    </a:moveTo>
                    <a:lnTo>
                      <a:pt x="0" y="153"/>
                    </a:lnTo>
                    <a:lnTo>
                      <a:pt x="1169" y="153"/>
                    </a:lnTo>
                    <a:lnTo>
                      <a:pt x="1322" y="0"/>
                    </a:lnTo>
                    <a:lnTo>
                      <a:pt x="154" y="0"/>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63548" name="Freeform 132"/>
              <p:cNvSpPr>
                <a:spLocks/>
              </p:cNvSpPr>
              <p:nvPr/>
            </p:nvSpPr>
            <p:spPr bwMode="auto">
              <a:xfrm>
                <a:off x="4930" y="2658"/>
                <a:ext cx="51" cy="842"/>
              </a:xfrm>
              <a:custGeom>
                <a:avLst/>
                <a:gdLst>
                  <a:gd name="T0" fmla="*/ 153 w 153"/>
                  <a:gd name="T1" fmla="*/ 2374 h 2528"/>
                  <a:gd name="T2" fmla="*/ 153 w 153"/>
                  <a:gd name="T3" fmla="*/ 0 h 2528"/>
                  <a:gd name="T4" fmla="*/ 0 w 153"/>
                  <a:gd name="T5" fmla="*/ 153 h 2528"/>
                  <a:gd name="T6" fmla="*/ 0 w 153"/>
                  <a:gd name="T7" fmla="*/ 2528 h 2528"/>
                  <a:gd name="T8" fmla="*/ 153 w 153"/>
                  <a:gd name="T9" fmla="*/ 2374 h 2528"/>
                  <a:gd name="T10" fmla="*/ 0 60000 65536"/>
                  <a:gd name="T11" fmla="*/ 0 60000 65536"/>
                  <a:gd name="T12" fmla="*/ 0 60000 65536"/>
                  <a:gd name="T13" fmla="*/ 0 60000 65536"/>
                  <a:gd name="T14" fmla="*/ 0 60000 65536"/>
                  <a:gd name="T15" fmla="*/ 0 w 153"/>
                  <a:gd name="T16" fmla="*/ 0 h 2528"/>
                  <a:gd name="T17" fmla="*/ 153 w 153"/>
                  <a:gd name="T18" fmla="*/ 2528 h 2528"/>
                </a:gdLst>
                <a:ahLst/>
                <a:cxnLst>
                  <a:cxn ang="T10">
                    <a:pos x="T0" y="T1"/>
                  </a:cxn>
                  <a:cxn ang="T11">
                    <a:pos x="T2" y="T3"/>
                  </a:cxn>
                  <a:cxn ang="T12">
                    <a:pos x="T4" y="T5"/>
                  </a:cxn>
                  <a:cxn ang="T13">
                    <a:pos x="T6" y="T7"/>
                  </a:cxn>
                  <a:cxn ang="T14">
                    <a:pos x="T8" y="T9"/>
                  </a:cxn>
                </a:cxnLst>
                <a:rect l="T15" t="T16" r="T17" b="T18"/>
                <a:pathLst>
                  <a:path w="153" h="2528">
                    <a:moveTo>
                      <a:pt x="153" y="2374"/>
                    </a:moveTo>
                    <a:lnTo>
                      <a:pt x="153" y="0"/>
                    </a:lnTo>
                    <a:lnTo>
                      <a:pt x="0" y="153"/>
                    </a:lnTo>
                    <a:lnTo>
                      <a:pt x="0" y="2528"/>
                    </a:lnTo>
                    <a:lnTo>
                      <a:pt x="153" y="2374"/>
                    </a:lnTo>
                    <a:close/>
                  </a:path>
                </a:pathLst>
              </a:custGeom>
              <a:solidFill>
                <a:srgbClr val="CC3300"/>
              </a:solidFill>
              <a:ln w="12700">
                <a:solidFill>
                  <a:srgbClr val="000000"/>
                </a:solidFill>
                <a:round/>
                <a:headEnd/>
                <a:tailEnd/>
              </a:ln>
            </p:spPr>
            <p:txBody>
              <a:bodyPr>
                <a:prstTxWarp prst="textNoShape">
                  <a:avLst/>
                </a:prstTxWarp>
              </a:bodyPr>
              <a:lstStyle/>
              <a:p>
                <a:endParaRPr lang="en-US"/>
              </a:p>
            </p:txBody>
          </p:sp>
          <p:sp>
            <p:nvSpPr>
              <p:cNvPr id="63549" name="Rectangle 133"/>
              <p:cNvSpPr>
                <a:spLocks noChangeArrowheads="1"/>
              </p:cNvSpPr>
              <p:nvPr/>
            </p:nvSpPr>
            <p:spPr bwMode="auto">
              <a:xfrm>
                <a:off x="4540" y="2709"/>
                <a:ext cx="390" cy="791"/>
              </a:xfrm>
              <a:prstGeom prst="rect">
                <a:avLst/>
              </a:prstGeom>
              <a:solidFill>
                <a:srgbClr val="CC3300"/>
              </a:solidFill>
              <a:ln w="12700">
                <a:solidFill>
                  <a:srgbClr val="000000"/>
                </a:solidFill>
                <a:miter lim="800000"/>
                <a:headEnd/>
                <a:tailEnd/>
              </a:ln>
            </p:spPr>
            <p:txBody>
              <a:bodyPr>
                <a:prstTxWarp prst="textNoShape">
                  <a:avLst/>
                </a:prstTxWarp>
              </a:bodyPr>
              <a:lstStyle/>
              <a:p>
                <a:endParaRPr lang="en-US"/>
              </a:p>
            </p:txBody>
          </p:sp>
        </p:grpSp>
        <p:grpSp>
          <p:nvGrpSpPr>
            <p:cNvPr id="27" name="Group 134"/>
            <p:cNvGrpSpPr>
              <a:grpSpLocks/>
            </p:cNvGrpSpPr>
            <p:nvPr/>
          </p:nvGrpSpPr>
          <p:grpSpPr bwMode="auto">
            <a:xfrm>
              <a:off x="4658" y="3072"/>
              <a:ext cx="441" cy="542"/>
              <a:chOff x="4438" y="3060"/>
              <a:chExt cx="441" cy="542"/>
            </a:xfrm>
          </p:grpSpPr>
          <p:sp>
            <p:nvSpPr>
              <p:cNvPr id="63544" name="Freeform 135"/>
              <p:cNvSpPr>
                <a:spLocks/>
              </p:cNvSpPr>
              <p:nvPr/>
            </p:nvSpPr>
            <p:spPr bwMode="auto">
              <a:xfrm>
                <a:off x="4438" y="3060"/>
                <a:ext cx="441" cy="51"/>
              </a:xfrm>
              <a:custGeom>
                <a:avLst/>
                <a:gdLst>
                  <a:gd name="T0" fmla="*/ 153 w 1322"/>
                  <a:gd name="T1" fmla="*/ 0 h 153"/>
                  <a:gd name="T2" fmla="*/ 0 w 1322"/>
                  <a:gd name="T3" fmla="*/ 153 h 153"/>
                  <a:gd name="T4" fmla="*/ 1169 w 1322"/>
                  <a:gd name="T5" fmla="*/ 153 h 153"/>
                  <a:gd name="T6" fmla="*/ 1322 w 1322"/>
                  <a:gd name="T7" fmla="*/ 0 h 153"/>
                  <a:gd name="T8" fmla="*/ 153 w 1322"/>
                  <a:gd name="T9" fmla="*/ 0 h 153"/>
                  <a:gd name="T10" fmla="*/ 0 60000 65536"/>
                  <a:gd name="T11" fmla="*/ 0 60000 65536"/>
                  <a:gd name="T12" fmla="*/ 0 60000 65536"/>
                  <a:gd name="T13" fmla="*/ 0 60000 65536"/>
                  <a:gd name="T14" fmla="*/ 0 60000 65536"/>
                  <a:gd name="T15" fmla="*/ 0 w 1322"/>
                  <a:gd name="T16" fmla="*/ 0 h 153"/>
                  <a:gd name="T17" fmla="*/ 1322 w 1322"/>
                  <a:gd name="T18" fmla="*/ 153 h 153"/>
                </a:gdLst>
                <a:ahLst/>
                <a:cxnLst>
                  <a:cxn ang="T10">
                    <a:pos x="T0" y="T1"/>
                  </a:cxn>
                  <a:cxn ang="T11">
                    <a:pos x="T2" y="T3"/>
                  </a:cxn>
                  <a:cxn ang="T12">
                    <a:pos x="T4" y="T5"/>
                  </a:cxn>
                  <a:cxn ang="T13">
                    <a:pos x="T6" y="T7"/>
                  </a:cxn>
                  <a:cxn ang="T14">
                    <a:pos x="T8" y="T9"/>
                  </a:cxn>
                </a:cxnLst>
                <a:rect l="T15" t="T16" r="T17" b="T18"/>
                <a:pathLst>
                  <a:path w="1322" h="153">
                    <a:moveTo>
                      <a:pt x="153" y="0"/>
                    </a:moveTo>
                    <a:lnTo>
                      <a:pt x="0" y="153"/>
                    </a:lnTo>
                    <a:lnTo>
                      <a:pt x="1169" y="153"/>
                    </a:lnTo>
                    <a:lnTo>
                      <a:pt x="1322" y="0"/>
                    </a:lnTo>
                    <a:lnTo>
                      <a:pt x="153" y="0"/>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63545" name="Freeform 136"/>
              <p:cNvSpPr>
                <a:spLocks/>
              </p:cNvSpPr>
              <p:nvPr/>
            </p:nvSpPr>
            <p:spPr bwMode="auto">
              <a:xfrm>
                <a:off x="4828" y="3060"/>
                <a:ext cx="51" cy="542"/>
              </a:xfrm>
              <a:custGeom>
                <a:avLst/>
                <a:gdLst>
                  <a:gd name="T0" fmla="*/ 153 w 153"/>
                  <a:gd name="T1" fmla="*/ 1474 h 1627"/>
                  <a:gd name="T2" fmla="*/ 153 w 153"/>
                  <a:gd name="T3" fmla="*/ 0 h 1627"/>
                  <a:gd name="T4" fmla="*/ 0 w 153"/>
                  <a:gd name="T5" fmla="*/ 153 h 1627"/>
                  <a:gd name="T6" fmla="*/ 0 w 153"/>
                  <a:gd name="T7" fmla="*/ 1627 h 1627"/>
                  <a:gd name="T8" fmla="*/ 153 w 153"/>
                  <a:gd name="T9" fmla="*/ 1474 h 1627"/>
                  <a:gd name="T10" fmla="*/ 0 60000 65536"/>
                  <a:gd name="T11" fmla="*/ 0 60000 65536"/>
                  <a:gd name="T12" fmla="*/ 0 60000 65536"/>
                  <a:gd name="T13" fmla="*/ 0 60000 65536"/>
                  <a:gd name="T14" fmla="*/ 0 60000 65536"/>
                  <a:gd name="T15" fmla="*/ 0 w 153"/>
                  <a:gd name="T16" fmla="*/ 0 h 1627"/>
                  <a:gd name="T17" fmla="*/ 153 w 153"/>
                  <a:gd name="T18" fmla="*/ 1627 h 1627"/>
                </a:gdLst>
                <a:ahLst/>
                <a:cxnLst>
                  <a:cxn ang="T10">
                    <a:pos x="T0" y="T1"/>
                  </a:cxn>
                  <a:cxn ang="T11">
                    <a:pos x="T2" y="T3"/>
                  </a:cxn>
                  <a:cxn ang="T12">
                    <a:pos x="T4" y="T5"/>
                  </a:cxn>
                  <a:cxn ang="T13">
                    <a:pos x="T6" y="T7"/>
                  </a:cxn>
                  <a:cxn ang="T14">
                    <a:pos x="T8" y="T9"/>
                  </a:cxn>
                </a:cxnLst>
                <a:rect l="T15" t="T16" r="T17" b="T18"/>
                <a:pathLst>
                  <a:path w="153" h="1627">
                    <a:moveTo>
                      <a:pt x="153" y="1474"/>
                    </a:moveTo>
                    <a:lnTo>
                      <a:pt x="153" y="0"/>
                    </a:lnTo>
                    <a:lnTo>
                      <a:pt x="0" y="153"/>
                    </a:lnTo>
                    <a:lnTo>
                      <a:pt x="0" y="1627"/>
                    </a:lnTo>
                    <a:lnTo>
                      <a:pt x="153" y="1474"/>
                    </a:lnTo>
                    <a:close/>
                  </a:path>
                </a:pathLst>
              </a:custGeom>
              <a:solidFill>
                <a:schemeClr val="tx2"/>
              </a:solidFill>
              <a:ln w="12700">
                <a:solidFill>
                  <a:srgbClr val="000000"/>
                </a:solidFill>
                <a:round/>
                <a:headEnd/>
                <a:tailEnd/>
              </a:ln>
            </p:spPr>
            <p:txBody>
              <a:bodyPr>
                <a:prstTxWarp prst="textNoShape">
                  <a:avLst/>
                </a:prstTxWarp>
              </a:bodyPr>
              <a:lstStyle/>
              <a:p>
                <a:endParaRPr lang="en-US"/>
              </a:p>
            </p:txBody>
          </p:sp>
          <p:sp>
            <p:nvSpPr>
              <p:cNvPr id="63546" name="Rectangle 137"/>
              <p:cNvSpPr>
                <a:spLocks noChangeArrowheads="1"/>
              </p:cNvSpPr>
              <p:nvPr/>
            </p:nvSpPr>
            <p:spPr bwMode="auto">
              <a:xfrm>
                <a:off x="4438" y="3111"/>
                <a:ext cx="390" cy="491"/>
              </a:xfrm>
              <a:prstGeom prst="rect">
                <a:avLst/>
              </a:prstGeom>
              <a:solidFill>
                <a:schemeClr val="tx2"/>
              </a:solidFill>
              <a:ln w="12700">
                <a:solidFill>
                  <a:srgbClr val="000000"/>
                </a:solidFill>
                <a:miter lim="800000"/>
                <a:headEnd/>
                <a:tailEnd/>
              </a:ln>
            </p:spPr>
            <p:txBody>
              <a:bodyPr>
                <a:prstTxWarp prst="textNoShape">
                  <a:avLst/>
                </a:prstTxWarp>
              </a:bodyPr>
              <a:lstStyle/>
              <a:p>
                <a:endParaRPr lang="en-US"/>
              </a:p>
            </p:txBody>
          </p:sp>
        </p:grpSp>
        <p:grpSp>
          <p:nvGrpSpPr>
            <p:cNvPr id="28" name="Group 138"/>
            <p:cNvGrpSpPr>
              <a:grpSpLocks/>
            </p:cNvGrpSpPr>
            <p:nvPr/>
          </p:nvGrpSpPr>
          <p:grpSpPr bwMode="auto">
            <a:xfrm>
              <a:off x="4556" y="3529"/>
              <a:ext cx="440" cy="187"/>
              <a:chOff x="4336" y="3517"/>
              <a:chExt cx="440" cy="187"/>
            </a:xfrm>
          </p:grpSpPr>
          <p:sp>
            <p:nvSpPr>
              <p:cNvPr id="63541" name="Freeform 139"/>
              <p:cNvSpPr>
                <a:spLocks/>
              </p:cNvSpPr>
              <p:nvPr/>
            </p:nvSpPr>
            <p:spPr bwMode="auto">
              <a:xfrm>
                <a:off x="4336" y="3517"/>
                <a:ext cx="440" cy="51"/>
              </a:xfrm>
              <a:custGeom>
                <a:avLst/>
                <a:gdLst>
                  <a:gd name="T0" fmla="*/ 153 w 1322"/>
                  <a:gd name="T1" fmla="*/ 0 h 153"/>
                  <a:gd name="T2" fmla="*/ 0 w 1322"/>
                  <a:gd name="T3" fmla="*/ 153 h 153"/>
                  <a:gd name="T4" fmla="*/ 1169 w 1322"/>
                  <a:gd name="T5" fmla="*/ 153 h 153"/>
                  <a:gd name="T6" fmla="*/ 1322 w 1322"/>
                  <a:gd name="T7" fmla="*/ 0 h 153"/>
                  <a:gd name="T8" fmla="*/ 153 w 1322"/>
                  <a:gd name="T9" fmla="*/ 0 h 153"/>
                  <a:gd name="T10" fmla="*/ 0 60000 65536"/>
                  <a:gd name="T11" fmla="*/ 0 60000 65536"/>
                  <a:gd name="T12" fmla="*/ 0 60000 65536"/>
                  <a:gd name="T13" fmla="*/ 0 60000 65536"/>
                  <a:gd name="T14" fmla="*/ 0 60000 65536"/>
                  <a:gd name="T15" fmla="*/ 0 w 1322"/>
                  <a:gd name="T16" fmla="*/ 0 h 153"/>
                  <a:gd name="T17" fmla="*/ 1322 w 1322"/>
                  <a:gd name="T18" fmla="*/ 153 h 153"/>
                </a:gdLst>
                <a:ahLst/>
                <a:cxnLst>
                  <a:cxn ang="T10">
                    <a:pos x="T0" y="T1"/>
                  </a:cxn>
                  <a:cxn ang="T11">
                    <a:pos x="T2" y="T3"/>
                  </a:cxn>
                  <a:cxn ang="T12">
                    <a:pos x="T4" y="T5"/>
                  </a:cxn>
                  <a:cxn ang="T13">
                    <a:pos x="T6" y="T7"/>
                  </a:cxn>
                  <a:cxn ang="T14">
                    <a:pos x="T8" y="T9"/>
                  </a:cxn>
                </a:cxnLst>
                <a:rect l="T15" t="T16" r="T17" b="T18"/>
                <a:pathLst>
                  <a:path w="1322" h="153">
                    <a:moveTo>
                      <a:pt x="153" y="0"/>
                    </a:moveTo>
                    <a:lnTo>
                      <a:pt x="0" y="153"/>
                    </a:lnTo>
                    <a:lnTo>
                      <a:pt x="1169" y="153"/>
                    </a:lnTo>
                    <a:lnTo>
                      <a:pt x="1322" y="0"/>
                    </a:lnTo>
                    <a:lnTo>
                      <a:pt x="153" y="0"/>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63542" name="Freeform 140"/>
              <p:cNvSpPr>
                <a:spLocks/>
              </p:cNvSpPr>
              <p:nvPr/>
            </p:nvSpPr>
            <p:spPr bwMode="auto">
              <a:xfrm>
                <a:off x="4725" y="3517"/>
                <a:ext cx="51" cy="187"/>
              </a:xfrm>
              <a:custGeom>
                <a:avLst/>
                <a:gdLst>
                  <a:gd name="T0" fmla="*/ 153 w 153"/>
                  <a:gd name="T1" fmla="*/ 409 h 562"/>
                  <a:gd name="T2" fmla="*/ 153 w 153"/>
                  <a:gd name="T3" fmla="*/ 0 h 562"/>
                  <a:gd name="T4" fmla="*/ 0 w 153"/>
                  <a:gd name="T5" fmla="*/ 153 h 562"/>
                  <a:gd name="T6" fmla="*/ 0 w 153"/>
                  <a:gd name="T7" fmla="*/ 562 h 562"/>
                  <a:gd name="T8" fmla="*/ 153 w 153"/>
                  <a:gd name="T9" fmla="*/ 409 h 562"/>
                  <a:gd name="T10" fmla="*/ 0 60000 65536"/>
                  <a:gd name="T11" fmla="*/ 0 60000 65536"/>
                  <a:gd name="T12" fmla="*/ 0 60000 65536"/>
                  <a:gd name="T13" fmla="*/ 0 60000 65536"/>
                  <a:gd name="T14" fmla="*/ 0 60000 65536"/>
                  <a:gd name="T15" fmla="*/ 0 w 153"/>
                  <a:gd name="T16" fmla="*/ 0 h 562"/>
                  <a:gd name="T17" fmla="*/ 153 w 153"/>
                  <a:gd name="T18" fmla="*/ 562 h 562"/>
                </a:gdLst>
                <a:ahLst/>
                <a:cxnLst>
                  <a:cxn ang="T10">
                    <a:pos x="T0" y="T1"/>
                  </a:cxn>
                  <a:cxn ang="T11">
                    <a:pos x="T2" y="T3"/>
                  </a:cxn>
                  <a:cxn ang="T12">
                    <a:pos x="T4" y="T5"/>
                  </a:cxn>
                  <a:cxn ang="T13">
                    <a:pos x="T6" y="T7"/>
                  </a:cxn>
                  <a:cxn ang="T14">
                    <a:pos x="T8" y="T9"/>
                  </a:cxn>
                </a:cxnLst>
                <a:rect l="T15" t="T16" r="T17" b="T18"/>
                <a:pathLst>
                  <a:path w="153" h="562">
                    <a:moveTo>
                      <a:pt x="153" y="409"/>
                    </a:moveTo>
                    <a:lnTo>
                      <a:pt x="153" y="0"/>
                    </a:lnTo>
                    <a:lnTo>
                      <a:pt x="0" y="153"/>
                    </a:lnTo>
                    <a:lnTo>
                      <a:pt x="0" y="562"/>
                    </a:lnTo>
                    <a:lnTo>
                      <a:pt x="153" y="409"/>
                    </a:lnTo>
                    <a:close/>
                  </a:path>
                </a:pathLst>
              </a:custGeom>
              <a:solidFill>
                <a:srgbClr val="CCCCFF"/>
              </a:solidFill>
              <a:ln w="12700">
                <a:solidFill>
                  <a:srgbClr val="000000"/>
                </a:solidFill>
                <a:round/>
                <a:headEnd/>
                <a:tailEnd/>
              </a:ln>
            </p:spPr>
            <p:txBody>
              <a:bodyPr>
                <a:prstTxWarp prst="textNoShape">
                  <a:avLst/>
                </a:prstTxWarp>
              </a:bodyPr>
              <a:lstStyle/>
              <a:p>
                <a:endParaRPr lang="en-US"/>
              </a:p>
            </p:txBody>
          </p:sp>
          <p:sp>
            <p:nvSpPr>
              <p:cNvPr id="63543" name="Rectangle 141"/>
              <p:cNvSpPr>
                <a:spLocks noChangeArrowheads="1"/>
              </p:cNvSpPr>
              <p:nvPr/>
            </p:nvSpPr>
            <p:spPr bwMode="auto">
              <a:xfrm>
                <a:off x="4336" y="3568"/>
                <a:ext cx="389" cy="136"/>
              </a:xfrm>
              <a:prstGeom prst="rect">
                <a:avLst/>
              </a:prstGeom>
              <a:solidFill>
                <a:srgbClr val="CCCCFF"/>
              </a:solidFill>
              <a:ln w="12700">
                <a:solidFill>
                  <a:srgbClr val="000000"/>
                </a:solidFill>
                <a:miter lim="800000"/>
                <a:headEnd/>
                <a:tailEnd/>
              </a:ln>
            </p:spPr>
            <p:txBody>
              <a:bodyPr>
                <a:prstTxWarp prst="textNoShape">
                  <a:avLst/>
                </a:prstTxWarp>
              </a:bodyPr>
              <a:lstStyle/>
              <a:p>
                <a:endParaRPr lang="en-US"/>
              </a:p>
            </p:txBody>
          </p:sp>
        </p:grpSp>
        <p:sp>
          <p:nvSpPr>
            <p:cNvPr id="63540" name="Rectangle 142"/>
            <p:cNvSpPr>
              <a:spLocks noChangeArrowheads="1"/>
            </p:cNvSpPr>
            <p:nvPr/>
          </p:nvSpPr>
          <p:spPr bwMode="auto">
            <a:xfrm>
              <a:off x="4875" y="2474"/>
              <a:ext cx="317" cy="154"/>
            </a:xfrm>
            <a:prstGeom prst="rect">
              <a:avLst/>
            </a:prstGeom>
            <a:noFill/>
            <a:ln w="9525">
              <a:noFill/>
              <a:miter lim="800000"/>
              <a:headEnd/>
              <a:tailEnd/>
            </a:ln>
          </p:spPr>
          <p:txBody>
            <a:bodyPr wrap="none" lIns="0" tIns="0" rIns="0" bIns="0">
              <a:prstTxWarp prst="textNoShape">
                <a:avLst/>
              </a:prstTxWarp>
              <a:spAutoFit/>
            </a:bodyPr>
            <a:lstStyle/>
            <a:p>
              <a:pPr algn="ctr"/>
              <a:r>
                <a:rPr lang="en-US" sz="1600">
                  <a:solidFill>
                    <a:srgbClr val="0000FF"/>
                  </a:solidFill>
                  <a:latin typeface="Tahoma" charset="0"/>
                </a:rPr>
                <a:t>29%</a:t>
              </a:r>
              <a:endParaRPr lang="en-US">
                <a:latin typeface="Tahoma" charset="0"/>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dissolv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9" fill="hold"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strips(upLeft)">
                                      <p:cBhvr>
                                        <p:cTn id="1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64610" name="Rectangle 2"/>
          <p:cNvSpPr>
            <a:spLocks noGrp="1" noChangeArrowheads="1"/>
          </p:cNvSpPr>
          <p:nvPr>
            <p:ph type="title"/>
          </p:nvPr>
        </p:nvSpPr>
        <p:spPr>
          <a:xfrm>
            <a:off x="533400" y="152400"/>
            <a:ext cx="7696200" cy="838200"/>
          </a:xfrm>
        </p:spPr>
        <p:txBody>
          <a:bodyPr/>
          <a:lstStyle/>
          <a:p>
            <a:pPr algn="l"/>
            <a:r>
              <a:rPr lang="en-US" sz="3600" dirty="0" smtClean="0">
                <a:latin typeface="Helvetica" charset="0"/>
              </a:rPr>
              <a:t>Portland Transportation System</a:t>
            </a:r>
            <a:endParaRPr lang="en-US" sz="3600" dirty="0"/>
          </a:p>
        </p:txBody>
      </p:sp>
      <p:pic>
        <p:nvPicPr>
          <p:cNvPr id="964611" name="Picture 3"/>
          <p:cNvPicPr>
            <a:picLocks noChangeAspect="1" noChangeArrowheads="1"/>
          </p:cNvPicPr>
          <p:nvPr/>
        </p:nvPicPr>
        <mc:AlternateContent xmlns:ma="http://schemas.microsoft.com/office/mac/drawingml/2008/main">
          <mc:Choice Requires="ma">
            <p:blipFill>
              <a:blip r:embed="rId3"/>
              <a:srcRect/>
              <a:stretch>
                <a:fillRect/>
              </a:stretch>
            </p:blipFill>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a="http://schemas.microsoft.com/office/mac/drawingml/2008/main">
            <p:blipFill>
              <a:blip r:embed="rId4"/>
              <a:srcRect/>
              <a:stretch>
                <a:fillRect/>
              </a:stretch>
            </p:blipFill>
          </mc:Fallback>
        </mc:AlternateContent>
        <p:spPr bwMode="auto">
          <a:xfrm>
            <a:off x="4560888" y="3387725"/>
            <a:ext cx="23812" cy="87313"/>
          </a:xfrm>
          <a:prstGeom prst="rect">
            <a:avLst/>
          </a:prstGeom>
          <a:noFill/>
          <a:ln w="12700">
            <a:noFill/>
            <a:miter lim="800000"/>
            <a:headEnd type="none" w="sm" len="sm"/>
            <a:tailEnd type="none" w="sm" len="sm"/>
          </a:ln>
          <a:effectLst/>
        </p:spPr>
      </p:pic>
      <p:sp>
        <p:nvSpPr>
          <p:cNvPr id="964612" name="Text Box 4"/>
          <p:cNvSpPr txBox="1">
            <a:spLocks noChangeArrowheads="1"/>
          </p:cNvSpPr>
          <p:nvPr/>
        </p:nvSpPr>
        <p:spPr bwMode="auto">
          <a:xfrm>
            <a:off x="533400" y="1412875"/>
            <a:ext cx="3733800" cy="1406525"/>
          </a:xfrm>
          <a:prstGeom prst="rect">
            <a:avLst/>
          </a:prstGeom>
          <a:noFill/>
          <a:ln w="12700">
            <a:noFill/>
            <a:miter lim="800000"/>
            <a:headEnd type="none" w="sm" len="sm"/>
            <a:tailEnd type="none" w="sm" len="sm"/>
          </a:ln>
          <a:effectLst/>
        </p:spPr>
        <p:txBody>
          <a:bodyPr>
            <a:prstTxWarp prst="textNoShape">
              <a:avLst/>
            </a:prstTxWarp>
            <a:spAutoFit/>
          </a:bodyPr>
          <a:lstStyle/>
          <a:p>
            <a:pPr marL="109538" indent="6350" algn="l" eaLnBrk="0" hangingPunct="0">
              <a:lnSpc>
                <a:spcPct val="90000"/>
              </a:lnSpc>
              <a:spcBef>
                <a:spcPct val="50000"/>
              </a:spcBef>
              <a:buClr>
                <a:schemeClr val="tx2"/>
              </a:buClr>
              <a:tabLst>
                <a:tab pos="1092200" algn="l"/>
              </a:tabLst>
            </a:pPr>
            <a:r>
              <a:rPr lang="en-US" sz="3200">
                <a:latin typeface="Helvetica" charset="0"/>
              </a:rPr>
              <a:t>Transit ridership has increased 75% since 1990.</a:t>
            </a:r>
            <a:endParaRPr lang="en-US" sz="2000">
              <a:latin typeface="Helvetica" charset="0"/>
            </a:endParaRPr>
          </a:p>
        </p:txBody>
      </p:sp>
      <p:sp>
        <p:nvSpPr>
          <p:cNvPr id="964613" name="Rectangle 5"/>
          <p:cNvSpPr>
            <a:spLocks noChangeArrowheads="1"/>
          </p:cNvSpPr>
          <p:nvPr/>
        </p:nvSpPr>
        <p:spPr bwMode="auto">
          <a:xfrm>
            <a:off x="5181600" y="4876800"/>
            <a:ext cx="3810000" cy="1600200"/>
          </a:xfrm>
          <a:prstGeom prst="rect">
            <a:avLst/>
          </a:prstGeom>
          <a:noFill/>
          <a:ln w="9525">
            <a:noFill/>
            <a:miter lim="800000"/>
            <a:headEnd/>
            <a:tailEnd/>
          </a:ln>
          <a:effectLst/>
        </p:spPr>
        <p:txBody>
          <a:bodyPr>
            <a:prstTxWarp prst="textNoShape">
              <a:avLst/>
            </a:prstTxWarp>
          </a:bodyPr>
          <a:lstStyle/>
          <a:p>
            <a:pPr marL="342900" indent="-342900" algn="l">
              <a:lnSpc>
                <a:spcPct val="110000"/>
              </a:lnSpc>
              <a:spcBef>
                <a:spcPct val="20000"/>
              </a:spcBef>
              <a:buClr>
                <a:schemeClr val="hlink"/>
              </a:buClr>
              <a:buSzPct val="80000"/>
              <a:buFont typeface="Wingdings" charset="2"/>
              <a:buChar char="Ø"/>
            </a:pPr>
            <a:endParaRPr lang="en-US" sz="2800">
              <a:effectLst>
                <a:outerShdw blurRad="38100" dist="38100" dir="2700000" algn="tl">
                  <a:srgbClr val="000000"/>
                </a:outerShdw>
              </a:effectLst>
            </a:endParaRPr>
          </a:p>
          <a:p>
            <a:pPr marL="342900" indent="-342900" algn="l">
              <a:spcBef>
                <a:spcPct val="20000"/>
              </a:spcBef>
              <a:buClr>
                <a:schemeClr val="hlink"/>
              </a:buClr>
              <a:buSzPct val="80000"/>
              <a:buFont typeface="Wingdings" charset="2"/>
              <a:buChar char="Ø"/>
            </a:pPr>
            <a:endParaRPr lang="en-US" sz="2800">
              <a:effectLst>
                <a:outerShdw blurRad="38100" dist="38100" dir="2700000" algn="tl">
                  <a:srgbClr val="000000"/>
                </a:outerShdw>
              </a:effectLst>
            </a:endParaRPr>
          </a:p>
        </p:txBody>
      </p:sp>
      <p:sp>
        <p:nvSpPr>
          <p:cNvPr id="964614" name="Text Box 6"/>
          <p:cNvSpPr txBox="1">
            <a:spLocks noChangeArrowheads="1"/>
          </p:cNvSpPr>
          <p:nvPr/>
        </p:nvSpPr>
        <p:spPr bwMode="auto">
          <a:xfrm>
            <a:off x="5105400" y="5041900"/>
            <a:ext cx="3733800" cy="366713"/>
          </a:xfrm>
          <a:prstGeom prst="rect">
            <a:avLst/>
          </a:prstGeom>
          <a:noFill/>
          <a:ln w="12700">
            <a:noFill/>
            <a:miter lim="800000"/>
            <a:headEnd type="none" w="sm" len="sm"/>
            <a:tailEnd type="none" w="sm" len="sm"/>
          </a:ln>
          <a:effectLst/>
        </p:spPr>
        <p:txBody>
          <a:bodyPr>
            <a:prstTxWarp prst="textNoShape">
              <a:avLst/>
            </a:prstTxWarp>
            <a:spAutoFit/>
          </a:bodyPr>
          <a:lstStyle/>
          <a:p>
            <a:pPr marL="339725" indent="-287338" algn="l" eaLnBrk="0" hangingPunct="0">
              <a:lnSpc>
                <a:spcPct val="90000"/>
              </a:lnSpc>
              <a:spcBef>
                <a:spcPct val="50000"/>
              </a:spcBef>
              <a:buClr>
                <a:schemeClr val="tx2"/>
              </a:buClr>
              <a:buFontTx/>
              <a:buChar char="•"/>
              <a:tabLst>
                <a:tab pos="1092200" algn="l"/>
              </a:tabLst>
            </a:pPr>
            <a:endParaRPr lang="en-US" sz="2000">
              <a:latin typeface="Times New Roman" charset="0"/>
            </a:endParaRPr>
          </a:p>
        </p:txBody>
      </p:sp>
      <p:pic>
        <p:nvPicPr>
          <p:cNvPr id="964615" name="Picture 7" descr="streetcar"/>
          <p:cNvPicPr>
            <a:picLocks noChangeAspect="1" noChangeArrowheads="1"/>
          </p:cNvPicPr>
          <p:nvPr/>
        </p:nvPicPr>
        <p:blipFill>
          <a:blip r:embed="rId5"/>
          <a:srcRect/>
          <a:stretch>
            <a:fillRect/>
          </a:stretch>
        </p:blipFill>
        <p:spPr bwMode="auto">
          <a:xfrm>
            <a:off x="4724400" y="914400"/>
            <a:ext cx="4191000" cy="2573338"/>
          </a:xfrm>
          <a:prstGeom prst="rect">
            <a:avLst/>
          </a:prstGeom>
          <a:noFill/>
        </p:spPr>
      </p:pic>
      <p:grpSp>
        <p:nvGrpSpPr>
          <p:cNvPr id="2" name="Group 8"/>
          <p:cNvGrpSpPr>
            <a:grpSpLocks/>
          </p:cNvGrpSpPr>
          <p:nvPr/>
        </p:nvGrpSpPr>
        <p:grpSpPr bwMode="auto">
          <a:xfrm>
            <a:off x="228600" y="3657600"/>
            <a:ext cx="4191000" cy="2697163"/>
            <a:chOff x="384" y="2544"/>
            <a:chExt cx="2448" cy="1604"/>
          </a:xfrm>
        </p:grpSpPr>
        <p:pic>
          <p:nvPicPr>
            <p:cNvPr id="964617" name="Picture 9" descr="MAX-Skidmore"/>
            <p:cNvPicPr>
              <a:picLocks noChangeAspect="1" noChangeArrowheads="1"/>
            </p:cNvPicPr>
            <p:nvPr/>
          </p:nvPicPr>
          <p:blipFill>
            <a:blip r:embed="rId6">
              <a:lum contrast="12000"/>
            </a:blip>
            <a:srcRect/>
            <a:stretch>
              <a:fillRect/>
            </a:stretch>
          </p:blipFill>
          <p:spPr bwMode="auto">
            <a:xfrm>
              <a:off x="384" y="2544"/>
              <a:ext cx="2448" cy="1604"/>
            </a:xfrm>
            <a:prstGeom prst="rect">
              <a:avLst/>
            </a:prstGeom>
            <a:noFill/>
          </p:spPr>
        </p:pic>
        <p:sp>
          <p:nvSpPr>
            <p:cNvPr id="964618" name="Text Box 10"/>
            <p:cNvSpPr txBox="1">
              <a:spLocks noChangeArrowheads="1"/>
            </p:cNvSpPr>
            <p:nvPr/>
          </p:nvSpPr>
          <p:spPr bwMode="auto">
            <a:xfrm>
              <a:off x="384" y="3984"/>
              <a:ext cx="768" cy="163"/>
            </a:xfrm>
            <a:prstGeom prst="rect">
              <a:avLst/>
            </a:prstGeom>
            <a:noFill/>
            <a:ln w="12700">
              <a:noFill/>
              <a:miter lim="800000"/>
              <a:headEnd type="none" w="sm" len="sm"/>
              <a:tailEnd type="none" w="sm" len="sm"/>
            </a:ln>
            <a:effectLst/>
          </p:spPr>
          <p:txBody>
            <a:bodyPr>
              <a:prstTxWarp prst="textNoShape">
                <a:avLst/>
              </a:prstTxWarp>
              <a:spAutoFit/>
            </a:bodyPr>
            <a:lstStyle/>
            <a:p>
              <a:pPr algn="l" eaLnBrk="0" hangingPunct="0">
                <a:spcBef>
                  <a:spcPct val="50000"/>
                </a:spcBef>
              </a:pPr>
              <a:r>
                <a:rPr lang="en-US" sz="1200" i="1">
                  <a:latin typeface="Times New Roman" charset="0"/>
                </a:rPr>
                <a:t>Tri-Met</a:t>
              </a:r>
              <a:endParaRPr lang="en-US" sz="3600">
                <a:latin typeface="Times New Roman" charset="0"/>
              </a:endParaRPr>
            </a:p>
          </p:txBody>
        </p:sp>
      </p:grpSp>
      <p:pic>
        <p:nvPicPr>
          <p:cNvPr id="964619" name="Picture 11"/>
          <p:cNvPicPr>
            <a:picLocks noChangeAspect="1" noChangeArrowheads="1"/>
          </p:cNvPicPr>
          <p:nvPr/>
        </p:nvPicPr>
        <p:blipFill>
          <a:blip r:embed="rId7"/>
          <a:srcRect/>
          <a:stretch>
            <a:fillRect/>
          </a:stretch>
        </p:blipFill>
        <p:spPr bwMode="auto">
          <a:xfrm>
            <a:off x="4876800" y="3657600"/>
            <a:ext cx="3733800" cy="2646363"/>
          </a:xfrm>
          <a:prstGeom prst="rect">
            <a:avLst/>
          </a:prstGeom>
          <a:noFill/>
          <a:ln w="9525">
            <a:noFill/>
            <a:miter lim="800000"/>
            <a:headEnd/>
            <a:tailEnd/>
          </a:ln>
          <a:effectLst/>
        </p:spPr>
      </p:pic>
    </p:spTree>
  </p:cSld>
  <p:clrMapOvr>
    <a:masterClrMapping/>
  </p:clrMapOvr>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51586" name="Rectangle 2"/>
          <p:cNvSpPr>
            <a:spLocks noGrp="1" noChangeArrowheads="1"/>
          </p:cNvSpPr>
          <p:nvPr>
            <p:ph type="title" idx="4294967295"/>
          </p:nvPr>
        </p:nvSpPr>
        <p:spPr>
          <a:xfrm>
            <a:off x="184150" y="76200"/>
            <a:ext cx="8807450" cy="914400"/>
          </a:xfrm>
          <a:solidFill>
            <a:srgbClr val="000072"/>
          </a:solidFill>
          <a:ln/>
        </p:spPr>
        <p:txBody>
          <a:bodyPr/>
          <a:lstStyle/>
          <a:p>
            <a:r>
              <a:rPr lang="en-US" sz="4000">
                <a:solidFill>
                  <a:schemeClr val="tx1"/>
                </a:solidFill>
              </a:rPr>
              <a:t>Developing the Bikeway Network</a:t>
            </a:r>
          </a:p>
        </p:txBody>
      </p:sp>
      <p:grpSp>
        <p:nvGrpSpPr>
          <p:cNvPr id="2" name="Group 3"/>
          <p:cNvGrpSpPr>
            <a:grpSpLocks/>
          </p:cNvGrpSpPr>
          <p:nvPr/>
        </p:nvGrpSpPr>
        <p:grpSpPr bwMode="auto">
          <a:xfrm>
            <a:off x="1250950" y="1066800"/>
            <a:ext cx="7559675" cy="5667375"/>
            <a:chOff x="788" y="672"/>
            <a:chExt cx="4762" cy="3570"/>
          </a:xfrm>
        </p:grpSpPr>
        <p:pic>
          <p:nvPicPr>
            <p:cNvPr id="451588" name="Picture 4" descr="bike1973"/>
            <p:cNvPicPr>
              <a:picLocks noChangeAspect="1" noChangeArrowheads="1"/>
            </p:cNvPicPr>
            <p:nvPr/>
          </p:nvPicPr>
          <p:blipFill>
            <a:blip r:embed="rId3"/>
            <a:srcRect/>
            <a:stretch>
              <a:fillRect/>
            </a:stretch>
          </p:blipFill>
          <p:spPr bwMode="auto">
            <a:xfrm>
              <a:off x="788" y="672"/>
              <a:ext cx="4762" cy="3570"/>
            </a:xfrm>
            <a:prstGeom prst="rect">
              <a:avLst/>
            </a:prstGeom>
            <a:noFill/>
            <a:ln w="9525">
              <a:noFill/>
              <a:miter lim="800000"/>
              <a:headEnd/>
              <a:tailEnd/>
            </a:ln>
          </p:spPr>
        </p:pic>
        <p:sp>
          <p:nvSpPr>
            <p:cNvPr id="451589" name="Text Box 5"/>
            <p:cNvSpPr txBox="1">
              <a:spLocks noChangeArrowheads="1"/>
            </p:cNvSpPr>
            <p:nvPr/>
          </p:nvSpPr>
          <p:spPr bwMode="auto">
            <a:xfrm>
              <a:off x="4897" y="3879"/>
              <a:ext cx="584" cy="288"/>
            </a:xfrm>
            <a:prstGeom prst="rect">
              <a:avLst/>
            </a:prstGeom>
            <a:noFill/>
            <a:ln w="12700">
              <a:noFill/>
              <a:miter lim="800000"/>
              <a:headEnd/>
              <a:tailEnd/>
            </a:ln>
            <a:effectLst/>
          </p:spPr>
          <p:txBody>
            <a:bodyPr wrap="none">
              <a:prstTxWarp prst="textNoShape">
                <a:avLst/>
              </a:prstTxWarp>
              <a:spAutoFit/>
            </a:bodyPr>
            <a:lstStyle/>
            <a:p>
              <a:pPr algn="ctr"/>
              <a:r>
                <a:rPr lang="en-US">
                  <a:solidFill>
                    <a:schemeClr val="bg2"/>
                  </a:solidFill>
                  <a:latin typeface="Comic Sans MS" charset="0"/>
                </a:rPr>
                <a:t>1973</a:t>
              </a:r>
              <a:endParaRPr lang="en-US">
                <a:solidFill>
                  <a:schemeClr val="accent2"/>
                </a:solidFill>
                <a:latin typeface="Comic Sans MS" charset="0"/>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53634" name="Picture 2" descr="bike1983"/>
          <p:cNvPicPr>
            <a:picLocks noChangeAspect="1" noChangeArrowheads="1"/>
          </p:cNvPicPr>
          <p:nvPr/>
        </p:nvPicPr>
        <p:blipFill>
          <a:blip r:embed="rId3"/>
          <a:srcRect/>
          <a:stretch>
            <a:fillRect/>
          </a:stretch>
        </p:blipFill>
        <p:spPr bwMode="auto">
          <a:xfrm>
            <a:off x="1250950" y="1068388"/>
            <a:ext cx="7559675" cy="5670550"/>
          </a:xfrm>
          <a:prstGeom prst="rect">
            <a:avLst/>
          </a:prstGeom>
          <a:noFill/>
          <a:ln w="9525">
            <a:noFill/>
            <a:miter lim="800000"/>
            <a:headEnd/>
            <a:tailEnd/>
          </a:ln>
        </p:spPr>
      </p:pic>
      <p:sp>
        <p:nvSpPr>
          <p:cNvPr id="453635" name="Text Box 3"/>
          <p:cNvSpPr txBox="1">
            <a:spLocks noChangeArrowheads="1"/>
          </p:cNvSpPr>
          <p:nvPr/>
        </p:nvSpPr>
        <p:spPr bwMode="auto">
          <a:xfrm>
            <a:off x="7772400" y="6161088"/>
            <a:ext cx="927100" cy="457200"/>
          </a:xfrm>
          <a:prstGeom prst="rect">
            <a:avLst/>
          </a:prstGeom>
          <a:noFill/>
          <a:ln w="12700">
            <a:noFill/>
            <a:miter lim="800000"/>
            <a:headEnd/>
            <a:tailEnd/>
          </a:ln>
          <a:effectLst/>
        </p:spPr>
        <p:txBody>
          <a:bodyPr wrap="none">
            <a:prstTxWarp prst="textNoShape">
              <a:avLst/>
            </a:prstTxWarp>
            <a:spAutoFit/>
          </a:bodyPr>
          <a:lstStyle/>
          <a:p>
            <a:pPr algn="ctr"/>
            <a:r>
              <a:rPr lang="en-US">
                <a:solidFill>
                  <a:schemeClr val="bg2"/>
                </a:solidFill>
                <a:latin typeface="Comic Sans MS" charset="0"/>
              </a:rPr>
              <a:t>1983</a:t>
            </a:r>
            <a:endParaRPr lang="en-US">
              <a:solidFill>
                <a:schemeClr val="accent2"/>
              </a:solidFill>
              <a:latin typeface="Comic Sans MS" charset="0"/>
            </a:endParaRPr>
          </a:p>
        </p:txBody>
      </p:sp>
      <p:sp>
        <p:nvSpPr>
          <p:cNvPr id="453637" name="Rectangle 5"/>
          <p:cNvSpPr>
            <a:spLocks noChangeArrowheads="1"/>
          </p:cNvSpPr>
          <p:nvPr/>
        </p:nvSpPr>
        <p:spPr bwMode="auto">
          <a:xfrm>
            <a:off x="184150" y="76200"/>
            <a:ext cx="8807450" cy="914400"/>
          </a:xfrm>
          <a:prstGeom prst="rect">
            <a:avLst/>
          </a:prstGeom>
          <a:solidFill>
            <a:srgbClr val="000072"/>
          </a:solidFill>
          <a:ln w="9525" cmpd="sng">
            <a:noFill/>
            <a:miter lim="800000"/>
            <a:headEnd/>
            <a:tailEnd/>
          </a:ln>
        </p:spPr>
        <p:txBody>
          <a:bodyPr>
            <a:prstTxWarp prst="textNoShape">
              <a:avLst/>
            </a:prstTxWarp>
          </a:bodyPr>
          <a:lstStyle/>
          <a:p>
            <a:pPr algn="ctr"/>
            <a:r>
              <a:rPr lang="en-US" sz="4000">
                <a:latin typeface="Comic Sans MS" charset="0"/>
              </a:rPr>
              <a:t>Developing the Bikeway Network</a:t>
            </a:r>
          </a:p>
        </p:txBody>
      </p:sp>
    </p:spTree>
  </p:cSld>
  <p:clrMapOvr>
    <a:masterClrMapping/>
  </p:clrMapOvr>
  <p:transition/>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55682" name="Picture 2" descr="bike1993"/>
          <p:cNvPicPr>
            <a:picLocks noChangeAspect="1" noChangeArrowheads="1"/>
          </p:cNvPicPr>
          <p:nvPr/>
        </p:nvPicPr>
        <p:blipFill>
          <a:blip r:embed="rId3"/>
          <a:srcRect/>
          <a:stretch>
            <a:fillRect/>
          </a:stretch>
        </p:blipFill>
        <p:spPr bwMode="auto">
          <a:xfrm>
            <a:off x="1250950" y="1068388"/>
            <a:ext cx="7559675" cy="5670550"/>
          </a:xfrm>
          <a:prstGeom prst="rect">
            <a:avLst/>
          </a:prstGeom>
          <a:noFill/>
          <a:ln w="9525">
            <a:noFill/>
            <a:miter lim="800000"/>
            <a:headEnd/>
            <a:tailEnd/>
          </a:ln>
        </p:spPr>
      </p:pic>
      <p:sp>
        <p:nvSpPr>
          <p:cNvPr id="455683" name="Text Box 3"/>
          <p:cNvSpPr txBox="1">
            <a:spLocks noChangeArrowheads="1"/>
          </p:cNvSpPr>
          <p:nvPr/>
        </p:nvSpPr>
        <p:spPr bwMode="auto">
          <a:xfrm>
            <a:off x="7772400" y="6161088"/>
            <a:ext cx="927100" cy="457200"/>
          </a:xfrm>
          <a:prstGeom prst="rect">
            <a:avLst/>
          </a:prstGeom>
          <a:noFill/>
          <a:ln w="12700">
            <a:noFill/>
            <a:miter lim="800000"/>
            <a:headEnd/>
            <a:tailEnd/>
          </a:ln>
          <a:effectLst/>
        </p:spPr>
        <p:txBody>
          <a:bodyPr wrap="none">
            <a:prstTxWarp prst="textNoShape">
              <a:avLst/>
            </a:prstTxWarp>
            <a:spAutoFit/>
          </a:bodyPr>
          <a:lstStyle/>
          <a:p>
            <a:pPr algn="ctr"/>
            <a:r>
              <a:rPr lang="en-US">
                <a:solidFill>
                  <a:schemeClr val="bg2"/>
                </a:solidFill>
                <a:latin typeface="Comic Sans MS" charset="0"/>
              </a:rPr>
              <a:t>1993</a:t>
            </a:r>
            <a:endParaRPr lang="en-US">
              <a:solidFill>
                <a:schemeClr val="accent2"/>
              </a:solidFill>
              <a:latin typeface="Comic Sans MS" charset="0"/>
            </a:endParaRPr>
          </a:p>
        </p:txBody>
      </p:sp>
      <p:sp>
        <p:nvSpPr>
          <p:cNvPr id="455685" name="Rectangle 5"/>
          <p:cNvSpPr>
            <a:spLocks noChangeArrowheads="1"/>
          </p:cNvSpPr>
          <p:nvPr/>
        </p:nvSpPr>
        <p:spPr bwMode="auto">
          <a:xfrm>
            <a:off x="184150" y="76200"/>
            <a:ext cx="8807450" cy="914400"/>
          </a:xfrm>
          <a:prstGeom prst="rect">
            <a:avLst/>
          </a:prstGeom>
          <a:solidFill>
            <a:srgbClr val="000072"/>
          </a:solidFill>
          <a:ln w="9525" cmpd="sng">
            <a:noFill/>
            <a:miter lim="800000"/>
            <a:headEnd/>
            <a:tailEnd/>
          </a:ln>
        </p:spPr>
        <p:txBody>
          <a:bodyPr>
            <a:prstTxWarp prst="textNoShape">
              <a:avLst/>
            </a:prstTxWarp>
          </a:bodyPr>
          <a:lstStyle/>
          <a:p>
            <a:pPr algn="ctr"/>
            <a:r>
              <a:rPr lang="en-US" sz="4000">
                <a:latin typeface="Comic Sans MS" charset="0"/>
              </a:rPr>
              <a:t>Developing the Bikeway Network</a:t>
            </a:r>
          </a:p>
        </p:txBody>
      </p:sp>
    </p:spTree>
  </p:cSld>
  <p:clrMapOvr>
    <a:masterClrMapping/>
  </p:clrMapOvr>
  <p:transition/>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59778" name="Picture 2" descr="bike1998"/>
          <p:cNvPicPr>
            <a:picLocks noChangeAspect="1" noChangeArrowheads="1"/>
          </p:cNvPicPr>
          <p:nvPr/>
        </p:nvPicPr>
        <p:blipFill>
          <a:blip r:embed="rId3"/>
          <a:srcRect/>
          <a:stretch>
            <a:fillRect/>
          </a:stretch>
        </p:blipFill>
        <p:spPr bwMode="auto">
          <a:xfrm>
            <a:off x="1250950" y="1068388"/>
            <a:ext cx="7559675" cy="5670550"/>
          </a:xfrm>
          <a:prstGeom prst="rect">
            <a:avLst/>
          </a:prstGeom>
          <a:noFill/>
        </p:spPr>
      </p:pic>
      <p:sp>
        <p:nvSpPr>
          <p:cNvPr id="459779" name="Text Box 3"/>
          <p:cNvSpPr txBox="1">
            <a:spLocks noChangeArrowheads="1"/>
          </p:cNvSpPr>
          <p:nvPr/>
        </p:nvSpPr>
        <p:spPr bwMode="auto">
          <a:xfrm>
            <a:off x="7769225" y="6161088"/>
            <a:ext cx="927100" cy="457200"/>
          </a:xfrm>
          <a:prstGeom prst="rect">
            <a:avLst/>
          </a:prstGeom>
          <a:noFill/>
          <a:ln w="12700">
            <a:noFill/>
            <a:miter lim="800000"/>
            <a:headEnd/>
            <a:tailEnd/>
          </a:ln>
          <a:effectLst/>
        </p:spPr>
        <p:txBody>
          <a:bodyPr wrap="none">
            <a:prstTxWarp prst="textNoShape">
              <a:avLst/>
            </a:prstTxWarp>
            <a:spAutoFit/>
          </a:bodyPr>
          <a:lstStyle/>
          <a:p>
            <a:pPr algn="ctr"/>
            <a:r>
              <a:rPr lang="en-US">
                <a:solidFill>
                  <a:schemeClr val="bg2"/>
                </a:solidFill>
                <a:latin typeface="Comic Sans MS" charset="0"/>
              </a:rPr>
              <a:t>1998</a:t>
            </a:r>
            <a:endParaRPr lang="en-US">
              <a:solidFill>
                <a:schemeClr val="accent2"/>
              </a:solidFill>
              <a:latin typeface="Comic Sans MS" charset="0"/>
            </a:endParaRPr>
          </a:p>
        </p:txBody>
      </p:sp>
      <p:sp>
        <p:nvSpPr>
          <p:cNvPr id="459781" name="Rectangle 5"/>
          <p:cNvSpPr>
            <a:spLocks noChangeArrowheads="1"/>
          </p:cNvSpPr>
          <p:nvPr/>
        </p:nvSpPr>
        <p:spPr bwMode="auto">
          <a:xfrm>
            <a:off x="184150" y="76200"/>
            <a:ext cx="8807450" cy="914400"/>
          </a:xfrm>
          <a:prstGeom prst="rect">
            <a:avLst/>
          </a:prstGeom>
          <a:solidFill>
            <a:srgbClr val="000072"/>
          </a:solidFill>
          <a:ln w="9525" cmpd="sng">
            <a:noFill/>
            <a:miter lim="800000"/>
            <a:headEnd/>
            <a:tailEnd/>
          </a:ln>
        </p:spPr>
        <p:txBody>
          <a:bodyPr>
            <a:prstTxWarp prst="textNoShape">
              <a:avLst/>
            </a:prstTxWarp>
          </a:bodyPr>
          <a:lstStyle/>
          <a:p>
            <a:pPr algn="ctr"/>
            <a:r>
              <a:rPr lang="en-US" sz="4000">
                <a:latin typeface="Comic Sans MS" charset="0"/>
              </a:rPr>
              <a:t>Developing the Bikeway Network</a:t>
            </a:r>
          </a:p>
        </p:txBody>
      </p:sp>
    </p:spTree>
  </p:cSld>
  <p:clrMapOvr>
    <a:masterClrMapping/>
  </p:clrMapOvr>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65922" name="Picture 2" descr="bike2003"/>
          <p:cNvPicPr>
            <a:picLocks noChangeAspect="1" noChangeArrowheads="1"/>
          </p:cNvPicPr>
          <p:nvPr/>
        </p:nvPicPr>
        <p:blipFill>
          <a:blip r:embed="rId3"/>
          <a:srcRect/>
          <a:stretch>
            <a:fillRect/>
          </a:stretch>
        </p:blipFill>
        <p:spPr bwMode="auto">
          <a:xfrm>
            <a:off x="1250950" y="1068388"/>
            <a:ext cx="7559675" cy="5670550"/>
          </a:xfrm>
          <a:prstGeom prst="rect">
            <a:avLst/>
          </a:prstGeom>
          <a:noFill/>
        </p:spPr>
      </p:pic>
      <p:sp>
        <p:nvSpPr>
          <p:cNvPr id="465923" name="Text Box 3"/>
          <p:cNvSpPr txBox="1">
            <a:spLocks noChangeArrowheads="1"/>
          </p:cNvSpPr>
          <p:nvPr/>
        </p:nvSpPr>
        <p:spPr bwMode="auto">
          <a:xfrm>
            <a:off x="7769225" y="6161088"/>
            <a:ext cx="927100" cy="457200"/>
          </a:xfrm>
          <a:prstGeom prst="rect">
            <a:avLst/>
          </a:prstGeom>
          <a:noFill/>
          <a:ln w="12700">
            <a:noFill/>
            <a:miter lim="800000"/>
            <a:headEnd/>
            <a:tailEnd/>
          </a:ln>
          <a:effectLst/>
        </p:spPr>
        <p:txBody>
          <a:bodyPr wrap="none">
            <a:prstTxWarp prst="textNoShape">
              <a:avLst/>
            </a:prstTxWarp>
            <a:spAutoFit/>
          </a:bodyPr>
          <a:lstStyle/>
          <a:p>
            <a:pPr algn="ctr"/>
            <a:r>
              <a:rPr lang="en-US">
                <a:solidFill>
                  <a:schemeClr val="bg2"/>
                </a:solidFill>
                <a:latin typeface="Comic Sans MS" charset="0"/>
              </a:rPr>
              <a:t>2003</a:t>
            </a:r>
            <a:endParaRPr lang="en-US">
              <a:solidFill>
                <a:schemeClr val="accent2"/>
              </a:solidFill>
              <a:latin typeface="Comic Sans MS" charset="0"/>
            </a:endParaRPr>
          </a:p>
        </p:txBody>
      </p:sp>
      <p:sp>
        <p:nvSpPr>
          <p:cNvPr id="465925" name="Rectangle 5"/>
          <p:cNvSpPr>
            <a:spLocks noChangeArrowheads="1"/>
          </p:cNvSpPr>
          <p:nvPr/>
        </p:nvSpPr>
        <p:spPr bwMode="auto">
          <a:xfrm>
            <a:off x="184150" y="76200"/>
            <a:ext cx="8807450" cy="914400"/>
          </a:xfrm>
          <a:prstGeom prst="rect">
            <a:avLst/>
          </a:prstGeom>
          <a:solidFill>
            <a:srgbClr val="000072"/>
          </a:solidFill>
          <a:ln w="9525" cmpd="sng">
            <a:noFill/>
            <a:miter lim="800000"/>
            <a:headEnd/>
            <a:tailEnd/>
          </a:ln>
        </p:spPr>
        <p:txBody>
          <a:bodyPr>
            <a:prstTxWarp prst="textNoShape">
              <a:avLst/>
            </a:prstTxWarp>
          </a:bodyPr>
          <a:lstStyle/>
          <a:p>
            <a:pPr algn="ctr"/>
            <a:r>
              <a:rPr lang="en-US" sz="4000">
                <a:latin typeface="Comic Sans MS" charset="0"/>
              </a:rPr>
              <a:t>Developing the Bikeway Network</a:t>
            </a:r>
          </a:p>
        </p:txBody>
      </p:sp>
    </p:spTree>
  </p:cSld>
  <p:clrMapOvr>
    <a:masterClrMapping/>
  </p:clrMapOvr>
  <p:transition/>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Current Portland System</a:t>
            </a:r>
            <a:endParaRPr lang="en-US" dirty="0"/>
          </a:p>
        </p:txBody>
      </p:sp>
      <p:pic>
        <p:nvPicPr>
          <p:cNvPr id="4" name="Content Placeholder 3" descr="CitywideBike_Back_1122.pdf"/>
          <p:cNvPicPr>
            <a:picLocks noGrp="1" noChangeAspect="1"/>
          </p:cNvPicPr>
          <p:nvPr>
            <p:ph idx="1"/>
          </p:nvPr>
        </p:nvPicPr>
        <mc:AlternateContent xmlns:ma="http://schemas.microsoft.com/office/mac/drawingml/2008/main">
          <mc:Choice Requires="ma">
            <p:blipFill>
              <a:blip r:embed="rId2"/>
              <a:srcRect l="-16240" r="-16240"/>
              <a:stretch>
                <a:fillRect/>
              </a:stretch>
            </p:blipFill>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a="http://schemas.microsoft.com/office/mac/drawingml/2008/main">
            <p:blipFill>
              <a:blip r:embed="rId3"/>
              <a:srcRect l="-16240" r="-16240"/>
              <a:stretch>
                <a:fillRect/>
              </a:stretch>
            </p:blipFill>
          </mc:Fallback>
        </mc:AlternateContent>
        <p:spPr>
          <a:xfrm>
            <a:off x="-1" y="1600200"/>
            <a:ext cx="8581391" cy="4724400"/>
          </a:xfrm>
        </p:spPr>
      </p:pic>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42018" name="Rectangle 2"/>
          <p:cNvSpPr>
            <a:spLocks noGrp="1" noChangeArrowheads="1"/>
          </p:cNvSpPr>
          <p:nvPr>
            <p:ph type="title"/>
          </p:nvPr>
        </p:nvSpPr>
        <p:spPr>
          <a:xfrm>
            <a:off x="457200" y="277813"/>
            <a:ext cx="6019800" cy="1139825"/>
          </a:xfrm>
        </p:spPr>
        <p:txBody>
          <a:bodyPr/>
          <a:lstStyle/>
          <a:p>
            <a:pPr algn="l"/>
            <a:r>
              <a:rPr lang="en-US" altLang="zh-CN" sz="3400" dirty="0">
                <a:ea typeface="宋体" charset="-122"/>
                <a:cs typeface="宋体" charset="-122"/>
              </a:rPr>
              <a:t>Bicycle facilities</a:t>
            </a:r>
          </a:p>
        </p:txBody>
      </p:sp>
      <p:sp>
        <p:nvSpPr>
          <p:cNvPr id="342019" name="Rectangle 3"/>
          <p:cNvSpPr>
            <a:spLocks noGrp="1" noChangeArrowheads="1"/>
          </p:cNvSpPr>
          <p:nvPr>
            <p:ph type="body" idx="1"/>
          </p:nvPr>
        </p:nvSpPr>
        <p:spPr/>
        <p:txBody>
          <a:bodyPr/>
          <a:lstStyle/>
          <a:p>
            <a:r>
              <a:rPr lang="en-US" altLang="zh-CN" dirty="0">
                <a:ea typeface="宋体" charset="-122"/>
                <a:cs typeface="宋体" charset="-122"/>
              </a:rPr>
              <a:t>Separate trails</a:t>
            </a:r>
          </a:p>
          <a:p>
            <a:r>
              <a:rPr lang="en-US" altLang="zh-CN" dirty="0">
                <a:ea typeface="宋体" charset="-122"/>
                <a:cs typeface="宋体" charset="-122"/>
              </a:rPr>
              <a:t>Bike lanes on major roads</a:t>
            </a:r>
          </a:p>
          <a:p>
            <a:r>
              <a:rPr lang="en-US" altLang="zh-CN" dirty="0">
                <a:ea typeface="宋体" charset="-122"/>
                <a:cs typeface="宋体" charset="-122"/>
              </a:rPr>
              <a:t>Shared lanes on other roads</a:t>
            </a:r>
          </a:p>
          <a:p>
            <a:r>
              <a:rPr lang="en-US" altLang="zh-CN" dirty="0">
                <a:ea typeface="宋体" charset="-122"/>
                <a:cs typeface="宋体" charset="-122"/>
              </a:rPr>
              <a:t>Bicycle boulevards</a:t>
            </a:r>
          </a:p>
          <a:p>
            <a:pPr lvl="1"/>
            <a:r>
              <a:rPr lang="en-US" altLang="zh-CN" dirty="0">
                <a:ea typeface="宋体" charset="-122"/>
                <a:cs typeface="宋体" charset="-122"/>
              </a:rPr>
              <a:t>Neighborhood streets that discourage through motor vehicle traffic and give priority to bicycles</a:t>
            </a:r>
          </a:p>
          <a:p>
            <a:pPr>
              <a:buFontTx/>
              <a:buNone/>
            </a:pPr>
            <a:endParaRPr lang="en-US" altLang="zh-CN" dirty="0">
              <a:ea typeface="宋体" charset="-122"/>
              <a:cs typeface="宋体" charset="-122"/>
            </a:endParaRPr>
          </a:p>
          <a:p>
            <a:endParaRPr lang="zh-CN" altLang="en-US" dirty="0">
              <a:ea typeface="宋体" charset="-122"/>
              <a:cs typeface="宋体" charset="-122"/>
            </a:endParaRPr>
          </a:p>
        </p:txBody>
      </p:sp>
      <p:sp>
        <p:nvSpPr>
          <p:cNvPr id="342023" name="Rectangle 7"/>
          <p:cNvSpPr>
            <a:spLocks noChangeArrowheads="1"/>
          </p:cNvSpPr>
          <p:nvPr/>
        </p:nvSpPr>
        <p:spPr bwMode="auto">
          <a:xfrm>
            <a:off x="6237288" y="6184900"/>
            <a:ext cx="2587625" cy="569913"/>
          </a:xfrm>
          <a:prstGeom prst="rect">
            <a:avLst/>
          </a:prstGeom>
          <a:solidFill>
            <a:schemeClr val="bg1"/>
          </a:solidFill>
          <a:ln w="9525">
            <a:solidFill>
              <a:schemeClr val="bg1"/>
            </a:solidFill>
            <a:miter lim="800000"/>
            <a:headEnd/>
            <a:tailEnd/>
          </a:ln>
          <a:effectLst/>
        </p:spPr>
        <p:txBody>
          <a:bodyPr wrap="none" anchor="ctr">
            <a:prstTxWarp prst="textNoShape">
              <a:avLst/>
            </a:prstTxWarp>
          </a:bodyPr>
          <a:lstStyle/>
          <a:p>
            <a:endParaRPr lang="en-US"/>
          </a:p>
        </p:txBody>
      </p:sp>
      <p:pic>
        <p:nvPicPr>
          <p:cNvPr id="342024" name="Picture 8" descr="bikepath"/>
          <p:cNvPicPr>
            <a:picLocks noChangeAspect="1" noChangeArrowheads="1"/>
          </p:cNvPicPr>
          <p:nvPr/>
        </p:nvPicPr>
        <p:blipFill>
          <a:blip r:embed="rId2"/>
          <a:srcRect/>
          <a:stretch>
            <a:fillRect/>
          </a:stretch>
        </p:blipFill>
        <p:spPr bwMode="auto">
          <a:xfrm>
            <a:off x="5734050" y="463550"/>
            <a:ext cx="3240088" cy="2138363"/>
          </a:xfrm>
          <a:prstGeom prst="rect">
            <a:avLst/>
          </a:prstGeom>
          <a:noFill/>
        </p:spPr>
      </p:pic>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81954" name="Rectangle 2"/>
          <p:cNvSpPr>
            <a:spLocks noGrp="1" noChangeArrowheads="1"/>
          </p:cNvSpPr>
          <p:nvPr>
            <p:ph type="title"/>
          </p:nvPr>
        </p:nvSpPr>
        <p:spPr>
          <a:xfrm>
            <a:off x="457200" y="277813"/>
            <a:ext cx="4419600" cy="1139825"/>
          </a:xfrm>
        </p:spPr>
        <p:txBody>
          <a:bodyPr/>
          <a:lstStyle/>
          <a:p>
            <a:r>
              <a:rPr lang="en-US" altLang="zh-CN" sz="3400" dirty="0">
                <a:ea typeface="宋体" charset="-122"/>
                <a:cs typeface="宋体" charset="-122"/>
              </a:rPr>
              <a:t>Bicycle facilities</a:t>
            </a:r>
          </a:p>
        </p:txBody>
      </p:sp>
      <p:sp>
        <p:nvSpPr>
          <p:cNvPr id="381955" name="Rectangle 3"/>
          <p:cNvSpPr>
            <a:spLocks noGrp="1" noChangeArrowheads="1"/>
          </p:cNvSpPr>
          <p:nvPr>
            <p:ph type="body" idx="1"/>
          </p:nvPr>
        </p:nvSpPr>
        <p:spPr>
          <a:xfrm>
            <a:off x="609600" y="1371600"/>
            <a:ext cx="4525963" cy="4648200"/>
          </a:xfrm>
        </p:spPr>
        <p:txBody>
          <a:bodyPr/>
          <a:lstStyle/>
          <a:p>
            <a:r>
              <a:rPr lang="en-US" altLang="zh-CN" sz="2800" dirty="0">
                <a:ea typeface="宋体" charset="-122"/>
                <a:cs typeface="宋体" charset="-122"/>
              </a:rPr>
              <a:t>Pavement markings to </a:t>
            </a:r>
            <a:br>
              <a:rPr lang="en-US" altLang="zh-CN" sz="2800" dirty="0">
                <a:ea typeface="宋体" charset="-122"/>
                <a:cs typeface="宋体" charset="-122"/>
              </a:rPr>
            </a:br>
            <a:r>
              <a:rPr lang="en-US" altLang="zh-CN" sz="2800" dirty="0">
                <a:ea typeface="宋体" charset="-122"/>
                <a:cs typeface="宋体" charset="-122"/>
              </a:rPr>
              <a:t>improve safety </a:t>
            </a:r>
          </a:p>
          <a:p>
            <a:r>
              <a:rPr lang="en-US" altLang="zh-CN" sz="2800" dirty="0">
                <a:ea typeface="宋体" charset="-122"/>
                <a:cs typeface="宋体" charset="-122"/>
              </a:rPr>
              <a:t>Special traffic signals</a:t>
            </a:r>
          </a:p>
          <a:p>
            <a:r>
              <a:rPr lang="en-US" altLang="zh-CN" sz="2800" dirty="0">
                <a:ea typeface="宋体" charset="-122"/>
                <a:cs typeface="宋体" charset="-122"/>
              </a:rPr>
              <a:t>Parking</a:t>
            </a:r>
          </a:p>
          <a:p>
            <a:pPr>
              <a:buFontTx/>
              <a:buNone/>
            </a:pPr>
            <a:endParaRPr lang="zh-CN" altLang="en-US" sz="2800" dirty="0">
              <a:ea typeface="宋体" charset="-122"/>
              <a:cs typeface="宋体" charset="-122"/>
            </a:endParaRPr>
          </a:p>
        </p:txBody>
      </p:sp>
      <p:sp>
        <p:nvSpPr>
          <p:cNvPr id="381956" name="Rectangle 4"/>
          <p:cNvSpPr>
            <a:spLocks noChangeArrowheads="1"/>
          </p:cNvSpPr>
          <p:nvPr/>
        </p:nvSpPr>
        <p:spPr bwMode="auto">
          <a:xfrm>
            <a:off x="6237288" y="6184900"/>
            <a:ext cx="2587625" cy="569913"/>
          </a:xfrm>
          <a:prstGeom prst="rect">
            <a:avLst/>
          </a:prstGeom>
          <a:solidFill>
            <a:schemeClr val="bg1"/>
          </a:solidFill>
          <a:ln w="9525">
            <a:solidFill>
              <a:schemeClr val="bg1"/>
            </a:solidFill>
            <a:miter lim="800000"/>
            <a:headEnd/>
            <a:tailEnd/>
          </a:ln>
          <a:effectLst/>
        </p:spPr>
        <p:txBody>
          <a:bodyPr wrap="none" anchor="ctr">
            <a:prstTxWarp prst="textNoShape">
              <a:avLst/>
            </a:prstTxWarp>
          </a:bodyPr>
          <a:lstStyle/>
          <a:p>
            <a:endParaRPr lang="en-US"/>
          </a:p>
        </p:txBody>
      </p:sp>
      <p:pic>
        <p:nvPicPr>
          <p:cNvPr id="381957" name="Picture 5" descr="East end of the Broadway Bridge, &#10;westbound at Interstate (151704 bytes)"/>
          <p:cNvPicPr>
            <a:picLocks noChangeAspect="1" noChangeArrowheads="1"/>
          </p:cNvPicPr>
          <p:nvPr/>
        </p:nvPicPr>
        <p:blipFill>
          <a:blip r:embed="rId2"/>
          <a:srcRect/>
          <a:stretch>
            <a:fillRect/>
          </a:stretch>
        </p:blipFill>
        <p:spPr bwMode="auto">
          <a:xfrm>
            <a:off x="4627563" y="382588"/>
            <a:ext cx="4160837" cy="2774950"/>
          </a:xfrm>
          <a:prstGeom prst="rect">
            <a:avLst/>
          </a:prstGeom>
          <a:noFill/>
        </p:spPr>
      </p:pic>
      <p:pic>
        <p:nvPicPr>
          <p:cNvPr id="381960" name="Picture 8" descr="Scramble Signal">
            <a:hlinkClick r:id="rId3" tooltip="Scramble Signal"/>
          </p:cNvPr>
          <p:cNvPicPr>
            <a:picLocks noChangeAspect="1" noChangeArrowheads="1"/>
          </p:cNvPicPr>
          <p:nvPr/>
        </p:nvPicPr>
        <p:blipFill>
          <a:blip r:embed="rId4"/>
          <a:srcRect/>
          <a:stretch>
            <a:fillRect/>
          </a:stretch>
        </p:blipFill>
        <p:spPr bwMode="auto">
          <a:xfrm>
            <a:off x="3327400" y="3375025"/>
            <a:ext cx="2286000" cy="3048000"/>
          </a:xfrm>
          <a:prstGeom prst="rect">
            <a:avLst/>
          </a:prstGeom>
          <a:noFill/>
        </p:spPr>
      </p:pic>
      <p:pic>
        <p:nvPicPr>
          <p:cNvPr id="381962" name="Picture 10" descr="freshpotParking"/>
          <p:cNvPicPr>
            <a:picLocks noChangeAspect="1" noChangeArrowheads="1"/>
          </p:cNvPicPr>
          <p:nvPr/>
        </p:nvPicPr>
        <p:blipFill>
          <a:blip r:embed="rId5"/>
          <a:srcRect/>
          <a:stretch>
            <a:fillRect/>
          </a:stretch>
        </p:blipFill>
        <p:spPr bwMode="auto">
          <a:xfrm>
            <a:off x="23813" y="3500438"/>
            <a:ext cx="2882900" cy="1919287"/>
          </a:xfrm>
          <a:prstGeom prst="rect">
            <a:avLst/>
          </a:prstGeom>
          <a:noFill/>
        </p:spPr>
      </p:pic>
      <p:pic>
        <p:nvPicPr>
          <p:cNvPr id="381963" name="Picture 11" descr="IMG_0209"/>
          <p:cNvPicPr>
            <a:picLocks noChangeAspect="1" noChangeArrowheads="1"/>
          </p:cNvPicPr>
          <p:nvPr/>
        </p:nvPicPr>
        <p:blipFill>
          <a:blip r:embed="rId6"/>
          <a:srcRect l="21127" t="23767" r="10564" b="23767"/>
          <a:stretch>
            <a:fillRect/>
          </a:stretch>
        </p:blipFill>
        <p:spPr bwMode="auto">
          <a:xfrm>
            <a:off x="2638425" y="5199063"/>
            <a:ext cx="1620838" cy="1658937"/>
          </a:xfrm>
          <a:prstGeom prst="rect">
            <a:avLst/>
          </a:prstGeom>
          <a:noFill/>
        </p:spPr>
      </p:pic>
      <p:pic>
        <p:nvPicPr>
          <p:cNvPr id="381964" name="Picture 12" descr="SummerFlier-002-small"/>
          <p:cNvPicPr>
            <a:picLocks noChangeAspect="1" noChangeArrowheads="1"/>
          </p:cNvPicPr>
          <p:nvPr/>
        </p:nvPicPr>
        <p:blipFill>
          <a:blip r:embed="rId7"/>
          <a:srcRect t="8533"/>
          <a:stretch>
            <a:fillRect/>
          </a:stretch>
        </p:blipFill>
        <p:spPr bwMode="auto">
          <a:xfrm>
            <a:off x="5851525" y="3278188"/>
            <a:ext cx="3292475" cy="2259012"/>
          </a:xfrm>
          <a:prstGeom prst="rect">
            <a:avLst/>
          </a:prstGeom>
          <a:noFill/>
        </p:spPr>
      </p:pic>
    </p:spTree>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0" y="152400"/>
            <a:ext cx="9144000" cy="615950"/>
          </a:xfrm>
          <a:noFill/>
        </p:spPr>
        <p:txBody>
          <a:bodyPr/>
          <a:lstStyle/>
          <a:p>
            <a:r>
              <a:rPr lang="en-US" sz="3600" b="0"/>
              <a:t>Increasing Bicycle Use in Portland</a:t>
            </a:r>
            <a:endParaRPr lang="en-US" sz="3600" b="0">
              <a:solidFill>
                <a:srgbClr val="FFCC00"/>
              </a:solidFill>
            </a:endParaRPr>
          </a:p>
        </p:txBody>
      </p:sp>
      <p:grpSp>
        <p:nvGrpSpPr>
          <p:cNvPr id="2" name="Group 3"/>
          <p:cNvGrpSpPr>
            <a:grpSpLocks/>
          </p:cNvGrpSpPr>
          <p:nvPr/>
        </p:nvGrpSpPr>
        <p:grpSpPr bwMode="auto">
          <a:xfrm>
            <a:off x="908050" y="2351088"/>
            <a:ext cx="7239000" cy="3598862"/>
            <a:chOff x="572" y="1481"/>
            <a:chExt cx="4560" cy="2267"/>
          </a:xfrm>
        </p:grpSpPr>
        <p:sp>
          <p:nvSpPr>
            <p:cNvPr id="77870" name="Rectangle 4"/>
            <p:cNvSpPr>
              <a:spLocks noChangeArrowheads="1"/>
            </p:cNvSpPr>
            <p:nvPr/>
          </p:nvSpPr>
          <p:spPr bwMode="auto">
            <a:xfrm>
              <a:off x="572" y="3006"/>
              <a:ext cx="327" cy="742"/>
            </a:xfrm>
            <a:prstGeom prst="rect">
              <a:avLst/>
            </a:prstGeom>
            <a:solidFill>
              <a:schemeClr val="hlink"/>
            </a:solidFill>
            <a:ln w="9525">
              <a:noFill/>
              <a:miter lim="800000"/>
              <a:headEnd/>
              <a:tailEnd/>
            </a:ln>
          </p:spPr>
          <p:txBody>
            <a:bodyPr>
              <a:prstTxWarp prst="textNoShape">
                <a:avLst/>
              </a:prstTxWarp>
            </a:bodyPr>
            <a:lstStyle/>
            <a:p>
              <a:endParaRPr lang="en-US"/>
            </a:p>
          </p:txBody>
        </p:sp>
        <p:sp>
          <p:nvSpPr>
            <p:cNvPr id="77871" name="Rectangle 5"/>
            <p:cNvSpPr>
              <a:spLocks noChangeArrowheads="1"/>
            </p:cNvSpPr>
            <p:nvPr/>
          </p:nvSpPr>
          <p:spPr bwMode="auto">
            <a:xfrm>
              <a:off x="957" y="2956"/>
              <a:ext cx="328" cy="792"/>
            </a:xfrm>
            <a:prstGeom prst="rect">
              <a:avLst/>
            </a:prstGeom>
            <a:solidFill>
              <a:schemeClr val="hlink"/>
            </a:solidFill>
            <a:ln w="9525">
              <a:noFill/>
              <a:miter lim="800000"/>
              <a:headEnd/>
              <a:tailEnd/>
            </a:ln>
          </p:spPr>
          <p:txBody>
            <a:bodyPr>
              <a:prstTxWarp prst="textNoShape">
                <a:avLst/>
              </a:prstTxWarp>
            </a:bodyPr>
            <a:lstStyle/>
            <a:p>
              <a:endParaRPr lang="en-US"/>
            </a:p>
          </p:txBody>
        </p:sp>
        <p:sp>
          <p:nvSpPr>
            <p:cNvPr id="77872" name="Rectangle 6"/>
            <p:cNvSpPr>
              <a:spLocks noChangeArrowheads="1"/>
            </p:cNvSpPr>
            <p:nvPr/>
          </p:nvSpPr>
          <p:spPr bwMode="auto">
            <a:xfrm>
              <a:off x="1342" y="2932"/>
              <a:ext cx="327" cy="816"/>
            </a:xfrm>
            <a:prstGeom prst="rect">
              <a:avLst/>
            </a:prstGeom>
            <a:solidFill>
              <a:schemeClr val="hlink"/>
            </a:solidFill>
            <a:ln w="9525">
              <a:noFill/>
              <a:miter lim="800000"/>
              <a:headEnd/>
              <a:tailEnd/>
            </a:ln>
          </p:spPr>
          <p:txBody>
            <a:bodyPr>
              <a:prstTxWarp prst="textNoShape">
                <a:avLst/>
              </a:prstTxWarp>
            </a:bodyPr>
            <a:lstStyle/>
            <a:p>
              <a:endParaRPr lang="en-US"/>
            </a:p>
          </p:txBody>
        </p:sp>
        <p:sp>
          <p:nvSpPr>
            <p:cNvPr id="77873" name="Rectangle 7"/>
            <p:cNvSpPr>
              <a:spLocks noChangeArrowheads="1"/>
            </p:cNvSpPr>
            <p:nvPr/>
          </p:nvSpPr>
          <p:spPr bwMode="auto">
            <a:xfrm>
              <a:off x="1726" y="2777"/>
              <a:ext cx="328" cy="971"/>
            </a:xfrm>
            <a:prstGeom prst="rect">
              <a:avLst/>
            </a:prstGeom>
            <a:solidFill>
              <a:schemeClr val="hlink"/>
            </a:solidFill>
            <a:ln w="9525">
              <a:noFill/>
              <a:miter lim="800000"/>
              <a:headEnd/>
              <a:tailEnd/>
            </a:ln>
          </p:spPr>
          <p:txBody>
            <a:bodyPr>
              <a:prstTxWarp prst="textNoShape">
                <a:avLst/>
              </a:prstTxWarp>
            </a:bodyPr>
            <a:lstStyle/>
            <a:p>
              <a:endParaRPr lang="en-US"/>
            </a:p>
          </p:txBody>
        </p:sp>
        <p:sp>
          <p:nvSpPr>
            <p:cNvPr id="77874" name="Rectangle 8"/>
            <p:cNvSpPr>
              <a:spLocks noChangeArrowheads="1"/>
            </p:cNvSpPr>
            <p:nvPr/>
          </p:nvSpPr>
          <p:spPr bwMode="auto">
            <a:xfrm>
              <a:off x="2111" y="2687"/>
              <a:ext cx="327" cy="1061"/>
            </a:xfrm>
            <a:prstGeom prst="rect">
              <a:avLst/>
            </a:prstGeom>
            <a:solidFill>
              <a:schemeClr val="hlink"/>
            </a:solidFill>
            <a:ln w="9525">
              <a:noFill/>
              <a:miter lim="800000"/>
              <a:headEnd/>
              <a:tailEnd/>
            </a:ln>
          </p:spPr>
          <p:txBody>
            <a:bodyPr>
              <a:prstTxWarp prst="textNoShape">
                <a:avLst/>
              </a:prstTxWarp>
            </a:bodyPr>
            <a:lstStyle/>
            <a:p>
              <a:endParaRPr lang="en-US"/>
            </a:p>
          </p:txBody>
        </p:sp>
        <p:sp>
          <p:nvSpPr>
            <p:cNvPr id="77875" name="Rectangle 9"/>
            <p:cNvSpPr>
              <a:spLocks noChangeArrowheads="1"/>
            </p:cNvSpPr>
            <p:nvPr/>
          </p:nvSpPr>
          <p:spPr bwMode="auto">
            <a:xfrm>
              <a:off x="2496" y="2398"/>
              <a:ext cx="328" cy="1350"/>
            </a:xfrm>
            <a:prstGeom prst="rect">
              <a:avLst/>
            </a:prstGeom>
            <a:solidFill>
              <a:schemeClr val="hlink"/>
            </a:solidFill>
            <a:ln w="9525">
              <a:noFill/>
              <a:miter lim="800000"/>
              <a:headEnd/>
              <a:tailEnd/>
            </a:ln>
          </p:spPr>
          <p:txBody>
            <a:bodyPr>
              <a:prstTxWarp prst="textNoShape">
                <a:avLst/>
              </a:prstTxWarp>
            </a:bodyPr>
            <a:lstStyle/>
            <a:p>
              <a:endParaRPr lang="en-US"/>
            </a:p>
          </p:txBody>
        </p:sp>
        <p:sp>
          <p:nvSpPr>
            <p:cNvPr id="77876" name="Rectangle 10"/>
            <p:cNvSpPr>
              <a:spLocks noChangeArrowheads="1"/>
            </p:cNvSpPr>
            <p:nvPr/>
          </p:nvSpPr>
          <p:spPr bwMode="auto">
            <a:xfrm>
              <a:off x="2880" y="2180"/>
              <a:ext cx="328" cy="1568"/>
            </a:xfrm>
            <a:prstGeom prst="rect">
              <a:avLst/>
            </a:prstGeom>
            <a:solidFill>
              <a:schemeClr val="hlink"/>
            </a:solidFill>
            <a:ln w="9525">
              <a:noFill/>
              <a:miter lim="800000"/>
              <a:headEnd/>
              <a:tailEnd/>
            </a:ln>
          </p:spPr>
          <p:txBody>
            <a:bodyPr>
              <a:prstTxWarp prst="textNoShape">
                <a:avLst/>
              </a:prstTxWarp>
            </a:bodyPr>
            <a:lstStyle/>
            <a:p>
              <a:endParaRPr lang="en-US"/>
            </a:p>
          </p:txBody>
        </p:sp>
        <p:sp>
          <p:nvSpPr>
            <p:cNvPr id="77877" name="Rectangle 11"/>
            <p:cNvSpPr>
              <a:spLocks noChangeArrowheads="1"/>
            </p:cNvSpPr>
            <p:nvPr/>
          </p:nvSpPr>
          <p:spPr bwMode="auto">
            <a:xfrm>
              <a:off x="3266" y="2025"/>
              <a:ext cx="327" cy="1723"/>
            </a:xfrm>
            <a:prstGeom prst="rect">
              <a:avLst/>
            </a:prstGeom>
            <a:solidFill>
              <a:schemeClr val="hlink"/>
            </a:solidFill>
            <a:ln w="9525">
              <a:noFill/>
              <a:miter lim="800000"/>
              <a:headEnd/>
              <a:tailEnd/>
            </a:ln>
          </p:spPr>
          <p:txBody>
            <a:bodyPr>
              <a:prstTxWarp prst="textNoShape">
                <a:avLst/>
              </a:prstTxWarp>
            </a:bodyPr>
            <a:lstStyle/>
            <a:p>
              <a:endParaRPr lang="en-US"/>
            </a:p>
          </p:txBody>
        </p:sp>
        <p:sp>
          <p:nvSpPr>
            <p:cNvPr id="77878" name="Rectangle 12"/>
            <p:cNvSpPr>
              <a:spLocks noChangeArrowheads="1"/>
            </p:cNvSpPr>
            <p:nvPr/>
          </p:nvSpPr>
          <p:spPr bwMode="auto">
            <a:xfrm>
              <a:off x="3650" y="1734"/>
              <a:ext cx="328" cy="2014"/>
            </a:xfrm>
            <a:prstGeom prst="rect">
              <a:avLst/>
            </a:prstGeom>
            <a:solidFill>
              <a:schemeClr val="hlink"/>
            </a:solidFill>
            <a:ln w="9525">
              <a:noFill/>
              <a:miter lim="800000"/>
              <a:headEnd/>
              <a:tailEnd/>
            </a:ln>
          </p:spPr>
          <p:txBody>
            <a:bodyPr>
              <a:prstTxWarp prst="textNoShape">
                <a:avLst/>
              </a:prstTxWarp>
            </a:bodyPr>
            <a:lstStyle/>
            <a:p>
              <a:endParaRPr lang="en-US"/>
            </a:p>
          </p:txBody>
        </p:sp>
        <p:sp>
          <p:nvSpPr>
            <p:cNvPr id="77879" name="Rectangle 13"/>
            <p:cNvSpPr>
              <a:spLocks noChangeArrowheads="1"/>
            </p:cNvSpPr>
            <p:nvPr/>
          </p:nvSpPr>
          <p:spPr bwMode="auto">
            <a:xfrm>
              <a:off x="4035" y="1658"/>
              <a:ext cx="328" cy="2090"/>
            </a:xfrm>
            <a:prstGeom prst="rect">
              <a:avLst/>
            </a:prstGeom>
            <a:solidFill>
              <a:schemeClr val="hlink"/>
            </a:solidFill>
            <a:ln w="9525">
              <a:noFill/>
              <a:miter lim="800000"/>
              <a:headEnd/>
              <a:tailEnd/>
            </a:ln>
          </p:spPr>
          <p:txBody>
            <a:bodyPr>
              <a:prstTxWarp prst="textNoShape">
                <a:avLst/>
              </a:prstTxWarp>
            </a:bodyPr>
            <a:lstStyle/>
            <a:p>
              <a:endParaRPr lang="en-US"/>
            </a:p>
          </p:txBody>
        </p:sp>
        <p:sp>
          <p:nvSpPr>
            <p:cNvPr id="77880" name="Rectangle 14"/>
            <p:cNvSpPr>
              <a:spLocks noChangeArrowheads="1"/>
            </p:cNvSpPr>
            <p:nvPr/>
          </p:nvSpPr>
          <p:spPr bwMode="auto">
            <a:xfrm>
              <a:off x="4419" y="1566"/>
              <a:ext cx="328" cy="2182"/>
            </a:xfrm>
            <a:prstGeom prst="rect">
              <a:avLst/>
            </a:prstGeom>
            <a:solidFill>
              <a:schemeClr val="hlink"/>
            </a:solidFill>
            <a:ln w="9525">
              <a:noFill/>
              <a:miter lim="800000"/>
              <a:headEnd/>
              <a:tailEnd/>
            </a:ln>
          </p:spPr>
          <p:txBody>
            <a:bodyPr>
              <a:prstTxWarp prst="textNoShape">
                <a:avLst/>
              </a:prstTxWarp>
            </a:bodyPr>
            <a:lstStyle/>
            <a:p>
              <a:endParaRPr lang="en-US"/>
            </a:p>
          </p:txBody>
        </p:sp>
        <p:sp>
          <p:nvSpPr>
            <p:cNvPr id="77881" name="Rectangle 15"/>
            <p:cNvSpPr>
              <a:spLocks noChangeArrowheads="1"/>
            </p:cNvSpPr>
            <p:nvPr/>
          </p:nvSpPr>
          <p:spPr bwMode="auto">
            <a:xfrm>
              <a:off x="4805" y="1481"/>
              <a:ext cx="327" cy="2267"/>
            </a:xfrm>
            <a:prstGeom prst="rect">
              <a:avLst/>
            </a:prstGeom>
            <a:solidFill>
              <a:schemeClr val="hlink"/>
            </a:solidFill>
            <a:ln w="9525">
              <a:noFill/>
              <a:miter lim="800000"/>
              <a:headEnd/>
              <a:tailEnd/>
            </a:ln>
          </p:spPr>
          <p:txBody>
            <a:bodyPr>
              <a:prstTxWarp prst="textNoShape">
                <a:avLst/>
              </a:prstTxWarp>
            </a:bodyPr>
            <a:lstStyle/>
            <a:p>
              <a:endParaRPr lang="en-US"/>
            </a:p>
          </p:txBody>
        </p:sp>
      </p:grpSp>
      <p:sp>
        <p:nvSpPr>
          <p:cNvPr id="424976" name="Freeform 16"/>
          <p:cNvSpPr>
            <a:spLocks/>
          </p:cNvSpPr>
          <p:nvPr/>
        </p:nvSpPr>
        <p:spPr bwMode="auto">
          <a:xfrm>
            <a:off x="1168400" y="1554163"/>
            <a:ext cx="6718300" cy="2876550"/>
          </a:xfrm>
          <a:custGeom>
            <a:avLst/>
            <a:gdLst>
              <a:gd name="T0" fmla="*/ 0 w 11683"/>
              <a:gd name="T1" fmla="*/ 4779 h 4779"/>
              <a:gd name="T2" fmla="*/ 1062 w 11683"/>
              <a:gd name="T3" fmla="*/ 4155 h 4779"/>
              <a:gd name="T4" fmla="*/ 2124 w 11683"/>
              <a:gd name="T5" fmla="*/ 3863 h 4779"/>
              <a:gd name="T6" fmla="*/ 3187 w 11683"/>
              <a:gd name="T7" fmla="*/ 3911 h 4779"/>
              <a:gd name="T8" fmla="*/ 4248 w 11683"/>
              <a:gd name="T9" fmla="*/ 4462 h 4779"/>
              <a:gd name="T10" fmla="*/ 5311 w 11683"/>
              <a:gd name="T11" fmla="*/ 3301 h 4779"/>
              <a:gd name="T12" fmla="*/ 6372 w 11683"/>
              <a:gd name="T13" fmla="*/ 2677 h 4779"/>
              <a:gd name="T14" fmla="*/ 7435 w 11683"/>
              <a:gd name="T15" fmla="*/ 2266 h 4779"/>
              <a:gd name="T16" fmla="*/ 8496 w 11683"/>
              <a:gd name="T17" fmla="*/ 2071 h 4779"/>
              <a:gd name="T18" fmla="*/ 9559 w 11683"/>
              <a:gd name="T19" fmla="*/ 1978 h 4779"/>
              <a:gd name="T20" fmla="*/ 10621 w 11683"/>
              <a:gd name="T21" fmla="*/ 555 h 4779"/>
              <a:gd name="T22" fmla="*/ 11683 w 11683"/>
              <a:gd name="T23" fmla="*/ 0 h 477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683"/>
              <a:gd name="T37" fmla="*/ 0 h 4779"/>
              <a:gd name="T38" fmla="*/ 11683 w 11683"/>
              <a:gd name="T39" fmla="*/ 4779 h 477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683" h="4779">
                <a:moveTo>
                  <a:pt x="0" y="4779"/>
                </a:moveTo>
                <a:lnTo>
                  <a:pt x="1062" y="4155"/>
                </a:lnTo>
                <a:lnTo>
                  <a:pt x="2124" y="3863"/>
                </a:lnTo>
                <a:lnTo>
                  <a:pt x="3187" y="3911"/>
                </a:lnTo>
                <a:lnTo>
                  <a:pt x="4248" y="4462"/>
                </a:lnTo>
                <a:lnTo>
                  <a:pt x="5311" y="3301"/>
                </a:lnTo>
                <a:lnTo>
                  <a:pt x="6372" y="2677"/>
                </a:lnTo>
                <a:lnTo>
                  <a:pt x="7435" y="2266"/>
                </a:lnTo>
                <a:lnTo>
                  <a:pt x="8496" y="2071"/>
                </a:lnTo>
                <a:lnTo>
                  <a:pt x="9559" y="1978"/>
                </a:lnTo>
                <a:lnTo>
                  <a:pt x="10621" y="555"/>
                </a:lnTo>
                <a:lnTo>
                  <a:pt x="11683" y="0"/>
                </a:lnTo>
              </a:path>
            </a:pathLst>
          </a:custGeom>
          <a:noFill/>
          <a:ln w="149225">
            <a:solidFill>
              <a:schemeClr val="tx2"/>
            </a:solidFill>
            <a:round/>
            <a:headEnd/>
            <a:tailEnd/>
          </a:ln>
        </p:spPr>
        <p:txBody>
          <a:bodyPr>
            <a:prstTxWarp prst="textNoShape">
              <a:avLst/>
            </a:prstTxWarp>
          </a:bodyPr>
          <a:lstStyle/>
          <a:p>
            <a:endParaRPr lang="en-US"/>
          </a:p>
        </p:txBody>
      </p:sp>
      <p:sp>
        <p:nvSpPr>
          <p:cNvPr id="77829" name="Line 17"/>
          <p:cNvSpPr>
            <a:spLocks noChangeShapeType="1"/>
          </p:cNvSpPr>
          <p:nvPr/>
        </p:nvSpPr>
        <p:spPr bwMode="auto">
          <a:xfrm>
            <a:off x="863600" y="5949950"/>
            <a:ext cx="7327900" cy="1588"/>
          </a:xfrm>
          <a:prstGeom prst="line">
            <a:avLst/>
          </a:prstGeom>
          <a:noFill/>
          <a:ln w="11113">
            <a:solidFill>
              <a:srgbClr val="FFCC66"/>
            </a:solidFill>
            <a:round/>
            <a:headEnd/>
            <a:tailEnd/>
          </a:ln>
        </p:spPr>
        <p:txBody>
          <a:bodyPr>
            <a:prstTxWarp prst="textNoShape">
              <a:avLst/>
            </a:prstTxWarp>
          </a:bodyPr>
          <a:lstStyle/>
          <a:p>
            <a:endParaRPr lang="en-US"/>
          </a:p>
        </p:txBody>
      </p:sp>
      <p:sp>
        <p:nvSpPr>
          <p:cNvPr id="77830" name="Line 18"/>
          <p:cNvSpPr>
            <a:spLocks noChangeShapeType="1"/>
          </p:cNvSpPr>
          <p:nvPr/>
        </p:nvSpPr>
        <p:spPr bwMode="auto">
          <a:xfrm>
            <a:off x="863600" y="1422400"/>
            <a:ext cx="1588" cy="4527550"/>
          </a:xfrm>
          <a:prstGeom prst="line">
            <a:avLst/>
          </a:prstGeom>
          <a:noFill/>
          <a:ln w="11113">
            <a:solidFill>
              <a:srgbClr val="FFCC66"/>
            </a:solidFill>
            <a:round/>
            <a:headEnd/>
            <a:tailEnd/>
          </a:ln>
        </p:spPr>
        <p:txBody>
          <a:bodyPr>
            <a:prstTxWarp prst="textNoShape">
              <a:avLst/>
            </a:prstTxWarp>
          </a:bodyPr>
          <a:lstStyle/>
          <a:p>
            <a:endParaRPr lang="en-US"/>
          </a:p>
        </p:txBody>
      </p:sp>
      <p:sp>
        <p:nvSpPr>
          <p:cNvPr id="77831" name="Line 19"/>
          <p:cNvSpPr>
            <a:spLocks noChangeShapeType="1"/>
          </p:cNvSpPr>
          <p:nvPr/>
        </p:nvSpPr>
        <p:spPr bwMode="auto">
          <a:xfrm>
            <a:off x="8191500" y="1422400"/>
            <a:ext cx="1588" cy="4527550"/>
          </a:xfrm>
          <a:prstGeom prst="line">
            <a:avLst/>
          </a:prstGeom>
          <a:noFill/>
          <a:ln w="11113">
            <a:solidFill>
              <a:srgbClr val="FFCC66"/>
            </a:solidFill>
            <a:round/>
            <a:headEnd/>
            <a:tailEnd/>
          </a:ln>
        </p:spPr>
        <p:txBody>
          <a:bodyPr>
            <a:prstTxWarp prst="textNoShape">
              <a:avLst/>
            </a:prstTxWarp>
          </a:bodyPr>
          <a:lstStyle/>
          <a:p>
            <a:endParaRPr lang="en-US"/>
          </a:p>
        </p:txBody>
      </p:sp>
      <p:sp>
        <p:nvSpPr>
          <p:cNvPr id="77832" name="Rectangle 20"/>
          <p:cNvSpPr>
            <a:spLocks noChangeArrowheads="1"/>
          </p:cNvSpPr>
          <p:nvPr/>
        </p:nvSpPr>
        <p:spPr bwMode="auto">
          <a:xfrm>
            <a:off x="985838" y="6062663"/>
            <a:ext cx="444500" cy="244475"/>
          </a:xfrm>
          <a:prstGeom prst="rect">
            <a:avLst/>
          </a:prstGeom>
          <a:noFill/>
          <a:ln w="9525">
            <a:noFill/>
            <a:miter lim="800000"/>
            <a:headEnd/>
            <a:tailEnd/>
          </a:ln>
        </p:spPr>
        <p:txBody>
          <a:bodyPr wrap="none" lIns="0" tIns="0" rIns="0" bIns="0">
            <a:prstTxWarp prst="textNoShape">
              <a:avLst/>
            </a:prstTxWarp>
            <a:spAutoFit/>
          </a:bodyPr>
          <a:lstStyle/>
          <a:p>
            <a:pPr algn="ctr"/>
            <a:r>
              <a:rPr lang="en-US" sz="1600" b="0">
                <a:solidFill>
                  <a:srgbClr val="FF9933"/>
                </a:solidFill>
                <a:latin typeface="Tahoma" charset="0"/>
              </a:rPr>
              <a:t>1991</a:t>
            </a:r>
          </a:p>
        </p:txBody>
      </p:sp>
      <p:sp>
        <p:nvSpPr>
          <p:cNvPr id="77833" name="Rectangle 21"/>
          <p:cNvSpPr>
            <a:spLocks noChangeArrowheads="1"/>
          </p:cNvSpPr>
          <p:nvPr/>
        </p:nvSpPr>
        <p:spPr bwMode="auto">
          <a:xfrm>
            <a:off x="1598613" y="6062663"/>
            <a:ext cx="444500" cy="244475"/>
          </a:xfrm>
          <a:prstGeom prst="rect">
            <a:avLst/>
          </a:prstGeom>
          <a:noFill/>
          <a:ln w="9525">
            <a:noFill/>
            <a:miter lim="800000"/>
            <a:headEnd/>
            <a:tailEnd/>
          </a:ln>
        </p:spPr>
        <p:txBody>
          <a:bodyPr wrap="none" lIns="0" tIns="0" rIns="0" bIns="0">
            <a:prstTxWarp prst="textNoShape">
              <a:avLst/>
            </a:prstTxWarp>
            <a:spAutoFit/>
          </a:bodyPr>
          <a:lstStyle/>
          <a:p>
            <a:pPr algn="ctr"/>
            <a:r>
              <a:rPr lang="en-US" sz="1600" b="0">
                <a:solidFill>
                  <a:srgbClr val="FF9933"/>
                </a:solidFill>
                <a:latin typeface="Tahoma" charset="0"/>
              </a:rPr>
              <a:t>1992</a:t>
            </a:r>
          </a:p>
        </p:txBody>
      </p:sp>
      <p:sp>
        <p:nvSpPr>
          <p:cNvPr id="77834" name="Rectangle 22"/>
          <p:cNvSpPr>
            <a:spLocks noChangeArrowheads="1"/>
          </p:cNvSpPr>
          <p:nvPr/>
        </p:nvSpPr>
        <p:spPr bwMode="auto">
          <a:xfrm>
            <a:off x="2211388" y="6062663"/>
            <a:ext cx="444500" cy="244475"/>
          </a:xfrm>
          <a:prstGeom prst="rect">
            <a:avLst/>
          </a:prstGeom>
          <a:noFill/>
          <a:ln w="9525">
            <a:noFill/>
            <a:miter lim="800000"/>
            <a:headEnd/>
            <a:tailEnd/>
          </a:ln>
        </p:spPr>
        <p:txBody>
          <a:bodyPr wrap="none" lIns="0" tIns="0" rIns="0" bIns="0">
            <a:prstTxWarp prst="textNoShape">
              <a:avLst/>
            </a:prstTxWarp>
            <a:spAutoFit/>
          </a:bodyPr>
          <a:lstStyle/>
          <a:p>
            <a:pPr algn="ctr"/>
            <a:r>
              <a:rPr lang="en-US" sz="1600" b="0">
                <a:solidFill>
                  <a:srgbClr val="FF9933"/>
                </a:solidFill>
                <a:latin typeface="Tahoma" charset="0"/>
              </a:rPr>
              <a:t>1993</a:t>
            </a:r>
          </a:p>
        </p:txBody>
      </p:sp>
      <p:sp>
        <p:nvSpPr>
          <p:cNvPr id="77835" name="Rectangle 23"/>
          <p:cNvSpPr>
            <a:spLocks noChangeArrowheads="1"/>
          </p:cNvSpPr>
          <p:nvPr/>
        </p:nvSpPr>
        <p:spPr bwMode="auto">
          <a:xfrm>
            <a:off x="2819400" y="6062663"/>
            <a:ext cx="444500" cy="244475"/>
          </a:xfrm>
          <a:prstGeom prst="rect">
            <a:avLst/>
          </a:prstGeom>
          <a:noFill/>
          <a:ln w="9525">
            <a:noFill/>
            <a:miter lim="800000"/>
            <a:headEnd/>
            <a:tailEnd/>
          </a:ln>
        </p:spPr>
        <p:txBody>
          <a:bodyPr wrap="none" lIns="0" tIns="0" rIns="0" bIns="0">
            <a:prstTxWarp prst="textNoShape">
              <a:avLst/>
            </a:prstTxWarp>
            <a:spAutoFit/>
          </a:bodyPr>
          <a:lstStyle/>
          <a:p>
            <a:pPr algn="ctr"/>
            <a:r>
              <a:rPr lang="en-US" sz="1600" b="0">
                <a:solidFill>
                  <a:srgbClr val="FF9933"/>
                </a:solidFill>
                <a:latin typeface="Tahoma" charset="0"/>
              </a:rPr>
              <a:t>1994</a:t>
            </a:r>
          </a:p>
        </p:txBody>
      </p:sp>
      <p:sp>
        <p:nvSpPr>
          <p:cNvPr id="77836" name="Rectangle 24"/>
          <p:cNvSpPr>
            <a:spLocks noChangeArrowheads="1"/>
          </p:cNvSpPr>
          <p:nvPr/>
        </p:nvSpPr>
        <p:spPr bwMode="auto">
          <a:xfrm>
            <a:off x="3430588" y="6062663"/>
            <a:ext cx="444500" cy="244475"/>
          </a:xfrm>
          <a:prstGeom prst="rect">
            <a:avLst/>
          </a:prstGeom>
          <a:noFill/>
          <a:ln w="9525">
            <a:noFill/>
            <a:miter lim="800000"/>
            <a:headEnd/>
            <a:tailEnd/>
          </a:ln>
        </p:spPr>
        <p:txBody>
          <a:bodyPr wrap="none" lIns="0" tIns="0" rIns="0" bIns="0">
            <a:prstTxWarp prst="textNoShape">
              <a:avLst/>
            </a:prstTxWarp>
            <a:spAutoFit/>
          </a:bodyPr>
          <a:lstStyle/>
          <a:p>
            <a:pPr algn="ctr"/>
            <a:r>
              <a:rPr lang="en-US" sz="1600" b="0">
                <a:solidFill>
                  <a:srgbClr val="FF9933"/>
                </a:solidFill>
                <a:latin typeface="Tahoma" charset="0"/>
              </a:rPr>
              <a:t>1995</a:t>
            </a:r>
          </a:p>
        </p:txBody>
      </p:sp>
      <p:sp>
        <p:nvSpPr>
          <p:cNvPr id="77837" name="Rectangle 25"/>
          <p:cNvSpPr>
            <a:spLocks noChangeArrowheads="1"/>
          </p:cNvSpPr>
          <p:nvPr/>
        </p:nvSpPr>
        <p:spPr bwMode="auto">
          <a:xfrm>
            <a:off x="4043363" y="6062663"/>
            <a:ext cx="444500" cy="244475"/>
          </a:xfrm>
          <a:prstGeom prst="rect">
            <a:avLst/>
          </a:prstGeom>
          <a:noFill/>
          <a:ln w="9525">
            <a:noFill/>
            <a:miter lim="800000"/>
            <a:headEnd/>
            <a:tailEnd/>
          </a:ln>
        </p:spPr>
        <p:txBody>
          <a:bodyPr wrap="none" lIns="0" tIns="0" rIns="0" bIns="0">
            <a:prstTxWarp prst="textNoShape">
              <a:avLst/>
            </a:prstTxWarp>
            <a:spAutoFit/>
          </a:bodyPr>
          <a:lstStyle/>
          <a:p>
            <a:pPr algn="ctr"/>
            <a:r>
              <a:rPr lang="en-US" sz="1600" b="0">
                <a:solidFill>
                  <a:srgbClr val="FF9933"/>
                </a:solidFill>
                <a:latin typeface="Tahoma" charset="0"/>
              </a:rPr>
              <a:t>1996</a:t>
            </a:r>
          </a:p>
        </p:txBody>
      </p:sp>
      <p:sp>
        <p:nvSpPr>
          <p:cNvPr id="77838" name="Rectangle 26"/>
          <p:cNvSpPr>
            <a:spLocks noChangeArrowheads="1"/>
          </p:cNvSpPr>
          <p:nvPr/>
        </p:nvSpPr>
        <p:spPr bwMode="auto">
          <a:xfrm>
            <a:off x="4649788" y="6062663"/>
            <a:ext cx="444500" cy="244475"/>
          </a:xfrm>
          <a:prstGeom prst="rect">
            <a:avLst/>
          </a:prstGeom>
          <a:noFill/>
          <a:ln w="9525">
            <a:noFill/>
            <a:miter lim="800000"/>
            <a:headEnd/>
            <a:tailEnd/>
          </a:ln>
        </p:spPr>
        <p:txBody>
          <a:bodyPr wrap="none" lIns="0" tIns="0" rIns="0" bIns="0">
            <a:prstTxWarp prst="textNoShape">
              <a:avLst/>
            </a:prstTxWarp>
            <a:spAutoFit/>
          </a:bodyPr>
          <a:lstStyle/>
          <a:p>
            <a:pPr algn="ctr"/>
            <a:r>
              <a:rPr lang="en-US" sz="1600" b="0">
                <a:solidFill>
                  <a:srgbClr val="FF9933"/>
                </a:solidFill>
                <a:latin typeface="Tahoma" charset="0"/>
              </a:rPr>
              <a:t>1997</a:t>
            </a:r>
          </a:p>
        </p:txBody>
      </p:sp>
      <p:sp>
        <p:nvSpPr>
          <p:cNvPr id="77839" name="Rectangle 27"/>
          <p:cNvSpPr>
            <a:spLocks noChangeArrowheads="1"/>
          </p:cNvSpPr>
          <p:nvPr/>
        </p:nvSpPr>
        <p:spPr bwMode="auto">
          <a:xfrm>
            <a:off x="5260975" y="6062663"/>
            <a:ext cx="444500" cy="244475"/>
          </a:xfrm>
          <a:prstGeom prst="rect">
            <a:avLst/>
          </a:prstGeom>
          <a:noFill/>
          <a:ln w="9525">
            <a:noFill/>
            <a:miter lim="800000"/>
            <a:headEnd/>
            <a:tailEnd/>
          </a:ln>
        </p:spPr>
        <p:txBody>
          <a:bodyPr wrap="none" lIns="0" tIns="0" rIns="0" bIns="0">
            <a:prstTxWarp prst="textNoShape">
              <a:avLst/>
            </a:prstTxWarp>
            <a:spAutoFit/>
          </a:bodyPr>
          <a:lstStyle/>
          <a:p>
            <a:pPr algn="ctr"/>
            <a:r>
              <a:rPr lang="en-US" sz="1600" b="0">
                <a:solidFill>
                  <a:srgbClr val="FF9933"/>
                </a:solidFill>
                <a:latin typeface="Tahoma" charset="0"/>
              </a:rPr>
              <a:t>1998</a:t>
            </a:r>
          </a:p>
        </p:txBody>
      </p:sp>
      <p:sp>
        <p:nvSpPr>
          <p:cNvPr id="77840" name="Rectangle 28"/>
          <p:cNvSpPr>
            <a:spLocks noChangeArrowheads="1"/>
          </p:cNvSpPr>
          <p:nvPr/>
        </p:nvSpPr>
        <p:spPr bwMode="auto">
          <a:xfrm>
            <a:off x="5873750" y="6062663"/>
            <a:ext cx="444500" cy="244475"/>
          </a:xfrm>
          <a:prstGeom prst="rect">
            <a:avLst/>
          </a:prstGeom>
          <a:noFill/>
          <a:ln w="9525">
            <a:noFill/>
            <a:miter lim="800000"/>
            <a:headEnd/>
            <a:tailEnd/>
          </a:ln>
        </p:spPr>
        <p:txBody>
          <a:bodyPr wrap="none" lIns="0" tIns="0" rIns="0" bIns="0">
            <a:prstTxWarp prst="textNoShape">
              <a:avLst/>
            </a:prstTxWarp>
            <a:spAutoFit/>
          </a:bodyPr>
          <a:lstStyle/>
          <a:p>
            <a:pPr algn="ctr"/>
            <a:r>
              <a:rPr lang="en-US" sz="1600" b="0">
                <a:solidFill>
                  <a:srgbClr val="FF9933"/>
                </a:solidFill>
                <a:latin typeface="Tahoma" charset="0"/>
              </a:rPr>
              <a:t>1999</a:t>
            </a:r>
          </a:p>
        </p:txBody>
      </p:sp>
      <p:sp>
        <p:nvSpPr>
          <p:cNvPr id="77841" name="Rectangle 29"/>
          <p:cNvSpPr>
            <a:spLocks noChangeArrowheads="1"/>
          </p:cNvSpPr>
          <p:nvPr/>
        </p:nvSpPr>
        <p:spPr bwMode="auto">
          <a:xfrm>
            <a:off x="6483350" y="6062663"/>
            <a:ext cx="444500" cy="244475"/>
          </a:xfrm>
          <a:prstGeom prst="rect">
            <a:avLst/>
          </a:prstGeom>
          <a:noFill/>
          <a:ln w="9525">
            <a:noFill/>
            <a:miter lim="800000"/>
            <a:headEnd/>
            <a:tailEnd/>
          </a:ln>
        </p:spPr>
        <p:txBody>
          <a:bodyPr wrap="none" lIns="0" tIns="0" rIns="0" bIns="0">
            <a:prstTxWarp prst="textNoShape">
              <a:avLst/>
            </a:prstTxWarp>
            <a:spAutoFit/>
          </a:bodyPr>
          <a:lstStyle/>
          <a:p>
            <a:pPr algn="ctr"/>
            <a:r>
              <a:rPr lang="en-US" sz="1600" b="0">
                <a:solidFill>
                  <a:srgbClr val="FF9933"/>
                </a:solidFill>
                <a:latin typeface="Tahoma" charset="0"/>
              </a:rPr>
              <a:t>2000</a:t>
            </a:r>
          </a:p>
        </p:txBody>
      </p:sp>
      <p:sp>
        <p:nvSpPr>
          <p:cNvPr id="77842" name="Rectangle 30"/>
          <p:cNvSpPr>
            <a:spLocks noChangeArrowheads="1"/>
          </p:cNvSpPr>
          <p:nvPr/>
        </p:nvSpPr>
        <p:spPr bwMode="auto">
          <a:xfrm>
            <a:off x="7092950" y="6062663"/>
            <a:ext cx="444500" cy="244475"/>
          </a:xfrm>
          <a:prstGeom prst="rect">
            <a:avLst/>
          </a:prstGeom>
          <a:noFill/>
          <a:ln w="9525">
            <a:noFill/>
            <a:miter lim="800000"/>
            <a:headEnd/>
            <a:tailEnd/>
          </a:ln>
        </p:spPr>
        <p:txBody>
          <a:bodyPr wrap="none" lIns="0" tIns="0" rIns="0" bIns="0">
            <a:prstTxWarp prst="textNoShape">
              <a:avLst/>
            </a:prstTxWarp>
            <a:spAutoFit/>
          </a:bodyPr>
          <a:lstStyle/>
          <a:p>
            <a:pPr algn="ctr"/>
            <a:r>
              <a:rPr lang="en-US" sz="1600" b="0">
                <a:solidFill>
                  <a:srgbClr val="FF9933"/>
                </a:solidFill>
                <a:latin typeface="Tahoma" charset="0"/>
              </a:rPr>
              <a:t>2001</a:t>
            </a:r>
          </a:p>
        </p:txBody>
      </p:sp>
      <p:sp>
        <p:nvSpPr>
          <p:cNvPr id="77843" name="Rectangle 31"/>
          <p:cNvSpPr>
            <a:spLocks noChangeArrowheads="1"/>
          </p:cNvSpPr>
          <p:nvPr/>
        </p:nvSpPr>
        <p:spPr bwMode="auto">
          <a:xfrm>
            <a:off x="7702550" y="6062663"/>
            <a:ext cx="444500" cy="244475"/>
          </a:xfrm>
          <a:prstGeom prst="rect">
            <a:avLst/>
          </a:prstGeom>
          <a:noFill/>
          <a:ln w="9525">
            <a:noFill/>
            <a:miter lim="800000"/>
            <a:headEnd/>
            <a:tailEnd/>
          </a:ln>
        </p:spPr>
        <p:txBody>
          <a:bodyPr wrap="none" lIns="0" tIns="0" rIns="0" bIns="0">
            <a:prstTxWarp prst="textNoShape">
              <a:avLst/>
            </a:prstTxWarp>
            <a:spAutoFit/>
          </a:bodyPr>
          <a:lstStyle/>
          <a:p>
            <a:pPr algn="ctr"/>
            <a:r>
              <a:rPr lang="en-US" sz="1600" b="0">
                <a:solidFill>
                  <a:srgbClr val="FF9933"/>
                </a:solidFill>
                <a:latin typeface="Tahoma" charset="0"/>
              </a:rPr>
              <a:t>2002</a:t>
            </a:r>
          </a:p>
        </p:txBody>
      </p:sp>
      <p:sp>
        <p:nvSpPr>
          <p:cNvPr id="77844" name="Rectangle 32"/>
          <p:cNvSpPr>
            <a:spLocks noChangeArrowheads="1"/>
          </p:cNvSpPr>
          <p:nvPr/>
        </p:nvSpPr>
        <p:spPr bwMode="auto">
          <a:xfrm>
            <a:off x="4322763" y="6442075"/>
            <a:ext cx="525462" cy="274638"/>
          </a:xfrm>
          <a:prstGeom prst="rect">
            <a:avLst/>
          </a:prstGeom>
          <a:noFill/>
          <a:ln w="9525">
            <a:noFill/>
            <a:miter lim="800000"/>
            <a:headEnd/>
            <a:tailEnd/>
          </a:ln>
        </p:spPr>
        <p:txBody>
          <a:bodyPr wrap="none" lIns="0" tIns="0" rIns="0" bIns="0">
            <a:prstTxWarp prst="textNoShape">
              <a:avLst/>
            </a:prstTxWarp>
            <a:spAutoFit/>
          </a:bodyPr>
          <a:lstStyle/>
          <a:p>
            <a:pPr algn="ctr"/>
            <a:r>
              <a:rPr lang="en-US" sz="1800">
                <a:solidFill>
                  <a:srgbClr val="FF9933"/>
                </a:solidFill>
                <a:latin typeface="Tahoma" charset="0"/>
              </a:rPr>
              <a:t>Year</a:t>
            </a:r>
            <a:endParaRPr lang="en-US">
              <a:solidFill>
                <a:srgbClr val="FF9933"/>
              </a:solidFill>
              <a:latin typeface="Tahoma" charset="0"/>
            </a:endParaRPr>
          </a:p>
        </p:txBody>
      </p:sp>
      <p:sp>
        <p:nvSpPr>
          <p:cNvPr id="77845" name="Rectangle 33"/>
          <p:cNvSpPr>
            <a:spLocks noChangeArrowheads="1"/>
          </p:cNvSpPr>
          <p:nvPr/>
        </p:nvSpPr>
        <p:spPr bwMode="auto">
          <a:xfrm>
            <a:off x="633413" y="5838825"/>
            <a:ext cx="111125" cy="244475"/>
          </a:xfrm>
          <a:prstGeom prst="rect">
            <a:avLst/>
          </a:prstGeom>
          <a:noFill/>
          <a:ln w="9525">
            <a:noFill/>
            <a:miter lim="800000"/>
            <a:headEnd/>
            <a:tailEnd/>
          </a:ln>
        </p:spPr>
        <p:txBody>
          <a:bodyPr wrap="none" lIns="0" tIns="0" rIns="0" bIns="0">
            <a:prstTxWarp prst="textNoShape">
              <a:avLst/>
            </a:prstTxWarp>
            <a:spAutoFit/>
          </a:bodyPr>
          <a:lstStyle/>
          <a:p>
            <a:pPr algn="ctr"/>
            <a:r>
              <a:rPr lang="en-US" sz="1600" b="0">
                <a:solidFill>
                  <a:srgbClr val="FF9933"/>
                </a:solidFill>
                <a:latin typeface="Tahoma" charset="0"/>
              </a:rPr>
              <a:t>0</a:t>
            </a:r>
          </a:p>
        </p:txBody>
      </p:sp>
      <p:sp>
        <p:nvSpPr>
          <p:cNvPr id="77846" name="Rectangle 34"/>
          <p:cNvSpPr>
            <a:spLocks noChangeArrowheads="1"/>
          </p:cNvSpPr>
          <p:nvPr/>
        </p:nvSpPr>
        <p:spPr bwMode="auto">
          <a:xfrm>
            <a:off x="260350" y="4773613"/>
            <a:ext cx="506413" cy="244475"/>
          </a:xfrm>
          <a:prstGeom prst="rect">
            <a:avLst/>
          </a:prstGeom>
          <a:noFill/>
          <a:ln w="9525">
            <a:noFill/>
            <a:miter lim="800000"/>
            <a:headEnd/>
            <a:tailEnd/>
          </a:ln>
        </p:spPr>
        <p:txBody>
          <a:bodyPr wrap="none" lIns="0" tIns="0" rIns="0" bIns="0">
            <a:prstTxWarp prst="textNoShape">
              <a:avLst/>
            </a:prstTxWarp>
            <a:spAutoFit/>
          </a:bodyPr>
          <a:lstStyle/>
          <a:p>
            <a:pPr algn="ctr"/>
            <a:r>
              <a:rPr lang="en-US" sz="1600" b="0">
                <a:solidFill>
                  <a:srgbClr val="FF9933"/>
                </a:solidFill>
                <a:latin typeface="Tahoma" charset="0"/>
              </a:rPr>
              <a:t>2,000</a:t>
            </a:r>
          </a:p>
        </p:txBody>
      </p:sp>
      <p:sp>
        <p:nvSpPr>
          <p:cNvPr id="77847" name="Rectangle 35"/>
          <p:cNvSpPr>
            <a:spLocks noChangeArrowheads="1"/>
          </p:cNvSpPr>
          <p:nvPr/>
        </p:nvSpPr>
        <p:spPr bwMode="auto">
          <a:xfrm>
            <a:off x="260350" y="3708400"/>
            <a:ext cx="506413" cy="244475"/>
          </a:xfrm>
          <a:prstGeom prst="rect">
            <a:avLst/>
          </a:prstGeom>
          <a:noFill/>
          <a:ln w="9525">
            <a:noFill/>
            <a:miter lim="800000"/>
            <a:headEnd/>
            <a:tailEnd/>
          </a:ln>
        </p:spPr>
        <p:txBody>
          <a:bodyPr wrap="none" lIns="0" tIns="0" rIns="0" bIns="0">
            <a:prstTxWarp prst="textNoShape">
              <a:avLst/>
            </a:prstTxWarp>
            <a:spAutoFit/>
          </a:bodyPr>
          <a:lstStyle/>
          <a:p>
            <a:pPr algn="ctr"/>
            <a:r>
              <a:rPr lang="en-US" sz="1600" b="0">
                <a:solidFill>
                  <a:srgbClr val="FF9933"/>
                </a:solidFill>
                <a:latin typeface="Tahoma" charset="0"/>
              </a:rPr>
              <a:t>4,000</a:t>
            </a:r>
          </a:p>
        </p:txBody>
      </p:sp>
      <p:sp>
        <p:nvSpPr>
          <p:cNvPr id="77848" name="Rectangle 36"/>
          <p:cNvSpPr>
            <a:spLocks noChangeArrowheads="1"/>
          </p:cNvSpPr>
          <p:nvPr/>
        </p:nvSpPr>
        <p:spPr bwMode="auto">
          <a:xfrm>
            <a:off x="260350" y="2644775"/>
            <a:ext cx="506413" cy="244475"/>
          </a:xfrm>
          <a:prstGeom prst="rect">
            <a:avLst/>
          </a:prstGeom>
          <a:noFill/>
          <a:ln w="9525">
            <a:noFill/>
            <a:miter lim="800000"/>
            <a:headEnd/>
            <a:tailEnd/>
          </a:ln>
        </p:spPr>
        <p:txBody>
          <a:bodyPr wrap="none" lIns="0" tIns="0" rIns="0" bIns="0">
            <a:prstTxWarp prst="textNoShape">
              <a:avLst/>
            </a:prstTxWarp>
            <a:spAutoFit/>
          </a:bodyPr>
          <a:lstStyle/>
          <a:p>
            <a:pPr algn="ctr"/>
            <a:r>
              <a:rPr lang="en-US" sz="1600" b="0">
                <a:solidFill>
                  <a:srgbClr val="FF9933"/>
                </a:solidFill>
                <a:latin typeface="Tahoma" charset="0"/>
              </a:rPr>
              <a:t>6,000</a:t>
            </a:r>
          </a:p>
        </p:txBody>
      </p:sp>
      <p:sp>
        <p:nvSpPr>
          <p:cNvPr id="77849" name="Rectangle 37"/>
          <p:cNvSpPr>
            <a:spLocks noChangeArrowheads="1"/>
          </p:cNvSpPr>
          <p:nvPr/>
        </p:nvSpPr>
        <p:spPr bwMode="auto">
          <a:xfrm>
            <a:off x="260350" y="1577975"/>
            <a:ext cx="506413" cy="244475"/>
          </a:xfrm>
          <a:prstGeom prst="rect">
            <a:avLst/>
          </a:prstGeom>
          <a:noFill/>
          <a:ln w="9525">
            <a:noFill/>
            <a:miter lim="800000"/>
            <a:headEnd/>
            <a:tailEnd/>
          </a:ln>
        </p:spPr>
        <p:txBody>
          <a:bodyPr wrap="none" lIns="0" tIns="0" rIns="0" bIns="0">
            <a:prstTxWarp prst="textNoShape">
              <a:avLst/>
            </a:prstTxWarp>
            <a:spAutoFit/>
          </a:bodyPr>
          <a:lstStyle/>
          <a:p>
            <a:pPr algn="ctr"/>
            <a:r>
              <a:rPr lang="en-US" sz="1600" b="0">
                <a:solidFill>
                  <a:srgbClr val="FF9933"/>
                </a:solidFill>
                <a:latin typeface="Tahoma" charset="0"/>
              </a:rPr>
              <a:t>8,000</a:t>
            </a:r>
          </a:p>
        </p:txBody>
      </p:sp>
      <p:sp>
        <p:nvSpPr>
          <p:cNvPr id="77850" name="Rectangle 38"/>
          <p:cNvSpPr>
            <a:spLocks noChangeArrowheads="1"/>
          </p:cNvSpPr>
          <p:nvPr/>
        </p:nvSpPr>
        <p:spPr bwMode="auto">
          <a:xfrm>
            <a:off x="860425" y="1060450"/>
            <a:ext cx="1831975" cy="274638"/>
          </a:xfrm>
          <a:prstGeom prst="rect">
            <a:avLst/>
          </a:prstGeom>
          <a:noFill/>
          <a:ln w="9525">
            <a:noFill/>
            <a:miter lim="800000"/>
            <a:headEnd/>
            <a:tailEnd/>
          </a:ln>
        </p:spPr>
        <p:txBody>
          <a:bodyPr wrap="none" lIns="0" tIns="0" rIns="0" bIns="0">
            <a:prstTxWarp prst="textNoShape">
              <a:avLst/>
            </a:prstTxWarp>
            <a:spAutoFit/>
          </a:bodyPr>
          <a:lstStyle/>
          <a:p>
            <a:pPr algn="ctr"/>
            <a:r>
              <a:rPr lang="en-US" sz="1800">
                <a:solidFill>
                  <a:srgbClr val="FF9933"/>
                </a:solidFill>
                <a:latin typeface="Tahoma" charset="0"/>
              </a:rPr>
              <a:t>Cyclists Per Day</a:t>
            </a:r>
            <a:endParaRPr lang="en-US">
              <a:solidFill>
                <a:srgbClr val="FF9933"/>
              </a:solidFill>
              <a:latin typeface="Tahoma" charset="0"/>
            </a:endParaRPr>
          </a:p>
        </p:txBody>
      </p:sp>
      <p:sp>
        <p:nvSpPr>
          <p:cNvPr id="77851" name="Rectangle 39"/>
          <p:cNvSpPr>
            <a:spLocks noChangeArrowheads="1"/>
          </p:cNvSpPr>
          <p:nvPr/>
        </p:nvSpPr>
        <p:spPr bwMode="auto">
          <a:xfrm>
            <a:off x="8393113" y="5838825"/>
            <a:ext cx="111125" cy="244475"/>
          </a:xfrm>
          <a:prstGeom prst="rect">
            <a:avLst/>
          </a:prstGeom>
          <a:noFill/>
          <a:ln w="9525">
            <a:noFill/>
            <a:miter lim="800000"/>
            <a:headEnd/>
            <a:tailEnd/>
          </a:ln>
        </p:spPr>
        <p:txBody>
          <a:bodyPr wrap="none" lIns="0" tIns="0" rIns="0" bIns="0">
            <a:prstTxWarp prst="textNoShape">
              <a:avLst/>
            </a:prstTxWarp>
            <a:spAutoFit/>
          </a:bodyPr>
          <a:lstStyle/>
          <a:p>
            <a:pPr algn="ctr"/>
            <a:r>
              <a:rPr lang="en-US" sz="1600" b="0">
                <a:solidFill>
                  <a:srgbClr val="FFCC66"/>
                </a:solidFill>
                <a:latin typeface="Tahoma" charset="0"/>
              </a:rPr>
              <a:t>0</a:t>
            </a:r>
          </a:p>
        </p:txBody>
      </p:sp>
      <p:sp>
        <p:nvSpPr>
          <p:cNvPr id="77852" name="Rectangle 40"/>
          <p:cNvSpPr>
            <a:spLocks noChangeArrowheads="1"/>
          </p:cNvSpPr>
          <p:nvPr/>
        </p:nvSpPr>
        <p:spPr bwMode="auto">
          <a:xfrm>
            <a:off x="8389938" y="5081588"/>
            <a:ext cx="222250" cy="244475"/>
          </a:xfrm>
          <a:prstGeom prst="rect">
            <a:avLst/>
          </a:prstGeom>
          <a:noFill/>
          <a:ln w="9525">
            <a:noFill/>
            <a:miter lim="800000"/>
            <a:headEnd/>
            <a:tailEnd/>
          </a:ln>
        </p:spPr>
        <p:txBody>
          <a:bodyPr wrap="none" lIns="0" tIns="0" rIns="0" bIns="0">
            <a:prstTxWarp prst="textNoShape">
              <a:avLst/>
            </a:prstTxWarp>
            <a:spAutoFit/>
          </a:bodyPr>
          <a:lstStyle/>
          <a:p>
            <a:pPr algn="ctr"/>
            <a:r>
              <a:rPr lang="en-US" sz="1600" b="0">
                <a:solidFill>
                  <a:srgbClr val="FF9933"/>
                </a:solidFill>
                <a:latin typeface="Tahoma" charset="0"/>
              </a:rPr>
              <a:t>50</a:t>
            </a:r>
          </a:p>
        </p:txBody>
      </p:sp>
      <p:sp>
        <p:nvSpPr>
          <p:cNvPr id="77853" name="Rectangle 41"/>
          <p:cNvSpPr>
            <a:spLocks noChangeArrowheads="1"/>
          </p:cNvSpPr>
          <p:nvPr/>
        </p:nvSpPr>
        <p:spPr bwMode="auto">
          <a:xfrm>
            <a:off x="8385175" y="4325938"/>
            <a:ext cx="333375" cy="244475"/>
          </a:xfrm>
          <a:prstGeom prst="rect">
            <a:avLst/>
          </a:prstGeom>
          <a:noFill/>
          <a:ln w="9525">
            <a:noFill/>
            <a:miter lim="800000"/>
            <a:headEnd/>
            <a:tailEnd/>
          </a:ln>
        </p:spPr>
        <p:txBody>
          <a:bodyPr wrap="none" lIns="0" tIns="0" rIns="0" bIns="0">
            <a:prstTxWarp prst="textNoShape">
              <a:avLst/>
            </a:prstTxWarp>
            <a:spAutoFit/>
          </a:bodyPr>
          <a:lstStyle/>
          <a:p>
            <a:pPr algn="ctr"/>
            <a:r>
              <a:rPr lang="en-US" sz="1600" b="0">
                <a:solidFill>
                  <a:srgbClr val="FF9933"/>
                </a:solidFill>
                <a:latin typeface="Tahoma" charset="0"/>
              </a:rPr>
              <a:t>100</a:t>
            </a:r>
          </a:p>
        </p:txBody>
      </p:sp>
      <p:sp>
        <p:nvSpPr>
          <p:cNvPr id="77854" name="Rectangle 42"/>
          <p:cNvSpPr>
            <a:spLocks noChangeArrowheads="1"/>
          </p:cNvSpPr>
          <p:nvPr/>
        </p:nvSpPr>
        <p:spPr bwMode="auto">
          <a:xfrm>
            <a:off x="8385175" y="3568700"/>
            <a:ext cx="333375" cy="244475"/>
          </a:xfrm>
          <a:prstGeom prst="rect">
            <a:avLst/>
          </a:prstGeom>
          <a:noFill/>
          <a:ln w="9525">
            <a:noFill/>
            <a:miter lim="800000"/>
            <a:headEnd/>
            <a:tailEnd/>
          </a:ln>
        </p:spPr>
        <p:txBody>
          <a:bodyPr wrap="none" lIns="0" tIns="0" rIns="0" bIns="0">
            <a:prstTxWarp prst="textNoShape">
              <a:avLst/>
            </a:prstTxWarp>
            <a:spAutoFit/>
          </a:bodyPr>
          <a:lstStyle/>
          <a:p>
            <a:pPr algn="ctr"/>
            <a:r>
              <a:rPr lang="en-US" sz="1600" b="0">
                <a:solidFill>
                  <a:srgbClr val="FF9933"/>
                </a:solidFill>
                <a:latin typeface="Tahoma" charset="0"/>
              </a:rPr>
              <a:t>150</a:t>
            </a:r>
          </a:p>
        </p:txBody>
      </p:sp>
      <p:sp>
        <p:nvSpPr>
          <p:cNvPr id="77855" name="Rectangle 43"/>
          <p:cNvSpPr>
            <a:spLocks noChangeArrowheads="1"/>
          </p:cNvSpPr>
          <p:nvPr/>
        </p:nvSpPr>
        <p:spPr bwMode="auto">
          <a:xfrm>
            <a:off x="8385175" y="2811463"/>
            <a:ext cx="333375" cy="244475"/>
          </a:xfrm>
          <a:prstGeom prst="rect">
            <a:avLst/>
          </a:prstGeom>
          <a:noFill/>
          <a:ln w="9525">
            <a:noFill/>
            <a:miter lim="800000"/>
            <a:headEnd/>
            <a:tailEnd/>
          </a:ln>
        </p:spPr>
        <p:txBody>
          <a:bodyPr wrap="none" lIns="0" tIns="0" rIns="0" bIns="0">
            <a:prstTxWarp prst="textNoShape">
              <a:avLst/>
            </a:prstTxWarp>
            <a:spAutoFit/>
          </a:bodyPr>
          <a:lstStyle/>
          <a:p>
            <a:pPr algn="ctr"/>
            <a:r>
              <a:rPr lang="en-US" sz="1600" b="0">
                <a:solidFill>
                  <a:srgbClr val="FF9933"/>
                </a:solidFill>
                <a:latin typeface="Tahoma" charset="0"/>
              </a:rPr>
              <a:t>200</a:t>
            </a:r>
          </a:p>
        </p:txBody>
      </p:sp>
      <p:sp>
        <p:nvSpPr>
          <p:cNvPr id="77856" name="Rectangle 44"/>
          <p:cNvSpPr>
            <a:spLocks noChangeArrowheads="1"/>
          </p:cNvSpPr>
          <p:nvPr/>
        </p:nvSpPr>
        <p:spPr bwMode="auto">
          <a:xfrm>
            <a:off x="8385175" y="2054225"/>
            <a:ext cx="333375" cy="244475"/>
          </a:xfrm>
          <a:prstGeom prst="rect">
            <a:avLst/>
          </a:prstGeom>
          <a:noFill/>
          <a:ln w="9525">
            <a:noFill/>
            <a:miter lim="800000"/>
            <a:headEnd/>
            <a:tailEnd/>
          </a:ln>
        </p:spPr>
        <p:txBody>
          <a:bodyPr wrap="none" lIns="0" tIns="0" rIns="0" bIns="0">
            <a:prstTxWarp prst="textNoShape">
              <a:avLst/>
            </a:prstTxWarp>
            <a:spAutoFit/>
          </a:bodyPr>
          <a:lstStyle/>
          <a:p>
            <a:pPr algn="ctr"/>
            <a:r>
              <a:rPr lang="en-US" sz="1600" b="0">
                <a:solidFill>
                  <a:srgbClr val="FF9933"/>
                </a:solidFill>
                <a:latin typeface="Tahoma" charset="0"/>
              </a:rPr>
              <a:t>250</a:t>
            </a:r>
          </a:p>
        </p:txBody>
      </p:sp>
      <p:sp>
        <p:nvSpPr>
          <p:cNvPr id="77857" name="Rectangle 45"/>
          <p:cNvSpPr>
            <a:spLocks noChangeArrowheads="1"/>
          </p:cNvSpPr>
          <p:nvPr/>
        </p:nvSpPr>
        <p:spPr bwMode="auto">
          <a:xfrm>
            <a:off x="6700838" y="1060450"/>
            <a:ext cx="1633537" cy="274638"/>
          </a:xfrm>
          <a:prstGeom prst="rect">
            <a:avLst/>
          </a:prstGeom>
          <a:noFill/>
          <a:ln w="9525">
            <a:noFill/>
            <a:miter lim="800000"/>
            <a:headEnd/>
            <a:tailEnd/>
          </a:ln>
        </p:spPr>
        <p:txBody>
          <a:bodyPr wrap="none" lIns="0" tIns="0" rIns="0" bIns="0">
            <a:prstTxWarp prst="textNoShape">
              <a:avLst/>
            </a:prstTxWarp>
            <a:spAutoFit/>
          </a:bodyPr>
          <a:lstStyle/>
          <a:p>
            <a:pPr algn="ctr"/>
            <a:r>
              <a:rPr lang="en-US" sz="1800">
                <a:solidFill>
                  <a:srgbClr val="FF9933"/>
                </a:solidFill>
                <a:latin typeface="Tahoma" charset="0"/>
              </a:rPr>
              <a:t>Bikeway Miles</a:t>
            </a:r>
            <a:endParaRPr lang="en-US">
              <a:solidFill>
                <a:srgbClr val="FF9933"/>
              </a:solidFill>
              <a:latin typeface="Tahoma" charset="0"/>
            </a:endParaRPr>
          </a:p>
        </p:txBody>
      </p:sp>
      <p:sp>
        <p:nvSpPr>
          <p:cNvPr id="77858" name="Rectangle 46"/>
          <p:cNvSpPr>
            <a:spLocks noChangeArrowheads="1"/>
          </p:cNvSpPr>
          <p:nvPr/>
        </p:nvSpPr>
        <p:spPr bwMode="auto">
          <a:xfrm>
            <a:off x="984250" y="1541463"/>
            <a:ext cx="2057400" cy="598487"/>
          </a:xfrm>
          <a:prstGeom prst="rect">
            <a:avLst/>
          </a:prstGeom>
          <a:noFill/>
          <a:ln w="9525">
            <a:noFill/>
            <a:miter lim="800000"/>
            <a:headEnd/>
            <a:tailEnd/>
          </a:ln>
        </p:spPr>
        <p:txBody>
          <a:bodyPr>
            <a:prstTxWarp prst="textNoShape">
              <a:avLst/>
            </a:prstTxWarp>
          </a:bodyPr>
          <a:lstStyle/>
          <a:p>
            <a:endParaRPr lang="en-US"/>
          </a:p>
        </p:txBody>
      </p:sp>
      <p:sp>
        <p:nvSpPr>
          <p:cNvPr id="77859" name="Rectangle 47"/>
          <p:cNvSpPr>
            <a:spLocks noChangeArrowheads="1"/>
          </p:cNvSpPr>
          <p:nvPr/>
        </p:nvSpPr>
        <p:spPr bwMode="auto">
          <a:xfrm>
            <a:off x="989013" y="1546225"/>
            <a:ext cx="2047875" cy="587375"/>
          </a:xfrm>
          <a:prstGeom prst="rect">
            <a:avLst/>
          </a:prstGeom>
          <a:noFill/>
          <a:ln w="11113">
            <a:solidFill>
              <a:srgbClr val="FF9045"/>
            </a:solidFill>
            <a:miter lim="800000"/>
            <a:headEnd/>
            <a:tailEnd/>
          </a:ln>
        </p:spPr>
        <p:txBody>
          <a:bodyPr>
            <a:prstTxWarp prst="textNoShape">
              <a:avLst/>
            </a:prstTxWarp>
          </a:bodyPr>
          <a:lstStyle/>
          <a:p>
            <a:endParaRPr lang="en-US"/>
          </a:p>
        </p:txBody>
      </p:sp>
      <p:sp>
        <p:nvSpPr>
          <p:cNvPr id="77860" name="Rectangle 48"/>
          <p:cNvSpPr>
            <a:spLocks noChangeArrowheads="1"/>
          </p:cNvSpPr>
          <p:nvPr/>
        </p:nvSpPr>
        <p:spPr bwMode="auto">
          <a:xfrm>
            <a:off x="1327150" y="1570038"/>
            <a:ext cx="1379538" cy="212725"/>
          </a:xfrm>
          <a:prstGeom prst="rect">
            <a:avLst/>
          </a:prstGeom>
          <a:noFill/>
          <a:ln w="9525">
            <a:noFill/>
            <a:miter lim="800000"/>
            <a:headEnd/>
            <a:tailEnd/>
          </a:ln>
        </p:spPr>
        <p:txBody>
          <a:bodyPr wrap="none" lIns="0" tIns="0" rIns="0" bIns="0">
            <a:prstTxWarp prst="textNoShape">
              <a:avLst/>
            </a:prstTxWarp>
            <a:spAutoFit/>
          </a:bodyPr>
          <a:lstStyle/>
          <a:p>
            <a:pPr algn="ctr"/>
            <a:r>
              <a:rPr lang="en-US" sz="1400" b="0">
                <a:solidFill>
                  <a:srgbClr val="FF9933"/>
                </a:solidFill>
                <a:latin typeface="Tahoma" charset="0"/>
              </a:rPr>
              <a:t>Miles of Bikeways</a:t>
            </a:r>
            <a:endParaRPr lang="en-US">
              <a:solidFill>
                <a:srgbClr val="FF9933"/>
              </a:solidFill>
              <a:latin typeface="Tahoma" charset="0"/>
            </a:endParaRPr>
          </a:p>
        </p:txBody>
      </p:sp>
      <p:sp>
        <p:nvSpPr>
          <p:cNvPr id="77861" name="Rectangle 49"/>
          <p:cNvSpPr>
            <a:spLocks noChangeArrowheads="1"/>
          </p:cNvSpPr>
          <p:nvPr/>
        </p:nvSpPr>
        <p:spPr bwMode="auto">
          <a:xfrm>
            <a:off x="1328738" y="1870075"/>
            <a:ext cx="1644650" cy="212725"/>
          </a:xfrm>
          <a:prstGeom prst="rect">
            <a:avLst/>
          </a:prstGeom>
          <a:noFill/>
          <a:ln w="9525">
            <a:noFill/>
            <a:miter lim="800000"/>
            <a:headEnd/>
            <a:tailEnd/>
          </a:ln>
        </p:spPr>
        <p:txBody>
          <a:bodyPr wrap="none" lIns="0" tIns="0" rIns="0" bIns="0">
            <a:prstTxWarp prst="textNoShape">
              <a:avLst/>
            </a:prstTxWarp>
            <a:spAutoFit/>
          </a:bodyPr>
          <a:lstStyle/>
          <a:p>
            <a:pPr algn="ctr"/>
            <a:r>
              <a:rPr lang="en-US" sz="1400" b="0">
                <a:solidFill>
                  <a:srgbClr val="FF9933"/>
                </a:solidFill>
                <a:latin typeface="Tahoma" charset="0"/>
              </a:rPr>
              <a:t>Bridge Bicycle Traffic</a:t>
            </a:r>
            <a:endParaRPr lang="en-US">
              <a:solidFill>
                <a:srgbClr val="FF9933"/>
              </a:solidFill>
              <a:latin typeface="Tahoma" charset="0"/>
            </a:endParaRPr>
          </a:p>
        </p:txBody>
      </p:sp>
      <p:sp>
        <p:nvSpPr>
          <p:cNvPr id="77862" name="Rectangle 50"/>
          <p:cNvSpPr>
            <a:spLocks noChangeArrowheads="1"/>
          </p:cNvSpPr>
          <p:nvPr/>
        </p:nvSpPr>
        <p:spPr bwMode="auto">
          <a:xfrm>
            <a:off x="1041400" y="1628775"/>
            <a:ext cx="173038" cy="122238"/>
          </a:xfrm>
          <a:prstGeom prst="rect">
            <a:avLst/>
          </a:prstGeom>
          <a:solidFill>
            <a:schemeClr val="hlink"/>
          </a:solidFill>
          <a:ln w="9525">
            <a:noFill/>
            <a:miter lim="800000"/>
            <a:headEnd/>
            <a:tailEnd/>
          </a:ln>
        </p:spPr>
        <p:txBody>
          <a:bodyPr>
            <a:prstTxWarp prst="textNoShape">
              <a:avLst/>
            </a:prstTxWarp>
          </a:bodyPr>
          <a:lstStyle/>
          <a:p>
            <a:endParaRPr lang="en-US"/>
          </a:p>
        </p:txBody>
      </p:sp>
      <p:sp>
        <p:nvSpPr>
          <p:cNvPr id="77863" name="Freeform 51"/>
          <p:cNvSpPr>
            <a:spLocks/>
          </p:cNvSpPr>
          <p:nvPr/>
        </p:nvSpPr>
        <p:spPr bwMode="auto">
          <a:xfrm>
            <a:off x="1041400" y="1989138"/>
            <a:ext cx="173038" cy="1587"/>
          </a:xfrm>
          <a:custGeom>
            <a:avLst/>
            <a:gdLst>
              <a:gd name="T0" fmla="*/ 0 w 299"/>
              <a:gd name="T1" fmla="*/ 0 h 1587"/>
              <a:gd name="T2" fmla="*/ 151 w 299"/>
              <a:gd name="T3" fmla="*/ 0 h 1587"/>
              <a:gd name="T4" fmla="*/ 299 w 299"/>
              <a:gd name="T5" fmla="*/ 0 h 1587"/>
              <a:gd name="T6" fmla="*/ 0 60000 65536"/>
              <a:gd name="T7" fmla="*/ 0 60000 65536"/>
              <a:gd name="T8" fmla="*/ 0 60000 65536"/>
              <a:gd name="T9" fmla="*/ 0 w 299"/>
              <a:gd name="T10" fmla="*/ 0 h 1587"/>
              <a:gd name="T11" fmla="*/ 299 w 299"/>
              <a:gd name="T12" fmla="*/ 1587 h 1587"/>
            </a:gdLst>
            <a:ahLst/>
            <a:cxnLst>
              <a:cxn ang="T6">
                <a:pos x="T0" y="T1"/>
              </a:cxn>
              <a:cxn ang="T7">
                <a:pos x="T2" y="T3"/>
              </a:cxn>
              <a:cxn ang="T8">
                <a:pos x="T4" y="T5"/>
              </a:cxn>
            </a:cxnLst>
            <a:rect l="T9" t="T10" r="T11" b="T12"/>
            <a:pathLst>
              <a:path w="299" h="1587">
                <a:moveTo>
                  <a:pt x="0" y="0"/>
                </a:moveTo>
                <a:lnTo>
                  <a:pt x="151" y="0"/>
                </a:lnTo>
                <a:lnTo>
                  <a:pt x="299" y="0"/>
                </a:lnTo>
              </a:path>
            </a:pathLst>
          </a:custGeom>
          <a:solidFill>
            <a:schemeClr val="tx2"/>
          </a:solidFill>
          <a:ln w="87313">
            <a:solidFill>
              <a:schemeClr val="tx2"/>
            </a:solidFill>
            <a:round/>
            <a:headEnd/>
            <a:tailEnd/>
          </a:ln>
        </p:spPr>
        <p:txBody>
          <a:bodyPr>
            <a:prstTxWarp prst="textNoShape">
              <a:avLst/>
            </a:prstTxWarp>
          </a:bodyPr>
          <a:lstStyle/>
          <a:p>
            <a:endParaRPr lang="en-US"/>
          </a:p>
        </p:txBody>
      </p:sp>
      <p:grpSp>
        <p:nvGrpSpPr>
          <p:cNvPr id="3" name="Group 52"/>
          <p:cNvGrpSpPr>
            <a:grpSpLocks/>
          </p:cNvGrpSpPr>
          <p:nvPr/>
        </p:nvGrpSpPr>
        <p:grpSpPr bwMode="auto">
          <a:xfrm>
            <a:off x="1371600" y="2570163"/>
            <a:ext cx="2590800" cy="1301750"/>
            <a:chOff x="864" y="1619"/>
            <a:chExt cx="1632" cy="820"/>
          </a:xfrm>
        </p:grpSpPr>
        <p:sp>
          <p:nvSpPr>
            <p:cNvPr id="77868" name="Text Box 53"/>
            <p:cNvSpPr txBox="1">
              <a:spLocks noChangeArrowheads="1"/>
            </p:cNvSpPr>
            <p:nvPr/>
          </p:nvSpPr>
          <p:spPr bwMode="auto">
            <a:xfrm>
              <a:off x="864" y="1619"/>
              <a:ext cx="1632" cy="554"/>
            </a:xfrm>
            <a:prstGeom prst="rect">
              <a:avLst/>
            </a:prstGeom>
            <a:noFill/>
            <a:ln w="28575">
              <a:solidFill>
                <a:srgbClr val="FF9045"/>
              </a:solidFill>
              <a:miter lim="800000"/>
              <a:headEnd/>
              <a:tailEnd/>
            </a:ln>
          </p:spPr>
          <p:txBody>
            <a:bodyPr anchor="ctr">
              <a:prstTxWarp prst="textNoShape">
                <a:avLst/>
              </a:prstTxWarp>
              <a:spAutoFit/>
            </a:bodyPr>
            <a:lstStyle/>
            <a:p>
              <a:pPr algn="ctr">
                <a:lnSpc>
                  <a:spcPct val="70000"/>
                </a:lnSpc>
                <a:spcBef>
                  <a:spcPct val="50000"/>
                </a:spcBef>
              </a:pPr>
              <a:r>
                <a:rPr lang="en-US" sz="1600">
                  <a:solidFill>
                    <a:srgbClr val="FF9933"/>
                  </a:solidFill>
                  <a:latin typeface="Tahoma" charset="0"/>
                </a:rPr>
                <a:t>1992:</a:t>
              </a:r>
            </a:p>
            <a:p>
              <a:pPr algn="ctr">
                <a:lnSpc>
                  <a:spcPct val="70000"/>
                </a:lnSpc>
                <a:spcBef>
                  <a:spcPct val="50000"/>
                </a:spcBef>
              </a:pPr>
              <a:r>
                <a:rPr lang="en-US" sz="1600">
                  <a:solidFill>
                    <a:srgbClr val="FF9933"/>
                  </a:solidFill>
                  <a:latin typeface="Tahoma" charset="0"/>
                </a:rPr>
                <a:t>83 miles of bikeways</a:t>
              </a:r>
            </a:p>
            <a:p>
              <a:pPr algn="ctr">
                <a:lnSpc>
                  <a:spcPct val="70000"/>
                </a:lnSpc>
                <a:spcBef>
                  <a:spcPct val="50000"/>
                </a:spcBef>
              </a:pPr>
              <a:r>
                <a:rPr lang="en-US" sz="1600">
                  <a:solidFill>
                    <a:srgbClr val="FF9933"/>
                  </a:solidFill>
                  <a:latin typeface="Tahoma" charset="0"/>
                </a:rPr>
                <a:t>2,850 daily trips</a:t>
              </a:r>
            </a:p>
          </p:txBody>
        </p:sp>
        <p:sp>
          <p:nvSpPr>
            <p:cNvPr id="77869" name="Line 54"/>
            <p:cNvSpPr>
              <a:spLocks noChangeShapeType="1"/>
            </p:cNvSpPr>
            <p:nvPr/>
          </p:nvSpPr>
          <p:spPr bwMode="auto">
            <a:xfrm flipH="1">
              <a:off x="1200" y="2183"/>
              <a:ext cx="306" cy="256"/>
            </a:xfrm>
            <a:prstGeom prst="line">
              <a:avLst/>
            </a:prstGeom>
            <a:noFill/>
            <a:ln w="38100">
              <a:solidFill>
                <a:srgbClr val="FF9045"/>
              </a:solidFill>
              <a:round/>
              <a:headEnd/>
              <a:tailEnd type="triangle" w="med" len="med"/>
            </a:ln>
          </p:spPr>
          <p:txBody>
            <a:bodyPr wrap="none" anchor="ctr">
              <a:prstTxWarp prst="textNoShape">
                <a:avLst/>
              </a:prstTxWarp>
            </a:bodyPr>
            <a:lstStyle/>
            <a:p>
              <a:endParaRPr lang="en-US"/>
            </a:p>
          </p:txBody>
        </p:sp>
      </p:grpSp>
      <p:grpSp>
        <p:nvGrpSpPr>
          <p:cNvPr id="4" name="Group 55"/>
          <p:cNvGrpSpPr>
            <a:grpSpLocks/>
          </p:cNvGrpSpPr>
          <p:nvPr/>
        </p:nvGrpSpPr>
        <p:grpSpPr bwMode="auto">
          <a:xfrm>
            <a:off x="5334000" y="2168525"/>
            <a:ext cx="2590800" cy="2895600"/>
            <a:chOff x="3360" y="1366"/>
            <a:chExt cx="1632" cy="1824"/>
          </a:xfrm>
        </p:grpSpPr>
        <p:sp>
          <p:nvSpPr>
            <p:cNvPr id="77866" name="Line 56"/>
            <p:cNvSpPr>
              <a:spLocks noChangeShapeType="1"/>
            </p:cNvSpPr>
            <p:nvPr/>
          </p:nvSpPr>
          <p:spPr bwMode="auto">
            <a:xfrm flipV="1">
              <a:off x="4464" y="1366"/>
              <a:ext cx="362" cy="1562"/>
            </a:xfrm>
            <a:prstGeom prst="line">
              <a:avLst/>
            </a:prstGeom>
            <a:noFill/>
            <a:ln w="38100">
              <a:solidFill>
                <a:srgbClr val="FF9045"/>
              </a:solidFill>
              <a:round/>
              <a:headEnd/>
              <a:tailEnd type="triangle" w="med" len="med"/>
            </a:ln>
          </p:spPr>
          <p:txBody>
            <a:bodyPr wrap="none" anchor="ctr">
              <a:prstTxWarp prst="textNoShape">
                <a:avLst/>
              </a:prstTxWarp>
            </a:bodyPr>
            <a:lstStyle/>
            <a:p>
              <a:endParaRPr lang="en-US"/>
            </a:p>
          </p:txBody>
        </p:sp>
        <p:sp>
          <p:nvSpPr>
            <p:cNvPr id="77867" name="Text Box 57"/>
            <p:cNvSpPr txBox="1">
              <a:spLocks noChangeArrowheads="1"/>
            </p:cNvSpPr>
            <p:nvPr/>
          </p:nvSpPr>
          <p:spPr bwMode="auto">
            <a:xfrm>
              <a:off x="3360" y="2636"/>
              <a:ext cx="1632" cy="554"/>
            </a:xfrm>
            <a:prstGeom prst="rect">
              <a:avLst/>
            </a:prstGeom>
            <a:solidFill>
              <a:srgbClr val="0000C2"/>
            </a:solidFill>
            <a:ln w="28575">
              <a:solidFill>
                <a:srgbClr val="FF9045"/>
              </a:solidFill>
              <a:miter lim="800000"/>
              <a:headEnd/>
              <a:tailEnd/>
            </a:ln>
          </p:spPr>
          <p:txBody>
            <a:bodyPr anchor="ctr">
              <a:prstTxWarp prst="textNoShape">
                <a:avLst/>
              </a:prstTxWarp>
              <a:spAutoFit/>
            </a:bodyPr>
            <a:lstStyle/>
            <a:p>
              <a:pPr algn="ctr">
                <a:lnSpc>
                  <a:spcPct val="70000"/>
                </a:lnSpc>
                <a:spcBef>
                  <a:spcPct val="50000"/>
                </a:spcBef>
              </a:pPr>
              <a:r>
                <a:rPr lang="en-US" sz="1600">
                  <a:solidFill>
                    <a:srgbClr val="FF9933"/>
                  </a:solidFill>
                  <a:latin typeface="Tahoma" charset="0"/>
                </a:rPr>
                <a:t>2002:</a:t>
              </a:r>
            </a:p>
            <a:p>
              <a:pPr algn="ctr">
                <a:lnSpc>
                  <a:spcPct val="70000"/>
                </a:lnSpc>
                <a:spcBef>
                  <a:spcPct val="50000"/>
                </a:spcBef>
              </a:pPr>
              <a:r>
                <a:rPr lang="en-US" sz="1600">
                  <a:solidFill>
                    <a:srgbClr val="FF9933"/>
                  </a:solidFill>
                  <a:latin typeface="Tahoma" charset="0"/>
                </a:rPr>
                <a:t>238 miles of bikeways</a:t>
              </a:r>
            </a:p>
            <a:p>
              <a:pPr algn="ctr">
                <a:lnSpc>
                  <a:spcPct val="70000"/>
                </a:lnSpc>
                <a:spcBef>
                  <a:spcPct val="50000"/>
                </a:spcBef>
              </a:pPr>
              <a:r>
                <a:rPr lang="en-US" sz="1600">
                  <a:solidFill>
                    <a:srgbClr val="FF9933"/>
                  </a:solidFill>
                  <a:latin typeface="Tahoma" charset="0"/>
                </a:rPr>
                <a:t>8,250 daily trips</a:t>
              </a:r>
            </a:p>
          </p:txBody>
        </p:sp>
      </p:gr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24976"/>
                                        </p:tgtEl>
                                        <p:attrNameLst>
                                          <p:attrName>style.visibility</p:attrName>
                                        </p:attrNameLst>
                                      </p:cBhvr>
                                      <p:to>
                                        <p:strVal val="visible"/>
                                      </p:to>
                                    </p:set>
                                    <p:animEffect transition="in" filter="wipe(left)">
                                      <p:cBhvr>
                                        <p:cTn id="12" dur="500"/>
                                        <p:tgtEl>
                                          <p:spTgt spid="424976"/>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499"/>
                                          </p:stCondLst>
                                        </p:cTn>
                                        <p:tgtEl>
                                          <p:spTgt spid="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499"/>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4976" grpId="0" animBg="1"/>
    </p:bldLst>
  </p:timing>
</p:sld>
</file>

<file path=ppt/slides/slide7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smtClean="0">
                <a:ea typeface="ＭＳ Ｐゴシック" charset="-128"/>
                <a:cs typeface="ＭＳ Ｐゴシック" charset="-128"/>
              </a:rPr>
              <a:t>Bike Culture</a:t>
            </a:r>
          </a:p>
        </p:txBody>
      </p:sp>
      <p:sp>
        <p:nvSpPr>
          <p:cNvPr id="3" name="Content Placeholder 2"/>
          <p:cNvSpPr>
            <a:spLocks noGrp="1"/>
          </p:cNvSpPr>
          <p:nvPr>
            <p:ph idx="1"/>
          </p:nvPr>
        </p:nvSpPr>
        <p:spPr/>
        <p:txBody>
          <a:bodyPr/>
          <a:lstStyle/>
          <a:p>
            <a:pPr eaLnBrk="1" hangingPunct="1">
              <a:buFont typeface="Wingdings" pitchFamily="-109" charset="2"/>
              <a:buChar char="Ø"/>
              <a:defRPr/>
            </a:pPr>
            <a:r>
              <a:rPr lang="en-US" dirty="0" smtClean="0">
                <a:ea typeface="+mn-ea"/>
                <a:cs typeface="+mn-cs"/>
              </a:rPr>
              <a:t>In Portland, bikes aren't just about transportation. Midnight mystery rides, bike polo, Zoobombers rocketing down the West Hills, bike breakfasts on city bridges</a:t>
            </a:r>
          </a:p>
          <a:p>
            <a:pPr marL="342900" lvl="5" indent="-342900">
              <a:buSzPct val="80000"/>
              <a:buFont typeface="Wingdings" pitchFamily="-107" charset="2"/>
              <a:buChar char="Ø"/>
              <a:defRPr/>
            </a:pPr>
            <a:r>
              <a:rPr lang="en-US" sz="3200" dirty="0" smtClean="0"/>
              <a:t>There are 200 bike rides with nearly 50,000 participants, many from outside Portland area</a:t>
            </a:r>
          </a:p>
          <a:p>
            <a:pPr eaLnBrk="1" hangingPunct="1">
              <a:buFont typeface="Wingdings" pitchFamily="-109" charset="2"/>
              <a:buChar char="Ø"/>
              <a:defRPr/>
            </a:pPr>
            <a:r>
              <a:rPr lang="en-US" dirty="0" smtClean="0">
                <a:ea typeface="+mn-ea"/>
                <a:cs typeface="+mn-cs"/>
              </a:rPr>
              <a:t>The range of bike activities opens a multitude of sitcom possibilities. (</a:t>
            </a:r>
            <a:r>
              <a:rPr lang="en-US" dirty="0" err="1" smtClean="0">
                <a:ea typeface="+mn-ea"/>
                <a:cs typeface="+mn-cs"/>
              </a:rPr>
              <a:t>Portlandia</a:t>
            </a:r>
            <a:r>
              <a:rPr lang="en-US" dirty="0" smtClean="0">
                <a:ea typeface="+mn-ea"/>
                <a:cs typeface="+mn-cs"/>
              </a:rPr>
              <a:t>)</a:t>
            </a:r>
          </a:p>
          <a:p>
            <a:pPr eaLnBrk="1" hangingPunct="1">
              <a:buFont typeface="Wingdings" pitchFamily="-109" charset="2"/>
              <a:buChar char="Ø"/>
              <a:defRPr/>
            </a:pPr>
            <a:r>
              <a:rPr lang="en-US" dirty="0" smtClean="0">
                <a:ea typeface="+mn-ea"/>
                <a:cs typeface="+mn-cs"/>
              </a:rPr>
              <a:t> </a:t>
            </a:r>
          </a:p>
          <a:p>
            <a:pPr eaLnBrk="1" hangingPunct="1">
              <a:buFont typeface="Wingdings" pitchFamily="-109" charset="2"/>
              <a:buChar char="Ø"/>
              <a:defRPr/>
            </a:pPr>
            <a:endParaRPr lang="en-US" dirty="0">
              <a:ea typeface="+mn-ea"/>
              <a:cs typeface="+mn-cs"/>
            </a:endParaRPr>
          </a:p>
        </p:txBody>
      </p:sp>
    </p:spTree>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6000" dirty="0" smtClean="0">
                <a:solidFill>
                  <a:srgbClr val="FF0000"/>
                </a:solidFill>
              </a:rPr>
              <a:t>Land Use and Zoning</a:t>
            </a:r>
            <a:endParaRPr lang="en-US" sz="6000" dirty="0">
              <a:solidFill>
                <a:srgbClr val="FF0000"/>
              </a:solidFill>
            </a:endParaRPr>
          </a:p>
        </p:txBody>
      </p:sp>
      <p:sp>
        <p:nvSpPr>
          <p:cNvPr id="3" name="Content Placeholder 2"/>
          <p:cNvSpPr>
            <a:spLocks noGrp="1"/>
          </p:cNvSpPr>
          <p:nvPr>
            <p:ph idx="1"/>
          </p:nvPr>
        </p:nvSpPr>
        <p:spPr>
          <a:xfrm>
            <a:off x="457200" y="1600200"/>
            <a:ext cx="8686800" cy="5257800"/>
          </a:xfrm>
        </p:spPr>
        <p:txBody>
          <a:bodyPr/>
          <a:lstStyle/>
          <a:p>
            <a:endParaRPr lang="en-US" dirty="0"/>
          </a:p>
        </p:txBody>
      </p:sp>
      <p:pic>
        <p:nvPicPr>
          <p:cNvPr id="4" name="Content Placeholder 3" descr="zoiningCartoon.pdf"/>
          <p:cNvPicPr>
            <a:picLocks noChangeAspect="1"/>
          </p:cNvPicPr>
          <p:nvPr/>
        </p:nvPicPr>
        <mc:AlternateContent xmlns:ma="http://schemas.microsoft.com/office/mac/drawingml/2008/main">
          <mc:Choice Requires="ma">
            <p:blipFill>
              <a:blip r:embed="rId2"/>
              <a:srcRect l="-66768" r="-66768"/>
              <a:stretch>
                <a:fillRect/>
              </a:stretch>
            </p:blipFill>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a="http://schemas.microsoft.com/office/mac/drawingml/2008/main">
            <p:blipFill>
              <a:blip r:embed="rId3"/>
              <a:srcRect l="-66768" r="-66768"/>
              <a:stretch>
                <a:fillRect/>
              </a:stretch>
            </p:blipFill>
          </mc:Fallback>
        </mc:AlternateContent>
        <p:spPr bwMode="black">
          <a:xfrm>
            <a:off x="-1828800" y="1600200"/>
            <a:ext cx="8229600" cy="4530725"/>
          </a:xfrm>
          <a:prstGeom prst="rect">
            <a:avLst/>
          </a:prstGeom>
          <a:noFill/>
          <a:ln w="9525">
            <a:noFill/>
            <a:miter lim="800000"/>
            <a:headEnd/>
            <a:tailEnd/>
          </a:ln>
          <a:effectLst/>
        </p:spPr>
      </p:pic>
      <p:sp>
        <p:nvSpPr>
          <p:cNvPr id="5" name="Rectangle 4"/>
          <p:cNvSpPr/>
          <p:nvPr/>
        </p:nvSpPr>
        <p:spPr>
          <a:xfrm>
            <a:off x="4191000" y="1752600"/>
            <a:ext cx="4572000" cy="4087272"/>
          </a:xfrm>
          <a:prstGeom prst="rect">
            <a:avLst/>
          </a:prstGeom>
        </p:spPr>
        <p:txBody>
          <a:bodyPr wrap="square">
            <a:spAutoFit/>
          </a:bodyPr>
          <a:lstStyle/>
          <a:p>
            <a:pPr eaLnBrk="1" hangingPunct="1">
              <a:lnSpc>
                <a:spcPct val="90000"/>
              </a:lnSpc>
            </a:pPr>
            <a:r>
              <a:rPr lang="en-US" dirty="0" smtClean="0">
                <a:latin typeface="Helvetica" charset="0"/>
              </a:rPr>
              <a:t>Original goal to protect property values</a:t>
            </a:r>
          </a:p>
          <a:p>
            <a:pPr eaLnBrk="1" hangingPunct="1">
              <a:lnSpc>
                <a:spcPct val="90000"/>
              </a:lnSpc>
            </a:pPr>
            <a:r>
              <a:rPr lang="en-US" dirty="0" smtClean="0">
                <a:latin typeface="Helvetica" charset="0"/>
              </a:rPr>
              <a:t>Today’s dominate urban form results from implementation of zoning based on theories:</a:t>
            </a:r>
          </a:p>
          <a:p>
            <a:pPr eaLnBrk="1" hangingPunct="1">
              <a:lnSpc>
                <a:spcPct val="90000"/>
              </a:lnSpc>
            </a:pPr>
            <a:r>
              <a:rPr lang="en-US" dirty="0" smtClean="0">
                <a:latin typeface="Helvetica" charset="0"/>
              </a:rPr>
              <a:t>health--low density is healthier; and</a:t>
            </a:r>
          </a:p>
          <a:p>
            <a:pPr eaLnBrk="1" hangingPunct="1">
              <a:lnSpc>
                <a:spcPct val="90000"/>
              </a:lnSpc>
            </a:pPr>
            <a:r>
              <a:rPr lang="en-US" dirty="0" smtClean="0">
                <a:latin typeface="Helvetica" charset="0"/>
              </a:rPr>
              <a:t>Economic segregation--including separation of apartments from houses, as a way of saving the early suburban developments.</a:t>
            </a:r>
            <a:endParaRPr lang="en-US" dirty="0">
              <a:latin typeface="Helvetica" charset="0"/>
            </a:endParaRPr>
          </a:p>
        </p:txBody>
      </p:sp>
    </p:spTree>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US" dirty="0" smtClean="0"/>
              <a:t>Zoning today</a:t>
            </a:r>
            <a:endParaRPr lang="en-US" dirty="0"/>
          </a:p>
        </p:txBody>
      </p:sp>
      <p:sp>
        <p:nvSpPr>
          <p:cNvPr id="41987" name="Rectangle 3"/>
          <p:cNvSpPr>
            <a:spLocks noGrp="1" noChangeArrowheads="1"/>
          </p:cNvSpPr>
          <p:nvPr>
            <p:ph type="body" idx="1"/>
          </p:nvPr>
        </p:nvSpPr>
        <p:spPr/>
        <p:txBody>
          <a:bodyPr/>
          <a:lstStyle/>
          <a:p>
            <a:pPr eaLnBrk="1" hangingPunct="1">
              <a:lnSpc>
                <a:spcPct val="90000"/>
              </a:lnSpc>
            </a:pPr>
            <a:r>
              <a:rPr lang="en-US" dirty="0" smtClean="0">
                <a:latin typeface="Helvetica" charset="0"/>
              </a:rPr>
              <a:t>Industrial impact on other uses reduced</a:t>
            </a:r>
          </a:p>
          <a:p>
            <a:pPr eaLnBrk="1" hangingPunct="1">
              <a:lnSpc>
                <a:spcPct val="90000"/>
              </a:lnSpc>
            </a:pPr>
            <a:r>
              <a:rPr lang="en-US" dirty="0" smtClean="0">
                <a:latin typeface="Helvetica" charset="0"/>
              </a:rPr>
              <a:t>New tools: mixed used, transit oriented development, New urbanism</a:t>
            </a:r>
            <a:endParaRPr lang="en-US" dirty="0">
              <a:latin typeface="Helvetica" charset="0"/>
            </a:endParaRPr>
          </a:p>
        </p:txBody>
      </p:sp>
    </p:spTree>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4210" name="Title 1"/>
          <p:cNvSpPr>
            <a:spLocks noGrp="1"/>
          </p:cNvSpPr>
          <p:nvPr>
            <p:ph type="title"/>
          </p:nvPr>
        </p:nvSpPr>
        <p:spPr/>
        <p:txBody>
          <a:bodyPr/>
          <a:lstStyle/>
          <a:p>
            <a:r>
              <a:rPr lang="en-US" smtClean="0"/>
              <a:t>Land Use</a:t>
            </a:r>
          </a:p>
        </p:txBody>
      </p:sp>
      <p:sp>
        <p:nvSpPr>
          <p:cNvPr id="94211" name="Content Placeholder 2"/>
          <p:cNvSpPr>
            <a:spLocks noGrp="1"/>
          </p:cNvSpPr>
          <p:nvPr>
            <p:ph idx="1"/>
          </p:nvPr>
        </p:nvSpPr>
        <p:spPr/>
        <p:txBody>
          <a:bodyPr/>
          <a:lstStyle/>
          <a:p>
            <a:r>
              <a:rPr lang="en-US" sz="2800" smtClean="0"/>
              <a:t>Two things Americans hate: density and sprawl</a:t>
            </a:r>
          </a:p>
          <a:p>
            <a:r>
              <a:rPr lang="en-US" sz="2800" smtClean="0"/>
              <a:t>Important to know how many end destinations in an area or how far and frequent to other destinations</a:t>
            </a:r>
          </a:p>
          <a:p>
            <a:r>
              <a:rPr lang="en-US" sz="2800" smtClean="0"/>
              <a:t>Mixed use has many advantages but difficult to retrofit suburbs</a:t>
            </a:r>
          </a:p>
          <a:p>
            <a:r>
              <a:rPr lang="en-US" sz="2800" smtClean="0"/>
              <a:t>Job housing mix important for urban form but difficult to assess and change</a:t>
            </a:r>
          </a:p>
        </p:txBody>
      </p:sp>
    </p:spTree>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277813"/>
            <a:ext cx="8915400" cy="865187"/>
          </a:xfrm>
        </p:spPr>
        <p:txBody>
          <a:bodyPr/>
          <a:lstStyle/>
          <a:p>
            <a:pPr>
              <a:defRPr/>
            </a:pPr>
            <a:r>
              <a:rPr lang="en-US" sz="2600" dirty="0" smtClean="0">
                <a:solidFill>
                  <a:schemeClr val="tx1"/>
                </a:solidFill>
              </a:rPr>
              <a:t>In Oregon Sustainability Starts with Land Use Planning</a:t>
            </a:r>
            <a:endParaRPr lang="en-US" sz="2600" dirty="0">
              <a:solidFill>
                <a:schemeClr val="tx1"/>
              </a:solidFill>
            </a:endParaRPr>
          </a:p>
        </p:txBody>
      </p:sp>
      <p:sp>
        <p:nvSpPr>
          <p:cNvPr id="3" name="Content Placeholder 2"/>
          <p:cNvSpPr>
            <a:spLocks noGrp="1"/>
          </p:cNvSpPr>
          <p:nvPr>
            <p:ph idx="1"/>
          </p:nvPr>
        </p:nvSpPr>
        <p:spPr>
          <a:xfrm>
            <a:off x="0" y="1295400"/>
            <a:ext cx="5334000" cy="4343400"/>
          </a:xfrm>
        </p:spPr>
        <p:txBody>
          <a:bodyPr/>
          <a:lstStyle/>
          <a:p>
            <a:pPr>
              <a:buFont typeface="Wingdings" pitchFamily="-110" charset="2"/>
              <a:buChar char="Ø"/>
              <a:defRPr/>
            </a:pPr>
            <a:r>
              <a:rPr lang="en-US" sz="2400" dirty="0" smtClean="0"/>
              <a:t>Land Use Planning has been a central tool in Oregon, for developing sustainable community goals</a:t>
            </a:r>
          </a:p>
          <a:p>
            <a:pPr>
              <a:buFont typeface="Wingdings" pitchFamily="-110" charset="2"/>
              <a:buChar char="Ø"/>
              <a:defRPr/>
            </a:pPr>
            <a:r>
              <a:rPr lang="en-US" sz="2400" dirty="0" smtClean="0"/>
              <a:t>The first goal is community participation</a:t>
            </a:r>
          </a:p>
          <a:p>
            <a:pPr>
              <a:buFont typeface="Wingdings" pitchFamily="-110" charset="2"/>
              <a:buChar char="Ø"/>
              <a:defRPr/>
            </a:pPr>
            <a:r>
              <a:rPr lang="en-US" sz="2400" dirty="0" smtClean="0"/>
              <a:t>Portland’s next comprehensive planning goal:  20 minute neighborhoods and urban food security</a:t>
            </a:r>
          </a:p>
        </p:txBody>
      </p:sp>
      <p:pic>
        <p:nvPicPr>
          <p:cNvPr id="4" name="Picture 3" descr="Unknown.jpeg"/>
          <p:cNvPicPr>
            <a:picLocks noChangeAspect="1"/>
          </p:cNvPicPr>
          <p:nvPr/>
        </p:nvPicPr>
        <p:blipFill>
          <a:blip r:embed="rId2"/>
          <a:stretch>
            <a:fillRect/>
          </a:stretch>
        </p:blipFill>
        <p:spPr>
          <a:xfrm>
            <a:off x="5562600" y="2057400"/>
            <a:ext cx="2667000" cy="1774767"/>
          </a:xfrm>
          <a:prstGeom prst="rect">
            <a:avLst/>
          </a:prstGeom>
        </p:spPr>
      </p:pic>
      <p:sp>
        <p:nvSpPr>
          <p:cNvPr id="5" name="TextBox 4"/>
          <p:cNvSpPr txBox="1"/>
          <p:nvPr/>
        </p:nvSpPr>
        <p:spPr>
          <a:xfrm>
            <a:off x="5486478" y="1295400"/>
            <a:ext cx="3657522" cy="923330"/>
          </a:xfrm>
          <a:prstGeom prst="rect">
            <a:avLst/>
          </a:prstGeom>
          <a:noFill/>
        </p:spPr>
        <p:txBody>
          <a:bodyPr wrap="none" rtlCol="0">
            <a:spAutoFit/>
          </a:bodyPr>
          <a:lstStyle/>
          <a:p>
            <a:r>
              <a:rPr lang="en-US" sz="1800" dirty="0" smtClean="0"/>
              <a:t>A line was drawn in the</a:t>
            </a:r>
          </a:p>
          <a:p>
            <a:r>
              <a:rPr lang="en-US" sz="1800" dirty="0" smtClean="0"/>
              <a:t>Willamette Valley at Charbonneau</a:t>
            </a:r>
          </a:p>
          <a:p>
            <a:endParaRPr lang="en-US" sz="1800" dirty="0"/>
          </a:p>
        </p:txBody>
      </p:sp>
      <p:pic>
        <p:nvPicPr>
          <p:cNvPr id="6" name="Picture 5" descr="images.jpeg"/>
          <p:cNvPicPr>
            <a:picLocks noChangeAspect="1"/>
          </p:cNvPicPr>
          <p:nvPr/>
        </p:nvPicPr>
        <p:blipFill>
          <a:blip r:embed="rId3"/>
          <a:stretch>
            <a:fillRect/>
          </a:stretch>
        </p:blipFill>
        <p:spPr>
          <a:xfrm>
            <a:off x="4953000" y="4572000"/>
            <a:ext cx="2738413" cy="1981200"/>
          </a:xfrm>
          <a:prstGeom prst="rect">
            <a:avLst/>
          </a:prstGeom>
        </p:spPr>
      </p:pic>
      <p:sp>
        <p:nvSpPr>
          <p:cNvPr id="7" name="TextBox 6"/>
          <p:cNvSpPr txBox="1"/>
          <p:nvPr/>
        </p:nvSpPr>
        <p:spPr>
          <a:xfrm>
            <a:off x="4814833" y="3886200"/>
            <a:ext cx="4329167" cy="646331"/>
          </a:xfrm>
          <a:prstGeom prst="rect">
            <a:avLst/>
          </a:prstGeom>
          <a:noFill/>
        </p:spPr>
        <p:txBody>
          <a:bodyPr wrap="none" rtlCol="0">
            <a:spAutoFit/>
          </a:bodyPr>
          <a:lstStyle/>
          <a:p>
            <a:r>
              <a:rPr lang="en-US" sz="1800" dirty="0" smtClean="0"/>
              <a:t>The topsoil is .5 mile deep and at certain </a:t>
            </a:r>
          </a:p>
          <a:p>
            <a:r>
              <a:rPr lang="en-US" sz="1800" dirty="0" smtClean="0"/>
              <a:t>depth a large % is salmon carcasses</a:t>
            </a:r>
            <a:endParaRPr lang="en-US" sz="1800" dirty="0"/>
          </a:p>
        </p:txBody>
      </p:sp>
      <p:sp>
        <p:nvSpPr>
          <p:cNvPr id="8" name="TextBox 7"/>
          <p:cNvSpPr txBox="1"/>
          <p:nvPr/>
        </p:nvSpPr>
        <p:spPr>
          <a:xfrm>
            <a:off x="6400800" y="6172200"/>
            <a:ext cx="1428195" cy="584776"/>
          </a:xfrm>
          <a:prstGeom prst="rect">
            <a:avLst/>
          </a:prstGeom>
          <a:noFill/>
        </p:spPr>
        <p:txBody>
          <a:bodyPr wrap="square" rtlCol="0">
            <a:spAutoFit/>
          </a:bodyPr>
          <a:lstStyle/>
          <a:p>
            <a:r>
              <a:rPr lang="en-US" sz="1600" dirty="0" smtClean="0"/>
              <a:t>Charbonneau</a:t>
            </a:r>
          </a:p>
          <a:p>
            <a:endParaRPr lang="en-US" sz="1600" dirty="0"/>
          </a:p>
        </p:txBody>
      </p:sp>
    </p:spTree>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1315" name="Oval 51" descr="G:\Graphics\Urban\By Location\Bend\bendQRlibrary.JPG"/>
          <p:cNvSpPr>
            <a:spLocks noChangeArrowheads="1"/>
          </p:cNvSpPr>
          <p:nvPr/>
        </p:nvSpPr>
        <p:spPr bwMode="auto">
          <a:xfrm>
            <a:off x="1371600" y="3124200"/>
            <a:ext cx="4191000" cy="3276600"/>
          </a:xfrm>
          <a:prstGeom prst="ellipse">
            <a:avLst/>
          </a:prstGeom>
          <a:blipFill dpi="0" rotWithShape="0">
            <a:blip r:embed="rId3"/>
            <a:srcRect/>
            <a:stretch>
              <a:fillRect/>
            </a:stretch>
          </a:blipFill>
          <a:ln w="57150">
            <a:solidFill>
              <a:schemeClr val="bg1"/>
            </a:solidFill>
            <a:round/>
            <a:headEnd/>
            <a:tailEnd/>
          </a:ln>
          <a:effectLst>
            <a:outerShdw blurRad="63500" dist="52363" dir="4557825" algn="ctr" rotWithShape="0">
              <a:schemeClr val="tx1">
                <a:alpha val="74998"/>
              </a:schemeClr>
            </a:outerShdw>
          </a:effectLst>
        </p:spPr>
        <p:txBody>
          <a:bodyPr wrap="none" anchor="ctr">
            <a:prstTxWarp prst="textNoShape">
              <a:avLst/>
            </a:prstTxWarp>
          </a:bodyPr>
          <a:lstStyle/>
          <a:p>
            <a:pPr algn="ctr">
              <a:defRPr/>
            </a:pPr>
            <a:endParaRPr lang="en-US" sz="1800">
              <a:latin typeface="Arial" pitchFamily="-110" charset="0"/>
              <a:ea typeface="ＭＳ Ｐゴシック" pitchFamily="-110" charset="-128"/>
              <a:cs typeface="ＭＳ Ｐゴシック" pitchFamily="-110" charset="-128"/>
            </a:endParaRPr>
          </a:p>
        </p:txBody>
      </p:sp>
      <p:sp>
        <p:nvSpPr>
          <p:cNvPr id="11268" name="Rectangle 4"/>
          <p:cNvSpPr>
            <a:spLocks noGrp="1" noChangeArrowheads="1"/>
          </p:cNvSpPr>
          <p:nvPr>
            <p:ph type="body" idx="1"/>
          </p:nvPr>
        </p:nvSpPr>
        <p:spPr>
          <a:xfrm>
            <a:off x="685800" y="1600200"/>
            <a:ext cx="7010400" cy="4800600"/>
          </a:xfrm>
        </p:spPr>
        <p:txBody>
          <a:bodyPr/>
          <a:lstStyle/>
          <a:p>
            <a:pPr algn="ctr" eaLnBrk="1" hangingPunct="1">
              <a:buFont typeface="Wingdings" pitchFamily="-110" charset="2"/>
              <a:buChar char="Ø"/>
              <a:defRPr/>
            </a:pPr>
            <a:endParaRPr lang="en-US" altLang="en-US" sz="1800" i="1" dirty="0" smtClean="0">
              <a:solidFill>
                <a:srgbClr val="FFFFFF"/>
              </a:solidFill>
              <a:ea typeface="Times New Roman" charset="0"/>
              <a:cs typeface="Times New Roman" charset="0"/>
            </a:endParaRPr>
          </a:p>
          <a:p>
            <a:pPr algn="ctr" eaLnBrk="1" hangingPunct="1">
              <a:buFont typeface="Wingdings" pitchFamily="-110" charset="2"/>
              <a:buChar char="Ø"/>
              <a:defRPr/>
            </a:pPr>
            <a:endParaRPr lang="en-US" dirty="0" smtClean="0">
              <a:ea typeface="Times New Roman" charset="0"/>
              <a:cs typeface="Times New Roman" charset="0"/>
            </a:endParaRPr>
          </a:p>
          <a:p>
            <a:pPr algn="ctr" eaLnBrk="1" hangingPunct="1">
              <a:buFont typeface="Wingdings" pitchFamily="-110" charset="2"/>
              <a:buChar char="Ø"/>
              <a:defRPr/>
            </a:pPr>
            <a:endParaRPr lang="en-US" altLang="en-US" sz="2000" dirty="0">
              <a:solidFill>
                <a:srgbClr val="FFFFFF"/>
              </a:solidFill>
              <a:ea typeface="+mn-ea"/>
              <a:cs typeface="+mn-cs"/>
            </a:endParaRPr>
          </a:p>
        </p:txBody>
      </p:sp>
      <p:sp>
        <p:nvSpPr>
          <p:cNvPr id="11276" name="Rectangle 12"/>
          <p:cNvSpPr>
            <a:spLocks noGrp="1" noChangeArrowheads="1"/>
          </p:cNvSpPr>
          <p:nvPr>
            <p:ph type="title"/>
          </p:nvPr>
        </p:nvSpPr>
        <p:spPr>
          <a:xfrm>
            <a:off x="533400" y="609600"/>
            <a:ext cx="7467600" cy="1143000"/>
          </a:xfrm>
        </p:spPr>
        <p:txBody>
          <a:bodyPr/>
          <a:lstStyle/>
          <a:p>
            <a:pPr eaLnBrk="1" hangingPunct="1">
              <a:defRPr/>
            </a:pPr>
            <a:r>
              <a:rPr lang="en-US" sz="3600" dirty="0" smtClean="0">
                <a:ea typeface="Times New Roman" charset="0"/>
                <a:cs typeface="Times New Roman" charset="0"/>
              </a:rPr>
              <a:t/>
            </a:r>
            <a:br>
              <a:rPr lang="en-US" sz="3600" dirty="0" smtClean="0">
                <a:ea typeface="Times New Roman" charset="0"/>
                <a:cs typeface="Times New Roman" charset="0"/>
              </a:rPr>
            </a:br>
            <a:r>
              <a:rPr lang="en-US" sz="3600" dirty="0" smtClean="0">
                <a:ea typeface="Times New Roman" charset="0"/>
                <a:cs typeface="Times New Roman" charset="0"/>
              </a:rPr>
              <a:t>Integrated local and state planning solutions </a:t>
            </a:r>
            <a:br>
              <a:rPr lang="en-US" sz="3600" dirty="0" smtClean="0">
                <a:ea typeface="Times New Roman" charset="0"/>
                <a:cs typeface="Times New Roman" charset="0"/>
              </a:rPr>
            </a:br>
            <a:r>
              <a:rPr lang="en-US" dirty="0" smtClean="0">
                <a:ea typeface="Times New Roman" charset="0"/>
                <a:cs typeface="Times New Roman" charset="0"/>
              </a:rPr>
              <a:t/>
            </a:r>
            <a:br>
              <a:rPr lang="en-US" dirty="0" smtClean="0">
                <a:ea typeface="Times New Roman" charset="0"/>
                <a:cs typeface="Times New Roman" charset="0"/>
              </a:rPr>
            </a:br>
            <a:endParaRPr lang="en-US" dirty="0">
              <a:ea typeface="+mj-ea"/>
              <a:cs typeface="+mj-cs"/>
            </a:endParaRPr>
          </a:p>
        </p:txBody>
      </p:sp>
      <p:sp>
        <p:nvSpPr>
          <p:cNvPr id="11277" name="Oval 13"/>
          <p:cNvSpPr>
            <a:spLocks noChangeArrowheads="1"/>
          </p:cNvSpPr>
          <p:nvPr/>
        </p:nvSpPr>
        <p:spPr bwMode="auto">
          <a:xfrm>
            <a:off x="3810000" y="3124200"/>
            <a:ext cx="2133600" cy="838200"/>
          </a:xfrm>
          <a:prstGeom prst="ellipse">
            <a:avLst/>
          </a:prstGeom>
          <a:gradFill rotWithShape="0">
            <a:gsLst>
              <a:gs pos="0">
                <a:srgbClr val="FFFFCC"/>
              </a:gs>
              <a:gs pos="100000">
                <a:srgbClr val="FFCC66"/>
              </a:gs>
            </a:gsLst>
            <a:lin ang="5400000" scaled="1"/>
          </a:gradFill>
          <a:ln w="28575">
            <a:solidFill>
              <a:schemeClr val="bg1"/>
            </a:solidFill>
            <a:round/>
            <a:headEnd/>
            <a:tailEnd/>
          </a:ln>
          <a:effectLst>
            <a:outerShdw blurRad="63500" dist="46662" dir="3284183" algn="ctr" rotWithShape="0">
              <a:schemeClr val="tx1">
                <a:alpha val="74998"/>
              </a:schemeClr>
            </a:outerShdw>
          </a:effectLst>
        </p:spPr>
        <p:txBody>
          <a:bodyPr wrap="none" anchor="ctr">
            <a:prstTxWarp prst="textNoShape">
              <a:avLst/>
            </a:prstTxWarp>
          </a:bodyPr>
          <a:lstStyle/>
          <a:p>
            <a:pPr algn="ctr">
              <a:defRPr/>
            </a:pPr>
            <a:endParaRPr lang="en-US" sz="1800">
              <a:latin typeface="Arial" pitchFamily="-110" charset="0"/>
              <a:ea typeface="ＭＳ Ｐゴシック" pitchFamily="-110" charset="-128"/>
              <a:cs typeface="ＭＳ Ｐゴシック" pitchFamily="-110" charset="-128"/>
            </a:endParaRPr>
          </a:p>
        </p:txBody>
      </p:sp>
      <p:sp>
        <p:nvSpPr>
          <p:cNvPr id="138246" name="Text Box 14"/>
          <p:cNvSpPr txBox="1">
            <a:spLocks noChangeArrowheads="1"/>
          </p:cNvSpPr>
          <p:nvPr/>
        </p:nvSpPr>
        <p:spPr bwMode="auto">
          <a:xfrm>
            <a:off x="4114800" y="3382963"/>
            <a:ext cx="1905000" cy="274637"/>
          </a:xfrm>
          <a:prstGeom prst="rect">
            <a:avLst/>
          </a:prstGeom>
          <a:noFill/>
          <a:ln w="9525">
            <a:noFill/>
            <a:miter lim="800000"/>
            <a:headEnd/>
            <a:tailEnd/>
          </a:ln>
        </p:spPr>
        <p:txBody>
          <a:bodyPr>
            <a:prstTxWarp prst="textNoShape">
              <a:avLst/>
            </a:prstTxWarp>
            <a:spAutoFit/>
          </a:bodyPr>
          <a:lstStyle/>
          <a:p>
            <a:pPr algn="ctr">
              <a:spcBef>
                <a:spcPct val="50000"/>
              </a:spcBef>
            </a:pPr>
            <a:r>
              <a:rPr lang="en-US" sz="1200" b="1">
                <a:solidFill>
                  <a:schemeClr val="accent2"/>
                </a:solidFill>
                <a:latin typeface="Tahoma" charset="0"/>
              </a:rPr>
              <a:t>TRANSPORTATION</a:t>
            </a:r>
          </a:p>
        </p:txBody>
      </p:sp>
      <p:sp>
        <p:nvSpPr>
          <p:cNvPr id="11287" name="Oval 23"/>
          <p:cNvSpPr>
            <a:spLocks noChangeArrowheads="1"/>
          </p:cNvSpPr>
          <p:nvPr/>
        </p:nvSpPr>
        <p:spPr bwMode="auto">
          <a:xfrm>
            <a:off x="4724400" y="4343400"/>
            <a:ext cx="2133600" cy="838200"/>
          </a:xfrm>
          <a:prstGeom prst="ellipse">
            <a:avLst/>
          </a:prstGeom>
          <a:gradFill rotWithShape="0">
            <a:gsLst>
              <a:gs pos="0">
                <a:srgbClr val="FFFFCC"/>
              </a:gs>
              <a:gs pos="100000">
                <a:srgbClr val="FFCC66"/>
              </a:gs>
            </a:gsLst>
            <a:lin ang="5400000" scaled="1"/>
          </a:gradFill>
          <a:ln w="28575">
            <a:solidFill>
              <a:schemeClr val="bg1"/>
            </a:solidFill>
            <a:round/>
            <a:headEnd/>
            <a:tailEnd/>
          </a:ln>
          <a:effectLst>
            <a:outerShdw blurRad="63500" dist="57501" dir="3723739" algn="ctr" rotWithShape="0">
              <a:schemeClr val="tx1">
                <a:alpha val="74998"/>
              </a:schemeClr>
            </a:outerShdw>
          </a:effectLst>
        </p:spPr>
        <p:txBody>
          <a:bodyPr wrap="none" anchor="ctr">
            <a:prstTxWarp prst="textNoShape">
              <a:avLst/>
            </a:prstTxWarp>
          </a:bodyPr>
          <a:lstStyle/>
          <a:p>
            <a:pPr algn="ctr">
              <a:defRPr/>
            </a:pPr>
            <a:endParaRPr lang="en-US" sz="1800">
              <a:latin typeface="Arial" pitchFamily="-110" charset="0"/>
              <a:ea typeface="ＭＳ Ｐゴシック" pitchFamily="-110" charset="-128"/>
              <a:cs typeface="ＭＳ Ｐゴシック" pitchFamily="-110" charset="-128"/>
            </a:endParaRPr>
          </a:p>
        </p:txBody>
      </p:sp>
      <p:sp>
        <p:nvSpPr>
          <p:cNvPr id="138248" name="Text Box 16"/>
          <p:cNvSpPr txBox="1">
            <a:spLocks noChangeArrowheads="1"/>
          </p:cNvSpPr>
          <p:nvPr/>
        </p:nvSpPr>
        <p:spPr bwMode="auto">
          <a:xfrm>
            <a:off x="4876800" y="4495800"/>
            <a:ext cx="1905000" cy="457200"/>
          </a:xfrm>
          <a:prstGeom prst="rect">
            <a:avLst/>
          </a:prstGeom>
          <a:noFill/>
          <a:ln w="9525">
            <a:noFill/>
            <a:miter lim="800000"/>
            <a:headEnd/>
            <a:tailEnd/>
          </a:ln>
        </p:spPr>
        <p:txBody>
          <a:bodyPr>
            <a:prstTxWarp prst="textNoShape">
              <a:avLst/>
            </a:prstTxWarp>
            <a:spAutoFit/>
          </a:bodyPr>
          <a:lstStyle/>
          <a:p>
            <a:pPr algn="ctr">
              <a:spcBef>
                <a:spcPct val="50000"/>
              </a:spcBef>
            </a:pPr>
            <a:r>
              <a:rPr lang="en-US" sz="1200" b="1">
                <a:solidFill>
                  <a:schemeClr val="accent2"/>
                </a:solidFill>
                <a:latin typeface="Tahoma" charset="0"/>
              </a:rPr>
              <a:t>ECONOMIC DEVELOPMENT</a:t>
            </a:r>
          </a:p>
        </p:txBody>
      </p:sp>
      <p:sp>
        <p:nvSpPr>
          <p:cNvPr id="11289" name="Oval 25"/>
          <p:cNvSpPr>
            <a:spLocks noChangeArrowheads="1"/>
          </p:cNvSpPr>
          <p:nvPr/>
        </p:nvSpPr>
        <p:spPr bwMode="auto">
          <a:xfrm>
            <a:off x="3886200" y="5638800"/>
            <a:ext cx="2133600" cy="838200"/>
          </a:xfrm>
          <a:prstGeom prst="ellipse">
            <a:avLst/>
          </a:prstGeom>
          <a:gradFill rotWithShape="0">
            <a:gsLst>
              <a:gs pos="0">
                <a:srgbClr val="FFFFCC"/>
              </a:gs>
              <a:gs pos="100000">
                <a:srgbClr val="FFCC66"/>
              </a:gs>
            </a:gsLst>
            <a:lin ang="5400000" scaled="1"/>
          </a:gradFill>
          <a:ln w="28575">
            <a:solidFill>
              <a:schemeClr val="bg1"/>
            </a:solidFill>
            <a:round/>
            <a:headEnd/>
            <a:tailEnd/>
          </a:ln>
          <a:effectLst>
            <a:outerShdw blurRad="63500" dist="46662" dir="3284183" algn="ctr" rotWithShape="0">
              <a:schemeClr val="tx1">
                <a:alpha val="74998"/>
              </a:schemeClr>
            </a:outerShdw>
          </a:effectLst>
        </p:spPr>
        <p:txBody>
          <a:bodyPr wrap="none" anchor="ctr">
            <a:prstTxWarp prst="textNoShape">
              <a:avLst/>
            </a:prstTxWarp>
          </a:bodyPr>
          <a:lstStyle/>
          <a:p>
            <a:pPr algn="ctr">
              <a:defRPr/>
            </a:pPr>
            <a:endParaRPr lang="en-US" sz="1800">
              <a:latin typeface="Arial" pitchFamily="-110" charset="0"/>
              <a:ea typeface="ＭＳ Ｐゴシック" pitchFamily="-110" charset="-128"/>
              <a:cs typeface="ＭＳ Ｐゴシック" pitchFamily="-110" charset="-128"/>
            </a:endParaRPr>
          </a:p>
        </p:txBody>
      </p:sp>
      <p:sp>
        <p:nvSpPr>
          <p:cNvPr id="138250" name="Text Box 18"/>
          <p:cNvSpPr txBox="1">
            <a:spLocks noChangeArrowheads="1"/>
          </p:cNvSpPr>
          <p:nvPr/>
        </p:nvSpPr>
        <p:spPr bwMode="auto">
          <a:xfrm>
            <a:off x="4114800" y="5897563"/>
            <a:ext cx="1676400" cy="274637"/>
          </a:xfrm>
          <a:prstGeom prst="rect">
            <a:avLst/>
          </a:prstGeom>
          <a:noFill/>
          <a:ln w="9525">
            <a:noFill/>
            <a:miter lim="800000"/>
            <a:headEnd/>
            <a:tailEnd/>
          </a:ln>
        </p:spPr>
        <p:txBody>
          <a:bodyPr>
            <a:prstTxWarp prst="textNoShape">
              <a:avLst/>
            </a:prstTxWarp>
            <a:spAutoFit/>
          </a:bodyPr>
          <a:lstStyle/>
          <a:p>
            <a:pPr algn="ctr">
              <a:spcBef>
                <a:spcPct val="50000"/>
              </a:spcBef>
            </a:pPr>
            <a:r>
              <a:rPr lang="en-US" sz="1200" b="1">
                <a:solidFill>
                  <a:schemeClr val="accent2"/>
                </a:solidFill>
                <a:latin typeface="Tahoma" charset="0"/>
              </a:rPr>
              <a:t>HOUSING</a:t>
            </a:r>
          </a:p>
        </p:txBody>
      </p:sp>
      <p:sp>
        <p:nvSpPr>
          <p:cNvPr id="11288" name="Oval 24"/>
          <p:cNvSpPr>
            <a:spLocks noChangeArrowheads="1"/>
          </p:cNvSpPr>
          <p:nvPr/>
        </p:nvSpPr>
        <p:spPr bwMode="auto">
          <a:xfrm>
            <a:off x="1066800" y="5638800"/>
            <a:ext cx="2133600" cy="838200"/>
          </a:xfrm>
          <a:prstGeom prst="ellipse">
            <a:avLst/>
          </a:prstGeom>
          <a:gradFill rotWithShape="0">
            <a:gsLst>
              <a:gs pos="0">
                <a:srgbClr val="FFFFCC"/>
              </a:gs>
              <a:gs pos="100000">
                <a:srgbClr val="FFCC66"/>
              </a:gs>
            </a:gsLst>
            <a:lin ang="5400000" scaled="1"/>
          </a:gradFill>
          <a:ln w="28575">
            <a:solidFill>
              <a:schemeClr val="bg1"/>
            </a:solidFill>
            <a:round/>
            <a:headEnd/>
            <a:tailEnd/>
          </a:ln>
          <a:effectLst>
            <a:outerShdw blurRad="63500" dist="57501" dir="3723739" algn="ctr" rotWithShape="0">
              <a:schemeClr val="tx1">
                <a:alpha val="74998"/>
              </a:schemeClr>
            </a:outerShdw>
          </a:effectLst>
        </p:spPr>
        <p:txBody>
          <a:bodyPr wrap="none" anchor="ctr">
            <a:prstTxWarp prst="textNoShape">
              <a:avLst/>
            </a:prstTxWarp>
          </a:bodyPr>
          <a:lstStyle/>
          <a:p>
            <a:pPr algn="ctr">
              <a:defRPr/>
            </a:pPr>
            <a:endParaRPr lang="en-US" sz="1800">
              <a:latin typeface="Arial" pitchFamily="-110" charset="0"/>
              <a:ea typeface="ＭＳ Ｐゴシック" pitchFamily="-110" charset="-128"/>
              <a:cs typeface="ＭＳ Ｐゴシック" pitchFamily="-110" charset="-128"/>
            </a:endParaRPr>
          </a:p>
        </p:txBody>
      </p:sp>
      <p:sp>
        <p:nvSpPr>
          <p:cNvPr id="138252" name="Text Box 20"/>
          <p:cNvSpPr txBox="1">
            <a:spLocks noChangeArrowheads="1"/>
          </p:cNvSpPr>
          <p:nvPr/>
        </p:nvSpPr>
        <p:spPr bwMode="auto">
          <a:xfrm>
            <a:off x="1143000" y="5897563"/>
            <a:ext cx="1905000" cy="274637"/>
          </a:xfrm>
          <a:prstGeom prst="rect">
            <a:avLst/>
          </a:prstGeom>
          <a:noFill/>
          <a:ln w="9525">
            <a:noFill/>
            <a:miter lim="800000"/>
            <a:headEnd/>
            <a:tailEnd/>
          </a:ln>
        </p:spPr>
        <p:txBody>
          <a:bodyPr>
            <a:prstTxWarp prst="textNoShape">
              <a:avLst/>
            </a:prstTxWarp>
            <a:spAutoFit/>
          </a:bodyPr>
          <a:lstStyle/>
          <a:p>
            <a:pPr algn="ctr">
              <a:spcBef>
                <a:spcPct val="50000"/>
              </a:spcBef>
            </a:pPr>
            <a:r>
              <a:rPr lang="en-US" sz="1200" b="1">
                <a:solidFill>
                  <a:schemeClr val="accent2"/>
                </a:solidFill>
                <a:latin typeface="Tahoma" charset="0"/>
              </a:rPr>
              <a:t>ENVIRONMENT</a:t>
            </a:r>
          </a:p>
        </p:txBody>
      </p:sp>
      <p:sp>
        <p:nvSpPr>
          <p:cNvPr id="11290" name="Oval 26"/>
          <p:cNvSpPr>
            <a:spLocks noChangeArrowheads="1"/>
          </p:cNvSpPr>
          <p:nvPr/>
        </p:nvSpPr>
        <p:spPr bwMode="auto">
          <a:xfrm>
            <a:off x="152400" y="4343400"/>
            <a:ext cx="2133600" cy="838200"/>
          </a:xfrm>
          <a:prstGeom prst="ellipse">
            <a:avLst/>
          </a:prstGeom>
          <a:gradFill rotWithShape="0">
            <a:gsLst>
              <a:gs pos="0">
                <a:srgbClr val="FFFFCC"/>
              </a:gs>
              <a:gs pos="100000">
                <a:srgbClr val="FFCC66"/>
              </a:gs>
            </a:gsLst>
            <a:lin ang="5400000" scaled="1"/>
          </a:gradFill>
          <a:ln w="28575">
            <a:solidFill>
              <a:schemeClr val="bg1"/>
            </a:solidFill>
            <a:round/>
            <a:headEnd/>
            <a:tailEnd/>
          </a:ln>
          <a:effectLst>
            <a:outerShdw blurRad="63500" dist="57501" dir="3723739" algn="ctr" rotWithShape="0">
              <a:schemeClr val="tx1">
                <a:alpha val="74998"/>
              </a:schemeClr>
            </a:outerShdw>
          </a:effectLst>
        </p:spPr>
        <p:txBody>
          <a:bodyPr wrap="none" anchor="ctr">
            <a:prstTxWarp prst="textNoShape">
              <a:avLst/>
            </a:prstTxWarp>
          </a:bodyPr>
          <a:lstStyle/>
          <a:p>
            <a:pPr algn="ctr">
              <a:defRPr/>
            </a:pPr>
            <a:endParaRPr lang="en-US" sz="1800">
              <a:latin typeface="Arial" pitchFamily="-110" charset="0"/>
              <a:ea typeface="ＭＳ Ｐゴシック" pitchFamily="-110" charset="-128"/>
              <a:cs typeface="ＭＳ Ｐゴシック" pitchFamily="-110" charset="-128"/>
            </a:endParaRPr>
          </a:p>
        </p:txBody>
      </p:sp>
      <p:sp>
        <p:nvSpPr>
          <p:cNvPr id="138254" name="Text Box 22"/>
          <p:cNvSpPr txBox="1">
            <a:spLocks noChangeArrowheads="1"/>
          </p:cNvSpPr>
          <p:nvPr/>
        </p:nvSpPr>
        <p:spPr bwMode="auto">
          <a:xfrm>
            <a:off x="381000" y="4495800"/>
            <a:ext cx="1600200" cy="457200"/>
          </a:xfrm>
          <a:prstGeom prst="rect">
            <a:avLst/>
          </a:prstGeom>
          <a:noFill/>
          <a:ln w="9525">
            <a:noFill/>
            <a:miter lim="800000"/>
            <a:headEnd/>
            <a:tailEnd/>
          </a:ln>
        </p:spPr>
        <p:txBody>
          <a:bodyPr>
            <a:prstTxWarp prst="textNoShape">
              <a:avLst/>
            </a:prstTxWarp>
            <a:spAutoFit/>
          </a:bodyPr>
          <a:lstStyle/>
          <a:p>
            <a:pPr algn="ctr">
              <a:spcBef>
                <a:spcPct val="50000"/>
              </a:spcBef>
            </a:pPr>
            <a:r>
              <a:rPr lang="en-US" sz="1200" b="1">
                <a:solidFill>
                  <a:schemeClr val="accent2"/>
                </a:solidFill>
                <a:latin typeface="Tahoma" charset="0"/>
              </a:rPr>
              <a:t>SOCIAL SERVICES &amp; EDUCATION</a:t>
            </a:r>
          </a:p>
        </p:txBody>
      </p:sp>
      <p:sp>
        <p:nvSpPr>
          <p:cNvPr id="11291" name="Oval 27"/>
          <p:cNvSpPr>
            <a:spLocks noChangeArrowheads="1"/>
          </p:cNvSpPr>
          <p:nvPr/>
        </p:nvSpPr>
        <p:spPr bwMode="auto">
          <a:xfrm>
            <a:off x="1143000" y="3124200"/>
            <a:ext cx="2133600" cy="838200"/>
          </a:xfrm>
          <a:prstGeom prst="ellipse">
            <a:avLst/>
          </a:prstGeom>
          <a:gradFill rotWithShape="0">
            <a:gsLst>
              <a:gs pos="0">
                <a:schemeClr val="accent2"/>
              </a:gs>
              <a:gs pos="100000">
                <a:schemeClr val="hlink"/>
              </a:gs>
            </a:gsLst>
            <a:lin ang="5400000" scaled="1"/>
          </a:gradFill>
          <a:ln w="28575">
            <a:solidFill>
              <a:schemeClr val="bg1"/>
            </a:solidFill>
            <a:round/>
            <a:headEnd/>
            <a:tailEnd/>
          </a:ln>
          <a:effectLst>
            <a:outerShdw blurRad="63500" dist="57501" dir="3723739" algn="ctr" rotWithShape="0">
              <a:schemeClr val="tx1">
                <a:alpha val="74998"/>
              </a:schemeClr>
            </a:outerShdw>
          </a:effectLst>
        </p:spPr>
        <p:txBody>
          <a:bodyPr wrap="none" anchor="ctr">
            <a:prstTxWarp prst="textNoShape">
              <a:avLst/>
            </a:prstTxWarp>
          </a:bodyPr>
          <a:lstStyle/>
          <a:p>
            <a:pPr algn="ctr">
              <a:defRPr/>
            </a:pPr>
            <a:endParaRPr lang="en-US" sz="1800">
              <a:latin typeface="Arial" pitchFamily="-110" charset="0"/>
              <a:ea typeface="ＭＳ Ｐゴシック" pitchFamily="-110" charset="-128"/>
              <a:cs typeface="ＭＳ Ｐゴシック" pitchFamily="-110" charset="-128"/>
            </a:endParaRPr>
          </a:p>
        </p:txBody>
      </p:sp>
      <p:sp>
        <p:nvSpPr>
          <p:cNvPr id="11292" name="Text Box 28"/>
          <p:cNvSpPr txBox="1">
            <a:spLocks noChangeArrowheads="1"/>
          </p:cNvSpPr>
          <p:nvPr/>
        </p:nvSpPr>
        <p:spPr bwMode="auto">
          <a:xfrm>
            <a:off x="1295400" y="3382963"/>
            <a:ext cx="1905000" cy="274637"/>
          </a:xfrm>
          <a:prstGeom prst="rect">
            <a:avLst/>
          </a:prstGeom>
          <a:noFill/>
          <a:ln w="9525">
            <a:noFill/>
            <a:miter lim="800000"/>
            <a:headEnd/>
            <a:tailEnd/>
          </a:ln>
          <a:effectLst>
            <a:outerShdw blurRad="63500" dist="38099" dir="2700000" algn="ctr" rotWithShape="0">
              <a:schemeClr val="tx1">
                <a:alpha val="74998"/>
              </a:schemeClr>
            </a:outerShdw>
          </a:effectLst>
        </p:spPr>
        <p:txBody>
          <a:bodyPr>
            <a:prstTxWarp prst="textNoShape">
              <a:avLst/>
            </a:prstTxWarp>
            <a:spAutoFit/>
          </a:bodyPr>
          <a:lstStyle/>
          <a:p>
            <a:pPr algn="ctr">
              <a:spcBef>
                <a:spcPct val="50000"/>
              </a:spcBef>
              <a:defRPr/>
            </a:pPr>
            <a:r>
              <a:rPr lang="en-US" sz="1200" b="1">
                <a:solidFill>
                  <a:schemeClr val="bg1"/>
                </a:solidFill>
                <a:latin typeface="Tahoma" charset="0"/>
                <a:ea typeface="ＭＳ Ｐゴシック" pitchFamily="-110" charset="-128"/>
                <a:cs typeface="ＭＳ Ｐゴシック" pitchFamily="-110" charset="-128"/>
              </a:rPr>
              <a:t>LAND USE PLANNING</a:t>
            </a:r>
          </a:p>
        </p:txBody>
      </p:sp>
      <p:sp>
        <p:nvSpPr>
          <p:cNvPr id="138257" name="TextBox 17"/>
          <p:cNvSpPr txBox="1">
            <a:spLocks noChangeArrowheads="1"/>
          </p:cNvSpPr>
          <p:nvPr/>
        </p:nvSpPr>
        <p:spPr bwMode="auto">
          <a:xfrm>
            <a:off x="7874000" y="2768600"/>
            <a:ext cx="184150" cy="461963"/>
          </a:xfrm>
          <a:prstGeom prst="rect">
            <a:avLst/>
          </a:prstGeom>
          <a:noFill/>
          <a:ln w="9525">
            <a:noFill/>
            <a:miter lim="800000"/>
            <a:headEnd/>
            <a:tailEnd/>
          </a:ln>
        </p:spPr>
        <p:txBody>
          <a:bodyPr wrap="none">
            <a:prstTxWarp prst="textNoShape">
              <a:avLst/>
            </a:prstTxWarp>
            <a:spAutoFit/>
          </a:bodyPr>
          <a:lstStyle/>
          <a:p>
            <a:pPr algn="ctr"/>
            <a:endParaRPr lang="en-US" sz="1800"/>
          </a:p>
        </p:txBody>
      </p:sp>
      <p:sp>
        <p:nvSpPr>
          <p:cNvPr id="138258" name="TextBox 18"/>
          <p:cNvSpPr txBox="1">
            <a:spLocks noChangeArrowheads="1"/>
          </p:cNvSpPr>
          <p:nvPr/>
        </p:nvSpPr>
        <p:spPr bwMode="auto">
          <a:xfrm>
            <a:off x="1828800" y="2146300"/>
            <a:ext cx="6804025" cy="461963"/>
          </a:xfrm>
          <a:prstGeom prst="rect">
            <a:avLst/>
          </a:prstGeom>
          <a:noFill/>
          <a:ln w="9525">
            <a:noFill/>
            <a:miter lim="800000"/>
            <a:headEnd/>
            <a:tailEnd/>
          </a:ln>
        </p:spPr>
        <p:txBody>
          <a:bodyPr wrap="none">
            <a:prstTxWarp prst="textNoShape">
              <a:avLst/>
            </a:prstTxWarp>
            <a:spAutoFit/>
          </a:bodyPr>
          <a:lstStyle/>
          <a:p>
            <a:pPr algn="ctr"/>
            <a:r>
              <a:rPr lang="en-US" sz="1800">
                <a:solidFill>
                  <a:srgbClr val="FF0000"/>
                </a:solidFill>
              </a:rPr>
              <a:t>The Number One Goal: Community Participation</a:t>
            </a:r>
          </a:p>
        </p:txBody>
      </p:sp>
    </p:spTree>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97282" name="Picture 2050" descr="npo000007"/>
          <p:cNvPicPr>
            <a:picLocks noChangeAspect="1" noChangeArrowheads="1"/>
          </p:cNvPicPr>
          <p:nvPr/>
        </p:nvPicPr>
        <p:blipFill>
          <a:blip r:embed="rId2"/>
          <a:srcRect/>
          <a:stretch>
            <a:fillRect/>
          </a:stretch>
        </p:blipFill>
        <p:spPr bwMode="auto">
          <a:xfrm>
            <a:off x="1981200" y="2362200"/>
            <a:ext cx="5029200" cy="3646488"/>
          </a:xfrm>
          <a:prstGeom prst="rect">
            <a:avLst/>
          </a:prstGeom>
          <a:noFill/>
          <a:ln w="6350">
            <a:solidFill>
              <a:schemeClr val="tx1"/>
            </a:solidFill>
            <a:miter lim="800000"/>
            <a:headEnd/>
            <a:tailEnd/>
          </a:ln>
        </p:spPr>
      </p:pic>
      <p:sp>
        <p:nvSpPr>
          <p:cNvPr id="97283" name="Rectangle 3"/>
          <p:cNvSpPr>
            <a:spLocks noChangeArrowheads="1"/>
          </p:cNvSpPr>
          <p:nvPr/>
        </p:nvSpPr>
        <p:spPr bwMode="auto">
          <a:xfrm>
            <a:off x="1447800" y="685800"/>
            <a:ext cx="6400800" cy="1200150"/>
          </a:xfrm>
          <a:prstGeom prst="rect">
            <a:avLst/>
          </a:prstGeom>
          <a:noFill/>
          <a:ln w="9525">
            <a:noFill/>
            <a:miter lim="800000"/>
            <a:headEnd/>
            <a:tailEnd/>
          </a:ln>
        </p:spPr>
        <p:txBody>
          <a:bodyPr>
            <a:prstTxWarp prst="textNoShape">
              <a:avLst/>
            </a:prstTxWarp>
            <a:spAutoFit/>
          </a:bodyPr>
          <a:lstStyle/>
          <a:p>
            <a:r>
              <a:rPr lang="en-US" sz="3600" b="1">
                <a:latin typeface="Tempus Sans ITC" charset="0"/>
              </a:rPr>
              <a:t>Farm and Forest Protection—Urban Growth Boundary</a:t>
            </a:r>
          </a:p>
        </p:txBody>
      </p:sp>
    </p:spTree>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88066" name="Picture 2" descr="S:\Oringdulph\SmartGrowth.APA\fields.jpg"/>
          <p:cNvPicPr>
            <a:picLocks noChangeAspect="1" noChangeArrowheads="1"/>
          </p:cNvPicPr>
          <p:nvPr/>
        </p:nvPicPr>
        <p:blipFill>
          <a:blip r:embed="rId3"/>
          <a:srcRect l="3877" r="16837" b="6685"/>
          <a:stretch>
            <a:fillRect/>
          </a:stretch>
        </p:blipFill>
        <p:spPr bwMode="auto">
          <a:xfrm>
            <a:off x="5943600" y="3886200"/>
            <a:ext cx="3657600" cy="2971800"/>
          </a:xfrm>
          <a:prstGeom prst="rect">
            <a:avLst/>
          </a:prstGeom>
          <a:noFill/>
          <a:effectLst>
            <a:outerShdw blurRad="63500" dist="53882" dir="2700000" algn="ctr" rotWithShape="0">
              <a:schemeClr val="tx1">
                <a:alpha val="74998"/>
              </a:schemeClr>
            </a:outerShdw>
          </a:effectLst>
        </p:spPr>
      </p:pic>
      <p:pic>
        <p:nvPicPr>
          <p:cNvPr id="98307" name="Picture 3" descr="S:\Oringdulph\SmartGrowth.APA\snowtrees.jpg"/>
          <p:cNvPicPr>
            <a:picLocks noChangeAspect="1" noChangeArrowheads="1"/>
          </p:cNvPicPr>
          <p:nvPr/>
        </p:nvPicPr>
        <p:blipFill>
          <a:blip r:embed="rId4"/>
          <a:srcRect r="5882"/>
          <a:stretch>
            <a:fillRect/>
          </a:stretch>
        </p:blipFill>
        <p:spPr bwMode="auto">
          <a:xfrm>
            <a:off x="5943600" y="1905000"/>
            <a:ext cx="3657600" cy="2719388"/>
          </a:xfrm>
          <a:prstGeom prst="rect">
            <a:avLst/>
          </a:prstGeom>
          <a:noFill/>
          <a:ln w="9525">
            <a:noFill/>
            <a:miter lim="800000"/>
            <a:headEnd/>
            <a:tailEnd/>
          </a:ln>
        </p:spPr>
      </p:pic>
      <p:pic>
        <p:nvPicPr>
          <p:cNvPr id="88068" name="Picture 4" descr="S:\Oringdulph\SmartGrowth.APA\vinyards.jpg"/>
          <p:cNvPicPr>
            <a:picLocks noChangeAspect="1" noChangeArrowheads="1"/>
          </p:cNvPicPr>
          <p:nvPr/>
        </p:nvPicPr>
        <p:blipFill>
          <a:blip r:embed="rId5"/>
          <a:srcRect l="6218" t="16563"/>
          <a:stretch>
            <a:fillRect/>
          </a:stretch>
        </p:blipFill>
        <p:spPr bwMode="auto">
          <a:xfrm>
            <a:off x="5943600" y="0"/>
            <a:ext cx="3657600" cy="2349500"/>
          </a:xfrm>
          <a:prstGeom prst="rect">
            <a:avLst/>
          </a:prstGeom>
          <a:noFill/>
          <a:effectLst>
            <a:outerShdw blurRad="63500" dist="38099" dir="2700000" algn="ctr" rotWithShape="0">
              <a:schemeClr val="tx1">
                <a:alpha val="74998"/>
              </a:schemeClr>
            </a:outerShdw>
          </a:effectLst>
        </p:spPr>
      </p:pic>
      <p:sp>
        <p:nvSpPr>
          <p:cNvPr id="98309" name="Rectangle 8"/>
          <p:cNvSpPr>
            <a:spLocks noChangeArrowheads="1"/>
          </p:cNvSpPr>
          <p:nvPr/>
        </p:nvSpPr>
        <p:spPr bwMode="auto">
          <a:xfrm>
            <a:off x="3276600" y="4953000"/>
            <a:ext cx="990600" cy="617538"/>
          </a:xfrm>
          <a:prstGeom prst="rect">
            <a:avLst/>
          </a:prstGeom>
          <a:solidFill>
            <a:srgbClr val="333333"/>
          </a:solidFill>
          <a:ln w="9525">
            <a:noFill/>
            <a:miter lim="800000"/>
            <a:headEnd/>
            <a:tailEnd/>
          </a:ln>
        </p:spPr>
        <p:txBody>
          <a:bodyPr wrap="none" anchor="ctr">
            <a:prstTxWarp prst="textNoShape">
              <a:avLst/>
            </a:prstTxWarp>
          </a:bodyPr>
          <a:lstStyle/>
          <a:p>
            <a:pPr algn="ctr"/>
            <a:endParaRPr lang="en-US" sz="1800"/>
          </a:p>
        </p:txBody>
      </p:sp>
      <p:sp>
        <p:nvSpPr>
          <p:cNvPr id="88077" name="Rectangle 13"/>
          <p:cNvSpPr>
            <a:spLocks noGrp="1" noChangeArrowheads="1"/>
          </p:cNvSpPr>
          <p:nvPr>
            <p:ph type="title"/>
          </p:nvPr>
        </p:nvSpPr>
        <p:spPr>
          <a:xfrm>
            <a:off x="685800" y="76200"/>
            <a:ext cx="7467600" cy="1143000"/>
          </a:xfrm>
        </p:spPr>
        <p:txBody>
          <a:bodyPr/>
          <a:lstStyle/>
          <a:p>
            <a:pPr eaLnBrk="1" hangingPunct="1">
              <a:defRPr/>
            </a:pPr>
            <a:r>
              <a:rPr lang="en-US" sz="3200" dirty="0">
                <a:ea typeface="Times New Roman" pitchFamily="-109" charset="0"/>
                <a:cs typeface="Times New Roman" pitchFamily="-109" charset="0"/>
              </a:rPr>
              <a:t>Tools for Oregonians</a:t>
            </a:r>
            <a:br>
              <a:rPr lang="en-US" sz="3200" dirty="0">
                <a:ea typeface="Times New Roman" pitchFamily="-109" charset="0"/>
                <a:cs typeface="Times New Roman" pitchFamily="-109" charset="0"/>
              </a:rPr>
            </a:br>
            <a:r>
              <a:rPr lang="en-US" sz="3200" dirty="0">
                <a:ea typeface="Times New Roman" pitchFamily="-109" charset="0"/>
                <a:cs typeface="Times New Roman" pitchFamily="-109" charset="0"/>
              </a:rPr>
              <a:t>… the statewide planning program </a:t>
            </a:r>
          </a:p>
        </p:txBody>
      </p:sp>
      <p:sp>
        <p:nvSpPr>
          <p:cNvPr id="88078" name="Text Box 14"/>
          <p:cNvSpPr txBox="1">
            <a:spLocks noChangeArrowheads="1"/>
          </p:cNvSpPr>
          <p:nvPr/>
        </p:nvSpPr>
        <p:spPr bwMode="auto">
          <a:xfrm>
            <a:off x="457200" y="1614488"/>
            <a:ext cx="5867400" cy="519112"/>
          </a:xfrm>
          <a:prstGeom prst="rect">
            <a:avLst/>
          </a:prstGeom>
          <a:noFill/>
          <a:ln w="9525">
            <a:noFill/>
            <a:miter lim="800000"/>
            <a:headEnd/>
            <a:tailEnd/>
          </a:ln>
          <a:effectLst>
            <a:outerShdw blurRad="63500" dist="38099" dir="2700000" algn="ctr" rotWithShape="0">
              <a:schemeClr val="tx1">
                <a:alpha val="74998"/>
              </a:schemeClr>
            </a:outerShdw>
          </a:effectLst>
        </p:spPr>
        <p:txBody>
          <a:bodyPr>
            <a:prstTxWarp prst="textNoShape">
              <a:avLst/>
            </a:prstTxWarp>
            <a:spAutoFit/>
          </a:bodyPr>
          <a:lstStyle/>
          <a:p>
            <a:pPr algn="ctr">
              <a:spcBef>
                <a:spcPct val="50000"/>
              </a:spcBef>
              <a:defRPr/>
            </a:pPr>
            <a:r>
              <a:rPr lang="en-US" sz="2800" dirty="0">
                <a:solidFill>
                  <a:schemeClr val="accent4">
                    <a:lumMod val="25000"/>
                  </a:schemeClr>
                </a:solidFill>
                <a:effectLst>
                  <a:outerShdw blurRad="38100" dist="38100" dir="2700000" algn="tl">
                    <a:srgbClr val="DDDDDD"/>
                  </a:outerShdw>
                </a:effectLst>
                <a:latin typeface="Tahoma" pitchFamily="-109" charset="0"/>
                <a:ea typeface="+mn-ea"/>
                <a:cs typeface="+mn-cs"/>
              </a:rPr>
              <a:t>Slowing the loss of farmland</a:t>
            </a:r>
          </a:p>
        </p:txBody>
      </p:sp>
      <p:sp>
        <p:nvSpPr>
          <p:cNvPr id="98312" name="Rectangle 15"/>
          <p:cNvSpPr>
            <a:spLocks noChangeArrowheads="1"/>
          </p:cNvSpPr>
          <p:nvPr/>
        </p:nvSpPr>
        <p:spPr bwMode="auto">
          <a:xfrm>
            <a:off x="457200" y="2362200"/>
            <a:ext cx="5105400" cy="1844675"/>
          </a:xfrm>
          <a:prstGeom prst="rect">
            <a:avLst/>
          </a:prstGeom>
          <a:noFill/>
          <a:ln w="9525">
            <a:noFill/>
            <a:miter lim="800000"/>
            <a:headEnd/>
            <a:tailEnd/>
          </a:ln>
        </p:spPr>
        <p:txBody>
          <a:bodyPr>
            <a:prstTxWarp prst="textNoShape">
              <a:avLst/>
            </a:prstTxWarp>
            <a:spAutoFit/>
          </a:bodyPr>
          <a:lstStyle/>
          <a:p>
            <a:pPr algn="ctr">
              <a:lnSpc>
                <a:spcPct val="90000"/>
              </a:lnSpc>
              <a:spcBef>
                <a:spcPct val="20000"/>
              </a:spcBef>
            </a:pPr>
            <a:r>
              <a:rPr lang="en-US" sz="3200" b="1" i="1">
                <a:solidFill>
                  <a:schemeClr val="bg1"/>
                </a:solidFill>
                <a:latin typeface="Arial Narrow" charset="0"/>
              </a:rPr>
              <a:t>Oregon’s farmland has been preserved…with small losses concentrated within areas designated for growth</a:t>
            </a:r>
          </a:p>
        </p:txBody>
      </p:sp>
      <p:sp>
        <p:nvSpPr>
          <p:cNvPr id="98313" name="Rectangle 16"/>
          <p:cNvSpPr>
            <a:spLocks noChangeArrowheads="1"/>
          </p:cNvSpPr>
          <p:nvPr/>
        </p:nvSpPr>
        <p:spPr bwMode="auto">
          <a:xfrm>
            <a:off x="6629400" y="6096000"/>
            <a:ext cx="2895600" cy="730250"/>
          </a:xfrm>
          <a:prstGeom prst="rect">
            <a:avLst/>
          </a:prstGeom>
          <a:noFill/>
          <a:ln w="9525">
            <a:noFill/>
            <a:miter lim="800000"/>
            <a:headEnd/>
            <a:tailEnd/>
          </a:ln>
        </p:spPr>
        <p:txBody>
          <a:bodyPr>
            <a:prstTxWarp prst="textNoShape">
              <a:avLst/>
            </a:prstTxWarp>
            <a:spAutoFit/>
          </a:bodyPr>
          <a:lstStyle/>
          <a:p>
            <a:pPr algn="ctr">
              <a:spcBef>
                <a:spcPct val="50000"/>
              </a:spcBef>
            </a:pPr>
            <a:r>
              <a:rPr lang="en-US" sz="1400">
                <a:solidFill>
                  <a:schemeClr val="bg1"/>
                </a:solidFill>
                <a:latin typeface="Arial Narrow" charset="0"/>
              </a:rPr>
              <a:t>Source: 1997 National Resources Inventory (Revised 12-2000)  &amp;         Oregon Department of Agriculture</a:t>
            </a:r>
          </a:p>
        </p:txBody>
      </p:sp>
      <p:sp>
        <p:nvSpPr>
          <p:cNvPr id="98314" name="Text Box 17"/>
          <p:cNvSpPr txBox="1">
            <a:spLocks noChangeArrowheads="1"/>
          </p:cNvSpPr>
          <p:nvPr/>
        </p:nvSpPr>
        <p:spPr bwMode="auto">
          <a:xfrm>
            <a:off x="3429000" y="5638800"/>
            <a:ext cx="1066800" cy="336550"/>
          </a:xfrm>
          <a:prstGeom prst="rect">
            <a:avLst/>
          </a:prstGeom>
          <a:noFill/>
          <a:ln w="9525">
            <a:noFill/>
            <a:miter lim="800000"/>
            <a:headEnd/>
            <a:tailEnd/>
          </a:ln>
        </p:spPr>
        <p:txBody>
          <a:bodyPr>
            <a:prstTxWarp prst="textNoShape">
              <a:avLst/>
            </a:prstTxWarp>
            <a:spAutoFit/>
          </a:bodyPr>
          <a:lstStyle/>
          <a:p>
            <a:pPr algn="ctr">
              <a:spcBef>
                <a:spcPct val="50000"/>
              </a:spcBef>
            </a:pPr>
            <a:r>
              <a:rPr lang="en-US" sz="1600" b="1">
                <a:solidFill>
                  <a:schemeClr val="bg1"/>
                </a:solidFill>
                <a:latin typeface="Arial Narrow" charset="0"/>
              </a:rPr>
              <a:t>1.0%</a:t>
            </a:r>
          </a:p>
        </p:txBody>
      </p:sp>
      <p:sp>
        <p:nvSpPr>
          <p:cNvPr id="98315" name="Text Box 18"/>
          <p:cNvSpPr txBox="1">
            <a:spLocks noChangeArrowheads="1"/>
          </p:cNvSpPr>
          <p:nvPr/>
        </p:nvSpPr>
        <p:spPr bwMode="auto">
          <a:xfrm>
            <a:off x="4648200" y="5638800"/>
            <a:ext cx="838200" cy="336550"/>
          </a:xfrm>
          <a:prstGeom prst="rect">
            <a:avLst/>
          </a:prstGeom>
          <a:noFill/>
          <a:ln w="9525">
            <a:noFill/>
            <a:miter lim="800000"/>
            <a:headEnd/>
            <a:tailEnd/>
          </a:ln>
        </p:spPr>
        <p:txBody>
          <a:bodyPr>
            <a:prstTxWarp prst="textNoShape">
              <a:avLst/>
            </a:prstTxWarp>
            <a:spAutoFit/>
          </a:bodyPr>
          <a:lstStyle/>
          <a:p>
            <a:pPr algn="ctr">
              <a:spcBef>
                <a:spcPct val="50000"/>
              </a:spcBef>
            </a:pPr>
            <a:r>
              <a:rPr lang="en-US" sz="1600" b="1">
                <a:solidFill>
                  <a:schemeClr val="bg1"/>
                </a:solidFill>
                <a:latin typeface="Arial Narrow" charset="0"/>
              </a:rPr>
              <a:t>1.6%</a:t>
            </a:r>
          </a:p>
        </p:txBody>
      </p:sp>
      <p:sp>
        <p:nvSpPr>
          <p:cNvPr id="98316" name="Text Box 19"/>
          <p:cNvSpPr txBox="1">
            <a:spLocks noChangeArrowheads="1"/>
          </p:cNvSpPr>
          <p:nvPr/>
        </p:nvSpPr>
        <p:spPr bwMode="auto">
          <a:xfrm>
            <a:off x="7086600" y="5638800"/>
            <a:ext cx="914400" cy="336550"/>
          </a:xfrm>
          <a:prstGeom prst="rect">
            <a:avLst/>
          </a:prstGeom>
          <a:noFill/>
          <a:ln w="9525">
            <a:noFill/>
            <a:miter lim="800000"/>
            <a:headEnd/>
            <a:tailEnd/>
          </a:ln>
        </p:spPr>
        <p:txBody>
          <a:bodyPr>
            <a:prstTxWarp prst="textNoShape">
              <a:avLst/>
            </a:prstTxWarp>
            <a:spAutoFit/>
          </a:bodyPr>
          <a:lstStyle/>
          <a:p>
            <a:pPr algn="ctr">
              <a:spcBef>
                <a:spcPct val="50000"/>
              </a:spcBef>
            </a:pPr>
            <a:r>
              <a:rPr lang="en-US" sz="1600" b="1">
                <a:solidFill>
                  <a:schemeClr val="bg1"/>
                </a:solidFill>
                <a:latin typeface="Arial Narrow" charset="0"/>
              </a:rPr>
              <a:t>3.7%</a:t>
            </a:r>
          </a:p>
        </p:txBody>
      </p:sp>
      <p:sp>
        <p:nvSpPr>
          <p:cNvPr id="98317" name="Text Box 20"/>
          <p:cNvSpPr txBox="1">
            <a:spLocks noChangeArrowheads="1"/>
          </p:cNvSpPr>
          <p:nvPr/>
        </p:nvSpPr>
        <p:spPr bwMode="auto">
          <a:xfrm>
            <a:off x="5867400" y="5638800"/>
            <a:ext cx="762000" cy="336550"/>
          </a:xfrm>
          <a:prstGeom prst="rect">
            <a:avLst/>
          </a:prstGeom>
          <a:noFill/>
          <a:ln w="9525">
            <a:noFill/>
            <a:miter lim="800000"/>
            <a:headEnd/>
            <a:tailEnd/>
          </a:ln>
        </p:spPr>
        <p:txBody>
          <a:bodyPr>
            <a:prstTxWarp prst="textNoShape">
              <a:avLst/>
            </a:prstTxWarp>
            <a:spAutoFit/>
          </a:bodyPr>
          <a:lstStyle/>
          <a:p>
            <a:pPr algn="ctr">
              <a:spcBef>
                <a:spcPct val="50000"/>
              </a:spcBef>
            </a:pPr>
            <a:r>
              <a:rPr lang="en-US" sz="1600" b="1">
                <a:solidFill>
                  <a:schemeClr val="bg1"/>
                </a:solidFill>
                <a:latin typeface="Arial Narrow" charset="0"/>
              </a:rPr>
              <a:t>1.7%</a:t>
            </a:r>
          </a:p>
        </p:txBody>
      </p:sp>
      <p:sp>
        <p:nvSpPr>
          <p:cNvPr id="98318" name="Text Box 21"/>
          <p:cNvSpPr txBox="1">
            <a:spLocks noChangeArrowheads="1"/>
          </p:cNvSpPr>
          <p:nvPr/>
        </p:nvSpPr>
        <p:spPr bwMode="auto">
          <a:xfrm>
            <a:off x="8229600" y="5638800"/>
            <a:ext cx="838200" cy="336550"/>
          </a:xfrm>
          <a:prstGeom prst="rect">
            <a:avLst/>
          </a:prstGeom>
          <a:noFill/>
          <a:ln w="9525">
            <a:noFill/>
            <a:miter lim="800000"/>
            <a:headEnd/>
            <a:tailEnd/>
          </a:ln>
        </p:spPr>
        <p:txBody>
          <a:bodyPr>
            <a:prstTxWarp prst="textNoShape">
              <a:avLst/>
            </a:prstTxWarp>
            <a:spAutoFit/>
          </a:bodyPr>
          <a:lstStyle/>
          <a:p>
            <a:pPr algn="ctr">
              <a:spcBef>
                <a:spcPct val="50000"/>
              </a:spcBef>
            </a:pPr>
            <a:r>
              <a:rPr lang="en-US" sz="1600" b="1">
                <a:solidFill>
                  <a:schemeClr val="bg1"/>
                </a:solidFill>
                <a:latin typeface="Arial Narrow" charset="0"/>
              </a:rPr>
              <a:t>8.6%</a:t>
            </a:r>
          </a:p>
        </p:txBody>
      </p:sp>
      <p:sp>
        <p:nvSpPr>
          <p:cNvPr id="98319" name="Rectangle 22"/>
          <p:cNvSpPr>
            <a:spLocks noChangeArrowheads="1"/>
          </p:cNvSpPr>
          <p:nvPr/>
        </p:nvSpPr>
        <p:spPr bwMode="auto">
          <a:xfrm>
            <a:off x="3200400" y="5029200"/>
            <a:ext cx="990600" cy="617538"/>
          </a:xfrm>
          <a:prstGeom prst="rect">
            <a:avLst/>
          </a:prstGeom>
          <a:gradFill rotWithShape="0">
            <a:gsLst>
              <a:gs pos="0">
                <a:srgbClr val="FFCC66"/>
              </a:gs>
              <a:gs pos="100000">
                <a:srgbClr val="FFFF99"/>
              </a:gs>
            </a:gsLst>
            <a:lin ang="5400000" scaled="1"/>
          </a:gradFill>
          <a:ln w="9525">
            <a:solidFill>
              <a:schemeClr val="bg1"/>
            </a:solidFill>
            <a:miter lim="800000"/>
            <a:headEnd/>
            <a:tailEnd/>
          </a:ln>
        </p:spPr>
        <p:txBody>
          <a:bodyPr wrap="none" anchor="ctr">
            <a:prstTxWarp prst="textNoShape">
              <a:avLst/>
            </a:prstTxWarp>
          </a:bodyPr>
          <a:lstStyle/>
          <a:p>
            <a:pPr algn="ctr"/>
            <a:endParaRPr lang="en-US" sz="1800"/>
          </a:p>
        </p:txBody>
      </p:sp>
      <p:sp>
        <p:nvSpPr>
          <p:cNvPr id="98320" name="Text Box 27"/>
          <p:cNvSpPr txBox="1">
            <a:spLocks noChangeArrowheads="1"/>
          </p:cNvSpPr>
          <p:nvPr/>
        </p:nvSpPr>
        <p:spPr bwMode="auto">
          <a:xfrm>
            <a:off x="3276600" y="5867400"/>
            <a:ext cx="906463" cy="336550"/>
          </a:xfrm>
          <a:prstGeom prst="rect">
            <a:avLst/>
          </a:prstGeom>
          <a:noFill/>
          <a:ln w="9525">
            <a:noFill/>
            <a:miter lim="800000"/>
            <a:headEnd/>
            <a:tailEnd/>
          </a:ln>
        </p:spPr>
        <p:txBody>
          <a:bodyPr wrap="none">
            <a:prstTxWarp prst="textNoShape">
              <a:avLst/>
            </a:prstTxWarp>
            <a:spAutoFit/>
          </a:bodyPr>
          <a:lstStyle/>
          <a:p>
            <a:pPr algn="ctr"/>
            <a:r>
              <a:rPr lang="en-US" sz="1600" b="1">
                <a:solidFill>
                  <a:srgbClr val="FFFF99"/>
                </a:solidFill>
              </a:rPr>
              <a:t>Oregon</a:t>
            </a:r>
          </a:p>
        </p:txBody>
      </p:sp>
      <p:sp>
        <p:nvSpPr>
          <p:cNvPr id="98321" name="Text Box 28"/>
          <p:cNvSpPr txBox="1">
            <a:spLocks noChangeArrowheads="1"/>
          </p:cNvSpPr>
          <p:nvPr/>
        </p:nvSpPr>
        <p:spPr bwMode="auto">
          <a:xfrm>
            <a:off x="4267200" y="5867400"/>
            <a:ext cx="1346200" cy="336550"/>
          </a:xfrm>
          <a:prstGeom prst="rect">
            <a:avLst/>
          </a:prstGeom>
          <a:noFill/>
          <a:ln w="9525">
            <a:noFill/>
            <a:miter lim="800000"/>
            <a:headEnd/>
            <a:tailEnd/>
          </a:ln>
        </p:spPr>
        <p:txBody>
          <a:bodyPr wrap="none">
            <a:prstTxWarp prst="textNoShape">
              <a:avLst/>
            </a:prstTxWarp>
            <a:spAutoFit/>
          </a:bodyPr>
          <a:lstStyle/>
          <a:p>
            <a:pPr algn="ctr"/>
            <a:r>
              <a:rPr lang="en-US" sz="1600" b="1">
                <a:solidFill>
                  <a:srgbClr val="FFFF99"/>
                </a:solidFill>
              </a:rPr>
              <a:t>Washington</a:t>
            </a:r>
          </a:p>
        </p:txBody>
      </p:sp>
      <p:sp>
        <p:nvSpPr>
          <p:cNvPr id="98322" name="Text Box 29"/>
          <p:cNvSpPr txBox="1">
            <a:spLocks noChangeArrowheads="1"/>
          </p:cNvSpPr>
          <p:nvPr/>
        </p:nvSpPr>
        <p:spPr bwMode="auto">
          <a:xfrm>
            <a:off x="6781800" y="5867400"/>
            <a:ext cx="1295400" cy="336550"/>
          </a:xfrm>
          <a:prstGeom prst="rect">
            <a:avLst/>
          </a:prstGeom>
          <a:noFill/>
          <a:ln w="9525">
            <a:noFill/>
            <a:miter lim="800000"/>
            <a:headEnd/>
            <a:tailEnd/>
          </a:ln>
        </p:spPr>
        <p:txBody>
          <a:bodyPr>
            <a:prstTxWarp prst="textNoShape">
              <a:avLst/>
            </a:prstTxWarp>
            <a:spAutoFit/>
          </a:bodyPr>
          <a:lstStyle/>
          <a:p>
            <a:pPr algn="ctr"/>
            <a:r>
              <a:rPr lang="en-US" sz="1600" b="1">
                <a:solidFill>
                  <a:srgbClr val="FFFF99"/>
                </a:solidFill>
              </a:rPr>
              <a:t>California</a:t>
            </a:r>
          </a:p>
        </p:txBody>
      </p:sp>
      <p:sp>
        <p:nvSpPr>
          <p:cNvPr id="98323" name="Text Box 30"/>
          <p:cNvSpPr txBox="1">
            <a:spLocks noChangeArrowheads="1"/>
          </p:cNvSpPr>
          <p:nvPr/>
        </p:nvSpPr>
        <p:spPr bwMode="auto">
          <a:xfrm>
            <a:off x="5715000" y="5867400"/>
            <a:ext cx="1066800" cy="336550"/>
          </a:xfrm>
          <a:prstGeom prst="rect">
            <a:avLst/>
          </a:prstGeom>
          <a:noFill/>
          <a:ln w="9525">
            <a:noFill/>
            <a:miter lim="800000"/>
            <a:headEnd/>
            <a:tailEnd/>
          </a:ln>
        </p:spPr>
        <p:txBody>
          <a:bodyPr>
            <a:prstTxWarp prst="textNoShape">
              <a:avLst/>
            </a:prstTxWarp>
            <a:spAutoFit/>
          </a:bodyPr>
          <a:lstStyle/>
          <a:p>
            <a:pPr algn="ctr"/>
            <a:r>
              <a:rPr lang="en-US" sz="1600" b="1">
                <a:solidFill>
                  <a:srgbClr val="FFFF99"/>
                </a:solidFill>
              </a:rPr>
              <a:t>Illinois</a:t>
            </a:r>
          </a:p>
        </p:txBody>
      </p:sp>
      <p:sp>
        <p:nvSpPr>
          <p:cNvPr id="98324" name="Text Box 31"/>
          <p:cNvSpPr txBox="1">
            <a:spLocks noChangeArrowheads="1"/>
          </p:cNvSpPr>
          <p:nvPr/>
        </p:nvSpPr>
        <p:spPr bwMode="auto">
          <a:xfrm>
            <a:off x="8053388" y="5867400"/>
            <a:ext cx="862012" cy="336550"/>
          </a:xfrm>
          <a:prstGeom prst="rect">
            <a:avLst/>
          </a:prstGeom>
          <a:noFill/>
          <a:ln w="9525">
            <a:noFill/>
            <a:miter lim="800000"/>
            <a:headEnd/>
            <a:tailEnd/>
          </a:ln>
        </p:spPr>
        <p:txBody>
          <a:bodyPr wrap="none">
            <a:prstTxWarp prst="textNoShape">
              <a:avLst/>
            </a:prstTxWarp>
            <a:spAutoFit/>
          </a:bodyPr>
          <a:lstStyle/>
          <a:p>
            <a:pPr algn="ctr"/>
            <a:r>
              <a:rPr lang="en-US" sz="1600" b="1">
                <a:solidFill>
                  <a:srgbClr val="FFFF99"/>
                </a:solidFill>
              </a:rPr>
              <a:t>Florida</a:t>
            </a:r>
          </a:p>
        </p:txBody>
      </p:sp>
      <p:sp>
        <p:nvSpPr>
          <p:cNvPr id="98325" name="Text Box 33"/>
          <p:cNvSpPr txBox="1">
            <a:spLocks noChangeArrowheads="1"/>
          </p:cNvSpPr>
          <p:nvPr/>
        </p:nvSpPr>
        <p:spPr bwMode="auto">
          <a:xfrm>
            <a:off x="3124200" y="5105400"/>
            <a:ext cx="1158875" cy="757238"/>
          </a:xfrm>
          <a:prstGeom prst="rect">
            <a:avLst/>
          </a:prstGeom>
          <a:noFill/>
          <a:ln w="9525">
            <a:noFill/>
            <a:miter lim="800000"/>
            <a:headEnd/>
            <a:tailEnd/>
          </a:ln>
        </p:spPr>
        <p:txBody>
          <a:bodyPr>
            <a:prstTxWarp prst="textNoShape">
              <a:avLst/>
            </a:prstTxWarp>
            <a:spAutoFit/>
          </a:bodyPr>
          <a:lstStyle/>
          <a:p>
            <a:pPr algn="ctr">
              <a:lnSpc>
                <a:spcPct val="80000"/>
              </a:lnSpc>
            </a:pPr>
            <a:r>
              <a:rPr lang="en-US" sz="1600" b="1">
                <a:solidFill>
                  <a:schemeClr val="accent2"/>
                </a:solidFill>
              </a:rPr>
              <a:t>165,000</a:t>
            </a:r>
          </a:p>
          <a:p>
            <a:pPr algn="ctr">
              <a:lnSpc>
                <a:spcPct val="80000"/>
              </a:lnSpc>
            </a:pPr>
            <a:r>
              <a:rPr lang="en-US" sz="1600" b="1">
                <a:solidFill>
                  <a:schemeClr val="accent2"/>
                </a:solidFill>
              </a:rPr>
              <a:t>acres</a:t>
            </a:r>
          </a:p>
          <a:p>
            <a:pPr algn="ctr"/>
            <a:endParaRPr lang="en-US" sz="1800"/>
          </a:p>
        </p:txBody>
      </p:sp>
      <p:grpSp>
        <p:nvGrpSpPr>
          <p:cNvPr id="2" name="Group 54"/>
          <p:cNvGrpSpPr>
            <a:grpSpLocks/>
          </p:cNvGrpSpPr>
          <p:nvPr/>
        </p:nvGrpSpPr>
        <p:grpSpPr bwMode="auto">
          <a:xfrm>
            <a:off x="4327525" y="4495800"/>
            <a:ext cx="1158875" cy="1143000"/>
            <a:chOff x="2726" y="2832"/>
            <a:chExt cx="730" cy="720"/>
          </a:xfrm>
        </p:grpSpPr>
        <p:sp>
          <p:nvSpPr>
            <p:cNvPr id="98340" name="Rectangle 9"/>
            <p:cNvSpPr>
              <a:spLocks noChangeArrowheads="1"/>
            </p:cNvSpPr>
            <p:nvPr/>
          </p:nvSpPr>
          <p:spPr bwMode="auto">
            <a:xfrm>
              <a:off x="2822" y="2832"/>
              <a:ext cx="624" cy="672"/>
            </a:xfrm>
            <a:prstGeom prst="rect">
              <a:avLst/>
            </a:prstGeom>
            <a:solidFill>
              <a:srgbClr val="333333"/>
            </a:solidFill>
            <a:ln w="9525">
              <a:noFill/>
              <a:miter lim="800000"/>
              <a:headEnd/>
              <a:tailEnd/>
            </a:ln>
          </p:spPr>
          <p:txBody>
            <a:bodyPr wrap="none" anchor="ctr">
              <a:prstTxWarp prst="textNoShape">
                <a:avLst/>
              </a:prstTxWarp>
            </a:bodyPr>
            <a:lstStyle/>
            <a:p>
              <a:pPr algn="ctr"/>
              <a:endParaRPr lang="en-US" sz="1800"/>
            </a:p>
          </p:txBody>
        </p:sp>
        <p:sp>
          <p:nvSpPr>
            <p:cNvPr id="98341" name="Rectangle 23"/>
            <p:cNvSpPr>
              <a:spLocks noChangeArrowheads="1"/>
            </p:cNvSpPr>
            <p:nvPr/>
          </p:nvSpPr>
          <p:spPr bwMode="auto">
            <a:xfrm>
              <a:off x="2774" y="2880"/>
              <a:ext cx="624" cy="672"/>
            </a:xfrm>
            <a:prstGeom prst="rect">
              <a:avLst/>
            </a:prstGeom>
            <a:gradFill rotWithShape="0">
              <a:gsLst>
                <a:gs pos="0">
                  <a:schemeClr val="accent2"/>
                </a:gs>
                <a:gs pos="100000">
                  <a:srgbClr val="9966FF"/>
                </a:gs>
              </a:gsLst>
              <a:lin ang="5400000" scaled="1"/>
            </a:gradFill>
            <a:ln w="9525">
              <a:solidFill>
                <a:schemeClr val="bg1"/>
              </a:solidFill>
              <a:miter lim="800000"/>
              <a:headEnd/>
              <a:tailEnd/>
            </a:ln>
          </p:spPr>
          <p:txBody>
            <a:bodyPr wrap="none" anchor="ctr">
              <a:prstTxWarp prst="textNoShape">
                <a:avLst/>
              </a:prstTxWarp>
            </a:bodyPr>
            <a:lstStyle/>
            <a:p>
              <a:pPr algn="ctr"/>
              <a:endParaRPr lang="en-US" sz="1800"/>
            </a:p>
          </p:txBody>
        </p:sp>
        <p:sp>
          <p:nvSpPr>
            <p:cNvPr id="98342" name="Text Box 34"/>
            <p:cNvSpPr txBox="1">
              <a:spLocks noChangeArrowheads="1"/>
            </p:cNvSpPr>
            <p:nvPr/>
          </p:nvSpPr>
          <p:spPr bwMode="auto">
            <a:xfrm>
              <a:off x="2726" y="3024"/>
              <a:ext cx="730" cy="477"/>
            </a:xfrm>
            <a:prstGeom prst="rect">
              <a:avLst/>
            </a:prstGeom>
            <a:noFill/>
            <a:ln w="9525">
              <a:noFill/>
              <a:miter lim="800000"/>
              <a:headEnd/>
              <a:tailEnd/>
            </a:ln>
          </p:spPr>
          <p:txBody>
            <a:bodyPr>
              <a:prstTxWarp prst="textNoShape">
                <a:avLst/>
              </a:prstTxWarp>
              <a:spAutoFit/>
            </a:bodyPr>
            <a:lstStyle/>
            <a:p>
              <a:pPr algn="ctr">
                <a:lnSpc>
                  <a:spcPct val="80000"/>
                </a:lnSpc>
              </a:pPr>
              <a:r>
                <a:rPr lang="en-US" sz="1600" b="1">
                  <a:solidFill>
                    <a:schemeClr val="bg1"/>
                  </a:solidFill>
                </a:rPr>
                <a:t>241,000</a:t>
              </a:r>
            </a:p>
            <a:p>
              <a:pPr algn="ctr">
                <a:lnSpc>
                  <a:spcPct val="80000"/>
                </a:lnSpc>
              </a:pPr>
              <a:r>
                <a:rPr lang="en-US" sz="1600" b="1">
                  <a:solidFill>
                    <a:schemeClr val="bg1"/>
                  </a:solidFill>
                </a:rPr>
                <a:t>acres</a:t>
              </a:r>
            </a:p>
            <a:p>
              <a:pPr algn="ctr"/>
              <a:endParaRPr lang="en-US" sz="1800"/>
            </a:p>
          </p:txBody>
        </p:sp>
      </p:grpSp>
      <p:grpSp>
        <p:nvGrpSpPr>
          <p:cNvPr id="3" name="Group 53"/>
          <p:cNvGrpSpPr>
            <a:grpSpLocks/>
          </p:cNvGrpSpPr>
          <p:nvPr/>
        </p:nvGrpSpPr>
        <p:grpSpPr bwMode="auto">
          <a:xfrm>
            <a:off x="5562600" y="3657600"/>
            <a:ext cx="1158875" cy="1981200"/>
            <a:chOff x="3504" y="2304"/>
            <a:chExt cx="730" cy="1248"/>
          </a:xfrm>
        </p:grpSpPr>
        <p:sp>
          <p:nvSpPr>
            <p:cNvPr id="98337" name="Rectangle 11"/>
            <p:cNvSpPr>
              <a:spLocks noChangeArrowheads="1"/>
            </p:cNvSpPr>
            <p:nvPr/>
          </p:nvSpPr>
          <p:spPr bwMode="auto">
            <a:xfrm>
              <a:off x="3600" y="2304"/>
              <a:ext cx="624" cy="1248"/>
            </a:xfrm>
            <a:prstGeom prst="rect">
              <a:avLst/>
            </a:prstGeom>
            <a:solidFill>
              <a:srgbClr val="333333"/>
            </a:solidFill>
            <a:ln w="9525">
              <a:noFill/>
              <a:miter lim="800000"/>
              <a:headEnd/>
              <a:tailEnd/>
            </a:ln>
          </p:spPr>
          <p:txBody>
            <a:bodyPr wrap="none" anchor="ctr">
              <a:prstTxWarp prst="textNoShape">
                <a:avLst/>
              </a:prstTxWarp>
            </a:bodyPr>
            <a:lstStyle/>
            <a:p>
              <a:pPr algn="ctr"/>
              <a:endParaRPr lang="en-US" sz="1800"/>
            </a:p>
          </p:txBody>
        </p:sp>
        <p:sp>
          <p:nvSpPr>
            <p:cNvPr id="98338" name="Rectangle 25"/>
            <p:cNvSpPr>
              <a:spLocks noChangeArrowheads="1"/>
            </p:cNvSpPr>
            <p:nvPr/>
          </p:nvSpPr>
          <p:spPr bwMode="auto">
            <a:xfrm>
              <a:off x="3552" y="2352"/>
              <a:ext cx="624" cy="1200"/>
            </a:xfrm>
            <a:prstGeom prst="rect">
              <a:avLst/>
            </a:prstGeom>
            <a:gradFill rotWithShape="0">
              <a:gsLst>
                <a:gs pos="0">
                  <a:schemeClr val="accent2"/>
                </a:gs>
                <a:gs pos="100000">
                  <a:srgbClr val="9966FF"/>
                </a:gs>
              </a:gsLst>
              <a:lin ang="5400000" scaled="1"/>
            </a:gradFill>
            <a:ln w="9525">
              <a:solidFill>
                <a:schemeClr val="bg1"/>
              </a:solidFill>
              <a:miter lim="800000"/>
              <a:headEnd/>
              <a:tailEnd/>
            </a:ln>
          </p:spPr>
          <p:txBody>
            <a:bodyPr wrap="none" anchor="ctr">
              <a:prstTxWarp prst="textNoShape">
                <a:avLst/>
              </a:prstTxWarp>
            </a:bodyPr>
            <a:lstStyle/>
            <a:p>
              <a:pPr algn="ctr"/>
              <a:endParaRPr lang="en-US" sz="1800"/>
            </a:p>
          </p:txBody>
        </p:sp>
        <p:sp>
          <p:nvSpPr>
            <p:cNvPr id="98339" name="Text Box 36"/>
            <p:cNvSpPr txBox="1">
              <a:spLocks noChangeArrowheads="1"/>
            </p:cNvSpPr>
            <p:nvPr/>
          </p:nvSpPr>
          <p:spPr bwMode="auto">
            <a:xfrm>
              <a:off x="3504" y="2496"/>
              <a:ext cx="730" cy="477"/>
            </a:xfrm>
            <a:prstGeom prst="rect">
              <a:avLst/>
            </a:prstGeom>
            <a:noFill/>
            <a:ln w="9525">
              <a:noFill/>
              <a:miter lim="800000"/>
              <a:headEnd/>
              <a:tailEnd/>
            </a:ln>
          </p:spPr>
          <p:txBody>
            <a:bodyPr>
              <a:prstTxWarp prst="textNoShape">
                <a:avLst/>
              </a:prstTxWarp>
              <a:spAutoFit/>
            </a:bodyPr>
            <a:lstStyle/>
            <a:p>
              <a:pPr algn="ctr">
                <a:lnSpc>
                  <a:spcPct val="80000"/>
                </a:lnSpc>
              </a:pPr>
              <a:r>
                <a:rPr lang="en-US" sz="1600" b="1">
                  <a:solidFill>
                    <a:schemeClr val="bg1"/>
                  </a:solidFill>
                </a:rPr>
                <a:t>466,000</a:t>
              </a:r>
            </a:p>
            <a:p>
              <a:pPr algn="ctr">
                <a:lnSpc>
                  <a:spcPct val="80000"/>
                </a:lnSpc>
              </a:pPr>
              <a:r>
                <a:rPr lang="en-US" sz="1600" b="1">
                  <a:solidFill>
                    <a:schemeClr val="bg1"/>
                  </a:solidFill>
                </a:rPr>
                <a:t>acres</a:t>
              </a:r>
            </a:p>
            <a:p>
              <a:pPr algn="ctr"/>
              <a:endParaRPr lang="en-US" sz="1800">
                <a:solidFill>
                  <a:schemeClr val="bg1"/>
                </a:solidFill>
              </a:endParaRPr>
            </a:p>
          </p:txBody>
        </p:sp>
      </p:grpSp>
      <p:grpSp>
        <p:nvGrpSpPr>
          <p:cNvPr id="4" name="Group 47"/>
          <p:cNvGrpSpPr>
            <a:grpSpLocks/>
          </p:cNvGrpSpPr>
          <p:nvPr/>
        </p:nvGrpSpPr>
        <p:grpSpPr bwMode="auto">
          <a:xfrm>
            <a:off x="6705600" y="1371600"/>
            <a:ext cx="1158875" cy="4267200"/>
            <a:chOff x="4272" y="864"/>
            <a:chExt cx="730" cy="2688"/>
          </a:xfrm>
        </p:grpSpPr>
        <p:sp>
          <p:nvSpPr>
            <p:cNvPr id="98334" name="Rectangle 41"/>
            <p:cNvSpPr>
              <a:spLocks noChangeArrowheads="1"/>
            </p:cNvSpPr>
            <p:nvPr/>
          </p:nvSpPr>
          <p:spPr bwMode="auto">
            <a:xfrm>
              <a:off x="4368" y="864"/>
              <a:ext cx="624" cy="2640"/>
            </a:xfrm>
            <a:prstGeom prst="rect">
              <a:avLst/>
            </a:prstGeom>
            <a:solidFill>
              <a:srgbClr val="333333"/>
            </a:solidFill>
            <a:ln w="9525">
              <a:noFill/>
              <a:miter lim="800000"/>
              <a:headEnd/>
              <a:tailEnd/>
            </a:ln>
          </p:spPr>
          <p:txBody>
            <a:bodyPr wrap="none" anchor="ctr">
              <a:prstTxWarp prst="textNoShape">
                <a:avLst/>
              </a:prstTxWarp>
            </a:bodyPr>
            <a:lstStyle/>
            <a:p>
              <a:pPr algn="ctr"/>
              <a:endParaRPr lang="en-US" sz="1800"/>
            </a:p>
          </p:txBody>
        </p:sp>
        <p:sp>
          <p:nvSpPr>
            <p:cNvPr id="98335" name="Rectangle 42"/>
            <p:cNvSpPr>
              <a:spLocks noChangeArrowheads="1"/>
            </p:cNvSpPr>
            <p:nvPr/>
          </p:nvSpPr>
          <p:spPr bwMode="auto">
            <a:xfrm>
              <a:off x="4320" y="912"/>
              <a:ext cx="624" cy="2640"/>
            </a:xfrm>
            <a:prstGeom prst="rect">
              <a:avLst/>
            </a:prstGeom>
            <a:gradFill rotWithShape="0">
              <a:gsLst>
                <a:gs pos="0">
                  <a:schemeClr val="accent2"/>
                </a:gs>
                <a:gs pos="100000">
                  <a:srgbClr val="9966FF"/>
                </a:gs>
              </a:gsLst>
              <a:lin ang="5400000" scaled="1"/>
            </a:gradFill>
            <a:ln w="9525">
              <a:solidFill>
                <a:schemeClr val="bg1"/>
              </a:solidFill>
              <a:miter lim="800000"/>
              <a:headEnd/>
              <a:tailEnd/>
            </a:ln>
          </p:spPr>
          <p:txBody>
            <a:bodyPr wrap="none" anchor="ctr">
              <a:prstTxWarp prst="textNoShape">
                <a:avLst/>
              </a:prstTxWarp>
            </a:bodyPr>
            <a:lstStyle/>
            <a:p>
              <a:pPr algn="ctr"/>
              <a:endParaRPr lang="en-US" sz="1800"/>
            </a:p>
          </p:txBody>
        </p:sp>
        <p:sp>
          <p:nvSpPr>
            <p:cNvPr id="98336" name="Text Box 43"/>
            <p:cNvSpPr txBox="1">
              <a:spLocks noChangeArrowheads="1"/>
            </p:cNvSpPr>
            <p:nvPr/>
          </p:nvSpPr>
          <p:spPr bwMode="auto">
            <a:xfrm>
              <a:off x="4272" y="1104"/>
              <a:ext cx="730" cy="600"/>
            </a:xfrm>
            <a:prstGeom prst="rect">
              <a:avLst/>
            </a:prstGeom>
            <a:noFill/>
            <a:ln w="9525">
              <a:noFill/>
              <a:miter lim="800000"/>
              <a:headEnd/>
              <a:tailEnd/>
            </a:ln>
          </p:spPr>
          <p:txBody>
            <a:bodyPr>
              <a:prstTxWarp prst="textNoShape">
                <a:avLst/>
              </a:prstTxWarp>
              <a:spAutoFit/>
            </a:bodyPr>
            <a:lstStyle/>
            <a:p>
              <a:pPr algn="ctr">
                <a:lnSpc>
                  <a:spcPct val="80000"/>
                </a:lnSpc>
              </a:pPr>
              <a:r>
                <a:rPr lang="en-US" sz="1600" b="1">
                  <a:solidFill>
                    <a:schemeClr val="bg1"/>
                  </a:solidFill>
                </a:rPr>
                <a:t>1.1 million</a:t>
              </a:r>
            </a:p>
            <a:p>
              <a:pPr algn="ctr">
                <a:lnSpc>
                  <a:spcPct val="80000"/>
                </a:lnSpc>
              </a:pPr>
              <a:r>
                <a:rPr lang="en-US" sz="1600" b="1">
                  <a:solidFill>
                    <a:schemeClr val="bg1"/>
                  </a:solidFill>
                </a:rPr>
                <a:t>acres</a:t>
              </a:r>
            </a:p>
            <a:p>
              <a:pPr algn="ctr"/>
              <a:endParaRPr lang="en-US" sz="1800">
                <a:solidFill>
                  <a:schemeClr val="bg1"/>
                </a:solidFill>
              </a:endParaRPr>
            </a:p>
          </p:txBody>
        </p:sp>
      </p:grpSp>
      <p:sp>
        <p:nvSpPr>
          <p:cNvPr id="98329" name="Rectangle 46"/>
          <p:cNvSpPr>
            <a:spLocks noChangeArrowheads="1"/>
          </p:cNvSpPr>
          <p:nvPr/>
        </p:nvSpPr>
        <p:spPr bwMode="auto">
          <a:xfrm>
            <a:off x="457200" y="4953000"/>
            <a:ext cx="3124200" cy="825500"/>
          </a:xfrm>
          <a:prstGeom prst="rect">
            <a:avLst/>
          </a:prstGeom>
          <a:noFill/>
          <a:ln w="9525">
            <a:noFill/>
            <a:miter lim="800000"/>
            <a:headEnd/>
            <a:tailEnd/>
          </a:ln>
        </p:spPr>
        <p:txBody>
          <a:bodyPr>
            <a:prstTxWarp prst="textNoShape">
              <a:avLst/>
            </a:prstTxWarp>
            <a:spAutoFit/>
          </a:bodyPr>
          <a:lstStyle/>
          <a:p>
            <a:pPr algn="ctr"/>
            <a:r>
              <a:rPr lang="en-US" sz="1600" b="1">
                <a:solidFill>
                  <a:srgbClr val="FFFF99"/>
                </a:solidFill>
              </a:rPr>
              <a:t>Existing farmland </a:t>
            </a:r>
          </a:p>
          <a:p>
            <a:pPr algn="ctr"/>
            <a:r>
              <a:rPr lang="en-US" sz="1600" b="1">
                <a:solidFill>
                  <a:srgbClr val="FFFF99"/>
                </a:solidFill>
              </a:rPr>
              <a:t>converted to residential </a:t>
            </a:r>
          </a:p>
          <a:p>
            <a:pPr algn="ctr"/>
            <a:r>
              <a:rPr lang="en-US" sz="1600" b="1">
                <a:solidFill>
                  <a:srgbClr val="FFFF99"/>
                </a:solidFill>
              </a:rPr>
              <a:t>uses from 1982-97</a:t>
            </a:r>
          </a:p>
        </p:txBody>
      </p:sp>
      <p:grpSp>
        <p:nvGrpSpPr>
          <p:cNvPr id="5" name="Group 49"/>
          <p:cNvGrpSpPr>
            <a:grpSpLocks/>
          </p:cNvGrpSpPr>
          <p:nvPr/>
        </p:nvGrpSpPr>
        <p:grpSpPr bwMode="auto">
          <a:xfrm>
            <a:off x="7924800" y="1371600"/>
            <a:ext cx="1158875" cy="4267200"/>
            <a:chOff x="4272" y="864"/>
            <a:chExt cx="730" cy="2688"/>
          </a:xfrm>
        </p:grpSpPr>
        <p:sp>
          <p:nvSpPr>
            <p:cNvPr id="98331" name="Rectangle 50"/>
            <p:cNvSpPr>
              <a:spLocks noChangeArrowheads="1"/>
            </p:cNvSpPr>
            <p:nvPr/>
          </p:nvSpPr>
          <p:spPr bwMode="auto">
            <a:xfrm>
              <a:off x="4368" y="864"/>
              <a:ext cx="624" cy="2640"/>
            </a:xfrm>
            <a:prstGeom prst="rect">
              <a:avLst/>
            </a:prstGeom>
            <a:solidFill>
              <a:srgbClr val="333333"/>
            </a:solidFill>
            <a:ln w="9525">
              <a:noFill/>
              <a:miter lim="800000"/>
              <a:headEnd/>
              <a:tailEnd/>
            </a:ln>
          </p:spPr>
          <p:txBody>
            <a:bodyPr wrap="none" anchor="ctr">
              <a:prstTxWarp prst="textNoShape">
                <a:avLst/>
              </a:prstTxWarp>
            </a:bodyPr>
            <a:lstStyle/>
            <a:p>
              <a:pPr algn="ctr"/>
              <a:endParaRPr lang="en-US" sz="1800"/>
            </a:p>
          </p:txBody>
        </p:sp>
        <p:sp>
          <p:nvSpPr>
            <p:cNvPr id="98332" name="Rectangle 51"/>
            <p:cNvSpPr>
              <a:spLocks noChangeArrowheads="1"/>
            </p:cNvSpPr>
            <p:nvPr/>
          </p:nvSpPr>
          <p:spPr bwMode="auto">
            <a:xfrm>
              <a:off x="4320" y="912"/>
              <a:ext cx="624" cy="2640"/>
            </a:xfrm>
            <a:prstGeom prst="rect">
              <a:avLst/>
            </a:prstGeom>
            <a:gradFill rotWithShape="0">
              <a:gsLst>
                <a:gs pos="0">
                  <a:schemeClr val="accent2"/>
                </a:gs>
                <a:gs pos="100000">
                  <a:srgbClr val="9966FF"/>
                </a:gs>
              </a:gsLst>
              <a:lin ang="5400000" scaled="1"/>
            </a:gradFill>
            <a:ln w="9525">
              <a:solidFill>
                <a:schemeClr val="bg1"/>
              </a:solidFill>
              <a:miter lim="800000"/>
              <a:headEnd/>
              <a:tailEnd/>
            </a:ln>
          </p:spPr>
          <p:txBody>
            <a:bodyPr wrap="none" anchor="ctr">
              <a:prstTxWarp prst="textNoShape">
                <a:avLst/>
              </a:prstTxWarp>
            </a:bodyPr>
            <a:lstStyle/>
            <a:p>
              <a:pPr algn="ctr"/>
              <a:endParaRPr lang="en-US" sz="1800"/>
            </a:p>
          </p:txBody>
        </p:sp>
        <p:sp>
          <p:nvSpPr>
            <p:cNvPr id="98333" name="Text Box 52"/>
            <p:cNvSpPr txBox="1">
              <a:spLocks noChangeArrowheads="1"/>
            </p:cNvSpPr>
            <p:nvPr/>
          </p:nvSpPr>
          <p:spPr bwMode="auto">
            <a:xfrm>
              <a:off x="4272" y="1104"/>
              <a:ext cx="730" cy="600"/>
            </a:xfrm>
            <a:prstGeom prst="rect">
              <a:avLst/>
            </a:prstGeom>
            <a:noFill/>
            <a:ln w="9525">
              <a:noFill/>
              <a:miter lim="800000"/>
              <a:headEnd/>
              <a:tailEnd/>
            </a:ln>
          </p:spPr>
          <p:txBody>
            <a:bodyPr>
              <a:prstTxWarp prst="textNoShape">
                <a:avLst/>
              </a:prstTxWarp>
              <a:spAutoFit/>
            </a:bodyPr>
            <a:lstStyle/>
            <a:p>
              <a:pPr algn="ctr">
                <a:lnSpc>
                  <a:spcPct val="80000"/>
                </a:lnSpc>
              </a:pPr>
              <a:r>
                <a:rPr lang="en-US" sz="1600" b="1">
                  <a:solidFill>
                    <a:schemeClr val="bg1"/>
                  </a:solidFill>
                </a:rPr>
                <a:t>1.1 million</a:t>
              </a:r>
            </a:p>
            <a:p>
              <a:pPr algn="ctr">
                <a:lnSpc>
                  <a:spcPct val="80000"/>
                </a:lnSpc>
              </a:pPr>
              <a:r>
                <a:rPr lang="en-US" sz="1600" b="1">
                  <a:solidFill>
                    <a:schemeClr val="bg1"/>
                  </a:solidFill>
                </a:rPr>
                <a:t>acres</a:t>
              </a:r>
            </a:p>
            <a:p>
              <a:pPr algn="ctr"/>
              <a:endParaRPr lang="en-US" sz="1800">
                <a:solidFill>
                  <a:schemeClr val="bg1"/>
                </a:solidFill>
              </a:endParaRPr>
            </a:p>
          </p:txBody>
        </p:sp>
      </p:grpSp>
    </p:spTree>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Result: density and Protecting our Farmland</a:t>
            </a:r>
            <a:endParaRPr lang="en-US" dirty="0"/>
          </a:p>
        </p:txBody>
      </p:sp>
      <p:sp>
        <p:nvSpPr>
          <p:cNvPr id="3" name="Content Placeholder 2"/>
          <p:cNvSpPr>
            <a:spLocks noGrp="1"/>
          </p:cNvSpPr>
          <p:nvPr>
            <p:ph idx="1"/>
          </p:nvPr>
        </p:nvSpPr>
        <p:spPr/>
        <p:txBody>
          <a:bodyPr/>
          <a:lstStyle/>
          <a:p>
            <a:r>
              <a:rPr lang="en-US" dirty="0" smtClean="0"/>
              <a:t>The average new lot in 1998 was 6,200 square feet (576 sq meters), down from 12,800 square feet (1189 sq meters) in 1978</a:t>
            </a:r>
          </a:p>
          <a:p>
            <a:r>
              <a:rPr lang="en-US" dirty="0" smtClean="0"/>
              <a:t>By 2040 Portland’s density will exceed New York City</a:t>
            </a:r>
            <a:endParaRPr lang="en-US" dirty="0"/>
          </a:p>
        </p:txBody>
      </p:sp>
    </p:spTree>
  </p:cSld>
  <p:clrMapOvr>
    <a:masterClrMapping/>
  </p:clrMapOvr>
</p:sld>
</file>

<file path=ppt/slides/slide8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6000" dirty="0" smtClean="0">
                <a:solidFill>
                  <a:srgbClr val="FF0000"/>
                </a:solidFill>
              </a:rPr>
              <a:t>Urban Design</a:t>
            </a:r>
            <a:endParaRPr lang="en-US" sz="6000" dirty="0">
              <a:solidFill>
                <a:srgbClr val="FF0000"/>
              </a:solidFill>
            </a:endParaRPr>
          </a:p>
        </p:txBody>
      </p:sp>
      <p:sp>
        <p:nvSpPr>
          <p:cNvPr id="3" name="Content Placeholder 2"/>
          <p:cNvSpPr>
            <a:spLocks noGrp="1"/>
          </p:cNvSpPr>
          <p:nvPr>
            <p:ph idx="1"/>
          </p:nvPr>
        </p:nvSpPr>
        <p:spPr/>
        <p:txBody>
          <a:bodyPr/>
          <a:lstStyle/>
          <a:p>
            <a:endParaRPr lang="en-US"/>
          </a:p>
        </p:txBody>
      </p:sp>
    </p:spTree>
  </p:cSld>
  <p:clrMapOvr>
    <a:masterClrMapping/>
  </p:clrMapOvr>
</p:sld>
</file>

<file path=ppt/slides/slide8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4274" name="Rectangle 2"/>
          <p:cNvSpPr>
            <a:spLocks noChangeArrowheads="1"/>
          </p:cNvSpPr>
          <p:nvPr/>
        </p:nvSpPr>
        <p:spPr bwMode="auto">
          <a:xfrm>
            <a:off x="0" y="152400"/>
            <a:ext cx="9144000" cy="1143000"/>
          </a:xfrm>
          <a:prstGeom prst="rect">
            <a:avLst/>
          </a:prstGeom>
          <a:noFill/>
          <a:ln w="9525">
            <a:noFill/>
            <a:miter lim="800000"/>
            <a:headEnd/>
            <a:tailEnd/>
          </a:ln>
        </p:spPr>
        <p:txBody>
          <a:bodyPr anchor="ctr">
            <a:prstTxWarp prst="textNoShape">
              <a:avLst/>
            </a:prstTxWarp>
          </a:bodyPr>
          <a:lstStyle/>
          <a:p>
            <a:pPr algn="ctr"/>
            <a:r>
              <a:rPr lang="en-US" sz="4000">
                <a:solidFill>
                  <a:srgbClr val="FF9933"/>
                </a:solidFill>
                <a:latin typeface="Comic Sans MS" charset="0"/>
              </a:rPr>
              <a:t>How do we create Active Community Environments?</a:t>
            </a:r>
            <a:endParaRPr lang="en-US" sz="4800">
              <a:solidFill>
                <a:srgbClr val="FF9933"/>
              </a:solidFill>
              <a:latin typeface="Comic Sans MS" charset="0"/>
            </a:endParaRPr>
          </a:p>
        </p:txBody>
      </p:sp>
      <p:sp>
        <p:nvSpPr>
          <p:cNvPr id="238597" name="Text Box 5"/>
          <p:cNvSpPr txBox="1">
            <a:spLocks noChangeArrowheads="1"/>
          </p:cNvSpPr>
          <p:nvPr/>
        </p:nvSpPr>
        <p:spPr bwMode="auto">
          <a:xfrm>
            <a:off x="5181600" y="4524375"/>
            <a:ext cx="4038600" cy="1800225"/>
          </a:xfrm>
          <a:prstGeom prst="rect">
            <a:avLst/>
          </a:prstGeom>
          <a:noFill/>
          <a:ln w="9525">
            <a:noFill/>
            <a:miter lim="800000"/>
            <a:headEnd/>
            <a:tailEnd/>
          </a:ln>
        </p:spPr>
        <p:txBody>
          <a:bodyPr>
            <a:prstTxWarp prst="textNoShape">
              <a:avLst/>
            </a:prstTxWarp>
            <a:spAutoFit/>
          </a:bodyPr>
          <a:lstStyle/>
          <a:p>
            <a:pPr>
              <a:spcBef>
                <a:spcPct val="50000"/>
              </a:spcBef>
            </a:pPr>
            <a:r>
              <a:rPr lang="en-US" sz="2800">
                <a:solidFill>
                  <a:srgbClr val="FF9045"/>
                </a:solidFill>
                <a:latin typeface="Comic Sans MS" charset="0"/>
              </a:rPr>
              <a:t>Development patterns</a:t>
            </a:r>
            <a:r>
              <a:rPr lang="en-US" sz="2800">
                <a:latin typeface="Comic Sans MS" charset="0"/>
              </a:rPr>
              <a:t> that improve the walking &amp; biking environment</a:t>
            </a:r>
          </a:p>
        </p:txBody>
      </p:sp>
      <p:pic>
        <p:nvPicPr>
          <p:cNvPr id="238599" name="Picture 7" descr="along collector street (Chemeketa)"/>
          <p:cNvPicPr>
            <a:picLocks noChangeAspect="1" noChangeArrowheads="1"/>
          </p:cNvPicPr>
          <p:nvPr/>
        </p:nvPicPr>
        <p:blipFill>
          <a:blip r:embed="rId3"/>
          <a:srcRect l="3378" t="14761" r="3378" b="6560"/>
          <a:stretch>
            <a:fillRect/>
          </a:stretch>
        </p:blipFill>
        <p:spPr bwMode="auto">
          <a:xfrm>
            <a:off x="3886200" y="1447800"/>
            <a:ext cx="5257800" cy="3041650"/>
          </a:xfrm>
          <a:prstGeom prst="rect">
            <a:avLst/>
          </a:prstGeom>
          <a:noFill/>
          <a:ln w="9525">
            <a:noFill/>
            <a:miter lim="800000"/>
            <a:headEnd/>
            <a:tailEnd/>
          </a:ln>
        </p:spPr>
      </p:pic>
      <p:sp>
        <p:nvSpPr>
          <p:cNvPr id="238598" name="Text Box 6"/>
          <p:cNvSpPr txBox="1">
            <a:spLocks noChangeArrowheads="1"/>
          </p:cNvSpPr>
          <p:nvPr/>
        </p:nvSpPr>
        <p:spPr bwMode="auto">
          <a:xfrm>
            <a:off x="76200" y="1371600"/>
            <a:ext cx="4495800" cy="1800225"/>
          </a:xfrm>
          <a:prstGeom prst="rect">
            <a:avLst/>
          </a:prstGeom>
          <a:noFill/>
          <a:ln w="9525">
            <a:noFill/>
            <a:miter lim="800000"/>
            <a:headEnd/>
            <a:tailEnd/>
          </a:ln>
        </p:spPr>
        <p:txBody>
          <a:bodyPr>
            <a:prstTxWarp prst="textNoShape">
              <a:avLst/>
            </a:prstTxWarp>
            <a:spAutoFit/>
          </a:bodyPr>
          <a:lstStyle/>
          <a:p>
            <a:pPr>
              <a:spcBef>
                <a:spcPct val="20000"/>
              </a:spcBef>
            </a:pPr>
            <a:r>
              <a:rPr lang="en-US" sz="2800">
                <a:solidFill>
                  <a:srgbClr val="FF9045"/>
                </a:solidFill>
                <a:latin typeface="Comic Sans MS" charset="0"/>
              </a:rPr>
              <a:t>Street designs</a:t>
            </a:r>
            <a:r>
              <a:rPr lang="en-US" sz="2800">
                <a:latin typeface="Comic Sans MS" charset="0"/>
              </a:rPr>
              <a:t> that improve pedestrian &amp; bicycle convenience, comfort &amp; safety</a:t>
            </a:r>
            <a:endParaRPr lang="en-US" sz="2800"/>
          </a:p>
        </p:txBody>
      </p:sp>
      <p:pic>
        <p:nvPicPr>
          <p:cNvPr id="238602" name="Picture 10" descr="Corner grocery"/>
          <p:cNvPicPr>
            <a:picLocks noChangeAspect="1" noChangeArrowheads="1"/>
          </p:cNvPicPr>
          <p:nvPr/>
        </p:nvPicPr>
        <p:blipFill>
          <a:blip r:embed="rId4"/>
          <a:srcRect t="18814" r="6755" b="11578"/>
          <a:stretch>
            <a:fillRect/>
          </a:stretch>
        </p:blipFill>
        <p:spPr bwMode="auto">
          <a:xfrm>
            <a:off x="0" y="3251200"/>
            <a:ext cx="5181600" cy="3009900"/>
          </a:xfrm>
          <a:prstGeom prst="rect">
            <a:avLst/>
          </a:prstGeom>
          <a:noFill/>
          <a:ln w="9525">
            <a:noFill/>
            <a:miter lim="800000"/>
            <a:headEnd/>
            <a:tailEnd/>
          </a:ln>
        </p:spPr>
      </p:pic>
      <p:sp>
        <p:nvSpPr>
          <p:cNvPr id="54279" name="AutoShape 12"/>
          <p:cNvSpPr>
            <a:spLocks noChangeArrowheads="1"/>
          </p:cNvSpPr>
          <p:nvPr/>
        </p:nvSpPr>
        <p:spPr bwMode="auto">
          <a:xfrm>
            <a:off x="8610600" y="6477000"/>
            <a:ext cx="381000" cy="200025"/>
          </a:xfrm>
          <a:prstGeom prst="curvedDownArrow">
            <a:avLst>
              <a:gd name="adj1" fmla="val 38095"/>
              <a:gd name="adj2" fmla="val 76190"/>
              <a:gd name="adj3" fmla="val 33333"/>
            </a:avLst>
          </a:prstGeom>
          <a:solidFill>
            <a:schemeClr val="accent1"/>
          </a:solidFill>
          <a:ln w="9525">
            <a:solidFill>
              <a:schemeClr val="tx1"/>
            </a:solidFill>
            <a:miter lim="800000"/>
            <a:headEnd/>
            <a:tailEnd/>
          </a:ln>
        </p:spPr>
        <p:txBody>
          <a:bodyPr wrap="none" anchor="ctr">
            <a:prstTxWarp prst="textNoShape">
              <a:avLst/>
            </a:prstTxWarp>
          </a:bodyP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38598"/>
                                        </p:tgtEl>
                                        <p:attrNameLst>
                                          <p:attrName>style.visibility</p:attrName>
                                        </p:attrNameLst>
                                      </p:cBhvr>
                                      <p:to>
                                        <p:strVal val="visible"/>
                                      </p:to>
                                    </p:set>
                                    <p:animEffect transition="in" filter="wipe(left)">
                                      <p:cBhvr>
                                        <p:cTn id="7" dur="500"/>
                                        <p:tgtEl>
                                          <p:spTgt spid="238598"/>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nodeType="clickEffect">
                                  <p:stCondLst>
                                    <p:cond delay="0"/>
                                  </p:stCondLst>
                                  <p:childTnLst>
                                    <p:set>
                                      <p:cBhvr>
                                        <p:cTn id="11" dur="1" fill="hold">
                                          <p:stCondLst>
                                            <p:cond delay="0"/>
                                          </p:stCondLst>
                                        </p:cTn>
                                        <p:tgtEl>
                                          <p:spTgt spid="238599"/>
                                        </p:tgtEl>
                                        <p:attrNameLst>
                                          <p:attrName>style.visibility</p:attrName>
                                        </p:attrNameLst>
                                      </p:cBhvr>
                                      <p:to>
                                        <p:strVal val="visible"/>
                                      </p:to>
                                    </p:set>
                                    <p:animEffect transition="in" filter="strips(downLeft)">
                                      <p:cBhvr>
                                        <p:cTn id="12" dur="500"/>
                                        <p:tgtEl>
                                          <p:spTgt spid="23859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38597"/>
                                        </p:tgtEl>
                                        <p:attrNameLst>
                                          <p:attrName>style.visibility</p:attrName>
                                        </p:attrNameLst>
                                      </p:cBhvr>
                                      <p:to>
                                        <p:strVal val="visible"/>
                                      </p:to>
                                    </p:set>
                                    <p:animEffect transition="in" filter="wipe(left)">
                                      <p:cBhvr>
                                        <p:cTn id="17" dur="500"/>
                                        <p:tgtEl>
                                          <p:spTgt spid="238597"/>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3" fill="hold" nodeType="clickEffect">
                                  <p:stCondLst>
                                    <p:cond delay="0"/>
                                  </p:stCondLst>
                                  <p:childTnLst>
                                    <p:set>
                                      <p:cBhvr>
                                        <p:cTn id="21" dur="1" fill="hold">
                                          <p:stCondLst>
                                            <p:cond delay="0"/>
                                          </p:stCondLst>
                                        </p:cTn>
                                        <p:tgtEl>
                                          <p:spTgt spid="238602"/>
                                        </p:tgtEl>
                                        <p:attrNameLst>
                                          <p:attrName>style.visibility</p:attrName>
                                        </p:attrNameLst>
                                      </p:cBhvr>
                                      <p:to>
                                        <p:strVal val="visible"/>
                                      </p:to>
                                    </p:set>
                                    <p:animEffect transition="in" filter="strips(upRight)">
                                      <p:cBhvr>
                                        <p:cTn id="22" dur="500"/>
                                        <p:tgtEl>
                                          <p:spTgt spid="2386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8597" grpId="0" autoUpdateAnimBg="0"/>
      <p:bldP spid="238598" grpId="0" autoUpdateAnimBg="0"/>
    </p:bldLst>
  </p:timing>
</p:sld>
</file>

<file path=ppt/slides/slide8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PhAnim="0">
  <p:cSld>
    <p:spTree>
      <p:nvGrpSpPr>
        <p:cNvPr id="1" name=""/>
        <p:cNvGrpSpPr/>
        <p:nvPr/>
      </p:nvGrpSpPr>
      <p:grpSpPr>
        <a:xfrm>
          <a:off x="0" y="0"/>
          <a:ext cx="0" cy="0"/>
          <a:chOff x="0" y="0"/>
          <a:chExt cx="0" cy="0"/>
        </a:xfrm>
      </p:grpSpPr>
      <p:pic>
        <p:nvPicPr>
          <p:cNvPr id="79874" name="Picture 7" descr="mixed use comm res Ptld riverfront3"/>
          <p:cNvPicPr>
            <a:picLocks noChangeAspect="1" noChangeArrowheads="1"/>
          </p:cNvPicPr>
          <p:nvPr/>
        </p:nvPicPr>
        <p:blipFill>
          <a:blip r:embed="rId3"/>
          <a:srcRect/>
          <a:stretch>
            <a:fillRect/>
          </a:stretch>
        </p:blipFill>
        <p:spPr bwMode="auto">
          <a:xfrm>
            <a:off x="1981200" y="1463675"/>
            <a:ext cx="7162800" cy="5248275"/>
          </a:xfrm>
          <a:prstGeom prst="rect">
            <a:avLst/>
          </a:prstGeom>
          <a:noFill/>
          <a:ln w="9525">
            <a:noFill/>
            <a:miter lim="800000"/>
            <a:headEnd/>
            <a:tailEnd/>
          </a:ln>
        </p:spPr>
      </p:pic>
      <p:sp>
        <p:nvSpPr>
          <p:cNvPr id="216067" name="Rectangle 3"/>
          <p:cNvSpPr>
            <a:spLocks noGrp="1" noChangeArrowheads="1"/>
          </p:cNvSpPr>
          <p:nvPr>
            <p:ph type="body" idx="1"/>
          </p:nvPr>
        </p:nvSpPr>
        <p:spPr>
          <a:xfrm>
            <a:off x="-304800" y="1295400"/>
            <a:ext cx="5105400" cy="2971800"/>
          </a:xfrm>
        </p:spPr>
        <p:txBody>
          <a:bodyPr/>
          <a:lstStyle/>
          <a:p>
            <a:pPr>
              <a:buFontTx/>
              <a:buNone/>
            </a:pPr>
            <a:endParaRPr lang="en-US" b="0">
              <a:solidFill>
                <a:srgbClr val="FF9933"/>
              </a:solidFill>
            </a:endParaRPr>
          </a:p>
          <a:p>
            <a:pPr lvl="1">
              <a:buFont typeface="Wingdings" charset="2"/>
              <a:buChar char="Ø"/>
            </a:pPr>
            <a:r>
              <a:rPr lang="en-US" b="1" u="sng">
                <a:solidFill>
                  <a:srgbClr val="FF9933"/>
                </a:solidFill>
                <a:latin typeface="Comic Sans MS" charset="0"/>
              </a:rPr>
              <a:t>Mix of land uses</a:t>
            </a:r>
            <a:endParaRPr lang="en-US" b="1">
              <a:solidFill>
                <a:srgbClr val="FF9933"/>
              </a:solidFill>
              <a:latin typeface="Comic Sans MS" charset="0"/>
            </a:endParaRPr>
          </a:p>
          <a:p>
            <a:pPr lvl="1">
              <a:buFont typeface="Wingdings" charset="2"/>
              <a:buChar char="Ø"/>
            </a:pPr>
            <a:r>
              <a:rPr lang="en-US" b="1" u="sng">
                <a:solidFill>
                  <a:srgbClr val="FF9933"/>
                </a:solidFill>
                <a:latin typeface="Comic Sans MS" charset="0"/>
              </a:rPr>
              <a:t>Site design</a:t>
            </a:r>
            <a:endParaRPr lang="en-US" b="1">
              <a:solidFill>
                <a:srgbClr val="FF9933"/>
              </a:solidFill>
              <a:latin typeface="Comic Sans MS" charset="0"/>
            </a:endParaRPr>
          </a:p>
          <a:p>
            <a:pPr lvl="1">
              <a:buFont typeface="Wingdings" charset="2"/>
              <a:buChar char="Ø"/>
            </a:pPr>
            <a:r>
              <a:rPr lang="en-US" b="1" u="sng">
                <a:solidFill>
                  <a:srgbClr val="FF9933"/>
                </a:solidFill>
                <a:latin typeface="Comic Sans MS" charset="0"/>
              </a:rPr>
              <a:t>Interconnected streets</a:t>
            </a:r>
            <a:endParaRPr lang="en-US" b="1">
              <a:solidFill>
                <a:srgbClr val="FF9933"/>
              </a:solidFill>
              <a:latin typeface="Comic Sans MS" charset="0"/>
            </a:endParaRPr>
          </a:p>
          <a:p>
            <a:pPr lvl="1">
              <a:buFont typeface="Wingdings" charset="2"/>
              <a:buChar char="Ø"/>
            </a:pPr>
            <a:r>
              <a:rPr lang="en-US" b="1" u="sng">
                <a:solidFill>
                  <a:srgbClr val="FF9933"/>
                </a:solidFill>
                <a:latin typeface="Comic Sans MS" charset="0"/>
              </a:rPr>
              <a:t>Human-scale design</a:t>
            </a:r>
            <a:endParaRPr lang="en-US" b="1">
              <a:solidFill>
                <a:srgbClr val="FF9933"/>
              </a:solidFill>
            </a:endParaRPr>
          </a:p>
        </p:txBody>
      </p:sp>
      <p:sp>
        <p:nvSpPr>
          <p:cNvPr id="79876" name="Rectangle 6"/>
          <p:cNvSpPr>
            <a:spLocks noChangeArrowheads="1"/>
          </p:cNvSpPr>
          <p:nvPr/>
        </p:nvSpPr>
        <p:spPr bwMode="auto">
          <a:xfrm>
            <a:off x="0" y="320675"/>
            <a:ext cx="9144000" cy="1127125"/>
          </a:xfrm>
          <a:prstGeom prst="rect">
            <a:avLst/>
          </a:prstGeom>
          <a:noFill/>
          <a:ln w="9525">
            <a:noFill/>
            <a:miter lim="800000"/>
            <a:headEnd/>
            <a:tailEnd/>
          </a:ln>
        </p:spPr>
        <p:txBody>
          <a:bodyPr>
            <a:prstTxWarp prst="textNoShape">
              <a:avLst/>
            </a:prstTxWarp>
            <a:spAutoFit/>
          </a:bodyPr>
          <a:lstStyle/>
          <a:p>
            <a:r>
              <a:rPr lang="en-US" sz="3400">
                <a:solidFill>
                  <a:srgbClr val="FF9933"/>
                </a:solidFill>
                <a:latin typeface="Comic Sans MS" charset="0"/>
              </a:rPr>
              <a:t>Development patterns can improve the walking &amp; bicycling environment</a:t>
            </a:r>
          </a:p>
        </p:txBody>
      </p:sp>
      <p:sp>
        <p:nvSpPr>
          <p:cNvPr id="79877" name="AutoShape 9"/>
          <p:cNvSpPr>
            <a:spLocks noChangeArrowheads="1"/>
          </p:cNvSpPr>
          <p:nvPr/>
        </p:nvSpPr>
        <p:spPr bwMode="auto">
          <a:xfrm>
            <a:off x="8610600" y="6477000"/>
            <a:ext cx="381000" cy="200025"/>
          </a:xfrm>
          <a:prstGeom prst="curvedDownArrow">
            <a:avLst>
              <a:gd name="adj1" fmla="val 38095"/>
              <a:gd name="adj2" fmla="val 76190"/>
              <a:gd name="adj3" fmla="val 33333"/>
            </a:avLst>
          </a:prstGeom>
          <a:solidFill>
            <a:schemeClr val="accent1"/>
          </a:solidFill>
          <a:ln w="9525">
            <a:solidFill>
              <a:schemeClr val="tx1"/>
            </a:solidFill>
            <a:miter lim="800000"/>
            <a:headEnd/>
            <a:tailEnd/>
          </a:ln>
        </p:spPr>
        <p:txBody>
          <a:bodyPr wrap="none" anchor="ctr">
            <a:prstTxWarp prst="textNoShape">
              <a:avLst/>
            </a:prstTxWarp>
          </a:bodyP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16067">
                                            <p:txEl>
                                              <p:pRg st="1" end="1"/>
                                            </p:txEl>
                                          </p:spTgt>
                                        </p:tgtEl>
                                        <p:attrNameLst>
                                          <p:attrName>style.visibility</p:attrName>
                                        </p:attrNameLst>
                                      </p:cBhvr>
                                      <p:to>
                                        <p:strVal val="visible"/>
                                      </p:to>
                                    </p:set>
                                    <p:animEffect transition="in" filter="wipe(left)">
                                      <p:cBhvr>
                                        <p:cTn id="7" dur="500"/>
                                        <p:tgtEl>
                                          <p:spTgt spid="216067">
                                            <p:txEl>
                                              <p:pRg st="1" end="1"/>
                                            </p:txEl>
                                          </p:spTgt>
                                        </p:tgtEl>
                                      </p:cBhvr>
                                    </p:animEffect>
                                  </p:childTnLst>
                                  <p:subTnLst>
                                    <p:animClr>
                                      <p:cBhvr override="childStyle">
                                        <p:cTn dur="1" fill="hold" display="0" masterRel="nextClick" afterEffect="1"/>
                                        <p:tgtEl>
                                          <p:spTgt spid="216067">
                                            <p:txEl>
                                              <p:pRg st="1" end="1"/>
                                            </p:txEl>
                                          </p:spTgt>
                                        </p:tgtEl>
                                        <p:attrNameLst>
                                          <p:attrName>ppt_c</p:attrName>
                                        </p:attrNameLst>
                                      </p:cBhvr>
                                      <p:to>
                                        <a:srgbClr val="FF9966"/>
                                      </p:to>
                                    </p:animClr>
                                  </p:sub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16067">
                                            <p:txEl>
                                              <p:pRg st="2" end="2"/>
                                            </p:txEl>
                                          </p:spTgt>
                                        </p:tgtEl>
                                        <p:attrNameLst>
                                          <p:attrName>style.visibility</p:attrName>
                                        </p:attrNameLst>
                                      </p:cBhvr>
                                      <p:to>
                                        <p:strVal val="visible"/>
                                      </p:to>
                                    </p:set>
                                    <p:animEffect transition="in" filter="wipe(left)">
                                      <p:cBhvr>
                                        <p:cTn id="12" dur="500"/>
                                        <p:tgtEl>
                                          <p:spTgt spid="216067">
                                            <p:txEl>
                                              <p:pRg st="2" end="2"/>
                                            </p:txEl>
                                          </p:spTgt>
                                        </p:tgtEl>
                                      </p:cBhvr>
                                    </p:animEffect>
                                  </p:childTnLst>
                                  <p:subTnLst>
                                    <p:animClr>
                                      <p:cBhvr override="childStyle">
                                        <p:cTn dur="1" fill="hold" display="0" masterRel="nextClick" afterEffect="1"/>
                                        <p:tgtEl>
                                          <p:spTgt spid="216067">
                                            <p:txEl>
                                              <p:pRg st="2" end="2"/>
                                            </p:txEl>
                                          </p:spTgt>
                                        </p:tgtEl>
                                        <p:attrNameLst>
                                          <p:attrName>ppt_c</p:attrName>
                                        </p:attrNameLst>
                                      </p:cBhvr>
                                      <p:to>
                                        <a:srgbClr val="FF9966"/>
                                      </p:to>
                                    </p:animClr>
                                  </p:sub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16067">
                                            <p:txEl>
                                              <p:pRg st="3" end="3"/>
                                            </p:txEl>
                                          </p:spTgt>
                                        </p:tgtEl>
                                        <p:attrNameLst>
                                          <p:attrName>style.visibility</p:attrName>
                                        </p:attrNameLst>
                                      </p:cBhvr>
                                      <p:to>
                                        <p:strVal val="visible"/>
                                      </p:to>
                                    </p:set>
                                    <p:animEffect transition="in" filter="wipe(left)">
                                      <p:cBhvr>
                                        <p:cTn id="17" dur="500"/>
                                        <p:tgtEl>
                                          <p:spTgt spid="216067">
                                            <p:txEl>
                                              <p:pRg st="3" end="3"/>
                                            </p:txEl>
                                          </p:spTgt>
                                        </p:tgtEl>
                                      </p:cBhvr>
                                    </p:animEffect>
                                  </p:childTnLst>
                                  <p:subTnLst>
                                    <p:animClr>
                                      <p:cBhvr override="childStyle">
                                        <p:cTn dur="1" fill="hold" display="0" masterRel="nextClick" afterEffect="1"/>
                                        <p:tgtEl>
                                          <p:spTgt spid="216067">
                                            <p:txEl>
                                              <p:pRg st="3" end="3"/>
                                            </p:txEl>
                                          </p:spTgt>
                                        </p:tgtEl>
                                        <p:attrNameLst>
                                          <p:attrName>ppt_c</p:attrName>
                                        </p:attrNameLst>
                                      </p:cBhvr>
                                      <p:to>
                                        <a:srgbClr val="FF9966"/>
                                      </p:to>
                                    </p:animClr>
                                  </p:sub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16067">
                                            <p:txEl>
                                              <p:pRg st="4" end="4"/>
                                            </p:txEl>
                                          </p:spTgt>
                                        </p:tgtEl>
                                        <p:attrNameLst>
                                          <p:attrName>style.visibility</p:attrName>
                                        </p:attrNameLst>
                                      </p:cBhvr>
                                      <p:to>
                                        <p:strVal val="visible"/>
                                      </p:to>
                                    </p:set>
                                    <p:animEffect transition="in" filter="wipe(left)">
                                      <p:cBhvr>
                                        <p:cTn id="22" dur="500"/>
                                        <p:tgtEl>
                                          <p:spTgt spid="216067">
                                            <p:txEl>
                                              <p:pRg st="4" end="4"/>
                                            </p:txEl>
                                          </p:spTgt>
                                        </p:tgtEl>
                                      </p:cBhvr>
                                    </p:animEffect>
                                  </p:childTnLst>
                                  <p:subTnLst>
                                    <p:animClr>
                                      <p:cBhvr override="childStyle">
                                        <p:cTn dur="1" fill="hold" display="0" masterRel="nextClick" afterEffect="1"/>
                                        <p:tgtEl>
                                          <p:spTgt spid="216067">
                                            <p:txEl>
                                              <p:pRg st="4" end="4"/>
                                            </p:txEl>
                                          </p:spTgt>
                                        </p:tgtEl>
                                        <p:attrNameLst>
                                          <p:attrName>ppt_c</p:attrName>
                                        </p:attrNameLst>
                                      </p:cBhvr>
                                      <p:to>
                                        <a:srgbClr val="FF9966"/>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6067" grpId="0" build="p" bldLvl="2" autoUpdateAnimBg="0"/>
    </p:bldLst>
  </p:timing>
</p:sld>
</file>

<file path=ppt/slides/slide9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6322" name="Rectangle 2"/>
          <p:cNvSpPr>
            <a:spLocks noGrp="1" noChangeArrowheads="1"/>
          </p:cNvSpPr>
          <p:nvPr>
            <p:ph type="ctrTitle"/>
          </p:nvPr>
        </p:nvSpPr>
        <p:spPr>
          <a:xfrm>
            <a:off x="0" y="76200"/>
            <a:ext cx="9144000" cy="685800"/>
          </a:xfrm>
        </p:spPr>
        <p:txBody>
          <a:bodyPr/>
          <a:lstStyle/>
          <a:p>
            <a:r>
              <a:rPr lang="en-US" sz="3600"/>
              <a:t>Which design encourages more activity?</a:t>
            </a:r>
            <a:endParaRPr lang="en-US" sz="3800" b="0"/>
          </a:p>
        </p:txBody>
      </p:sp>
      <p:pic>
        <p:nvPicPr>
          <p:cNvPr id="56323" name="Picture 4" descr="5-lane comercial arterial"/>
          <p:cNvPicPr>
            <a:picLocks noChangeAspect="1" noChangeArrowheads="1"/>
          </p:cNvPicPr>
          <p:nvPr/>
        </p:nvPicPr>
        <p:blipFill>
          <a:blip r:embed="rId3">
            <a:lum bright="8000" contrast="2000"/>
          </a:blip>
          <a:srcRect t="7936"/>
          <a:stretch>
            <a:fillRect/>
          </a:stretch>
        </p:blipFill>
        <p:spPr bwMode="auto">
          <a:xfrm>
            <a:off x="2286000" y="762000"/>
            <a:ext cx="4572000" cy="2984500"/>
          </a:xfrm>
          <a:prstGeom prst="rect">
            <a:avLst/>
          </a:prstGeom>
          <a:noFill/>
          <a:ln w="9525">
            <a:noFill/>
            <a:miter lim="800000"/>
            <a:headEnd/>
            <a:tailEnd/>
          </a:ln>
        </p:spPr>
      </p:pic>
      <p:sp>
        <p:nvSpPr>
          <p:cNvPr id="56324" name="Rectangle 12"/>
          <p:cNvSpPr>
            <a:spLocks noChangeArrowheads="1"/>
          </p:cNvSpPr>
          <p:nvPr/>
        </p:nvSpPr>
        <p:spPr bwMode="auto">
          <a:xfrm>
            <a:off x="228600" y="6172200"/>
            <a:ext cx="8686800" cy="685800"/>
          </a:xfrm>
          <a:prstGeom prst="rect">
            <a:avLst/>
          </a:prstGeom>
          <a:noFill/>
          <a:ln w="9525">
            <a:noFill/>
            <a:miter lim="800000"/>
            <a:headEnd/>
            <a:tailEnd/>
          </a:ln>
        </p:spPr>
        <p:txBody>
          <a:bodyPr anchor="ctr">
            <a:prstTxWarp prst="textNoShape">
              <a:avLst/>
            </a:prstTxWarp>
          </a:bodyPr>
          <a:lstStyle/>
          <a:p>
            <a:pPr algn="ctr"/>
            <a:r>
              <a:rPr lang="en-US">
                <a:solidFill>
                  <a:srgbClr val="CCECFF"/>
                </a:solidFill>
                <a:latin typeface="Comic Sans MS" charset="0"/>
              </a:rPr>
              <a:t>Community design patterns matter</a:t>
            </a:r>
          </a:p>
        </p:txBody>
      </p:sp>
      <p:pic>
        <p:nvPicPr>
          <p:cNvPr id="206861" name="Picture 13" descr="Newberry sidewalk scene1"/>
          <p:cNvPicPr>
            <a:picLocks noChangeAspect="1" noChangeArrowheads="1"/>
          </p:cNvPicPr>
          <p:nvPr/>
        </p:nvPicPr>
        <p:blipFill>
          <a:blip r:embed="rId4"/>
          <a:srcRect t="10811"/>
          <a:stretch>
            <a:fillRect/>
          </a:stretch>
        </p:blipFill>
        <p:spPr bwMode="auto">
          <a:xfrm>
            <a:off x="2286000" y="3513138"/>
            <a:ext cx="4572000" cy="2828925"/>
          </a:xfrm>
          <a:prstGeom prst="rect">
            <a:avLst/>
          </a:prstGeom>
          <a:noFill/>
          <a:ln w="9525">
            <a:noFill/>
            <a:miter lim="800000"/>
            <a:headEnd/>
            <a:tailEnd/>
          </a:ln>
        </p:spPr>
      </p:pic>
      <p:grpSp>
        <p:nvGrpSpPr>
          <p:cNvPr id="2" name="Group 8"/>
          <p:cNvGrpSpPr>
            <a:grpSpLocks/>
          </p:cNvGrpSpPr>
          <p:nvPr/>
        </p:nvGrpSpPr>
        <p:grpSpPr bwMode="auto">
          <a:xfrm>
            <a:off x="3810000" y="3048000"/>
            <a:ext cx="1828800" cy="914400"/>
            <a:chOff x="3264" y="2016"/>
            <a:chExt cx="1248" cy="624"/>
          </a:xfrm>
        </p:grpSpPr>
        <p:sp>
          <p:nvSpPr>
            <p:cNvPr id="56328" name="AutoShape 9"/>
            <p:cNvSpPr>
              <a:spLocks noChangeArrowheads="1"/>
            </p:cNvSpPr>
            <p:nvPr/>
          </p:nvSpPr>
          <p:spPr bwMode="auto">
            <a:xfrm>
              <a:off x="3264" y="2016"/>
              <a:ext cx="1008" cy="624"/>
            </a:xfrm>
            <a:prstGeom prst="upDownArrowCallout">
              <a:avLst>
                <a:gd name="adj1" fmla="val 40385"/>
                <a:gd name="adj2" fmla="val 40385"/>
                <a:gd name="adj3" fmla="val 12500"/>
                <a:gd name="adj4" fmla="val 50000"/>
              </a:avLst>
            </a:prstGeom>
            <a:solidFill>
              <a:srgbClr val="FFCC66">
                <a:alpha val="50195"/>
              </a:srgbClr>
            </a:solidFill>
            <a:ln w="38100">
              <a:solidFill>
                <a:srgbClr val="FF9900"/>
              </a:solidFill>
              <a:miter lim="800000"/>
              <a:headEnd/>
              <a:tailEnd/>
            </a:ln>
          </p:spPr>
          <p:txBody>
            <a:bodyPr wrap="none" anchor="ctr">
              <a:prstTxWarp prst="textNoShape">
                <a:avLst/>
              </a:prstTxWarp>
            </a:bodyPr>
            <a:lstStyle/>
            <a:p>
              <a:endParaRPr lang="en-US"/>
            </a:p>
          </p:txBody>
        </p:sp>
        <p:sp>
          <p:nvSpPr>
            <p:cNvPr id="56329" name="Text Box 10"/>
            <p:cNvSpPr txBox="1">
              <a:spLocks noChangeArrowheads="1"/>
            </p:cNvSpPr>
            <p:nvPr/>
          </p:nvSpPr>
          <p:spPr bwMode="auto">
            <a:xfrm>
              <a:off x="3312" y="2112"/>
              <a:ext cx="1200" cy="396"/>
            </a:xfrm>
            <a:prstGeom prst="rect">
              <a:avLst/>
            </a:prstGeom>
            <a:noFill/>
            <a:ln w="9525">
              <a:noFill/>
              <a:miter lim="800000"/>
              <a:headEnd/>
              <a:tailEnd/>
            </a:ln>
          </p:spPr>
          <p:txBody>
            <a:bodyPr>
              <a:prstTxWarp prst="textNoShape">
                <a:avLst/>
              </a:prstTxWarp>
              <a:spAutoFit/>
            </a:bodyPr>
            <a:lstStyle/>
            <a:p>
              <a:pPr>
                <a:spcBef>
                  <a:spcPct val="50000"/>
                </a:spcBef>
              </a:pPr>
              <a:r>
                <a:rPr lang="en-US" sz="3200">
                  <a:solidFill>
                    <a:srgbClr val="0033CC"/>
                  </a:solidFill>
                </a:rPr>
                <a:t>  Or?</a:t>
              </a:r>
              <a:endParaRPr lang="en-US">
                <a:solidFill>
                  <a:srgbClr val="FF9900"/>
                </a:solidFill>
                <a:latin typeface="Comic Sans MS" charset="0"/>
              </a:endParaRPr>
            </a:p>
          </p:txBody>
        </p:sp>
      </p:grpSp>
      <p:sp>
        <p:nvSpPr>
          <p:cNvPr id="56327" name="AutoShape 15"/>
          <p:cNvSpPr>
            <a:spLocks noChangeArrowheads="1"/>
          </p:cNvSpPr>
          <p:nvPr/>
        </p:nvSpPr>
        <p:spPr bwMode="auto">
          <a:xfrm>
            <a:off x="8610600" y="6477000"/>
            <a:ext cx="381000" cy="200025"/>
          </a:xfrm>
          <a:prstGeom prst="curvedDownArrow">
            <a:avLst>
              <a:gd name="adj1" fmla="val 38095"/>
              <a:gd name="adj2" fmla="val 76190"/>
              <a:gd name="adj3" fmla="val 33333"/>
            </a:avLst>
          </a:prstGeom>
          <a:solidFill>
            <a:schemeClr val="accent1"/>
          </a:solidFill>
          <a:ln w="9525">
            <a:solidFill>
              <a:schemeClr val="tx1"/>
            </a:solidFill>
            <a:miter lim="800000"/>
            <a:headEnd/>
            <a:tailEnd/>
          </a:ln>
        </p:spPr>
        <p:txBody>
          <a:bodyPr wrap="none" anchor="ctr">
            <a:prstTxWarp prst="textNoShape">
              <a:avLst/>
            </a:prstTxWarp>
          </a:bodyP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6" fill="hold" nodeType="clickEffect">
                                  <p:stCondLst>
                                    <p:cond delay="0"/>
                                  </p:stCondLst>
                                  <p:childTnLst>
                                    <p:set>
                                      <p:cBhvr>
                                        <p:cTn id="11" dur="1" fill="hold">
                                          <p:stCondLst>
                                            <p:cond delay="0"/>
                                          </p:stCondLst>
                                        </p:cTn>
                                        <p:tgtEl>
                                          <p:spTgt spid="206861"/>
                                        </p:tgtEl>
                                        <p:attrNameLst>
                                          <p:attrName>style.visibility</p:attrName>
                                        </p:attrNameLst>
                                      </p:cBhvr>
                                      <p:to>
                                        <p:strVal val="visible"/>
                                      </p:to>
                                    </p:set>
                                    <p:animEffect transition="in" filter="strips(downRight)">
                                      <p:cBhvr>
                                        <p:cTn id="12" dur="500"/>
                                        <p:tgtEl>
                                          <p:spTgt spid="2068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0" y="228600"/>
            <a:ext cx="9220200" cy="549275"/>
          </a:xfrm>
          <a:prstGeom prst="rect">
            <a:avLst/>
          </a:prstGeom>
          <a:noFill/>
          <a:ln w="9525">
            <a:noFill/>
            <a:miter lim="800000"/>
            <a:headEnd/>
            <a:tailEnd/>
          </a:ln>
        </p:spPr>
        <p:txBody>
          <a:bodyPr>
            <a:prstTxWarp prst="textNoShape">
              <a:avLst/>
            </a:prstTxWarp>
            <a:spAutoFit/>
          </a:bodyPr>
          <a:lstStyle/>
          <a:p>
            <a:r>
              <a:rPr lang="en-US" sz="3000" u="sng">
                <a:solidFill>
                  <a:srgbClr val="FF9933"/>
                </a:solidFill>
                <a:latin typeface="Comic Sans MS" charset="0"/>
              </a:rPr>
              <a:t>Mixed land use</a:t>
            </a:r>
            <a:r>
              <a:rPr lang="en-US" sz="3000">
                <a:solidFill>
                  <a:srgbClr val="FF9933"/>
                </a:solidFill>
                <a:latin typeface="Comic Sans MS" charset="0"/>
              </a:rPr>
              <a:t>: schools, shops, parks close by</a:t>
            </a:r>
          </a:p>
        </p:txBody>
      </p:sp>
      <p:pic>
        <p:nvPicPr>
          <p:cNvPr id="81923" name="Picture 5" descr="kmart pk lot"/>
          <p:cNvPicPr>
            <a:picLocks noChangeAspect="1" noChangeArrowheads="1"/>
          </p:cNvPicPr>
          <p:nvPr/>
        </p:nvPicPr>
        <p:blipFill>
          <a:blip r:embed="rId3"/>
          <a:srcRect t="9419"/>
          <a:stretch>
            <a:fillRect/>
          </a:stretch>
        </p:blipFill>
        <p:spPr bwMode="auto">
          <a:xfrm>
            <a:off x="0" y="762000"/>
            <a:ext cx="9144000" cy="5684838"/>
          </a:xfrm>
          <a:prstGeom prst="rect">
            <a:avLst/>
          </a:prstGeom>
          <a:noFill/>
          <a:ln w="9525">
            <a:noFill/>
            <a:miter lim="800000"/>
            <a:headEnd/>
            <a:tailEnd/>
          </a:ln>
        </p:spPr>
      </p:pic>
      <p:sp>
        <p:nvSpPr>
          <p:cNvPr id="269319" name="Rectangle 7"/>
          <p:cNvSpPr>
            <a:spLocks noChangeArrowheads="1"/>
          </p:cNvSpPr>
          <p:nvPr/>
        </p:nvSpPr>
        <p:spPr bwMode="auto">
          <a:xfrm>
            <a:off x="4038600" y="838200"/>
            <a:ext cx="5029200" cy="1006475"/>
          </a:xfrm>
          <a:prstGeom prst="rect">
            <a:avLst/>
          </a:prstGeom>
          <a:noFill/>
          <a:ln w="9525">
            <a:noFill/>
            <a:miter lim="800000"/>
            <a:headEnd/>
            <a:tailEnd/>
          </a:ln>
          <a:effectLst/>
        </p:spPr>
        <p:txBody>
          <a:bodyPr>
            <a:prstTxWarp prst="textNoShape">
              <a:avLst/>
            </a:prstTxWarp>
            <a:spAutoFit/>
          </a:bodyPr>
          <a:lstStyle/>
          <a:p>
            <a:pPr algn="r"/>
            <a:r>
              <a:rPr lang="en-US" sz="3000">
                <a:solidFill>
                  <a:srgbClr val="0066FF"/>
                </a:solidFill>
                <a:effectLst>
                  <a:outerShdw blurRad="38100" dist="38100" dir="2700000" algn="tl">
                    <a:srgbClr val="000000"/>
                  </a:outerShdw>
                </a:effectLst>
                <a:latin typeface="Comic Sans MS" charset="0"/>
              </a:rPr>
              <a:t>To which store are you more likely to walk?</a:t>
            </a:r>
          </a:p>
        </p:txBody>
      </p:sp>
      <p:sp>
        <p:nvSpPr>
          <p:cNvPr id="81925" name="AutoShape 8"/>
          <p:cNvSpPr>
            <a:spLocks noChangeArrowheads="1"/>
          </p:cNvSpPr>
          <p:nvPr/>
        </p:nvSpPr>
        <p:spPr bwMode="auto">
          <a:xfrm>
            <a:off x="8610600" y="6477000"/>
            <a:ext cx="381000" cy="200025"/>
          </a:xfrm>
          <a:prstGeom prst="curvedDownArrow">
            <a:avLst>
              <a:gd name="adj1" fmla="val 38095"/>
              <a:gd name="adj2" fmla="val 76190"/>
              <a:gd name="adj3" fmla="val 33333"/>
            </a:avLst>
          </a:prstGeom>
          <a:solidFill>
            <a:schemeClr val="accent1"/>
          </a:solidFill>
          <a:ln w="9525">
            <a:solidFill>
              <a:schemeClr val="tx1"/>
            </a:solidFill>
            <a:miter lim="800000"/>
            <a:headEnd/>
            <a:tailEnd/>
          </a:ln>
        </p:spPr>
        <p:txBody>
          <a:bodyPr wrap="none" anchor="ctr">
            <a:prstTxWarp prst="textNoShape">
              <a:avLst/>
            </a:prstTxWarp>
          </a:bodyPr>
          <a:lstStyle/>
          <a:p>
            <a:endParaRPr lang="en-US"/>
          </a:p>
        </p:txBody>
      </p:sp>
      <p:pic>
        <p:nvPicPr>
          <p:cNvPr id="269318" name="Picture 6" descr="7-11 in Georgetown"/>
          <p:cNvPicPr>
            <a:picLocks noChangeAspect="1" noChangeArrowheads="1"/>
          </p:cNvPicPr>
          <p:nvPr/>
        </p:nvPicPr>
        <p:blipFill>
          <a:blip r:embed="rId4"/>
          <a:srcRect l="1959" t="5551" r="7838" b="19426"/>
          <a:stretch>
            <a:fillRect/>
          </a:stretch>
        </p:blipFill>
        <p:spPr bwMode="auto">
          <a:xfrm>
            <a:off x="2514600" y="2965450"/>
            <a:ext cx="6629400" cy="3892550"/>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269318"/>
                                        </p:tgtEl>
                                        <p:attrNameLst>
                                          <p:attrName>style.visibility</p:attrName>
                                        </p:attrNameLst>
                                      </p:cBhvr>
                                      <p:to>
                                        <p:strVal val="visible"/>
                                      </p:to>
                                    </p:set>
                                    <p:animEffect transition="in" filter="strips(downLeft)">
                                      <p:cBhvr>
                                        <p:cTn id="7" dur="500"/>
                                        <p:tgtEl>
                                          <p:spTgt spid="269318"/>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269319"/>
                                        </p:tgtEl>
                                        <p:attrNameLst>
                                          <p:attrName>style.visibility</p:attrName>
                                        </p:attrNameLst>
                                      </p:cBhvr>
                                      <p:to>
                                        <p:strVal val="visible"/>
                                      </p:to>
                                    </p:set>
                                    <p:animEffect transition="in" filter="strips(downLeft)">
                                      <p:cBhvr>
                                        <p:cTn id="12" dur="500"/>
                                        <p:tgtEl>
                                          <p:spTgt spid="2693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9319" grpId="0" autoUpdateAnimBg="0"/>
    </p:bldLst>
  </p:timing>
</p:sld>
</file>

<file path=ppt/slides/slide9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3970" name="Rectangle 2"/>
          <p:cNvSpPr>
            <a:spLocks noChangeArrowheads="1"/>
          </p:cNvSpPr>
          <p:nvPr/>
        </p:nvSpPr>
        <p:spPr bwMode="auto">
          <a:xfrm>
            <a:off x="76200" y="228600"/>
            <a:ext cx="9067800" cy="519113"/>
          </a:xfrm>
          <a:prstGeom prst="rect">
            <a:avLst/>
          </a:prstGeom>
          <a:noFill/>
          <a:ln w="9525">
            <a:noFill/>
            <a:miter lim="800000"/>
            <a:headEnd/>
            <a:tailEnd/>
          </a:ln>
        </p:spPr>
        <p:txBody>
          <a:bodyPr>
            <a:prstTxWarp prst="textNoShape">
              <a:avLst/>
            </a:prstTxWarp>
            <a:spAutoFit/>
          </a:bodyPr>
          <a:lstStyle/>
          <a:p>
            <a:r>
              <a:rPr lang="en-US" sz="2800" u="sng">
                <a:solidFill>
                  <a:srgbClr val="FF9933"/>
                </a:solidFill>
                <a:latin typeface="Comic Sans MS" charset="0"/>
              </a:rPr>
              <a:t>Site design</a:t>
            </a:r>
            <a:r>
              <a:rPr lang="en-US" sz="2800">
                <a:solidFill>
                  <a:srgbClr val="FF9933"/>
                </a:solidFill>
                <a:latin typeface="Comic Sans MS" charset="0"/>
              </a:rPr>
              <a:t>: getting to buildings on foot or by bike</a:t>
            </a:r>
          </a:p>
        </p:txBody>
      </p:sp>
      <p:pic>
        <p:nvPicPr>
          <p:cNvPr id="83971" name="Picture 4" descr="shopping mall separated fr st w guard rail1"/>
          <p:cNvPicPr>
            <a:picLocks noChangeAspect="1" noChangeArrowheads="1"/>
          </p:cNvPicPr>
          <p:nvPr/>
        </p:nvPicPr>
        <p:blipFill>
          <a:blip r:embed="rId3">
            <a:lum bright="8000" contrast="4000"/>
          </a:blip>
          <a:srcRect/>
          <a:stretch>
            <a:fillRect/>
          </a:stretch>
        </p:blipFill>
        <p:spPr bwMode="auto">
          <a:xfrm>
            <a:off x="0" y="838200"/>
            <a:ext cx="9144000" cy="5605463"/>
          </a:xfrm>
          <a:prstGeom prst="rect">
            <a:avLst/>
          </a:prstGeom>
          <a:noFill/>
          <a:ln w="9525">
            <a:noFill/>
            <a:miter lim="800000"/>
            <a:headEnd/>
            <a:tailEnd/>
          </a:ln>
        </p:spPr>
      </p:pic>
      <p:sp>
        <p:nvSpPr>
          <p:cNvPr id="274437" name="Rectangle 5"/>
          <p:cNvSpPr>
            <a:spLocks noChangeArrowheads="1"/>
          </p:cNvSpPr>
          <p:nvPr/>
        </p:nvSpPr>
        <p:spPr bwMode="auto">
          <a:xfrm>
            <a:off x="4038600" y="865188"/>
            <a:ext cx="5029200" cy="1006475"/>
          </a:xfrm>
          <a:prstGeom prst="rect">
            <a:avLst/>
          </a:prstGeom>
          <a:noFill/>
          <a:ln w="9525">
            <a:noFill/>
            <a:miter lim="800000"/>
            <a:headEnd/>
            <a:tailEnd/>
          </a:ln>
          <a:effectLst/>
        </p:spPr>
        <p:txBody>
          <a:bodyPr>
            <a:prstTxWarp prst="textNoShape">
              <a:avLst/>
            </a:prstTxWarp>
            <a:spAutoFit/>
          </a:bodyPr>
          <a:lstStyle/>
          <a:p>
            <a:pPr algn="r"/>
            <a:r>
              <a:rPr lang="en-US" sz="3000">
                <a:solidFill>
                  <a:srgbClr val="0066FF"/>
                </a:solidFill>
                <a:effectLst>
                  <a:outerShdw blurRad="38100" dist="38100" dir="2700000" algn="tl">
                    <a:srgbClr val="000000"/>
                  </a:outerShdw>
                </a:effectLst>
                <a:latin typeface="Comic Sans MS" charset="0"/>
              </a:rPr>
              <a:t>How do you get there from here?</a:t>
            </a:r>
          </a:p>
        </p:txBody>
      </p:sp>
      <p:sp>
        <p:nvSpPr>
          <p:cNvPr id="83973" name="AutoShape 6"/>
          <p:cNvSpPr>
            <a:spLocks noChangeArrowheads="1"/>
          </p:cNvSpPr>
          <p:nvPr/>
        </p:nvSpPr>
        <p:spPr bwMode="auto">
          <a:xfrm>
            <a:off x="8610600" y="6477000"/>
            <a:ext cx="381000" cy="200025"/>
          </a:xfrm>
          <a:prstGeom prst="curvedDownArrow">
            <a:avLst>
              <a:gd name="adj1" fmla="val 38095"/>
              <a:gd name="adj2" fmla="val 76190"/>
              <a:gd name="adj3" fmla="val 33333"/>
            </a:avLst>
          </a:prstGeom>
          <a:solidFill>
            <a:schemeClr val="accent1"/>
          </a:solidFill>
          <a:ln w="9525">
            <a:solidFill>
              <a:schemeClr val="tx1"/>
            </a:solidFill>
            <a:miter lim="800000"/>
            <a:headEnd/>
            <a:tailEnd/>
          </a:ln>
        </p:spPr>
        <p:txBody>
          <a:bodyPr wrap="none" anchor="ctr">
            <a:prstTxWarp prst="textNoShape">
              <a:avLst/>
            </a:prstTxWarp>
          </a:bodyP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274437"/>
                                        </p:tgtEl>
                                        <p:attrNameLst>
                                          <p:attrName>style.visibility</p:attrName>
                                        </p:attrNameLst>
                                      </p:cBhvr>
                                      <p:to>
                                        <p:strVal val="visible"/>
                                      </p:to>
                                    </p:set>
                                    <p:animEffect transition="in" filter="strips(downLeft)">
                                      <p:cBhvr>
                                        <p:cTn id="7" dur="500"/>
                                        <p:tgtEl>
                                          <p:spTgt spid="2744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4437" grpId="0" autoUpdateAnimBg="0"/>
    </p:bldLst>
  </p:timing>
</p:sld>
</file>

<file path=ppt/slides/slide9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6018" name="Rectangle 5"/>
          <p:cNvSpPr>
            <a:spLocks noChangeArrowheads="1"/>
          </p:cNvSpPr>
          <p:nvPr/>
        </p:nvSpPr>
        <p:spPr bwMode="auto">
          <a:xfrm>
            <a:off x="76200" y="228600"/>
            <a:ext cx="8991600" cy="519113"/>
          </a:xfrm>
          <a:prstGeom prst="rect">
            <a:avLst/>
          </a:prstGeom>
          <a:noFill/>
          <a:ln w="9525">
            <a:noFill/>
            <a:miter lim="800000"/>
            <a:headEnd/>
            <a:tailEnd/>
          </a:ln>
        </p:spPr>
        <p:txBody>
          <a:bodyPr>
            <a:prstTxWarp prst="textNoShape">
              <a:avLst/>
            </a:prstTxWarp>
            <a:spAutoFit/>
          </a:bodyPr>
          <a:lstStyle/>
          <a:p>
            <a:r>
              <a:rPr lang="en-US" sz="2800" u="sng">
                <a:solidFill>
                  <a:srgbClr val="FF9933"/>
                </a:solidFill>
                <a:latin typeface="Comic Sans MS" charset="0"/>
              </a:rPr>
              <a:t>Site design</a:t>
            </a:r>
            <a:r>
              <a:rPr lang="en-US" sz="2800">
                <a:solidFill>
                  <a:srgbClr val="FF9933"/>
                </a:solidFill>
                <a:latin typeface="Comic Sans MS" charset="0"/>
              </a:rPr>
              <a:t>: getting to buildings or parking a bike</a:t>
            </a:r>
          </a:p>
        </p:txBody>
      </p:sp>
      <p:pic>
        <p:nvPicPr>
          <p:cNvPr id="86019" name="Picture 6" descr="McDonalds access to front door"/>
          <p:cNvPicPr>
            <a:picLocks noChangeAspect="1" noChangeArrowheads="1"/>
          </p:cNvPicPr>
          <p:nvPr/>
        </p:nvPicPr>
        <p:blipFill>
          <a:blip r:embed="rId3"/>
          <a:srcRect b="12500"/>
          <a:stretch>
            <a:fillRect/>
          </a:stretch>
        </p:blipFill>
        <p:spPr bwMode="auto">
          <a:xfrm>
            <a:off x="0" y="838200"/>
            <a:ext cx="9144000" cy="5999163"/>
          </a:xfrm>
          <a:prstGeom prst="rect">
            <a:avLst/>
          </a:prstGeom>
          <a:noFill/>
          <a:ln w="9525">
            <a:noFill/>
            <a:miter lim="800000"/>
            <a:headEnd/>
            <a:tailEnd/>
          </a:ln>
        </p:spPr>
      </p:pic>
    </p:spTree>
  </p:cSld>
  <p:clrMapOvr>
    <a:masterClrMapping/>
  </p:clrMapOvr>
  <p:transition/>
</p:sld>
</file>

<file path=ppt/slides/slide9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8066" name="Rectangle 2"/>
          <p:cNvSpPr>
            <a:spLocks noChangeArrowheads="1"/>
          </p:cNvSpPr>
          <p:nvPr/>
        </p:nvSpPr>
        <p:spPr bwMode="auto">
          <a:xfrm>
            <a:off x="0" y="128588"/>
            <a:ext cx="9207500" cy="488950"/>
          </a:xfrm>
          <a:prstGeom prst="rect">
            <a:avLst/>
          </a:prstGeom>
          <a:noFill/>
          <a:ln w="9525">
            <a:noFill/>
            <a:miter lim="800000"/>
            <a:headEnd/>
            <a:tailEnd/>
          </a:ln>
        </p:spPr>
        <p:txBody>
          <a:bodyPr wrap="none">
            <a:prstTxWarp prst="textNoShape">
              <a:avLst/>
            </a:prstTxWarp>
            <a:spAutoFit/>
          </a:bodyPr>
          <a:lstStyle/>
          <a:p>
            <a:r>
              <a:rPr lang="en-US" sz="2600" u="sng">
                <a:solidFill>
                  <a:srgbClr val="FF9933"/>
                </a:solidFill>
                <a:latin typeface="Comic Sans MS" charset="0"/>
              </a:rPr>
              <a:t>Human-scale design</a:t>
            </a:r>
            <a:r>
              <a:rPr lang="en-US" sz="2600">
                <a:solidFill>
                  <a:srgbClr val="FF9933"/>
                </a:solidFill>
                <a:latin typeface="Comic Sans MS" charset="0"/>
              </a:rPr>
              <a:t>: create inviting &amp; memorable places</a:t>
            </a:r>
          </a:p>
        </p:txBody>
      </p:sp>
      <p:pic>
        <p:nvPicPr>
          <p:cNvPr id="88067" name="Picture 4" descr="kids playing in fountain1"/>
          <p:cNvPicPr>
            <a:picLocks noChangeAspect="1" noChangeArrowheads="1"/>
          </p:cNvPicPr>
          <p:nvPr/>
        </p:nvPicPr>
        <p:blipFill>
          <a:blip r:embed="rId3"/>
          <a:srcRect t="719" b="8623"/>
          <a:stretch>
            <a:fillRect/>
          </a:stretch>
        </p:blipFill>
        <p:spPr bwMode="auto">
          <a:xfrm>
            <a:off x="228600" y="690563"/>
            <a:ext cx="8686800" cy="6167437"/>
          </a:xfrm>
          <a:prstGeom prst="rect">
            <a:avLst/>
          </a:prstGeom>
          <a:noFill/>
          <a:ln w="9525">
            <a:noFill/>
            <a:miter lim="800000"/>
            <a:headEnd/>
            <a:tailEnd/>
          </a:ln>
        </p:spPr>
      </p:pic>
    </p:spTree>
  </p:cSld>
  <p:clrMapOvr>
    <a:masterClrMapping/>
  </p:clrMapOvr>
  <p:transition/>
</p:sld>
</file>

<file path=ppt/slides/slide9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0178" name="Rectangle 3"/>
          <p:cNvSpPr>
            <a:spLocks noChangeArrowheads="1"/>
          </p:cNvSpPr>
          <p:nvPr/>
        </p:nvSpPr>
        <p:spPr bwMode="auto">
          <a:xfrm>
            <a:off x="0" y="76200"/>
            <a:ext cx="9067800" cy="1143000"/>
          </a:xfrm>
          <a:prstGeom prst="rect">
            <a:avLst/>
          </a:prstGeom>
          <a:noFill/>
          <a:ln w="9525">
            <a:noFill/>
            <a:miter lim="800000"/>
            <a:headEnd/>
            <a:tailEnd/>
          </a:ln>
        </p:spPr>
        <p:txBody>
          <a:bodyPr anchor="ctr">
            <a:prstTxWarp prst="textNoShape">
              <a:avLst/>
            </a:prstTxWarp>
          </a:bodyPr>
          <a:lstStyle/>
          <a:p>
            <a:pPr algn="ctr"/>
            <a:r>
              <a:rPr lang="en-US" sz="3800">
                <a:solidFill>
                  <a:srgbClr val="FF9933"/>
                </a:solidFill>
                <a:latin typeface="Comic Sans MS" charset="0"/>
              </a:rPr>
              <a:t>What about children going to school?</a:t>
            </a:r>
          </a:p>
        </p:txBody>
      </p:sp>
      <p:sp>
        <p:nvSpPr>
          <p:cNvPr id="114692" name="Rectangle 4"/>
          <p:cNvSpPr>
            <a:spLocks noChangeArrowheads="1"/>
          </p:cNvSpPr>
          <p:nvPr/>
        </p:nvSpPr>
        <p:spPr bwMode="auto">
          <a:xfrm>
            <a:off x="0" y="1066800"/>
            <a:ext cx="9067800" cy="1143000"/>
          </a:xfrm>
          <a:prstGeom prst="rect">
            <a:avLst/>
          </a:prstGeom>
          <a:noFill/>
          <a:ln w="9525">
            <a:noFill/>
            <a:miter lim="800000"/>
            <a:headEnd/>
            <a:tailEnd/>
          </a:ln>
        </p:spPr>
        <p:txBody>
          <a:bodyPr>
            <a:prstTxWarp prst="textNoShape">
              <a:avLst/>
            </a:prstTxWarp>
          </a:bodyPr>
          <a:lstStyle/>
          <a:p>
            <a:pPr marL="342900" indent="-342900">
              <a:spcBef>
                <a:spcPct val="20000"/>
              </a:spcBef>
              <a:buFontTx/>
              <a:buChar char="•"/>
            </a:pPr>
            <a:r>
              <a:rPr lang="en-US" sz="2800">
                <a:solidFill>
                  <a:srgbClr val="CCECFF"/>
                </a:solidFill>
                <a:latin typeface="Comic Sans MS" charset="0"/>
              </a:rPr>
              <a:t>Only 31% of trips under 1 mile are by walking</a:t>
            </a:r>
          </a:p>
          <a:p>
            <a:pPr marL="342900" indent="-342900">
              <a:spcBef>
                <a:spcPct val="20000"/>
              </a:spcBef>
              <a:buFontTx/>
              <a:buChar char="•"/>
            </a:pPr>
            <a:r>
              <a:rPr lang="en-US" sz="2800">
                <a:solidFill>
                  <a:srgbClr val="CCECFF"/>
                </a:solidFill>
                <a:latin typeface="Comic Sans MS" charset="0"/>
              </a:rPr>
              <a:t>Only 2% of trips under 2 miles are by bicycling</a:t>
            </a:r>
          </a:p>
        </p:txBody>
      </p:sp>
      <p:pic>
        <p:nvPicPr>
          <p:cNvPr id="50180" name="Picture 10" descr="Children walking &amp; biking to school"/>
          <p:cNvPicPr>
            <a:picLocks noChangeAspect="1" noChangeArrowheads="1"/>
          </p:cNvPicPr>
          <p:nvPr/>
        </p:nvPicPr>
        <p:blipFill>
          <a:blip r:embed="rId3"/>
          <a:srcRect/>
          <a:stretch>
            <a:fillRect/>
          </a:stretch>
        </p:blipFill>
        <p:spPr bwMode="auto">
          <a:xfrm>
            <a:off x="0" y="2133600"/>
            <a:ext cx="4445000" cy="3352800"/>
          </a:xfrm>
          <a:prstGeom prst="rect">
            <a:avLst/>
          </a:prstGeom>
          <a:noFill/>
          <a:ln w="9525">
            <a:noFill/>
            <a:miter lim="800000"/>
            <a:headEnd/>
            <a:tailEnd/>
          </a:ln>
        </p:spPr>
      </p:pic>
      <p:pic>
        <p:nvPicPr>
          <p:cNvPr id="50181" name="Picture 7" descr="Kid on bike entering arterial w bl"/>
          <p:cNvPicPr>
            <a:picLocks noChangeAspect="1" noChangeArrowheads="1"/>
          </p:cNvPicPr>
          <p:nvPr/>
        </p:nvPicPr>
        <p:blipFill>
          <a:blip r:embed="rId4"/>
          <a:srcRect l="1892" t="12820" r="11357" b="10257"/>
          <a:stretch>
            <a:fillRect/>
          </a:stretch>
        </p:blipFill>
        <p:spPr bwMode="auto">
          <a:xfrm>
            <a:off x="4038600" y="2133600"/>
            <a:ext cx="5105400" cy="3338513"/>
          </a:xfrm>
          <a:prstGeom prst="rect">
            <a:avLst/>
          </a:prstGeom>
          <a:noFill/>
          <a:ln w="9525">
            <a:noFill/>
            <a:miter lim="800000"/>
            <a:headEnd/>
            <a:tailEnd/>
          </a:ln>
        </p:spPr>
      </p:pic>
      <p:sp>
        <p:nvSpPr>
          <p:cNvPr id="50182" name="AutoShape 11"/>
          <p:cNvSpPr>
            <a:spLocks noChangeArrowheads="1"/>
          </p:cNvSpPr>
          <p:nvPr/>
        </p:nvSpPr>
        <p:spPr bwMode="auto">
          <a:xfrm>
            <a:off x="8610600" y="6477000"/>
            <a:ext cx="381000" cy="200025"/>
          </a:xfrm>
          <a:prstGeom prst="curvedDownArrow">
            <a:avLst>
              <a:gd name="adj1" fmla="val 38095"/>
              <a:gd name="adj2" fmla="val 76190"/>
              <a:gd name="adj3" fmla="val 33333"/>
            </a:avLst>
          </a:prstGeom>
          <a:solidFill>
            <a:schemeClr val="accent1"/>
          </a:solidFill>
          <a:ln w="9525">
            <a:solidFill>
              <a:schemeClr val="tx1"/>
            </a:solidFill>
            <a:miter lim="800000"/>
            <a:headEnd/>
            <a:tailEnd/>
          </a:ln>
        </p:spPr>
        <p:txBody>
          <a:bodyPr wrap="none" anchor="ctr">
            <a:prstTxWarp prst="textNoShape">
              <a:avLst/>
            </a:prstTxWarp>
          </a:bodyP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14692">
                                            <p:txEl>
                                              <p:pRg st="0" end="0"/>
                                            </p:txEl>
                                          </p:spTgt>
                                        </p:tgtEl>
                                        <p:attrNameLst>
                                          <p:attrName>style.visibility</p:attrName>
                                        </p:attrNameLst>
                                      </p:cBhvr>
                                      <p:to>
                                        <p:strVal val="visible"/>
                                      </p:to>
                                    </p:set>
                                    <p:animEffect transition="in" filter="wipe(left)">
                                      <p:cBhvr>
                                        <p:cTn id="7" dur="500"/>
                                        <p:tgtEl>
                                          <p:spTgt spid="11469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14692">
                                            <p:txEl>
                                              <p:pRg st="1" end="1"/>
                                            </p:txEl>
                                          </p:spTgt>
                                        </p:tgtEl>
                                        <p:attrNameLst>
                                          <p:attrName>style.visibility</p:attrName>
                                        </p:attrNameLst>
                                      </p:cBhvr>
                                      <p:to>
                                        <p:strVal val="visible"/>
                                      </p:to>
                                    </p:set>
                                    <p:animEffect transition="in" filter="wipe(left)">
                                      <p:cBhvr>
                                        <p:cTn id="12" dur="500"/>
                                        <p:tgtEl>
                                          <p:spTgt spid="11469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4692" grpId="0" build="p" autoUpdateAnimBg="0"/>
    </p:bldLst>
  </p:timing>
</p:sld>
</file>

<file path=ppt/slides/slide9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Transit Oriented Development</a:t>
            </a:r>
            <a:endParaRPr lang="en-US" sz="3600" dirty="0"/>
          </a:p>
        </p:txBody>
      </p:sp>
      <p:pic>
        <p:nvPicPr>
          <p:cNvPr id="6" name="Content Placeholder 5" descr="TOD2.jpeg"/>
          <p:cNvPicPr>
            <a:picLocks noGrp="1" noChangeAspect="1"/>
          </p:cNvPicPr>
          <p:nvPr>
            <p:ph idx="1"/>
          </p:nvPr>
        </p:nvPicPr>
        <p:blipFill>
          <a:blip r:embed="rId2"/>
          <a:srcRect l="-6922" r="-6922"/>
          <a:stretch>
            <a:fillRect/>
          </a:stretch>
        </p:blipFill>
        <p:spPr>
          <a:xfrm>
            <a:off x="0" y="2819400"/>
            <a:ext cx="4844334" cy="2667000"/>
          </a:xfrm>
        </p:spPr>
      </p:pic>
      <p:pic>
        <p:nvPicPr>
          <p:cNvPr id="7" name="Picture 6" descr="TOD3.jpeg"/>
          <p:cNvPicPr>
            <a:picLocks noChangeAspect="1"/>
          </p:cNvPicPr>
          <p:nvPr/>
        </p:nvPicPr>
        <p:blipFill>
          <a:blip r:embed="rId3"/>
          <a:stretch>
            <a:fillRect/>
          </a:stretch>
        </p:blipFill>
        <p:spPr>
          <a:xfrm>
            <a:off x="5105400" y="1371600"/>
            <a:ext cx="3517900" cy="2311400"/>
          </a:xfrm>
          <a:prstGeom prst="rect">
            <a:avLst/>
          </a:prstGeom>
        </p:spPr>
      </p:pic>
      <p:pic>
        <p:nvPicPr>
          <p:cNvPr id="8" name="Picture 7" descr="Unknown-1.jpeg"/>
          <p:cNvPicPr>
            <a:picLocks noChangeAspect="1"/>
          </p:cNvPicPr>
          <p:nvPr/>
        </p:nvPicPr>
        <p:blipFill>
          <a:blip r:embed="rId4"/>
          <a:stretch>
            <a:fillRect/>
          </a:stretch>
        </p:blipFill>
        <p:spPr>
          <a:xfrm>
            <a:off x="5029200" y="4114800"/>
            <a:ext cx="3505200" cy="2324100"/>
          </a:xfrm>
          <a:prstGeom prst="rect">
            <a:avLst/>
          </a:prstGeom>
        </p:spPr>
      </p:pic>
    </p:spTree>
  </p:cSld>
  <p:clrMapOvr>
    <a:masterClrMapping/>
  </p:clrMapOvr>
</p:sld>
</file>

<file path=ppt/slides/slide9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5029200" cy="1139825"/>
          </a:xfrm>
        </p:spPr>
        <p:txBody>
          <a:bodyPr/>
          <a:lstStyle/>
          <a:p>
            <a:r>
              <a:rPr lang="en-US" sz="3600" dirty="0" smtClean="0"/>
              <a:t>Public or Civic Space</a:t>
            </a:r>
            <a:endParaRPr lang="en-US" sz="3600" dirty="0"/>
          </a:p>
        </p:txBody>
      </p:sp>
      <p:sp>
        <p:nvSpPr>
          <p:cNvPr id="3" name="Content Placeholder 2"/>
          <p:cNvSpPr>
            <a:spLocks noGrp="1"/>
          </p:cNvSpPr>
          <p:nvPr>
            <p:ph idx="1"/>
          </p:nvPr>
        </p:nvSpPr>
        <p:spPr>
          <a:xfrm>
            <a:off x="2819400" y="2590800"/>
            <a:ext cx="6019800" cy="1600201"/>
          </a:xfrm>
        </p:spPr>
        <p:txBody>
          <a:bodyPr/>
          <a:lstStyle/>
          <a:p>
            <a:r>
              <a:rPr lang="en-US" sz="2800" dirty="0" smtClean="0"/>
              <a:t>public space is an essential ingredient in creating the interactions that promote and preserve community</a:t>
            </a:r>
            <a:endParaRPr lang="en-US" sz="2800" dirty="0"/>
          </a:p>
        </p:txBody>
      </p:sp>
      <p:pic>
        <p:nvPicPr>
          <p:cNvPr id="4" name="Picture 3" descr="images-1.jpeg"/>
          <p:cNvPicPr>
            <a:picLocks noChangeAspect="1"/>
          </p:cNvPicPr>
          <p:nvPr/>
        </p:nvPicPr>
        <p:blipFill>
          <a:blip r:embed="rId2"/>
          <a:stretch>
            <a:fillRect/>
          </a:stretch>
        </p:blipFill>
        <p:spPr>
          <a:xfrm>
            <a:off x="228600" y="1371600"/>
            <a:ext cx="2324100" cy="3492500"/>
          </a:xfrm>
          <a:prstGeom prst="rect">
            <a:avLst/>
          </a:prstGeom>
        </p:spPr>
      </p:pic>
      <p:pic>
        <p:nvPicPr>
          <p:cNvPr id="5" name="Picture 4" descr="images-2.jpeg"/>
          <p:cNvPicPr>
            <a:picLocks noChangeAspect="1"/>
          </p:cNvPicPr>
          <p:nvPr/>
        </p:nvPicPr>
        <p:blipFill>
          <a:blip r:embed="rId3"/>
          <a:stretch>
            <a:fillRect/>
          </a:stretch>
        </p:blipFill>
        <p:spPr>
          <a:xfrm>
            <a:off x="5334000" y="4385510"/>
            <a:ext cx="3429000" cy="2129589"/>
          </a:xfrm>
          <a:prstGeom prst="rect">
            <a:avLst/>
          </a:prstGeom>
        </p:spPr>
      </p:pic>
      <p:pic>
        <p:nvPicPr>
          <p:cNvPr id="6" name="Picture 5" descr="images.jpeg"/>
          <p:cNvPicPr>
            <a:picLocks noChangeAspect="1"/>
          </p:cNvPicPr>
          <p:nvPr/>
        </p:nvPicPr>
        <p:blipFill>
          <a:blip r:embed="rId4"/>
          <a:stretch>
            <a:fillRect/>
          </a:stretch>
        </p:blipFill>
        <p:spPr>
          <a:xfrm>
            <a:off x="1981200" y="4419600"/>
            <a:ext cx="2882376" cy="2159000"/>
          </a:xfrm>
          <a:prstGeom prst="rect">
            <a:avLst/>
          </a:prstGeom>
        </p:spPr>
      </p:pic>
      <p:pic>
        <p:nvPicPr>
          <p:cNvPr id="8" name="Picture 7" descr="images-3.jpeg"/>
          <p:cNvPicPr>
            <a:picLocks noChangeAspect="1"/>
          </p:cNvPicPr>
          <p:nvPr/>
        </p:nvPicPr>
        <p:blipFill>
          <a:blip r:embed="rId5"/>
          <a:stretch>
            <a:fillRect/>
          </a:stretch>
        </p:blipFill>
        <p:spPr>
          <a:xfrm>
            <a:off x="5638800" y="228600"/>
            <a:ext cx="2961588" cy="2209800"/>
          </a:xfrm>
          <a:prstGeom prst="rect">
            <a:avLst/>
          </a:prstGeom>
        </p:spPr>
      </p:pic>
    </p:spTree>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Public and Third Places</a:t>
            </a:r>
            <a:endParaRPr lang="en-US" dirty="0"/>
          </a:p>
        </p:txBody>
      </p:sp>
      <p:pic>
        <p:nvPicPr>
          <p:cNvPr id="4" name="Content Placeholder 3" descr="Unknown-1.jpeg"/>
          <p:cNvPicPr>
            <a:picLocks noGrp="1" noChangeAspect="1"/>
          </p:cNvPicPr>
          <p:nvPr>
            <p:ph idx="1"/>
          </p:nvPr>
        </p:nvPicPr>
        <p:blipFill>
          <a:blip r:embed="rId2"/>
          <a:srcRect l="-18027" r="-18027"/>
          <a:stretch>
            <a:fillRect/>
          </a:stretch>
        </p:blipFill>
        <p:spPr>
          <a:xfrm>
            <a:off x="-685800" y="1600200"/>
            <a:ext cx="5813201" cy="3200400"/>
          </a:xfrm>
        </p:spPr>
      </p:pic>
      <p:pic>
        <p:nvPicPr>
          <p:cNvPr id="5" name="Picture 4" descr="publicPlaceBest.tiff"/>
          <p:cNvPicPr>
            <a:picLocks noChangeAspect="1"/>
          </p:cNvPicPr>
          <p:nvPr/>
        </p:nvPicPr>
        <p:blipFill>
          <a:blip r:embed="rId3"/>
          <a:stretch>
            <a:fillRect/>
          </a:stretch>
        </p:blipFill>
        <p:spPr>
          <a:xfrm>
            <a:off x="4583579" y="1828800"/>
            <a:ext cx="4560421" cy="3867150"/>
          </a:xfrm>
          <a:prstGeom prst="rect">
            <a:avLst/>
          </a:prstGeom>
        </p:spPr>
      </p:pic>
      <p:sp>
        <p:nvSpPr>
          <p:cNvPr id="6" name="TextBox 5"/>
          <p:cNvSpPr txBox="1"/>
          <p:nvPr/>
        </p:nvSpPr>
        <p:spPr>
          <a:xfrm>
            <a:off x="5181600" y="5791200"/>
            <a:ext cx="3520315" cy="461665"/>
          </a:xfrm>
          <a:prstGeom prst="rect">
            <a:avLst/>
          </a:prstGeom>
          <a:noFill/>
        </p:spPr>
        <p:txBody>
          <a:bodyPr wrap="none" rtlCol="0">
            <a:spAutoFit/>
          </a:bodyPr>
          <a:lstStyle/>
          <a:p>
            <a:r>
              <a:rPr lang="en-US" dirty="0" smtClean="0"/>
              <a:t>Project for Public Places</a:t>
            </a:r>
            <a:endParaRPr lang="en-US" dirty="0"/>
          </a:p>
        </p:txBody>
      </p:sp>
    </p:spTree>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277813"/>
            <a:ext cx="9144000" cy="1139825"/>
          </a:xfrm>
        </p:spPr>
        <p:txBody>
          <a:bodyPr/>
          <a:lstStyle/>
          <a:p>
            <a:r>
              <a:rPr lang="en-US" sz="3600" dirty="0" smtClean="0"/>
              <a:t>Public Places with Built in Social Capital</a:t>
            </a:r>
            <a:endParaRPr lang="en-US" sz="3600" dirty="0"/>
          </a:p>
        </p:txBody>
      </p:sp>
      <p:pic>
        <p:nvPicPr>
          <p:cNvPr id="4" name="Content Placeholder 3" descr="FairyPrincess.jpg"/>
          <p:cNvPicPr>
            <a:picLocks noGrp="1" noChangeAspect="1"/>
          </p:cNvPicPr>
          <p:nvPr>
            <p:ph idx="1"/>
          </p:nvPr>
        </p:nvPicPr>
        <p:blipFill>
          <a:blip r:embed="rId2"/>
          <a:srcRect l="-18115" r="-18115"/>
          <a:stretch>
            <a:fillRect/>
          </a:stretch>
        </p:blipFill>
        <p:spPr>
          <a:xfrm>
            <a:off x="0" y="1295400"/>
            <a:ext cx="5257800" cy="2894630"/>
          </a:xfrm>
        </p:spPr>
      </p:pic>
      <p:pic>
        <p:nvPicPr>
          <p:cNvPr id="5" name="Picture 4" descr="sidwalkPearl.jpg"/>
          <p:cNvPicPr>
            <a:picLocks noChangeAspect="1"/>
          </p:cNvPicPr>
          <p:nvPr/>
        </p:nvPicPr>
        <p:blipFill>
          <a:blip r:embed="rId3"/>
          <a:stretch>
            <a:fillRect/>
          </a:stretch>
        </p:blipFill>
        <p:spPr>
          <a:xfrm>
            <a:off x="5257800" y="4267200"/>
            <a:ext cx="3276600" cy="2457450"/>
          </a:xfrm>
          <a:prstGeom prst="rect">
            <a:avLst/>
          </a:prstGeom>
        </p:spPr>
      </p:pic>
      <p:pic>
        <p:nvPicPr>
          <p:cNvPr id="6" name="Picture 5" descr="images.jpeg"/>
          <p:cNvPicPr>
            <a:picLocks noChangeAspect="1"/>
          </p:cNvPicPr>
          <p:nvPr/>
        </p:nvPicPr>
        <p:blipFill>
          <a:blip r:embed="rId4"/>
          <a:stretch>
            <a:fillRect/>
          </a:stretch>
        </p:blipFill>
        <p:spPr>
          <a:xfrm>
            <a:off x="5181600" y="1371600"/>
            <a:ext cx="3581400" cy="2682593"/>
          </a:xfrm>
          <a:prstGeom prst="rect">
            <a:avLst/>
          </a:prstGeom>
        </p:spPr>
      </p:pic>
      <p:pic>
        <p:nvPicPr>
          <p:cNvPr id="7" name="Picture 6" descr="images-1.jpeg"/>
          <p:cNvPicPr>
            <a:picLocks noChangeAspect="1"/>
          </p:cNvPicPr>
          <p:nvPr/>
        </p:nvPicPr>
        <p:blipFill>
          <a:blip r:embed="rId5"/>
          <a:stretch>
            <a:fillRect/>
          </a:stretch>
        </p:blipFill>
        <p:spPr>
          <a:xfrm>
            <a:off x="1371600" y="4343399"/>
            <a:ext cx="3200400" cy="2397211"/>
          </a:xfrm>
          <a:prstGeom prst="rect">
            <a:avLst/>
          </a:prstGeom>
        </p:spPr>
      </p:pic>
    </p:spTree>
  </p:cSld>
  <p:clrMapOvr>
    <a:masterClrMapping/>
  </p:clrMapOvr>
</p:sld>
</file>

<file path=ppt/slides/slide10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7586" name="Title 1"/>
          <p:cNvSpPr>
            <a:spLocks noGrp="1"/>
          </p:cNvSpPr>
          <p:nvPr>
            <p:ph type="title"/>
          </p:nvPr>
        </p:nvSpPr>
        <p:spPr/>
        <p:txBody>
          <a:bodyPr/>
          <a:lstStyle/>
          <a:p>
            <a:r>
              <a:rPr lang="en-US" smtClean="0"/>
              <a:t>Eyes on the Street?</a:t>
            </a:r>
          </a:p>
        </p:txBody>
      </p:sp>
      <p:pic>
        <p:nvPicPr>
          <p:cNvPr id="67587" name="Content Placeholder 3" descr="images.jpeg"/>
          <p:cNvPicPr>
            <a:picLocks noGrp="1" noChangeAspect="1"/>
          </p:cNvPicPr>
          <p:nvPr>
            <p:ph idx="1"/>
          </p:nvPr>
        </p:nvPicPr>
        <p:blipFill>
          <a:blip r:embed="rId2"/>
          <a:srcRect l="-10437" r="-10437"/>
          <a:stretch>
            <a:fillRect/>
          </a:stretch>
        </p:blipFill>
        <p:spPr/>
      </p:pic>
    </p:spTree>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8610" name="Title 1"/>
          <p:cNvSpPr>
            <a:spLocks noGrp="1"/>
          </p:cNvSpPr>
          <p:nvPr>
            <p:ph type="title"/>
          </p:nvPr>
        </p:nvSpPr>
        <p:spPr/>
        <p:txBody>
          <a:bodyPr/>
          <a:lstStyle/>
          <a:p>
            <a:endParaRPr lang="en-US"/>
          </a:p>
        </p:txBody>
      </p:sp>
      <p:pic>
        <p:nvPicPr>
          <p:cNvPr id="68611" name="Content Placeholder 3" descr="images-1.jpeg"/>
          <p:cNvPicPr>
            <a:picLocks noGrp="1" noChangeAspect="1"/>
          </p:cNvPicPr>
          <p:nvPr>
            <p:ph idx="1"/>
          </p:nvPr>
        </p:nvPicPr>
        <p:blipFill>
          <a:blip r:embed="rId2"/>
          <a:srcRect l="-10437" r="-10437"/>
          <a:stretch>
            <a:fillRect/>
          </a:stretch>
        </p:blipFill>
        <p:spPr/>
      </p:pic>
    </p:spTree>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9634" name="Title 1"/>
          <p:cNvSpPr>
            <a:spLocks noGrp="1"/>
          </p:cNvSpPr>
          <p:nvPr>
            <p:ph type="title"/>
          </p:nvPr>
        </p:nvSpPr>
        <p:spPr/>
        <p:txBody>
          <a:bodyPr/>
          <a:lstStyle/>
          <a:p>
            <a:endParaRPr lang="en-US"/>
          </a:p>
        </p:txBody>
      </p:sp>
      <p:pic>
        <p:nvPicPr>
          <p:cNvPr id="69635" name="Content Placeholder 3" descr="Unknown.jpeg"/>
          <p:cNvPicPr>
            <a:picLocks noGrp="1" noChangeAspect="1"/>
          </p:cNvPicPr>
          <p:nvPr>
            <p:ph idx="1"/>
          </p:nvPr>
        </p:nvPicPr>
        <p:blipFill>
          <a:blip r:embed="rId2"/>
          <a:srcRect l="-17871" r="-17871"/>
          <a:stretch>
            <a:fillRect/>
          </a:stretch>
        </p:blipFill>
        <p:spPr/>
      </p:pic>
    </p:spTree>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The City as Artwork </a:t>
            </a:r>
            <a:endParaRPr lang="en-US" dirty="0">
              <a:solidFill>
                <a:srgbClr val="FF0000"/>
              </a:solidFill>
            </a:endParaRPr>
          </a:p>
        </p:txBody>
      </p:sp>
      <p:sp>
        <p:nvSpPr>
          <p:cNvPr id="3" name="Content Placeholder 2"/>
          <p:cNvSpPr>
            <a:spLocks noGrp="1"/>
          </p:cNvSpPr>
          <p:nvPr>
            <p:ph idx="1"/>
          </p:nvPr>
        </p:nvSpPr>
        <p:spPr/>
        <p:txBody>
          <a:bodyPr/>
          <a:lstStyle/>
          <a:p>
            <a:endParaRPr lang="en-US" dirty="0"/>
          </a:p>
        </p:txBody>
      </p:sp>
    </p:spTree>
  </p:cSld>
  <p:clrMapOvr>
    <a:masterClrMapping/>
  </p:clrMapOvr>
</p:sld>
</file>

<file path=ppt/slides/slide10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City as Artwork, Waste as Resource</a:t>
            </a:r>
            <a:endParaRPr lang="en-US" sz="3600" dirty="0"/>
          </a:p>
        </p:txBody>
      </p:sp>
      <p:pic>
        <p:nvPicPr>
          <p:cNvPr id="4" name="Content Placeholder 3" descr="Slide10.jpg"/>
          <p:cNvPicPr>
            <a:picLocks noGrp="1" noChangeAspect="1"/>
          </p:cNvPicPr>
          <p:nvPr>
            <p:ph idx="1"/>
          </p:nvPr>
        </p:nvPicPr>
        <p:blipFill>
          <a:blip r:embed="rId2"/>
          <a:srcRect l="-18115" r="-18115"/>
          <a:stretch>
            <a:fillRect/>
          </a:stretch>
        </p:blipFill>
        <p:spPr>
          <a:xfrm>
            <a:off x="-609600" y="1524000"/>
            <a:ext cx="5951610" cy="3276600"/>
          </a:xfrm>
        </p:spPr>
      </p:pic>
      <p:pic>
        <p:nvPicPr>
          <p:cNvPr id="5" name="Picture 4" descr="raingarden.jpg"/>
          <p:cNvPicPr>
            <a:picLocks noChangeAspect="1"/>
          </p:cNvPicPr>
          <p:nvPr/>
        </p:nvPicPr>
        <p:blipFill>
          <a:blip r:embed="rId3"/>
          <a:stretch>
            <a:fillRect/>
          </a:stretch>
        </p:blipFill>
        <p:spPr>
          <a:xfrm>
            <a:off x="4267200" y="2667000"/>
            <a:ext cx="4495800" cy="3371850"/>
          </a:xfrm>
          <a:prstGeom prst="rect">
            <a:avLst/>
          </a:prstGeom>
        </p:spPr>
      </p:pic>
      <p:sp>
        <p:nvSpPr>
          <p:cNvPr id="6" name="TextBox 5"/>
          <p:cNvSpPr txBox="1"/>
          <p:nvPr/>
        </p:nvSpPr>
        <p:spPr>
          <a:xfrm>
            <a:off x="5562600" y="6019800"/>
            <a:ext cx="1929735" cy="461665"/>
          </a:xfrm>
          <a:prstGeom prst="rect">
            <a:avLst/>
          </a:prstGeom>
          <a:noFill/>
        </p:spPr>
        <p:txBody>
          <a:bodyPr wrap="none" rtlCol="0">
            <a:spAutoFit/>
          </a:bodyPr>
          <a:lstStyle/>
          <a:p>
            <a:r>
              <a:rPr lang="en-US" dirty="0" smtClean="0"/>
              <a:t>Rain Garden</a:t>
            </a:r>
            <a:endParaRPr lang="en-US" dirty="0"/>
          </a:p>
        </p:txBody>
      </p:sp>
    </p:spTree>
  </p:cSld>
  <p:clrMapOvr>
    <a:masterClrMapping/>
  </p:clrMapOvr>
</p:sld>
</file>

<file path=ppt/slides/slide10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15714" name="Picture 2"/>
          <p:cNvPicPr>
            <a:picLocks noChangeAspect="1" noChangeArrowheads="1"/>
          </p:cNvPicPr>
          <p:nvPr/>
        </p:nvPicPr>
        <p:blipFill>
          <a:blip r:embed="rId2">
            <a:lum contrast="12000"/>
          </a:blip>
          <a:srcRect b="5650"/>
          <a:stretch>
            <a:fillRect/>
          </a:stretch>
        </p:blipFill>
        <p:spPr bwMode="auto">
          <a:xfrm>
            <a:off x="0" y="0"/>
            <a:ext cx="9144000" cy="6819900"/>
          </a:xfrm>
          <a:prstGeom prst="rect">
            <a:avLst/>
          </a:prstGeom>
          <a:noFill/>
          <a:ln w="9525">
            <a:noFill/>
            <a:miter lim="800000"/>
            <a:headEnd/>
            <a:tailEnd/>
          </a:ln>
        </p:spPr>
      </p:pic>
      <p:sp>
        <p:nvSpPr>
          <p:cNvPr id="216067" name="Rectangle 3"/>
          <p:cNvSpPr>
            <a:spLocks noChangeArrowheads="1"/>
          </p:cNvSpPr>
          <p:nvPr/>
        </p:nvSpPr>
        <p:spPr bwMode="auto">
          <a:xfrm>
            <a:off x="76200" y="5470525"/>
            <a:ext cx="2665413" cy="1311275"/>
          </a:xfrm>
          <a:prstGeom prst="rect">
            <a:avLst/>
          </a:prstGeom>
          <a:noFill/>
          <a:ln w="9525">
            <a:noFill/>
            <a:miter lim="800000"/>
            <a:headEnd/>
            <a:tailEnd/>
          </a:ln>
          <a:effectLst>
            <a:outerShdw blurRad="63500" dist="38099" dir="2700000" algn="ctr" rotWithShape="0">
              <a:schemeClr val="bg2">
                <a:alpha val="74998"/>
              </a:schemeClr>
            </a:outerShdw>
          </a:effectLst>
        </p:spPr>
        <p:txBody>
          <a:bodyPr wrap="none">
            <a:prstTxWarp prst="textNoShape">
              <a:avLst/>
            </a:prstTxWarp>
            <a:spAutoFit/>
          </a:bodyPr>
          <a:lstStyle/>
          <a:p>
            <a:pPr algn="ctr">
              <a:defRPr/>
            </a:pPr>
            <a:r>
              <a:rPr lang="en-US" sz="2000" b="1">
                <a:solidFill>
                  <a:schemeClr val="tx2"/>
                </a:solidFill>
                <a:effectLst>
                  <a:outerShdw blurRad="38100" dist="38100" dir="2700000" algn="tl">
                    <a:srgbClr val="000000"/>
                  </a:outerShdw>
                </a:effectLst>
                <a:latin typeface="Arial" pitchFamily="-107" charset="0"/>
                <a:ea typeface="+mn-ea"/>
                <a:cs typeface="+mn-cs"/>
              </a:rPr>
              <a:t>City of Portland - 2005</a:t>
            </a:r>
          </a:p>
          <a:p>
            <a:pPr algn="ctr">
              <a:defRPr/>
            </a:pPr>
            <a:r>
              <a:rPr lang="en-US" sz="2000" b="1">
                <a:solidFill>
                  <a:schemeClr val="tx2"/>
                </a:solidFill>
                <a:effectLst>
                  <a:outerShdw blurRad="38100" dist="38100" dir="2700000" algn="tl">
                    <a:srgbClr val="000000"/>
                  </a:outerShdw>
                </a:effectLst>
                <a:latin typeface="Arial" pitchFamily="-107" charset="0"/>
                <a:ea typeface="+mn-ea"/>
                <a:cs typeface="+mn-cs"/>
              </a:rPr>
              <a:t>25 sq. miles rooftops</a:t>
            </a:r>
          </a:p>
          <a:p>
            <a:pPr algn="ctr">
              <a:defRPr/>
            </a:pPr>
            <a:r>
              <a:rPr lang="en-US" sz="2000" b="1">
                <a:solidFill>
                  <a:schemeClr val="tx2"/>
                </a:solidFill>
                <a:effectLst>
                  <a:outerShdw blurRad="38100" dist="38100" dir="2700000" algn="tl">
                    <a:srgbClr val="000000"/>
                  </a:outerShdw>
                </a:effectLst>
                <a:latin typeface="Arial" pitchFamily="-107" charset="0"/>
                <a:ea typeface="+mn-ea"/>
                <a:cs typeface="+mn-cs"/>
              </a:rPr>
              <a:t>45 sq. miles pavement</a:t>
            </a:r>
          </a:p>
          <a:p>
            <a:pPr algn="ctr">
              <a:defRPr/>
            </a:pPr>
            <a:r>
              <a:rPr lang="en-US" sz="2000" b="1">
                <a:solidFill>
                  <a:schemeClr val="tx2"/>
                </a:solidFill>
                <a:effectLst>
                  <a:outerShdw blurRad="38100" dist="38100" dir="2700000" algn="tl">
                    <a:srgbClr val="000000"/>
                  </a:outerShdw>
                </a:effectLst>
                <a:latin typeface="Arial" pitchFamily="-107" charset="0"/>
                <a:ea typeface="+mn-ea"/>
                <a:cs typeface="+mn-cs"/>
              </a:rPr>
              <a:t>City 140 sq. miles</a:t>
            </a:r>
          </a:p>
        </p:txBody>
      </p:sp>
    </p:spTree>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54628" name="Picture 4" descr="Impermeable Surafces"/>
          <p:cNvPicPr>
            <a:picLocks noChangeAspect="1" noChangeArrowheads="1"/>
          </p:cNvPicPr>
          <p:nvPr/>
        </p:nvPicPr>
        <p:blipFill>
          <a:blip r:embed="rId2">
            <a:lum bright="14000"/>
          </a:blip>
          <a:srcRect/>
          <a:stretch>
            <a:fillRect/>
          </a:stretch>
        </p:blipFill>
        <p:spPr bwMode="auto">
          <a:xfrm>
            <a:off x="533400" y="1066800"/>
            <a:ext cx="8066088" cy="5297488"/>
          </a:xfrm>
          <a:prstGeom prst="rect">
            <a:avLst/>
          </a:prstGeom>
          <a:noFill/>
          <a:ln w="9525">
            <a:noFill/>
            <a:miter lim="800000"/>
            <a:headEnd/>
            <a:tailEnd/>
          </a:ln>
        </p:spPr>
      </p:pic>
      <p:sp>
        <p:nvSpPr>
          <p:cNvPr id="154629" name="Text Box 5"/>
          <p:cNvSpPr txBox="1">
            <a:spLocks noChangeArrowheads="1"/>
          </p:cNvSpPr>
          <p:nvPr/>
        </p:nvSpPr>
        <p:spPr bwMode="auto">
          <a:xfrm>
            <a:off x="1828800" y="381000"/>
            <a:ext cx="5841463" cy="584776"/>
          </a:xfrm>
          <a:prstGeom prst="rect">
            <a:avLst/>
          </a:prstGeom>
          <a:noFill/>
          <a:ln w="9525">
            <a:noFill/>
            <a:miter lim="800000"/>
            <a:headEnd/>
            <a:tailEnd/>
          </a:ln>
          <a:effectLst>
            <a:outerShdw blurRad="63500" dist="38099" dir="2700000" algn="ctr" rotWithShape="0">
              <a:schemeClr val="tx1">
                <a:alpha val="74998"/>
              </a:schemeClr>
            </a:outerShdw>
          </a:effectLst>
        </p:spPr>
        <p:txBody>
          <a:bodyPr wrap="none">
            <a:prstTxWarp prst="textNoShape">
              <a:avLst/>
            </a:prstTxWarp>
            <a:spAutoFit/>
          </a:bodyPr>
          <a:lstStyle/>
          <a:p>
            <a:r>
              <a:rPr lang="en-US" sz="3200" dirty="0" smtClean="0"/>
              <a:t>Impermeable Surface and Ugly</a:t>
            </a:r>
            <a:endParaRPr lang="en-US" dirty="0"/>
          </a:p>
        </p:txBody>
      </p:sp>
    </p:spTree>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54626" name="Picture 2" descr="npo000012"/>
          <p:cNvPicPr>
            <a:picLocks noChangeArrowheads="1"/>
          </p:cNvPicPr>
          <p:nvPr/>
        </p:nvPicPr>
        <p:blipFill>
          <a:blip r:embed="rId3"/>
          <a:srcRect/>
          <a:stretch>
            <a:fillRect/>
          </a:stretch>
        </p:blipFill>
        <p:spPr bwMode="auto">
          <a:xfrm>
            <a:off x="0" y="841375"/>
            <a:ext cx="9142413" cy="5954713"/>
          </a:xfrm>
          <a:prstGeom prst="rect">
            <a:avLst/>
          </a:prstGeom>
          <a:noFill/>
          <a:ln w="9525">
            <a:noFill/>
            <a:miter lim="800000"/>
            <a:headEnd/>
            <a:tailEnd/>
          </a:ln>
        </p:spPr>
      </p:pic>
      <p:sp>
        <p:nvSpPr>
          <p:cNvPr id="154627" name="Rectangle 3"/>
          <p:cNvSpPr>
            <a:spLocks noChangeArrowheads="1"/>
          </p:cNvSpPr>
          <p:nvPr/>
        </p:nvSpPr>
        <p:spPr bwMode="auto">
          <a:xfrm>
            <a:off x="25400" y="863600"/>
            <a:ext cx="9091613" cy="5967413"/>
          </a:xfrm>
          <a:prstGeom prst="rect">
            <a:avLst/>
          </a:prstGeom>
          <a:noFill/>
          <a:ln w="50800">
            <a:solidFill>
              <a:srgbClr val="000099"/>
            </a:solidFill>
            <a:miter lim="800000"/>
            <a:headEnd/>
            <a:tailEnd/>
          </a:ln>
        </p:spPr>
        <p:txBody>
          <a:bodyPr wrap="none" anchor="ctr">
            <a:prstTxWarp prst="textNoShape">
              <a:avLst/>
            </a:prstTxWarp>
          </a:bodyPr>
          <a:lstStyle/>
          <a:p>
            <a:endParaRPr lang="en-US"/>
          </a:p>
        </p:txBody>
      </p:sp>
      <p:sp>
        <p:nvSpPr>
          <p:cNvPr id="2453508" name="Rectangle 4"/>
          <p:cNvSpPr>
            <a:spLocks noChangeArrowheads="1"/>
          </p:cNvSpPr>
          <p:nvPr/>
        </p:nvSpPr>
        <p:spPr bwMode="auto">
          <a:xfrm>
            <a:off x="1447800" y="76200"/>
            <a:ext cx="6553200" cy="708528"/>
          </a:xfrm>
          <a:prstGeom prst="rect">
            <a:avLst/>
          </a:prstGeom>
          <a:noFill/>
          <a:ln w="9525">
            <a:noFill/>
            <a:miter lim="800000"/>
            <a:headEnd/>
            <a:tailEnd/>
          </a:ln>
          <a:effectLst/>
        </p:spPr>
        <p:txBody>
          <a:bodyPr lIns="92075" tIns="46038" rIns="92075" bIns="46038">
            <a:prstTxWarp prst="textNoShape">
              <a:avLst/>
            </a:prstTxWarp>
            <a:spAutoFit/>
          </a:bodyPr>
          <a:lstStyle/>
          <a:p>
            <a:pPr eaLnBrk="0" hangingPunct="0">
              <a:spcBef>
                <a:spcPct val="50000"/>
              </a:spcBef>
              <a:defRPr/>
            </a:pPr>
            <a:r>
              <a:rPr lang="en-US" sz="4000" dirty="0">
                <a:solidFill>
                  <a:srgbClr val="FFFFFF"/>
                </a:solidFill>
                <a:effectLst>
                  <a:outerShdw blurRad="38100" dist="38100" dir="2700000" algn="tl">
                    <a:srgbClr val="000000"/>
                  </a:outerShdw>
                </a:effectLst>
                <a:latin typeface="Arial Black" charset="0"/>
                <a:ea typeface="ＭＳ Ｐゴシック" pitchFamily="-110" charset="-128"/>
                <a:cs typeface="ＭＳ Ｐゴシック" pitchFamily="-110" charset="-128"/>
              </a:rPr>
              <a:t>Disappearing streams</a:t>
            </a:r>
          </a:p>
        </p:txBody>
      </p:sp>
    </p:spTree>
  </p:cSld>
  <p:clrMapOvr>
    <a:masterClrMapping/>
  </p:clrMapOvr>
  <p:transition/>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Urban Watershed (Catchment) Movement</a:t>
            </a:r>
            <a:endParaRPr lang="en-US" sz="3600" dirty="0"/>
          </a:p>
        </p:txBody>
      </p:sp>
      <p:pic>
        <p:nvPicPr>
          <p:cNvPr id="4" name="Content Placeholder 3" descr="20120303 Tideman Johnson Group Photo #2.JPG"/>
          <p:cNvPicPr>
            <a:picLocks noGrp="1" noChangeAspect="1"/>
          </p:cNvPicPr>
          <p:nvPr>
            <p:ph idx="1"/>
          </p:nvPr>
        </p:nvPicPr>
        <p:blipFill>
          <a:blip r:embed="rId2"/>
          <a:srcRect l="-10547" r="-10547"/>
          <a:stretch>
            <a:fillRect/>
          </a:stretch>
        </p:blipFill>
        <p:spPr>
          <a:xfrm>
            <a:off x="457200" y="1600201"/>
            <a:ext cx="5121153" cy="2819400"/>
          </a:xfrm>
        </p:spPr>
      </p:pic>
      <p:sp>
        <p:nvSpPr>
          <p:cNvPr id="5" name="TextBox 4"/>
          <p:cNvSpPr txBox="1"/>
          <p:nvPr/>
        </p:nvSpPr>
        <p:spPr>
          <a:xfrm>
            <a:off x="5486400" y="2057400"/>
            <a:ext cx="3480440" cy="1569660"/>
          </a:xfrm>
          <a:prstGeom prst="rect">
            <a:avLst/>
          </a:prstGeom>
          <a:noFill/>
        </p:spPr>
        <p:txBody>
          <a:bodyPr wrap="none" rtlCol="0">
            <a:spAutoFit/>
          </a:bodyPr>
          <a:lstStyle/>
          <a:p>
            <a:pPr>
              <a:buFont typeface="Arial"/>
              <a:buChar char="•"/>
            </a:pPr>
            <a:r>
              <a:rPr lang="en-US" dirty="0" smtClean="0"/>
              <a:t>8,000 in USA</a:t>
            </a:r>
          </a:p>
          <a:p>
            <a:pPr>
              <a:buFont typeface="Arial"/>
              <a:buChar char="•"/>
            </a:pPr>
            <a:r>
              <a:rPr lang="en-US" dirty="0" smtClean="0"/>
              <a:t>Plant a Tree and create </a:t>
            </a:r>
          </a:p>
          <a:p>
            <a:pPr>
              <a:buFont typeface="Arial"/>
              <a:buChar char="•"/>
            </a:pPr>
            <a:r>
              <a:rPr lang="en-US" dirty="0" smtClean="0"/>
              <a:t>Social Capital</a:t>
            </a:r>
          </a:p>
          <a:p>
            <a:pPr>
              <a:buFont typeface="Arial"/>
              <a:buChar char="•"/>
            </a:pPr>
            <a:r>
              <a:rPr lang="en-US" dirty="0" smtClean="0"/>
              <a:t>The new Animal clubs</a:t>
            </a:r>
            <a:endParaRPr lang="en-US" dirty="0"/>
          </a:p>
        </p:txBody>
      </p:sp>
    </p:spTree>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051" name="Rectangle 2"/>
          <p:cNvSpPr>
            <a:spLocks noGrp="1" noChangeArrowheads="1"/>
          </p:cNvSpPr>
          <p:nvPr>
            <p:ph type="title"/>
          </p:nvPr>
        </p:nvSpPr>
        <p:spPr bwMode="auto">
          <a:xfrm>
            <a:off x="2209800" y="533400"/>
            <a:ext cx="6858000" cy="1143000"/>
          </a:xfrm>
        </p:spPr>
        <p:txBody>
          <a:bodyPr anchor="t" anchorCtr="0"/>
          <a:lstStyle/>
          <a:p>
            <a:pPr algn="l" eaLnBrk="1" hangingPunct="1">
              <a:defRPr/>
            </a:pPr>
            <a:r>
              <a:rPr lang="en-US" sz="3200" smtClean="0">
                <a:solidFill>
                  <a:srgbClr val="7EAB00"/>
                </a:solidFill>
              </a:rPr>
              <a:t>How building affects streams:  </a:t>
            </a:r>
            <a:r>
              <a:rPr lang="en-US" sz="2800" smtClean="0">
                <a:solidFill>
                  <a:srgbClr val="CDB000"/>
                </a:solidFill>
              </a:rPr>
              <a:t>Quantity</a:t>
            </a:r>
            <a:endParaRPr lang="en-US" smtClean="0"/>
          </a:p>
        </p:txBody>
      </p:sp>
      <p:graphicFrame>
        <p:nvGraphicFramePr>
          <p:cNvPr id="89090" name="Object 5"/>
          <p:cNvGraphicFramePr>
            <a:graphicFrameLocks noChangeAspect="1"/>
          </p:cNvGraphicFramePr>
          <p:nvPr/>
        </p:nvGraphicFramePr>
        <p:xfrm>
          <a:off x="1676400" y="1600200"/>
          <a:ext cx="4038600" cy="3040063"/>
        </p:xfrm>
        <a:graphic>
          <a:graphicData uri="http://schemas.openxmlformats.org/presentationml/2006/ole">
            <p:oleObj spid="_x0000_s321538" name="Photo Editor Photo" r:id="rId4" imgW="3657143" imgH="2752381" progId="">
              <p:embed/>
            </p:oleObj>
          </a:graphicData>
        </a:graphic>
      </p:graphicFrame>
      <p:sp>
        <p:nvSpPr>
          <p:cNvPr id="89092" name="Text Box 6"/>
          <p:cNvSpPr txBox="1">
            <a:spLocks noChangeArrowheads="1"/>
          </p:cNvSpPr>
          <p:nvPr/>
        </p:nvSpPr>
        <p:spPr bwMode="auto">
          <a:xfrm>
            <a:off x="1676400" y="4724400"/>
            <a:ext cx="1733550" cy="457200"/>
          </a:xfrm>
          <a:prstGeom prst="rect">
            <a:avLst/>
          </a:prstGeom>
          <a:noFill/>
          <a:ln w="9525">
            <a:noFill/>
            <a:miter lim="800000"/>
            <a:headEnd/>
            <a:tailEnd/>
          </a:ln>
        </p:spPr>
        <p:txBody>
          <a:bodyPr wrap="none">
            <a:prstTxWarp prst="textNoShape">
              <a:avLst/>
            </a:prstTxWarp>
            <a:spAutoFit/>
          </a:bodyPr>
          <a:lstStyle/>
          <a:p>
            <a:pPr eaLnBrk="0" hangingPunct="0"/>
            <a:r>
              <a:rPr lang="en-US" sz="1200"/>
              <a:t>Photo: Johnson Creek</a:t>
            </a:r>
          </a:p>
          <a:p>
            <a:pPr eaLnBrk="0" hangingPunct="0"/>
            <a:r>
              <a:rPr lang="en-US" sz="1200"/>
              <a:t>Watershed Council</a:t>
            </a:r>
          </a:p>
        </p:txBody>
      </p:sp>
      <p:pic>
        <p:nvPicPr>
          <p:cNvPr id="89093" name="Picture 8" descr="PC310036"/>
          <p:cNvPicPr>
            <a:picLocks noChangeAspect="1" noChangeArrowheads="1"/>
          </p:cNvPicPr>
          <p:nvPr/>
        </p:nvPicPr>
        <p:blipFill>
          <a:blip r:embed="rId5"/>
          <a:srcRect/>
          <a:stretch>
            <a:fillRect/>
          </a:stretch>
        </p:blipFill>
        <p:spPr bwMode="auto">
          <a:xfrm>
            <a:off x="4953000" y="3810000"/>
            <a:ext cx="4038600" cy="2916238"/>
          </a:xfrm>
          <a:prstGeom prst="rect">
            <a:avLst/>
          </a:prstGeom>
          <a:noFill/>
          <a:ln w="9525">
            <a:noFill/>
            <a:miter lim="800000"/>
            <a:headEnd/>
            <a:tailEnd/>
          </a:ln>
        </p:spPr>
      </p:pic>
      <p:sp>
        <p:nvSpPr>
          <p:cNvPr id="89094" name="Text Box 9"/>
          <p:cNvSpPr txBox="1">
            <a:spLocks noChangeArrowheads="1"/>
          </p:cNvSpPr>
          <p:nvPr/>
        </p:nvSpPr>
        <p:spPr bwMode="auto">
          <a:xfrm>
            <a:off x="6553200" y="3505200"/>
            <a:ext cx="2368550" cy="274638"/>
          </a:xfrm>
          <a:prstGeom prst="rect">
            <a:avLst/>
          </a:prstGeom>
          <a:noFill/>
          <a:ln w="9525">
            <a:noFill/>
            <a:miter lim="800000"/>
            <a:headEnd/>
            <a:tailEnd/>
          </a:ln>
        </p:spPr>
        <p:txBody>
          <a:bodyPr wrap="none">
            <a:prstTxWarp prst="textNoShape">
              <a:avLst/>
            </a:prstTxWarp>
            <a:spAutoFit/>
          </a:bodyPr>
          <a:lstStyle/>
          <a:p>
            <a:pPr eaLnBrk="0" hangingPunct="0"/>
            <a:r>
              <a:rPr lang="en-US" sz="1200"/>
              <a:t>Photo: Clackamas County WES</a:t>
            </a:r>
          </a:p>
        </p:txBody>
      </p:sp>
    </p:spTree>
  </p:cSld>
  <p:clrMapOvr>
    <a:masterClrMapping/>
  </p:clrMapOvr>
  <p:transition advTm="150"/>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91138" name="Picture 3"/>
          <p:cNvPicPr>
            <a:picLocks noChangeAspect="1" noChangeArrowheads="1"/>
          </p:cNvPicPr>
          <p:nvPr/>
        </p:nvPicPr>
        <p:blipFill>
          <a:blip r:embed="rId3"/>
          <a:srcRect/>
          <a:stretch>
            <a:fillRect/>
          </a:stretch>
        </p:blipFill>
        <p:spPr bwMode="auto">
          <a:xfrm>
            <a:off x="2286000" y="1371600"/>
            <a:ext cx="5943600" cy="4457700"/>
          </a:xfrm>
          <a:prstGeom prst="rect">
            <a:avLst/>
          </a:prstGeom>
          <a:noFill/>
          <a:ln w="9525">
            <a:noFill/>
            <a:miter lim="800000"/>
            <a:headEnd/>
            <a:tailEnd/>
          </a:ln>
        </p:spPr>
      </p:pic>
      <p:sp>
        <p:nvSpPr>
          <p:cNvPr id="19459" name="Rectangle 4"/>
          <p:cNvSpPr>
            <a:spLocks noGrp="1" noChangeArrowheads="1"/>
          </p:cNvSpPr>
          <p:nvPr>
            <p:ph type="title"/>
          </p:nvPr>
        </p:nvSpPr>
        <p:spPr bwMode="auto">
          <a:xfrm>
            <a:off x="2209800" y="533400"/>
            <a:ext cx="6858000" cy="1143000"/>
          </a:xfrm>
        </p:spPr>
        <p:txBody>
          <a:bodyPr anchor="t" anchorCtr="0"/>
          <a:lstStyle/>
          <a:p>
            <a:pPr algn="l" eaLnBrk="1" hangingPunct="1">
              <a:defRPr/>
            </a:pPr>
            <a:r>
              <a:rPr lang="en-US" sz="3200" smtClean="0">
                <a:solidFill>
                  <a:srgbClr val="7EAB00"/>
                </a:solidFill>
              </a:rPr>
              <a:t>Stream erosion</a:t>
            </a:r>
            <a:endParaRPr lang="en-US" smtClean="0"/>
          </a:p>
        </p:txBody>
      </p:sp>
    </p:spTree>
  </p:cSld>
  <p:clrMapOvr>
    <a:masterClrMapping/>
  </p:clrMapOvr>
  <p:transition advTm="150"/>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Slide10.jpg"/>
          <p:cNvPicPr>
            <a:picLocks noGrp="1" noChangeAspect="1"/>
          </p:cNvPicPr>
          <p:nvPr>
            <p:ph idx="1"/>
          </p:nvPr>
        </p:nvPicPr>
        <p:blipFill>
          <a:blip r:embed="rId2"/>
          <a:srcRect l="-18115" r="-18115"/>
          <a:stretch>
            <a:fillRect/>
          </a:stretch>
        </p:blipFill>
        <p:spPr>
          <a:xfrm>
            <a:off x="-1143000" y="609600"/>
            <a:ext cx="10795943" cy="5943600"/>
          </a:xfrm>
        </p:spPr>
      </p:pic>
    </p:spTree>
  </p:cSld>
  <p:clrMapOvr>
    <a:masterClrMapping/>
  </p:clrMapOvr>
</p:sld>
</file>

<file path=ppt/slides/slide1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86018" name="Picture 2" descr="DSC04299"/>
          <p:cNvPicPr>
            <a:picLocks noChangeAspect="1" noChangeArrowheads="1"/>
          </p:cNvPicPr>
          <p:nvPr/>
        </p:nvPicPr>
        <p:blipFill>
          <a:blip r:embed="rId3">
            <a:lum bright="12000" contrast="24000"/>
          </a:blip>
          <a:srcRect l="8333" r="11458"/>
          <a:stretch>
            <a:fillRect/>
          </a:stretch>
        </p:blipFill>
        <p:spPr bwMode="auto">
          <a:xfrm>
            <a:off x="3657600" y="1676400"/>
            <a:ext cx="5257800" cy="4916488"/>
          </a:xfrm>
          <a:prstGeom prst="rect">
            <a:avLst/>
          </a:prstGeom>
          <a:noFill/>
          <a:ln w="9525">
            <a:solidFill>
              <a:schemeClr val="bg1"/>
            </a:solidFill>
            <a:miter lim="800000"/>
            <a:headEnd/>
            <a:tailEnd/>
          </a:ln>
        </p:spPr>
      </p:pic>
      <p:sp>
        <p:nvSpPr>
          <p:cNvPr id="132099" name="Rectangle 3"/>
          <p:cNvSpPr>
            <a:spLocks noGrp="1" noChangeArrowheads="1"/>
          </p:cNvSpPr>
          <p:nvPr>
            <p:ph type="title" idx="4294967295"/>
          </p:nvPr>
        </p:nvSpPr>
        <p:spPr>
          <a:xfrm>
            <a:off x="152400" y="533400"/>
            <a:ext cx="8534400" cy="1219200"/>
          </a:xfrm>
        </p:spPr>
        <p:txBody>
          <a:bodyPr/>
          <a:lstStyle/>
          <a:p>
            <a:pPr algn="l">
              <a:defRPr/>
            </a:pPr>
            <a:r>
              <a:rPr lang="en-US" sz="2400" dirty="0">
                <a:solidFill>
                  <a:srgbClr val="FFFFFF"/>
                </a:solidFill>
              </a:rPr>
              <a:t>CSO tunnels are expensive to build ~ Portland’s $1.4 Billion, expensive to maintain?</a:t>
            </a:r>
            <a:br>
              <a:rPr lang="en-US" sz="2400" dirty="0">
                <a:solidFill>
                  <a:srgbClr val="FFFFFF"/>
                </a:solidFill>
              </a:rPr>
            </a:br>
            <a:r>
              <a:rPr lang="en-US" sz="2400" dirty="0">
                <a:solidFill>
                  <a:srgbClr val="FFFFFF"/>
                </a:solidFill>
              </a:rPr>
              <a:t>and how long will they last?</a:t>
            </a:r>
            <a:br>
              <a:rPr lang="en-US" sz="2400" dirty="0">
                <a:solidFill>
                  <a:srgbClr val="FFFFFF"/>
                </a:solidFill>
              </a:rPr>
            </a:br>
            <a:endParaRPr lang="en-US" sz="2400" dirty="0">
              <a:solidFill>
                <a:srgbClr val="FFFFFF"/>
              </a:solidFill>
            </a:endParaRPr>
          </a:p>
        </p:txBody>
      </p:sp>
      <p:pic>
        <p:nvPicPr>
          <p:cNvPr id="86020" name="Picture 4" descr="WS IN S Tunnel look N"/>
          <p:cNvPicPr>
            <a:picLocks noChangeAspect="1" noChangeArrowheads="1"/>
          </p:cNvPicPr>
          <p:nvPr/>
        </p:nvPicPr>
        <p:blipFill>
          <a:blip r:embed="rId4">
            <a:lum bright="18000" contrast="30000"/>
          </a:blip>
          <a:srcRect/>
          <a:stretch>
            <a:fillRect/>
          </a:stretch>
        </p:blipFill>
        <p:spPr bwMode="auto">
          <a:xfrm>
            <a:off x="228600" y="2971800"/>
            <a:ext cx="3657600" cy="2438400"/>
          </a:xfrm>
          <a:prstGeom prst="rect">
            <a:avLst/>
          </a:prstGeom>
          <a:noFill/>
          <a:ln w="9525">
            <a:solidFill>
              <a:schemeClr val="bg1"/>
            </a:solidFill>
            <a:miter lim="800000"/>
            <a:headEnd/>
            <a:tailEnd/>
          </a:ln>
        </p:spPr>
      </p:pic>
      <p:sp>
        <p:nvSpPr>
          <p:cNvPr id="86021" name="Text Box 5"/>
          <p:cNvSpPr txBox="1">
            <a:spLocks noChangeArrowheads="1"/>
          </p:cNvSpPr>
          <p:nvPr/>
        </p:nvSpPr>
        <p:spPr bwMode="auto">
          <a:xfrm>
            <a:off x="441325" y="5983288"/>
            <a:ext cx="2708275" cy="457200"/>
          </a:xfrm>
          <a:prstGeom prst="rect">
            <a:avLst/>
          </a:prstGeom>
          <a:noFill/>
          <a:ln w="9525">
            <a:noFill/>
            <a:miter lim="800000"/>
            <a:headEnd/>
            <a:tailEnd/>
          </a:ln>
        </p:spPr>
        <p:txBody>
          <a:bodyPr wrap="none">
            <a:prstTxWarp prst="textNoShape">
              <a:avLst/>
            </a:prstTxWarp>
            <a:spAutoFit/>
          </a:bodyPr>
          <a:lstStyle/>
          <a:p>
            <a:r>
              <a:rPr lang="en-US">
                <a:solidFill>
                  <a:srgbClr val="FFFFFF"/>
                </a:solidFill>
              </a:rPr>
              <a:t>Grey to/and Green</a:t>
            </a:r>
          </a:p>
        </p:txBody>
      </p:sp>
    </p:spTree>
  </p:cSld>
  <p:clrMapOvr>
    <a:masterClrMapping/>
  </p:clrMapOvr>
  <p:transition advTm="149"/>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0530" name="Text Box 2"/>
          <p:cNvSpPr txBox="1">
            <a:spLocks noChangeArrowheads="1"/>
          </p:cNvSpPr>
          <p:nvPr/>
        </p:nvSpPr>
        <p:spPr bwMode="auto">
          <a:xfrm>
            <a:off x="152400" y="533400"/>
            <a:ext cx="184150" cy="3013075"/>
          </a:xfrm>
          <a:prstGeom prst="rect">
            <a:avLst/>
          </a:prstGeom>
          <a:noFill/>
          <a:ln w="9525">
            <a:noFill/>
            <a:miter lim="800000"/>
            <a:headEnd/>
            <a:tailEnd/>
          </a:ln>
          <a:effectLst/>
        </p:spPr>
        <p:txBody>
          <a:bodyPr wrap="none">
            <a:prstTxWarp prst="textNoShape">
              <a:avLst/>
            </a:prstTxWarp>
            <a:spAutoFit/>
          </a:bodyPr>
          <a:lstStyle/>
          <a:p>
            <a:pPr>
              <a:tabLst>
                <a:tab pos="228600" algn="l"/>
              </a:tabLst>
            </a:pPr>
            <a:endParaRPr lang="en-US">
              <a:solidFill>
                <a:srgbClr val="FFFFFF"/>
              </a:solidFill>
            </a:endParaRPr>
          </a:p>
          <a:p>
            <a:pPr>
              <a:tabLst>
                <a:tab pos="228600" algn="l"/>
              </a:tabLst>
            </a:pPr>
            <a:endParaRPr lang="en-US">
              <a:solidFill>
                <a:srgbClr val="FFFFFF"/>
              </a:solidFill>
            </a:endParaRPr>
          </a:p>
          <a:p>
            <a:pPr>
              <a:tabLst>
                <a:tab pos="228600" algn="l"/>
              </a:tabLst>
            </a:pPr>
            <a:endParaRPr lang="en-US">
              <a:solidFill>
                <a:srgbClr val="FFFFFF"/>
              </a:solidFill>
            </a:endParaRPr>
          </a:p>
          <a:p>
            <a:pPr>
              <a:tabLst>
                <a:tab pos="228600" algn="l"/>
              </a:tabLst>
            </a:pPr>
            <a:endParaRPr lang="en-US">
              <a:solidFill>
                <a:srgbClr val="FFFFFF"/>
              </a:solidFill>
            </a:endParaRPr>
          </a:p>
          <a:p>
            <a:pPr>
              <a:tabLst>
                <a:tab pos="228600" algn="l"/>
              </a:tabLst>
            </a:pPr>
            <a:endParaRPr lang="en-US">
              <a:solidFill>
                <a:srgbClr val="FFFFFF"/>
              </a:solidFill>
            </a:endParaRPr>
          </a:p>
          <a:p>
            <a:pPr>
              <a:tabLst>
                <a:tab pos="228600" algn="l"/>
              </a:tabLst>
            </a:pPr>
            <a:endParaRPr lang="en-US">
              <a:solidFill>
                <a:srgbClr val="FFFFFF"/>
              </a:solidFill>
            </a:endParaRPr>
          </a:p>
          <a:p>
            <a:pPr>
              <a:tabLst>
                <a:tab pos="228600" algn="l"/>
              </a:tabLst>
            </a:pPr>
            <a:endParaRPr lang="en-US">
              <a:solidFill>
                <a:srgbClr val="FFFFFF"/>
              </a:solidFill>
            </a:endParaRPr>
          </a:p>
          <a:p>
            <a:pPr>
              <a:tabLst>
                <a:tab pos="228600" algn="l"/>
              </a:tabLst>
            </a:pPr>
            <a:endParaRPr lang="en-US">
              <a:latin typeface="Advert-Light" charset="0"/>
            </a:endParaRPr>
          </a:p>
        </p:txBody>
      </p:sp>
      <p:sp>
        <p:nvSpPr>
          <p:cNvPr id="150533" name="Rectangle 5"/>
          <p:cNvSpPr>
            <a:spLocks noChangeArrowheads="1"/>
          </p:cNvSpPr>
          <p:nvPr/>
        </p:nvSpPr>
        <p:spPr bwMode="auto">
          <a:xfrm>
            <a:off x="0" y="3352800"/>
            <a:ext cx="8991600" cy="2133600"/>
          </a:xfrm>
          <a:prstGeom prst="rect">
            <a:avLst/>
          </a:prstGeom>
          <a:noFill/>
          <a:ln w="9525">
            <a:noFill/>
            <a:miter lim="800000"/>
            <a:headEnd/>
            <a:tailEnd/>
          </a:ln>
          <a:effectLst>
            <a:outerShdw blurRad="63500" dist="38099" dir="2700000" algn="ctr" rotWithShape="0">
              <a:schemeClr val="tx1">
                <a:alpha val="74998"/>
              </a:schemeClr>
            </a:outerShdw>
          </a:effectLst>
        </p:spPr>
        <p:txBody>
          <a:bodyPr>
            <a:prstTxWarp prst="textNoShape">
              <a:avLst/>
            </a:prstTxWarp>
          </a:bodyPr>
          <a:lstStyle/>
          <a:p>
            <a:pPr marL="342900" indent="-342900" algn="ctr">
              <a:lnSpc>
                <a:spcPct val="110000"/>
              </a:lnSpc>
              <a:buClr>
                <a:srgbClr val="FF0000"/>
              </a:buClr>
              <a:buSzPct val="50000"/>
              <a:buFont typeface="Monotype Sorts" charset="2"/>
              <a:buNone/>
            </a:pPr>
            <a:r>
              <a:rPr lang="en-US" sz="3200">
                <a:solidFill>
                  <a:schemeClr val="bg1"/>
                </a:solidFill>
              </a:rPr>
              <a:t>     </a:t>
            </a:r>
          </a:p>
        </p:txBody>
      </p:sp>
      <p:sp>
        <p:nvSpPr>
          <p:cNvPr id="150534" name="Text Box 6"/>
          <p:cNvSpPr txBox="1">
            <a:spLocks noChangeArrowheads="1"/>
          </p:cNvSpPr>
          <p:nvPr/>
        </p:nvSpPr>
        <p:spPr bwMode="auto">
          <a:xfrm>
            <a:off x="457200" y="2895600"/>
            <a:ext cx="1447800" cy="517525"/>
          </a:xfrm>
          <a:prstGeom prst="rect">
            <a:avLst/>
          </a:prstGeom>
          <a:noFill/>
          <a:ln w="9525">
            <a:noFill/>
            <a:miter lim="800000"/>
            <a:headEnd/>
            <a:tailEnd/>
          </a:ln>
          <a:effectLst>
            <a:outerShdw blurRad="63500" dist="38099" dir="2700000" algn="ctr" rotWithShape="0">
              <a:schemeClr val="tx1">
                <a:alpha val="74998"/>
              </a:schemeClr>
            </a:outerShdw>
          </a:effectLst>
        </p:spPr>
        <p:txBody>
          <a:bodyPr>
            <a:prstTxWarp prst="textNoShape">
              <a:avLst/>
            </a:prstTxWarp>
            <a:spAutoFit/>
          </a:bodyPr>
          <a:lstStyle/>
          <a:p>
            <a:pPr algn="ctr"/>
            <a:endParaRPr lang="en-US" sz="1400">
              <a:solidFill>
                <a:schemeClr val="bg1"/>
              </a:solidFill>
              <a:latin typeface="RotisSerif" pitchFamily="18" charset="0"/>
            </a:endParaRPr>
          </a:p>
          <a:p>
            <a:pPr algn="ctr"/>
            <a:endParaRPr lang="en-US" sz="1400">
              <a:solidFill>
                <a:schemeClr val="bg1"/>
              </a:solidFill>
              <a:latin typeface="RotisSerif" pitchFamily="18" charset="0"/>
            </a:endParaRPr>
          </a:p>
        </p:txBody>
      </p:sp>
      <p:sp>
        <p:nvSpPr>
          <p:cNvPr id="150535" name="Rectangle 7"/>
          <p:cNvSpPr>
            <a:spLocks noChangeArrowheads="1"/>
          </p:cNvSpPr>
          <p:nvPr/>
        </p:nvSpPr>
        <p:spPr bwMode="auto">
          <a:xfrm>
            <a:off x="533400" y="990600"/>
            <a:ext cx="8153400" cy="1143000"/>
          </a:xfrm>
          <a:prstGeom prst="rect">
            <a:avLst/>
          </a:prstGeom>
          <a:noFill/>
          <a:ln w="9525">
            <a:noFill/>
            <a:miter lim="800000"/>
            <a:headEnd/>
            <a:tailEnd/>
          </a:ln>
          <a:effectLst/>
        </p:spPr>
        <p:txBody>
          <a:bodyPr anchor="ctr">
            <a:prstTxWarp prst="textNoShape">
              <a:avLst/>
            </a:prstTxWarp>
          </a:bodyPr>
          <a:lstStyle/>
          <a:p>
            <a:pPr algn="ctr">
              <a:lnSpc>
                <a:spcPct val="110000"/>
              </a:lnSpc>
            </a:pPr>
            <a:r>
              <a:rPr lang="en-US" sz="4400">
                <a:solidFill>
                  <a:srgbClr val="FFFF66"/>
                </a:solidFill>
                <a:ea typeface="Times New Roman" charset="0"/>
                <a:cs typeface="Times New Roman" charset="0"/>
              </a:rPr>
              <a:t/>
            </a:r>
            <a:br>
              <a:rPr lang="en-US" sz="4400">
                <a:solidFill>
                  <a:srgbClr val="FFFF66"/>
                </a:solidFill>
                <a:ea typeface="Times New Roman" charset="0"/>
                <a:cs typeface="Times New Roman" charset="0"/>
              </a:rPr>
            </a:br>
            <a:r>
              <a:rPr lang="en-US" sz="4400">
                <a:solidFill>
                  <a:srgbClr val="FFFF66"/>
                </a:solidFill>
                <a:ea typeface="Times New Roman" charset="0"/>
                <a:cs typeface="Times New Roman" charset="0"/>
              </a:rPr>
              <a:t/>
            </a:r>
            <a:br>
              <a:rPr lang="en-US" sz="4400">
                <a:solidFill>
                  <a:srgbClr val="FFFF66"/>
                </a:solidFill>
                <a:ea typeface="Times New Roman" charset="0"/>
                <a:cs typeface="Times New Roman" charset="0"/>
              </a:rPr>
            </a:br>
            <a:endParaRPr lang="en-US" sz="4400">
              <a:solidFill>
                <a:srgbClr val="FFFF66"/>
              </a:solidFill>
              <a:ea typeface="Times New Roman" charset="0"/>
              <a:cs typeface="Times New Roman" charset="0"/>
            </a:endParaRPr>
          </a:p>
        </p:txBody>
      </p:sp>
      <p:sp>
        <p:nvSpPr>
          <p:cNvPr id="150536" name="Rectangle 8"/>
          <p:cNvSpPr>
            <a:spLocks noChangeArrowheads="1"/>
          </p:cNvSpPr>
          <p:nvPr/>
        </p:nvSpPr>
        <p:spPr bwMode="auto">
          <a:xfrm>
            <a:off x="1066800" y="2057400"/>
            <a:ext cx="6934200" cy="3200400"/>
          </a:xfrm>
          <a:prstGeom prst="rect">
            <a:avLst/>
          </a:prstGeom>
          <a:noFill/>
          <a:ln w="9525">
            <a:noFill/>
            <a:miter lim="800000"/>
            <a:headEnd/>
            <a:tailEnd/>
          </a:ln>
          <a:effectLst>
            <a:outerShdw blurRad="63500" dist="38099" dir="2700000" algn="ctr" rotWithShape="0">
              <a:schemeClr val="tx1">
                <a:alpha val="74998"/>
              </a:schemeClr>
            </a:outerShdw>
          </a:effectLst>
        </p:spPr>
        <p:txBody>
          <a:bodyPr>
            <a:prstTxWarp prst="textNoShape">
              <a:avLst/>
            </a:prstTxWarp>
          </a:bodyPr>
          <a:lstStyle/>
          <a:p>
            <a:pPr marL="342900" indent="-342900">
              <a:spcBef>
                <a:spcPct val="20000"/>
              </a:spcBef>
              <a:buClr>
                <a:srgbClr val="FF0000"/>
              </a:buClr>
              <a:buSzPct val="50000"/>
              <a:buFont typeface="Monotype Sorts" charset="2"/>
              <a:buChar char="u"/>
            </a:pPr>
            <a:r>
              <a:rPr lang="en-US" sz="2800">
                <a:solidFill>
                  <a:schemeClr val="bg1"/>
                </a:solidFill>
                <a:ea typeface="Times New Roman" charset="0"/>
                <a:cs typeface="Times New Roman" charset="0"/>
              </a:rPr>
              <a:t>Absorbs contaminants</a:t>
            </a:r>
          </a:p>
          <a:p>
            <a:pPr marL="742950" lvl="1" indent="-285750">
              <a:spcBef>
                <a:spcPct val="20000"/>
              </a:spcBef>
              <a:buClr>
                <a:srgbClr val="FF9900"/>
              </a:buClr>
              <a:buSzPct val="50000"/>
              <a:buFont typeface="Monotype Sorts" charset="2"/>
              <a:buChar char="l"/>
            </a:pPr>
            <a:r>
              <a:rPr lang="en-US">
                <a:solidFill>
                  <a:schemeClr val="bg1"/>
                </a:solidFill>
                <a:ea typeface="Times New Roman" charset="0"/>
                <a:cs typeface="Times New Roman" charset="0"/>
              </a:rPr>
              <a:t>Suspended solids, bacteria, hydrocarbons, pesticides, chlorides, trace metals, etc.</a:t>
            </a:r>
          </a:p>
          <a:p>
            <a:pPr marL="342900" indent="-342900">
              <a:spcBef>
                <a:spcPct val="20000"/>
              </a:spcBef>
              <a:buClr>
                <a:srgbClr val="FF0000"/>
              </a:buClr>
              <a:buSzPct val="50000"/>
              <a:buFont typeface="Monotype Sorts" charset="2"/>
              <a:buChar char="u"/>
            </a:pPr>
            <a:r>
              <a:rPr lang="en-US" sz="2800">
                <a:solidFill>
                  <a:schemeClr val="bg1"/>
                </a:solidFill>
                <a:ea typeface="Times New Roman" charset="0"/>
                <a:cs typeface="Times New Roman" charset="0"/>
              </a:rPr>
              <a:t>Heats up</a:t>
            </a:r>
          </a:p>
          <a:p>
            <a:pPr marL="342900" indent="-342900">
              <a:spcBef>
                <a:spcPct val="20000"/>
              </a:spcBef>
              <a:buClr>
                <a:srgbClr val="FF0000"/>
              </a:buClr>
              <a:buSzPct val="50000"/>
              <a:buFont typeface="Monotype Sorts" charset="2"/>
              <a:buChar char="u"/>
            </a:pPr>
            <a:r>
              <a:rPr lang="en-US" sz="2800">
                <a:solidFill>
                  <a:schemeClr val="bg1"/>
                </a:solidFill>
                <a:ea typeface="Times New Roman" charset="0"/>
                <a:cs typeface="Times New Roman" charset="0"/>
              </a:rPr>
              <a:t>Flows off quickly--</a:t>
            </a:r>
          </a:p>
          <a:p>
            <a:pPr marL="742950" lvl="1" indent="-285750">
              <a:spcBef>
                <a:spcPct val="20000"/>
              </a:spcBef>
              <a:buClr>
                <a:srgbClr val="FF9900"/>
              </a:buClr>
              <a:buSzPct val="50000"/>
              <a:buFont typeface="Monotype Sorts" charset="2"/>
              <a:buChar char="l"/>
            </a:pPr>
            <a:r>
              <a:rPr lang="en-US">
                <a:solidFill>
                  <a:schemeClr val="bg1"/>
                </a:solidFill>
                <a:ea typeface="Times New Roman" charset="0"/>
                <a:cs typeface="Times New Roman" charset="0"/>
              </a:rPr>
              <a:t>Volume + Velocity = Flooding + Erosion</a:t>
            </a:r>
          </a:p>
          <a:p>
            <a:pPr marL="342900" indent="-342900">
              <a:spcBef>
                <a:spcPct val="20000"/>
              </a:spcBef>
              <a:buClr>
                <a:srgbClr val="FF0000"/>
              </a:buClr>
              <a:buSzPct val="50000"/>
              <a:buFont typeface="Monotype Sorts" charset="2"/>
              <a:buChar char="u"/>
            </a:pPr>
            <a:r>
              <a:rPr lang="en-US" sz="2800">
                <a:solidFill>
                  <a:schemeClr val="bg1"/>
                </a:solidFill>
                <a:ea typeface="Times New Roman" charset="0"/>
                <a:cs typeface="Times New Roman" charset="0"/>
              </a:rPr>
              <a:t>No longer generates life</a:t>
            </a:r>
          </a:p>
          <a:p>
            <a:pPr marL="342900" indent="-342900">
              <a:spcBef>
                <a:spcPct val="20000"/>
              </a:spcBef>
              <a:buClr>
                <a:srgbClr val="FF0000"/>
              </a:buClr>
              <a:buSzPct val="50000"/>
              <a:buFont typeface="Monotype Sorts" charset="2"/>
              <a:buChar char="u"/>
            </a:pPr>
            <a:r>
              <a:rPr lang="en-US" sz="2800">
                <a:solidFill>
                  <a:schemeClr val="bg1"/>
                </a:solidFill>
                <a:ea typeface="Times New Roman" charset="0"/>
                <a:cs typeface="Times New Roman" charset="0"/>
              </a:rPr>
              <a:t>People cut off from water</a:t>
            </a:r>
          </a:p>
          <a:p>
            <a:pPr marL="742950" lvl="1" indent="-285750">
              <a:spcBef>
                <a:spcPct val="20000"/>
              </a:spcBef>
              <a:buClr>
                <a:srgbClr val="FF9900"/>
              </a:buClr>
              <a:buSzPct val="50000"/>
              <a:buFont typeface="Monotype Sorts" charset="2"/>
              <a:buChar char="l"/>
            </a:pPr>
            <a:r>
              <a:rPr lang="en-US">
                <a:solidFill>
                  <a:schemeClr val="bg1"/>
                </a:solidFill>
                <a:ea typeface="Times New Roman" charset="0"/>
                <a:cs typeface="Times New Roman" charset="0"/>
              </a:rPr>
              <a:t>No celebration of its central role</a:t>
            </a:r>
          </a:p>
          <a:p>
            <a:pPr marL="342900" indent="-342900" algn="ctr">
              <a:spcBef>
                <a:spcPct val="20000"/>
              </a:spcBef>
              <a:buClr>
                <a:srgbClr val="FF0000"/>
              </a:buClr>
              <a:buSzPct val="50000"/>
              <a:buFont typeface="Monotype Sorts" charset="2"/>
              <a:buNone/>
            </a:pPr>
            <a:endParaRPr lang="en-US" sz="3200">
              <a:solidFill>
                <a:schemeClr val="bg1"/>
              </a:solidFill>
              <a:ea typeface="Times New Roman" charset="0"/>
              <a:cs typeface="Times New Roman" charset="0"/>
            </a:endParaRPr>
          </a:p>
        </p:txBody>
      </p:sp>
      <p:sp>
        <p:nvSpPr>
          <p:cNvPr id="150539" name="Text Box 11"/>
          <p:cNvSpPr txBox="1">
            <a:spLocks noChangeArrowheads="1"/>
          </p:cNvSpPr>
          <p:nvPr/>
        </p:nvSpPr>
        <p:spPr bwMode="auto">
          <a:xfrm>
            <a:off x="304800" y="609600"/>
            <a:ext cx="8534400" cy="1190625"/>
          </a:xfrm>
          <a:prstGeom prst="rect">
            <a:avLst/>
          </a:prstGeom>
          <a:noFill/>
          <a:ln w="9525">
            <a:noFill/>
            <a:miter lim="800000"/>
            <a:headEnd/>
            <a:tailEnd/>
          </a:ln>
          <a:effectLst>
            <a:outerShdw blurRad="63500" dist="38099" dir="2700000" algn="ctr" rotWithShape="0">
              <a:schemeClr val="tx1">
                <a:alpha val="74998"/>
              </a:schemeClr>
            </a:outerShdw>
          </a:effectLst>
        </p:spPr>
        <p:txBody>
          <a:bodyPr>
            <a:prstTxWarp prst="textNoShape">
              <a:avLst/>
            </a:prstTxWarp>
            <a:spAutoFit/>
          </a:bodyPr>
          <a:lstStyle/>
          <a:p>
            <a:pPr algn="ctr"/>
            <a:r>
              <a:rPr lang="en-US" sz="3600">
                <a:solidFill>
                  <a:srgbClr val="FFFF66"/>
                </a:solidFill>
                <a:ea typeface="Times New Roman" charset="0"/>
                <a:cs typeface="Times New Roman" charset="0"/>
              </a:rPr>
              <a:t>When rain water falls on buildings, parking lots and streets, what happens?</a:t>
            </a:r>
            <a:endParaRPr lang="en-US">
              <a:solidFill>
                <a:schemeClr val="bg1"/>
              </a:solidFill>
              <a:latin typeface="Times" charset="0"/>
              <a:ea typeface="Times New Roman" charset="0"/>
              <a:cs typeface="Times New Roman" charset="0"/>
            </a:endParaRPr>
          </a:p>
        </p:txBody>
      </p:sp>
    </p:spTree>
  </p:cSld>
  <p:clrMapOvr>
    <a:masterClrMapping/>
  </p:clrMapOvr>
</p:sld>
</file>

<file path=ppt/slides/slide1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35174" name="Text Box 6"/>
          <p:cNvSpPr txBox="1">
            <a:spLocks noChangeArrowheads="1"/>
          </p:cNvSpPr>
          <p:nvPr/>
        </p:nvSpPr>
        <p:spPr bwMode="auto">
          <a:xfrm>
            <a:off x="152400" y="533400"/>
            <a:ext cx="184150" cy="3013075"/>
          </a:xfrm>
          <a:prstGeom prst="rect">
            <a:avLst/>
          </a:prstGeom>
          <a:noFill/>
          <a:ln w="9525">
            <a:noFill/>
            <a:miter lim="800000"/>
            <a:headEnd/>
            <a:tailEnd/>
          </a:ln>
          <a:effectLst/>
        </p:spPr>
        <p:txBody>
          <a:bodyPr wrap="none">
            <a:prstTxWarp prst="textNoShape">
              <a:avLst/>
            </a:prstTxWarp>
            <a:spAutoFit/>
          </a:bodyPr>
          <a:lstStyle/>
          <a:p>
            <a:pPr>
              <a:tabLst>
                <a:tab pos="228600" algn="l"/>
              </a:tabLst>
            </a:pPr>
            <a:endParaRPr lang="en-US">
              <a:solidFill>
                <a:srgbClr val="FFFFFF"/>
              </a:solidFill>
            </a:endParaRPr>
          </a:p>
          <a:p>
            <a:pPr>
              <a:tabLst>
                <a:tab pos="228600" algn="l"/>
              </a:tabLst>
            </a:pPr>
            <a:endParaRPr lang="en-US">
              <a:solidFill>
                <a:srgbClr val="FFFFFF"/>
              </a:solidFill>
            </a:endParaRPr>
          </a:p>
          <a:p>
            <a:pPr>
              <a:tabLst>
                <a:tab pos="228600" algn="l"/>
              </a:tabLst>
            </a:pPr>
            <a:endParaRPr lang="en-US">
              <a:solidFill>
                <a:srgbClr val="FFFFFF"/>
              </a:solidFill>
            </a:endParaRPr>
          </a:p>
          <a:p>
            <a:pPr>
              <a:tabLst>
                <a:tab pos="228600" algn="l"/>
              </a:tabLst>
            </a:pPr>
            <a:endParaRPr lang="en-US">
              <a:solidFill>
                <a:srgbClr val="FFFFFF"/>
              </a:solidFill>
            </a:endParaRPr>
          </a:p>
          <a:p>
            <a:pPr>
              <a:tabLst>
                <a:tab pos="228600" algn="l"/>
              </a:tabLst>
            </a:pPr>
            <a:endParaRPr lang="en-US">
              <a:solidFill>
                <a:srgbClr val="FFFFFF"/>
              </a:solidFill>
            </a:endParaRPr>
          </a:p>
          <a:p>
            <a:pPr>
              <a:tabLst>
                <a:tab pos="228600" algn="l"/>
              </a:tabLst>
            </a:pPr>
            <a:endParaRPr lang="en-US">
              <a:solidFill>
                <a:srgbClr val="FFFFFF"/>
              </a:solidFill>
            </a:endParaRPr>
          </a:p>
          <a:p>
            <a:pPr>
              <a:tabLst>
                <a:tab pos="228600" algn="l"/>
              </a:tabLst>
            </a:pPr>
            <a:endParaRPr lang="en-US">
              <a:solidFill>
                <a:srgbClr val="FFFFFF"/>
              </a:solidFill>
            </a:endParaRPr>
          </a:p>
          <a:p>
            <a:pPr>
              <a:tabLst>
                <a:tab pos="228600" algn="l"/>
              </a:tabLst>
            </a:pPr>
            <a:endParaRPr lang="en-US">
              <a:latin typeface="Advert-Light" charset="0"/>
            </a:endParaRPr>
          </a:p>
        </p:txBody>
      </p:sp>
      <p:sp>
        <p:nvSpPr>
          <p:cNvPr id="135183" name="Rectangle 15"/>
          <p:cNvSpPr>
            <a:spLocks noChangeArrowheads="1"/>
          </p:cNvSpPr>
          <p:nvPr/>
        </p:nvSpPr>
        <p:spPr bwMode="auto">
          <a:xfrm>
            <a:off x="0" y="3657600"/>
            <a:ext cx="8991600" cy="2133600"/>
          </a:xfrm>
          <a:prstGeom prst="rect">
            <a:avLst/>
          </a:prstGeom>
          <a:noFill/>
          <a:ln w="9525">
            <a:noFill/>
            <a:miter lim="800000"/>
            <a:headEnd/>
            <a:tailEnd/>
          </a:ln>
          <a:effectLst>
            <a:outerShdw blurRad="63500" dist="38099" dir="2700000" algn="ctr" rotWithShape="0">
              <a:schemeClr val="tx1">
                <a:alpha val="74998"/>
              </a:schemeClr>
            </a:outerShdw>
          </a:effectLst>
        </p:spPr>
        <p:txBody>
          <a:bodyPr>
            <a:prstTxWarp prst="textNoShape">
              <a:avLst/>
            </a:prstTxWarp>
          </a:bodyPr>
          <a:lstStyle/>
          <a:p>
            <a:pPr marL="342900" indent="-342900" algn="ctr">
              <a:lnSpc>
                <a:spcPct val="110000"/>
              </a:lnSpc>
              <a:buClr>
                <a:srgbClr val="FF0000"/>
              </a:buClr>
              <a:buSzPct val="50000"/>
              <a:buFont typeface="Monotype Sorts" charset="2"/>
              <a:buNone/>
            </a:pPr>
            <a:r>
              <a:rPr lang="en-US" sz="3200">
                <a:solidFill>
                  <a:schemeClr val="bg1"/>
                </a:solidFill>
              </a:rPr>
              <a:t>     </a:t>
            </a:r>
            <a:r>
              <a:rPr lang="en-US">
                <a:solidFill>
                  <a:schemeClr val="bg1"/>
                </a:solidFill>
              </a:rPr>
              <a:t>NASA satellite photographs of Atlanta, GA,  illustrating the “heat island effect”, the variations in temperature between urban and suburban areas due to the high volumes of paved and impervious surfaces in a city</a:t>
            </a:r>
            <a:r>
              <a:rPr lang="en-US" sz="3200">
                <a:solidFill>
                  <a:schemeClr val="bg1"/>
                </a:solidFill>
              </a:rPr>
              <a:t>.  </a:t>
            </a:r>
          </a:p>
        </p:txBody>
      </p:sp>
      <p:pic>
        <p:nvPicPr>
          <p:cNvPr id="135184" name="Picture 16" descr="NASA"/>
          <p:cNvPicPr>
            <a:picLocks noChangeAspect="1" noChangeArrowheads="1"/>
          </p:cNvPicPr>
          <p:nvPr/>
        </p:nvPicPr>
        <p:blipFill>
          <a:blip r:embed="rId3"/>
          <a:srcRect/>
          <a:stretch>
            <a:fillRect/>
          </a:stretch>
        </p:blipFill>
        <p:spPr bwMode="auto">
          <a:xfrm>
            <a:off x="2590800" y="1295400"/>
            <a:ext cx="1600200" cy="1600200"/>
          </a:xfrm>
          <a:prstGeom prst="rect">
            <a:avLst/>
          </a:prstGeom>
          <a:noFill/>
        </p:spPr>
      </p:pic>
      <p:pic>
        <p:nvPicPr>
          <p:cNvPr id="135185" name="Picture 17" descr="NASA2"/>
          <p:cNvPicPr>
            <a:picLocks noChangeAspect="1" noChangeArrowheads="1"/>
          </p:cNvPicPr>
          <p:nvPr/>
        </p:nvPicPr>
        <p:blipFill>
          <a:blip r:embed="rId4"/>
          <a:srcRect/>
          <a:stretch>
            <a:fillRect/>
          </a:stretch>
        </p:blipFill>
        <p:spPr bwMode="auto">
          <a:xfrm>
            <a:off x="381000" y="1295400"/>
            <a:ext cx="1600200" cy="1600200"/>
          </a:xfrm>
          <a:prstGeom prst="rect">
            <a:avLst/>
          </a:prstGeom>
          <a:noFill/>
        </p:spPr>
      </p:pic>
      <p:pic>
        <p:nvPicPr>
          <p:cNvPr id="135186" name="Picture 18" descr="NASA3"/>
          <p:cNvPicPr>
            <a:picLocks noChangeAspect="1" noChangeArrowheads="1"/>
          </p:cNvPicPr>
          <p:nvPr/>
        </p:nvPicPr>
        <p:blipFill>
          <a:blip r:embed="rId5"/>
          <a:srcRect/>
          <a:stretch>
            <a:fillRect/>
          </a:stretch>
        </p:blipFill>
        <p:spPr bwMode="auto">
          <a:xfrm>
            <a:off x="7162800" y="1295400"/>
            <a:ext cx="1600200" cy="1600200"/>
          </a:xfrm>
          <a:prstGeom prst="rect">
            <a:avLst/>
          </a:prstGeom>
          <a:noFill/>
        </p:spPr>
      </p:pic>
      <p:pic>
        <p:nvPicPr>
          <p:cNvPr id="135187" name="Picture 19" descr="NASA4"/>
          <p:cNvPicPr>
            <a:picLocks noChangeAspect="1" noChangeArrowheads="1"/>
          </p:cNvPicPr>
          <p:nvPr/>
        </p:nvPicPr>
        <p:blipFill>
          <a:blip r:embed="rId6"/>
          <a:srcRect/>
          <a:stretch>
            <a:fillRect/>
          </a:stretch>
        </p:blipFill>
        <p:spPr bwMode="auto">
          <a:xfrm>
            <a:off x="4953000" y="1295400"/>
            <a:ext cx="1600200" cy="1600200"/>
          </a:xfrm>
          <a:prstGeom prst="rect">
            <a:avLst/>
          </a:prstGeom>
          <a:noFill/>
        </p:spPr>
      </p:pic>
      <p:sp>
        <p:nvSpPr>
          <p:cNvPr id="135188" name="Text Box 20"/>
          <p:cNvSpPr txBox="1">
            <a:spLocks noChangeArrowheads="1"/>
          </p:cNvSpPr>
          <p:nvPr/>
        </p:nvSpPr>
        <p:spPr bwMode="auto">
          <a:xfrm>
            <a:off x="457200" y="2895600"/>
            <a:ext cx="1447800" cy="549275"/>
          </a:xfrm>
          <a:prstGeom prst="rect">
            <a:avLst/>
          </a:prstGeom>
          <a:noFill/>
          <a:ln w="9525">
            <a:noFill/>
            <a:miter lim="800000"/>
            <a:headEnd/>
            <a:tailEnd/>
          </a:ln>
          <a:effectLst>
            <a:outerShdw blurRad="63500" dist="38099" dir="2700000" algn="ctr" rotWithShape="0">
              <a:schemeClr val="tx1">
                <a:alpha val="74998"/>
              </a:schemeClr>
            </a:outerShdw>
          </a:effectLst>
        </p:spPr>
        <p:txBody>
          <a:bodyPr>
            <a:prstTxWarp prst="textNoShape">
              <a:avLst/>
            </a:prstTxWarp>
            <a:spAutoFit/>
          </a:bodyPr>
          <a:lstStyle/>
          <a:p>
            <a:pPr algn="ctr"/>
            <a:r>
              <a:rPr lang="en-US" sz="1600">
                <a:solidFill>
                  <a:schemeClr val="bg1"/>
                </a:solidFill>
              </a:rPr>
              <a:t>Urban</a:t>
            </a:r>
            <a:r>
              <a:rPr lang="en-US" sz="1400">
                <a:solidFill>
                  <a:schemeClr val="bg1"/>
                </a:solidFill>
              </a:rPr>
              <a:t> </a:t>
            </a:r>
            <a:endParaRPr lang="en-US" sz="1400">
              <a:solidFill>
                <a:schemeClr val="bg1"/>
              </a:solidFill>
              <a:latin typeface="RotisSerif" pitchFamily="18" charset="0"/>
            </a:endParaRPr>
          </a:p>
          <a:p>
            <a:pPr algn="ctr"/>
            <a:endParaRPr lang="en-US" sz="1400">
              <a:solidFill>
                <a:schemeClr val="bg1"/>
              </a:solidFill>
              <a:latin typeface="RotisSerif" pitchFamily="18" charset="0"/>
            </a:endParaRPr>
          </a:p>
        </p:txBody>
      </p:sp>
      <p:sp>
        <p:nvSpPr>
          <p:cNvPr id="135189" name="Text Box 21"/>
          <p:cNvSpPr txBox="1">
            <a:spLocks noChangeArrowheads="1"/>
          </p:cNvSpPr>
          <p:nvPr/>
        </p:nvSpPr>
        <p:spPr bwMode="auto">
          <a:xfrm>
            <a:off x="2667000" y="2895600"/>
            <a:ext cx="1447800" cy="336550"/>
          </a:xfrm>
          <a:prstGeom prst="rect">
            <a:avLst/>
          </a:prstGeom>
          <a:noFill/>
          <a:ln w="9525">
            <a:noFill/>
            <a:miter lim="800000"/>
            <a:headEnd/>
            <a:tailEnd/>
          </a:ln>
          <a:effectLst>
            <a:outerShdw blurRad="63500" dist="38099" dir="2700000" algn="ctr" rotWithShape="0">
              <a:schemeClr val="tx1">
                <a:alpha val="74998"/>
              </a:schemeClr>
            </a:outerShdw>
          </a:effectLst>
        </p:spPr>
        <p:txBody>
          <a:bodyPr>
            <a:prstTxWarp prst="textNoShape">
              <a:avLst/>
            </a:prstTxWarp>
            <a:spAutoFit/>
          </a:bodyPr>
          <a:lstStyle/>
          <a:p>
            <a:pPr algn="ctr"/>
            <a:r>
              <a:rPr lang="en-US" sz="1600">
                <a:solidFill>
                  <a:schemeClr val="bg1"/>
                </a:solidFill>
              </a:rPr>
              <a:t>Suburban</a:t>
            </a:r>
            <a:r>
              <a:rPr lang="en-US" sz="1400">
                <a:solidFill>
                  <a:schemeClr val="bg1"/>
                </a:solidFill>
                <a:latin typeface="RotisSerif" pitchFamily="18" charset="0"/>
              </a:rPr>
              <a:t> </a:t>
            </a:r>
          </a:p>
        </p:txBody>
      </p:sp>
      <p:sp>
        <p:nvSpPr>
          <p:cNvPr id="135190" name="Rectangle 22"/>
          <p:cNvSpPr>
            <a:spLocks noChangeArrowheads="1"/>
          </p:cNvSpPr>
          <p:nvPr/>
        </p:nvSpPr>
        <p:spPr bwMode="auto">
          <a:xfrm>
            <a:off x="5029200" y="2895600"/>
            <a:ext cx="1447800" cy="336550"/>
          </a:xfrm>
          <a:prstGeom prst="rect">
            <a:avLst/>
          </a:prstGeom>
          <a:noFill/>
          <a:ln w="9525">
            <a:noFill/>
            <a:miter lim="800000"/>
            <a:headEnd/>
            <a:tailEnd/>
          </a:ln>
          <a:effectLst>
            <a:outerShdw blurRad="63500" dist="38099" dir="2700000" algn="ctr" rotWithShape="0">
              <a:schemeClr val="tx1">
                <a:alpha val="74998"/>
              </a:schemeClr>
            </a:outerShdw>
          </a:effectLst>
        </p:spPr>
        <p:txBody>
          <a:bodyPr>
            <a:prstTxWarp prst="textNoShape">
              <a:avLst/>
            </a:prstTxWarp>
            <a:spAutoFit/>
          </a:bodyPr>
          <a:lstStyle/>
          <a:p>
            <a:pPr algn="ctr"/>
            <a:r>
              <a:rPr lang="en-US" sz="1600">
                <a:solidFill>
                  <a:schemeClr val="bg1"/>
                </a:solidFill>
              </a:rPr>
              <a:t>Urban</a:t>
            </a:r>
            <a:r>
              <a:rPr lang="en-US" sz="1400">
                <a:solidFill>
                  <a:schemeClr val="bg1"/>
                </a:solidFill>
                <a:latin typeface="RotisSerif" pitchFamily="18" charset="0"/>
              </a:rPr>
              <a:t> </a:t>
            </a:r>
          </a:p>
        </p:txBody>
      </p:sp>
      <p:sp>
        <p:nvSpPr>
          <p:cNvPr id="135191" name="Rectangle 23"/>
          <p:cNvSpPr>
            <a:spLocks noChangeArrowheads="1"/>
          </p:cNvSpPr>
          <p:nvPr/>
        </p:nvSpPr>
        <p:spPr bwMode="auto">
          <a:xfrm>
            <a:off x="7239000" y="2895600"/>
            <a:ext cx="1447800" cy="336550"/>
          </a:xfrm>
          <a:prstGeom prst="rect">
            <a:avLst/>
          </a:prstGeom>
          <a:noFill/>
          <a:ln w="9525">
            <a:noFill/>
            <a:miter lim="800000"/>
            <a:headEnd/>
            <a:tailEnd/>
          </a:ln>
          <a:effectLst>
            <a:outerShdw blurRad="63500" dist="38099" dir="2700000" algn="ctr" rotWithShape="0">
              <a:schemeClr val="tx1">
                <a:alpha val="74998"/>
              </a:schemeClr>
            </a:outerShdw>
          </a:effectLst>
        </p:spPr>
        <p:txBody>
          <a:bodyPr>
            <a:prstTxWarp prst="textNoShape">
              <a:avLst/>
            </a:prstTxWarp>
            <a:spAutoFit/>
          </a:bodyPr>
          <a:lstStyle/>
          <a:p>
            <a:pPr algn="ctr"/>
            <a:r>
              <a:rPr lang="en-US" sz="1600">
                <a:solidFill>
                  <a:schemeClr val="bg1"/>
                </a:solidFill>
              </a:rPr>
              <a:t>Suburban</a:t>
            </a:r>
            <a:r>
              <a:rPr lang="en-US" sz="1400">
                <a:solidFill>
                  <a:schemeClr val="bg1"/>
                </a:solidFill>
                <a:latin typeface="RotisSerif" pitchFamily="18" charset="0"/>
              </a:rPr>
              <a:t> </a:t>
            </a:r>
          </a:p>
        </p:txBody>
      </p:sp>
      <p:sp>
        <p:nvSpPr>
          <p:cNvPr id="135192" name="Text Box 24"/>
          <p:cNvSpPr txBox="1">
            <a:spLocks noChangeArrowheads="1"/>
          </p:cNvSpPr>
          <p:nvPr/>
        </p:nvSpPr>
        <p:spPr bwMode="auto">
          <a:xfrm>
            <a:off x="1981200" y="798513"/>
            <a:ext cx="608013" cy="366712"/>
          </a:xfrm>
          <a:prstGeom prst="rect">
            <a:avLst/>
          </a:prstGeom>
          <a:noFill/>
          <a:ln w="9525">
            <a:noFill/>
            <a:miter lim="800000"/>
            <a:headEnd/>
            <a:tailEnd/>
          </a:ln>
          <a:effectLst>
            <a:outerShdw blurRad="63500" dist="38099" dir="2700000" algn="ctr" rotWithShape="0">
              <a:schemeClr val="tx1">
                <a:alpha val="74998"/>
              </a:schemeClr>
            </a:outerShdw>
          </a:effectLst>
        </p:spPr>
        <p:txBody>
          <a:bodyPr wrap="none">
            <a:prstTxWarp prst="textNoShape">
              <a:avLst/>
            </a:prstTxWarp>
            <a:spAutoFit/>
          </a:bodyPr>
          <a:lstStyle/>
          <a:p>
            <a:pPr algn="ctr"/>
            <a:r>
              <a:rPr lang="en-US" sz="1800">
                <a:solidFill>
                  <a:schemeClr val="bg1"/>
                </a:solidFill>
              </a:rPr>
              <a:t>DAY</a:t>
            </a:r>
            <a:endParaRPr lang="en-US" sz="1800">
              <a:solidFill>
                <a:schemeClr val="bg1"/>
              </a:solidFill>
              <a:latin typeface="RotisSerif" pitchFamily="18" charset="0"/>
            </a:endParaRPr>
          </a:p>
        </p:txBody>
      </p:sp>
      <p:sp>
        <p:nvSpPr>
          <p:cNvPr id="135193" name="Text Box 25"/>
          <p:cNvSpPr txBox="1">
            <a:spLocks noChangeArrowheads="1"/>
          </p:cNvSpPr>
          <p:nvPr/>
        </p:nvSpPr>
        <p:spPr bwMode="auto">
          <a:xfrm>
            <a:off x="6410325" y="822325"/>
            <a:ext cx="862013" cy="366713"/>
          </a:xfrm>
          <a:prstGeom prst="rect">
            <a:avLst/>
          </a:prstGeom>
          <a:noFill/>
          <a:ln w="9525">
            <a:noFill/>
            <a:miter lim="800000"/>
            <a:headEnd/>
            <a:tailEnd/>
          </a:ln>
          <a:effectLst>
            <a:outerShdw blurRad="63500" dist="38099" dir="2700000" algn="ctr" rotWithShape="0">
              <a:schemeClr val="tx1">
                <a:alpha val="74998"/>
              </a:schemeClr>
            </a:outerShdw>
          </a:effectLst>
        </p:spPr>
        <p:txBody>
          <a:bodyPr wrap="none">
            <a:prstTxWarp prst="textNoShape">
              <a:avLst/>
            </a:prstTxWarp>
            <a:spAutoFit/>
          </a:bodyPr>
          <a:lstStyle/>
          <a:p>
            <a:r>
              <a:rPr lang="en-US" sz="1800">
                <a:solidFill>
                  <a:schemeClr val="bg1"/>
                </a:solidFill>
              </a:rPr>
              <a:t>NIGHT</a:t>
            </a:r>
            <a:endParaRPr lang="en-US" sz="1800">
              <a:solidFill>
                <a:schemeClr val="bg1"/>
              </a:solidFill>
              <a:latin typeface="RotisSerif" pitchFamily="18" charset="0"/>
            </a:endParaRPr>
          </a:p>
        </p:txBody>
      </p:sp>
      <p:sp>
        <p:nvSpPr>
          <p:cNvPr id="135194" name="Text Box 26"/>
          <p:cNvSpPr txBox="1">
            <a:spLocks noChangeArrowheads="1"/>
          </p:cNvSpPr>
          <p:nvPr/>
        </p:nvSpPr>
        <p:spPr bwMode="auto">
          <a:xfrm>
            <a:off x="2798763" y="457200"/>
            <a:ext cx="3395662" cy="579438"/>
          </a:xfrm>
          <a:prstGeom prst="rect">
            <a:avLst/>
          </a:prstGeom>
          <a:noFill/>
          <a:ln w="9525">
            <a:noFill/>
            <a:miter lim="800000"/>
            <a:headEnd/>
            <a:tailEnd/>
          </a:ln>
          <a:effectLst/>
        </p:spPr>
        <p:txBody>
          <a:bodyPr wrap="none">
            <a:prstTxWarp prst="textNoShape">
              <a:avLst/>
            </a:prstTxWarp>
            <a:spAutoFit/>
          </a:bodyPr>
          <a:lstStyle/>
          <a:p>
            <a:r>
              <a:rPr lang="en-US" sz="3200">
                <a:solidFill>
                  <a:srgbClr val="FFFF66"/>
                </a:solidFill>
              </a:rPr>
              <a:t>Heat Island Effect</a:t>
            </a:r>
            <a:endParaRPr lang="en-US" sz="3200"/>
          </a:p>
        </p:txBody>
      </p:sp>
    </p:spTree>
  </p:cSld>
  <p:clrMapOvr>
    <a:masterClrMapping/>
  </p:clrMapOvr>
</p:sld>
</file>

<file path=ppt/slides/slide1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23906" name="Rectangle 2"/>
          <p:cNvSpPr>
            <a:spLocks noChangeArrowheads="1"/>
          </p:cNvSpPr>
          <p:nvPr/>
        </p:nvSpPr>
        <p:spPr bwMode="auto">
          <a:xfrm>
            <a:off x="990600" y="1565275"/>
            <a:ext cx="7337425" cy="747713"/>
          </a:xfrm>
          <a:prstGeom prst="rect">
            <a:avLst/>
          </a:prstGeom>
          <a:noFill/>
          <a:ln w="12700">
            <a:noFill/>
            <a:miter lim="800000"/>
            <a:headEnd/>
            <a:tailEnd/>
          </a:ln>
        </p:spPr>
        <p:txBody>
          <a:bodyPr wrap="none" lIns="90487" tIns="44450" rIns="90487" bIns="44450">
            <a:prstTxWarp prst="textNoShape">
              <a:avLst/>
            </a:prstTxWarp>
            <a:spAutoFit/>
          </a:bodyPr>
          <a:lstStyle/>
          <a:p>
            <a:pPr eaLnBrk="0" hangingPunct="0">
              <a:lnSpc>
                <a:spcPct val="90000"/>
              </a:lnSpc>
            </a:pPr>
            <a:r>
              <a:rPr lang="en-US" sz="4800" b="1">
                <a:solidFill>
                  <a:srgbClr val="FAFD00"/>
                </a:solidFill>
              </a:rPr>
              <a:t>Green Streets Handbook</a:t>
            </a:r>
          </a:p>
        </p:txBody>
      </p:sp>
      <p:sp>
        <p:nvSpPr>
          <p:cNvPr id="123907" name="Rectangle 3"/>
          <p:cNvSpPr>
            <a:spLocks noChangeArrowheads="1"/>
          </p:cNvSpPr>
          <p:nvPr/>
        </p:nvSpPr>
        <p:spPr bwMode="auto">
          <a:xfrm>
            <a:off x="4110038" y="2381250"/>
            <a:ext cx="4538662" cy="3781425"/>
          </a:xfrm>
          <a:prstGeom prst="rect">
            <a:avLst/>
          </a:prstGeom>
          <a:gradFill rotWithShape="0">
            <a:gsLst>
              <a:gs pos="0">
                <a:srgbClr val="000000"/>
              </a:gs>
              <a:gs pos="50000">
                <a:srgbClr val="14514C"/>
              </a:gs>
              <a:gs pos="100000">
                <a:srgbClr val="000000"/>
              </a:gs>
            </a:gsLst>
            <a:lin ang="5400000" scaled="1"/>
          </a:gradFill>
          <a:ln w="12700">
            <a:noFill/>
            <a:miter lim="800000"/>
            <a:headEnd/>
            <a:tailEnd/>
          </a:ln>
          <a:effectLst>
            <a:prstShdw prst="shdw17" dist="17961" dir="2700000">
              <a:srgbClr val="0C312E">
                <a:alpha val="74997"/>
              </a:srgbClr>
            </a:prstShdw>
          </a:effectLst>
        </p:spPr>
        <p:txBody>
          <a:bodyPr wrap="none" anchor="ctr">
            <a:prstTxWarp prst="textNoShape">
              <a:avLst/>
            </a:prstTxWarp>
          </a:bodyPr>
          <a:lstStyle/>
          <a:p>
            <a:endParaRPr lang="en-US"/>
          </a:p>
        </p:txBody>
      </p:sp>
      <p:sp>
        <p:nvSpPr>
          <p:cNvPr id="123908" name="Rectangle 4"/>
          <p:cNvSpPr>
            <a:spLocks noChangeArrowheads="1"/>
          </p:cNvSpPr>
          <p:nvPr/>
        </p:nvSpPr>
        <p:spPr bwMode="auto">
          <a:xfrm>
            <a:off x="500063" y="2387600"/>
            <a:ext cx="3487737" cy="3768725"/>
          </a:xfrm>
          <a:prstGeom prst="rect">
            <a:avLst/>
          </a:prstGeom>
          <a:gradFill rotWithShape="0">
            <a:gsLst>
              <a:gs pos="0">
                <a:srgbClr val="000000"/>
              </a:gs>
              <a:gs pos="50000">
                <a:srgbClr val="14514C"/>
              </a:gs>
              <a:gs pos="100000">
                <a:srgbClr val="000000"/>
              </a:gs>
            </a:gsLst>
            <a:lin ang="5400000" scaled="1"/>
          </a:gradFill>
          <a:ln w="12700">
            <a:noFill/>
            <a:miter lim="800000"/>
            <a:headEnd/>
            <a:tailEnd/>
          </a:ln>
          <a:effectLst>
            <a:prstShdw prst="shdw17" dist="17961" dir="2700000">
              <a:srgbClr val="0C312E">
                <a:alpha val="74997"/>
              </a:srgbClr>
            </a:prstShdw>
          </a:effectLst>
        </p:spPr>
        <p:txBody>
          <a:bodyPr wrap="none" anchor="ctr">
            <a:prstTxWarp prst="textNoShape">
              <a:avLst/>
            </a:prstTxWarp>
          </a:bodyPr>
          <a:lstStyle/>
          <a:p>
            <a:endParaRPr lang="en-US"/>
          </a:p>
        </p:txBody>
      </p:sp>
      <p:pic>
        <p:nvPicPr>
          <p:cNvPr id="123909" name="Picture 5"/>
          <p:cNvPicPr>
            <a:picLocks noChangeAspect="1" noChangeArrowheads="1"/>
          </p:cNvPicPr>
          <p:nvPr/>
        </p:nvPicPr>
        <p:blipFill>
          <a:blip r:embed="rId3"/>
          <a:srcRect l="29713" r="1634"/>
          <a:stretch>
            <a:fillRect/>
          </a:stretch>
        </p:blipFill>
        <p:spPr bwMode="auto">
          <a:xfrm>
            <a:off x="641350" y="2519363"/>
            <a:ext cx="3201988" cy="3476625"/>
          </a:xfrm>
          <a:prstGeom prst="rect">
            <a:avLst/>
          </a:prstGeom>
          <a:noFill/>
          <a:ln w="9525">
            <a:noFill/>
            <a:miter lim="800000"/>
            <a:headEnd/>
            <a:tailEnd/>
          </a:ln>
        </p:spPr>
      </p:pic>
      <p:sp>
        <p:nvSpPr>
          <p:cNvPr id="123910" name="Rectangle 6"/>
          <p:cNvSpPr>
            <a:spLocks noChangeArrowheads="1"/>
          </p:cNvSpPr>
          <p:nvPr/>
        </p:nvSpPr>
        <p:spPr bwMode="auto">
          <a:xfrm>
            <a:off x="4956175" y="2692400"/>
            <a:ext cx="3589338" cy="3009900"/>
          </a:xfrm>
          <a:prstGeom prst="rect">
            <a:avLst/>
          </a:prstGeom>
          <a:noFill/>
          <a:ln w="12700">
            <a:noFill/>
            <a:miter lim="800000"/>
            <a:headEnd/>
            <a:tailEnd/>
          </a:ln>
        </p:spPr>
        <p:txBody>
          <a:bodyPr lIns="90487" tIns="44450" rIns="90487" bIns="44450">
            <a:prstTxWarp prst="textNoShape">
              <a:avLst/>
            </a:prstTxWarp>
            <a:spAutoFit/>
          </a:bodyPr>
          <a:lstStyle/>
          <a:p>
            <a:pPr eaLnBrk="0" hangingPunct="0"/>
            <a:r>
              <a:rPr lang="en-US" b="1">
                <a:solidFill>
                  <a:srgbClr val="FAFD00"/>
                </a:solidFill>
              </a:rPr>
              <a:t>Watershed strategies</a:t>
            </a:r>
          </a:p>
          <a:p>
            <a:pPr eaLnBrk="0" hangingPunct="0"/>
            <a:endParaRPr lang="en-US" sz="1200" b="1">
              <a:solidFill>
                <a:srgbClr val="FAFD00"/>
              </a:solidFill>
            </a:endParaRPr>
          </a:p>
          <a:p>
            <a:pPr eaLnBrk="0" hangingPunct="0"/>
            <a:r>
              <a:rPr lang="en-US" b="1">
                <a:solidFill>
                  <a:srgbClr val="FAFD00"/>
                </a:solidFill>
              </a:rPr>
              <a:t>On-site versus off-site solutions </a:t>
            </a:r>
          </a:p>
          <a:p>
            <a:pPr eaLnBrk="0" hangingPunct="0"/>
            <a:endParaRPr lang="en-US" b="1">
              <a:solidFill>
                <a:srgbClr val="FAFD00"/>
              </a:solidFill>
            </a:endParaRPr>
          </a:p>
          <a:p>
            <a:pPr eaLnBrk="0" hangingPunct="0"/>
            <a:r>
              <a:rPr lang="en-US" b="1">
                <a:solidFill>
                  <a:srgbClr val="FAFD00"/>
                </a:solidFill>
              </a:rPr>
              <a:t>Retrofits versus new development</a:t>
            </a:r>
            <a:endParaRPr lang="en-US" sz="2800" b="1">
              <a:solidFill>
                <a:srgbClr val="FAFD00"/>
              </a:solidFill>
            </a:endParaRPr>
          </a:p>
          <a:p>
            <a:pPr eaLnBrk="0" hangingPunct="0"/>
            <a:endParaRPr lang="en-US" sz="1200" b="1">
              <a:solidFill>
                <a:srgbClr val="FAFD00"/>
              </a:solidFill>
            </a:endParaRPr>
          </a:p>
          <a:p>
            <a:pPr eaLnBrk="0" hangingPunct="0"/>
            <a:r>
              <a:rPr lang="en-US" b="1">
                <a:solidFill>
                  <a:srgbClr val="FAFD00"/>
                </a:solidFill>
              </a:rPr>
              <a:t>The role of street trees</a:t>
            </a:r>
          </a:p>
        </p:txBody>
      </p:sp>
      <p:sp>
        <p:nvSpPr>
          <p:cNvPr id="123911" name="Rectangle 7"/>
          <p:cNvSpPr>
            <a:spLocks noChangeArrowheads="1"/>
          </p:cNvSpPr>
          <p:nvPr/>
        </p:nvSpPr>
        <p:spPr bwMode="auto">
          <a:xfrm>
            <a:off x="4438650" y="2733675"/>
            <a:ext cx="433388" cy="393700"/>
          </a:xfrm>
          <a:prstGeom prst="rect">
            <a:avLst/>
          </a:prstGeom>
          <a:solidFill>
            <a:srgbClr val="14514C"/>
          </a:solidFill>
          <a:ln w="12700">
            <a:noFill/>
            <a:miter lim="800000"/>
            <a:headEnd/>
            <a:tailEnd/>
          </a:ln>
          <a:effectLst>
            <a:prstShdw prst="shdw17" dist="17961" dir="2700000">
              <a:srgbClr val="0C312E">
                <a:alpha val="74997"/>
              </a:srgbClr>
            </a:prstShdw>
          </a:effectLst>
        </p:spPr>
        <p:txBody>
          <a:bodyPr wrap="none" lIns="90487" tIns="44450" rIns="90487" bIns="44450">
            <a:prstTxWarp prst="textNoShape">
              <a:avLst/>
            </a:prstTxWarp>
            <a:spAutoFit/>
          </a:bodyPr>
          <a:lstStyle/>
          <a:p>
            <a:pPr eaLnBrk="0" hangingPunct="0"/>
            <a:r>
              <a:rPr lang="en-US" sz="2000" b="1">
                <a:solidFill>
                  <a:srgbClr val="FAFD00"/>
                </a:solidFill>
                <a:latin typeface="Monotype Sorts" charset="2"/>
              </a:rPr>
              <a:t></a:t>
            </a:r>
          </a:p>
        </p:txBody>
      </p:sp>
      <p:sp>
        <p:nvSpPr>
          <p:cNvPr id="123912" name="Rectangle 8"/>
          <p:cNvSpPr>
            <a:spLocks noChangeArrowheads="1"/>
          </p:cNvSpPr>
          <p:nvPr/>
        </p:nvSpPr>
        <p:spPr bwMode="auto">
          <a:xfrm>
            <a:off x="4440238" y="3302000"/>
            <a:ext cx="433387" cy="393700"/>
          </a:xfrm>
          <a:prstGeom prst="rect">
            <a:avLst/>
          </a:prstGeom>
          <a:solidFill>
            <a:srgbClr val="14514C"/>
          </a:solidFill>
          <a:ln w="12700">
            <a:noFill/>
            <a:miter lim="800000"/>
            <a:headEnd/>
            <a:tailEnd/>
          </a:ln>
          <a:effectLst>
            <a:prstShdw prst="shdw17" dist="17961" dir="2700000">
              <a:srgbClr val="0C312E">
                <a:alpha val="74997"/>
              </a:srgbClr>
            </a:prstShdw>
          </a:effectLst>
        </p:spPr>
        <p:txBody>
          <a:bodyPr wrap="none" lIns="90487" tIns="44450" rIns="90487" bIns="44450">
            <a:prstTxWarp prst="textNoShape">
              <a:avLst/>
            </a:prstTxWarp>
            <a:spAutoFit/>
          </a:bodyPr>
          <a:lstStyle/>
          <a:p>
            <a:pPr eaLnBrk="0" hangingPunct="0"/>
            <a:r>
              <a:rPr lang="en-US" sz="2000" b="1">
                <a:solidFill>
                  <a:srgbClr val="FAFD00"/>
                </a:solidFill>
                <a:latin typeface="Monotype Sorts" charset="2"/>
              </a:rPr>
              <a:t></a:t>
            </a:r>
          </a:p>
        </p:txBody>
      </p:sp>
      <p:sp>
        <p:nvSpPr>
          <p:cNvPr id="123913" name="Rectangle 9"/>
          <p:cNvSpPr>
            <a:spLocks noChangeArrowheads="1"/>
          </p:cNvSpPr>
          <p:nvPr/>
        </p:nvSpPr>
        <p:spPr bwMode="auto">
          <a:xfrm>
            <a:off x="4440238" y="4398963"/>
            <a:ext cx="433387" cy="393700"/>
          </a:xfrm>
          <a:prstGeom prst="rect">
            <a:avLst/>
          </a:prstGeom>
          <a:solidFill>
            <a:srgbClr val="14514C"/>
          </a:solidFill>
          <a:ln w="12700">
            <a:noFill/>
            <a:miter lim="800000"/>
            <a:headEnd/>
            <a:tailEnd/>
          </a:ln>
          <a:effectLst>
            <a:prstShdw prst="shdw17" dist="17961" dir="2700000">
              <a:srgbClr val="0C312E">
                <a:alpha val="74997"/>
              </a:srgbClr>
            </a:prstShdw>
          </a:effectLst>
        </p:spPr>
        <p:txBody>
          <a:bodyPr wrap="none" lIns="90487" tIns="44450" rIns="90487" bIns="44450">
            <a:prstTxWarp prst="textNoShape">
              <a:avLst/>
            </a:prstTxWarp>
            <a:spAutoFit/>
          </a:bodyPr>
          <a:lstStyle/>
          <a:p>
            <a:pPr eaLnBrk="0" hangingPunct="0"/>
            <a:r>
              <a:rPr lang="en-US" sz="2000" b="1">
                <a:solidFill>
                  <a:srgbClr val="FAFD00"/>
                </a:solidFill>
                <a:latin typeface="Monotype Sorts" charset="2"/>
              </a:rPr>
              <a:t></a:t>
            </a:r>
          </a:p>
        </p:txBody>
      </p:sp>
      <p:sp>
        <p:nvSpPr>
          <p:cNvPr id="123914" name="Rectangle 10"/>
          <p:cNvSpPr>
            <a:spLocks noChangeArrowheads="1"/>
          </p:cNvSpPr>
          <p:nvPr/>
        </p:nvSpPr>
        <p:spPr bwMode="auto">
          <a:xfrm>
            <a:off x="4440238" y="5314950"/>
            <a:ext cx="433387" cy="393700"/>
          </a:xfrm>
          <a:prstGeom prst="rect">
            <a:avLst/>
          </a:prstGeom>
          <a:solidFill>
            <a:srgbClr val="14514C"/>
          </a:solidFill>
          <a:ln w="12700">
            <a:noFill/>
            <a:miter lim="800000"/>
            <a:headEnd/>
            <a:tailEnd/>
          </a:ln>
          <a:effectLst>
            <a:prstShdw prst="shdw17" dist="17961" dir="2700000">
              <a:srgbClr val="0C312E">
                <a:alpha val="74997"/>
              </a:srgbClr>
            </a:prstShdw>
          </a:effectLst>
        </p:spPr>
        <p:txBody>
          <a:bodyPr wrap="none" lIns="90487" tIns="44450" rIns="90487" bIns="44450">
            <a:prstTxWarp prst="textNoShape">
              <a:avLst/>
            </a:prstTxWarp>
            <a:spAutoFit/>
          </a:bodyPr>
          <a:lstStyle/>
          <a:p>
            <a:pPr eaLnBrk="0" hangingPunct="0"/>
            <a:r>
              <a:rPr lang="en-US" sz="2000" b="1">
                <a:solidFill>
                  <a:srgbClr val="FAFD00"/>
                </a:solidFill>
                <a:latin typeface="Monotype Sorts" charset="2"/>
              </a:rPr>
              <a:t></a:t>
            </a:r>
          </a:p>
        </p:txBody>
      </p:sp>
    </p:spTree>
  </p:cSld>
  <p:clrMapOvr>
    <a:masterClrMapping/>
  </p:clrMapOvr>
  <p:transition>
    <p:wipe dir="d"/>
  </p:transition>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25954" name="Text Box 2"/>
          <p:cNvSpPr txBox="1">
            <a:spLocks noChangeArrowheads="1"/>
          </p:cNvSpPr>
          <p:nvPr/>
        </p:nvSpPr>
        <p:spPr bwMode="auto">
          <a:xfrm>
            <a:off x="3810000" y="517525"/>
            <a:ext cx="5246688" cy="1323975"/>
          </a:xfrm>
          <a:prstGeom prst="rect">
            <a:avLst/>
          </a:prstGeom>
          <a:noFill/>
          <a:ln w="9525">
            <a:noFill/>
            <a:miter lim="800000"/>
            <a:headEnd/>
            <a:tailEnd/>
          </a:ln>
        </p:spPr>
        <p:txBody>
          <a:bodyPr wrap="none">
            <a:prstTxWarp prst="textNoShape">
              <a:avLst/>
            </a:prstTxWarp>
            <a:spAutoFit/>
          </a:bodyPr>
          <a:lstStyle/>
          <a:p>
            <a:r>
              <a:rPr lang="en-US" sz="2000"/>
              <a:t> The system is an essential part of the </a:t>
            </a:r>
          </a:p>
          <a:p>
            <a:r>
              <a:rPr lang="en-US" sz="2000"/>
              <a:t>urban infrastructure and intentionally used to </a:t>
            </a:r>
          </a:p>
          <a:p>
            <a:r>
              <a:rPr lang="en-US" sz="2000"/>
              <a:t>improve the region’s air and water quality. </a:t>
            </a:r>
          </a:p>
          <a:p>
            <a:endParaRPr lang="en-US" sz="2000"/>
          </a:p>
        </p:txBody>
      </p:sp>
      <p:pic>
        <p:nvPicPr>
          <p:cNvPr id="125955" name="Picture 3" descr="Bruce Forster smith_bybee_lakes"/>
          <p:cNvPicPr>
            <a:picLocks noChangeAspect="1" noChangeArrowheads="1"/>
          </p:cNvPicPr>
          <p:nvPr/>
        </p:nvPicPr>
        <p:blipFill>
          <a:blip r:embed="rId3"/>
          <a:srcRect/>
          <a:stretch>
            <a:fillRect/>
          </a:stretch>
        </p:blipFill>
        <p:spPr bwMode="auto">
          <a:xfrm>
            <a:off x="0" y="0"/>
            <a:ext cx="2971800" cy="1987550"/>
          </a:xfrm>
          <a:prstGeom prst="rect">
            <a:avLst/>
          </a:prstGeom>
          <a:noFill/>
          <a:ln w="9525">
            <a:noFill/>
            <a:miter lim="800000"/>
            <a:headEnd/>
            <a:tailEnd/>
          </a:ln>
        </p:spPr>
      </p:pic>
      <p:pic>
        <p:nvPicPr>
          <p:cNvPr id="125956" name="Picture 4" descr="DSC06973@Mike Houck"/>
          <p:cNvPicPr>
            <a:picLocks noChangeAspect="1" noChangeArrowheads="1"/>
          </p:cNvPicPr>
          <p:nvPr/>
        </p:nvPicPr>
        <p:blipFill>
          <a:blip r:embed="rId4"/>
          <a:srcRect/>
          <a:stretch>
            <a:fillRect/>
          </a:stretch>
        </p:blipFill>
        <p:spPr bwMode="auto">
          <a:xfrm>
            <a:off x="5715000" y="2362200"/>
            <a:ext cx="3371850" cy="4495800"/>
          </a:xfrm>
          <a:prstGeom prst="rect">
            <a:avLst/>
          </a:prstGeom>
          <a:noFill/>
          <a:ln w="9525">
            <a:noFill/>
            <a:miter lim="800000"/>
            <a:headEnd/>
            <a:tailEnd/>
          </a:ln>
        </p:spPr>
      </p:pic>
      <p:pic>
        <p:nvPicPr>
          <p:cNvPr id="125957" name="Picture 5" descr="DSC_0037"/>
          <p:cNvPicPr>
            <a:picLocks noChangeAspect="1" noChangeArrowheads="1"/>
          </p:cNvPicPr>
          <p:nvPr/>
        </p:nvPicPr>
        <p:blipFill>
          <a:blip r:embed="rId5"/>
          <a:srcRect/>
          <a:stretch>
            <a:fillRect/>
          </a:stretch>
        </p:blipFill>
        <p:spPr bwMode="auto">
          <a:xfrm>
            <a:off x="0" y="2667000"/>
            <a:ext cx="2584450" cy="3886200"/>
          </a:xfrm>
          <a:prstGeom prst="rect">
            <a:avLst/>
          </a:prstGeom>
          <a:noFill/>
          <a:ln w="9525">
            <a:noFill/>
            <a:miter lim="800000"/>
            <a:headEnd/>
            <a:tailEnd/>
          </a:ln>
        </p:spPr>
      </p:pic>
      <p:pic>
        <p:nvPicPr>
          <p:cNvPr id="125958" name="Picture 6" descr="Downtown Ecoroofs @ Mike Houck DSC_0013"/>
          <p:cNvPicPr>
            <a:picLocks noChangeAspect="1" noChangeArrowheads="1"/>
          </p:cNvPicPr>
          <p:nvPr/>
        </p:nvPicPr>
        <p:blipFill>
          <a:blip r:embed="rId6"/>
          <a:srcRect/>
          <a:stretch>
            <a:fillRect/>
          </a:stretch>
        </p:blipFill>
        <p:spPr bwMode="auto">
          <a:xfrm>
            <a:off x="2667000" y="2189163"/>
            <a:ext cx="2895600" cy="1925637"/>
          </a:xfrm>
          <a:prstGeom prst="rect">
            <a:avLst/>
          </a:prstGeom>
          <a:noFill/>
          <a:ln w="9525">
            <a:noFill/>
            <a:miter lim="800000"/>
            <a:headEnd/>
            <a:tailEnd/>
          </a:ln>
        </p:spPr>
      </p:pic>
      <p:pic>
        <p:nvPicPr>
          <p:cNvPr id="125959" name="Picture 7"/>
          <p:cNvPicPr>
            <a:picLocks noChangeAspect="1" noChangeArrowheads="1"/>
          </p:cNvPicPr>
          <p:nvPr/>
        </p:nvPicPr>
        <p:blipFill>
          <a:blip r:embed="rId7"/>
          <a:srcRect r="63"/>
          <a:stretch>
            <a:fillRect/>
          </a:stretch>
        </p:blipFill>
        <p:spPr bwMode="auto">
          <a:xfrm>
            <a:off x="3048000" y="4295775"/>
            <a:ext cx="2219325" cy="24098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37218" name="Picture 2" descr="O:\Green Building\Images\projects\Prisma Web\Channel Closeup.jpg"/>
          <p:cNvPicPr>
            <a:picLocks noChangeAspect="1" noChangeArrowheads="1"/>
          </p:cNvPicPr>
          <p:nvPr/>
        </p:nvPicPr>
        <p:blipFill>
          <a:blip r:embed="rId2">
            <a:lum bright="10000" contrast="10000"/>
          </a:blip>
          <a:srcRect/>
          <a:stretch>
            <a:fillRect/>
          </a:stretch>
        </p:blipFill>
        <p:spPr bwMode="auto">
          <a:xfrm>
            <a:off x="4562475" y="0"/>
            <a:ext cx="4581525" cy="6858000"/>
          </a:xfrm>
          <a:prstGeom prst="rect">
            <a:avLst/>
          </a:prstGeom>
          <a:noFill/>
          <a:ln w="9525">
            <a:noFill/>
            <a:miter lim="800000"/>
            <a:headEnd/>
            <a:tailEnd/>
          </a:ln>
        </p:spPr>
      </p:pic>
      <p:pic>
        <p:nvPicPr>
          <p:cNvPr id="137219" name="Picture 3" descr="O:\Green Building\Images\projects\Prisma Web\Glass Vent.jpg"/>
          <p:cNvPicPr>
            <a:picLocks noChangeAspect="1" noChangeArrowheads="1"/>
          </p:cNvPicPr>
          <p:nvPr/>
        </p:nvPicPr>
        <p:blipFill>
          <a:blip r:embed="rId3">
            <a:lum bright="4000" contrast="4000"/>
          </a:blip>
          <a:srcRect/>
          <a:stretch>
            <a:fillRect/>
          </a:stretch>
        </p:blipFill>
        <p:spPr bwMode="auto">
          <a:xfrm>
            <a:off x="0" y="0"/>
            <a:ext cx="4572000" cy="6858000"/>
          </a:xfrm>
          <a:prstGeom prst="rect">
            <a:avLst/>
          </a:prstGeom>
          <a:noFill/>
          <a:ln w="9525">
            <a:noFill/>
            <a:miter lim="800000"/>
            <a:headEnd/>
            <a:tailEnd/>
          </a:ln>
        </p:spPr>
      </p:pic>
      <p:sp>
        <p:nvSpPr>
          <p:cNvPr id="14340" name="Text Box 4"/>
          <p:cNvSpPr txBox="1">
            <a:spLocks noChangeArrowheads="1"/>
          </p:cNvSpPr>
          <p:nvPr/>
        </p:nvSpPr>
        <p:spPr bwMode="auto">
          <a:xfrm>
            <a:off x="2652713" y="5105400"/>
            <a:ext cx="3833812" cy="1554163"/>
          </a:xfrm>
          <a:prstGeom prst="rect">
            <a:avLst/>
          </a:prstGeom>
          <a:noFill/>
          <a:ln w="9525">
            <a:noFill/>
            <a:miter lim="800000"/>
            <a:headEnd/>
            <a:tailEnd/>
          </a:ln>
          <a:effectLst>
            <a:outerShdw blurRad="63500" dist="38099" dir="2700000" algn="ctr" rotWithShape="0">
              <a:schemeClr val="tx1">
                <a:alpha val="74998"/>
              </a:schemeClr>
            </a:outerShdw>
          </a:effectLst>
        </p:spPr>
        <p:txBody>
          <a:bodyPr wrap="none">
            <a:prstTxWarp prst="textNoShape">
              <a:avLst/>
            </a:prstTxWarp>
            <a:spAutoFit/>
          </a:bodyPr>
          <a:lstStyle/>
          <a:p>
            <a:pPr algn="ctr">
              <a:defRPr/>
            </a:pPr>
            <a:r>
              <a:rPr lang="en-US" sz="3200">
                <a:solidFill>
                  <a:srgbClr val="FFEEBF"/>
                </a:solidFill>
                <a:latin typeface="Tahoma" charset="0"/>
                <a:ea typeface="ＭＳ Ｐゴシック" pitchFamily="-110" charset="-128"/>
                <a:cs typeface="ＭＳ Ｐゴシック" pitchFamily="-110" charset="-128"/>
              </a:rPr>
              <a:t>The future:</a:t>
            </a:r>
          </a:p>
          <a:p>
            <a:pPr algn="ctr">
              <a:defRPr/>
            </a:pPr>
            <a:r>
              <a:rPr lang="en-US" sz="3200">
                <a:solidFill>
                  <a:srgbClr val="FFEEBF"/>
                </a:solidFill>
                <a:latin typeface="Tahoma" charset="0"/>
                <a:ea typeface="ＭＳ Ｐゴシック" pitchFamily="-110" charset="-128"/>
                <a:cs typeface="ＭＳ Ｐゴシック" pitchFamily="-110" charset="-128"/>
              </a:rPr>
              <a:t>rainwater integrated</a:t>
            </a:r>
          </a:p>
          <a:p>
            <a:pPr algn="ctr">
              <a:defRPr/>
            </a:pPr>
            <a:r>
              <a:rPr lang="en-US" sz="3200">
                <a:solidFill>
                  <a:srgbClr val="FFEEBF"/>
                </a:solidFill>
                <a:latin typeface="Tahoma" charset="0"/>
                <a:ea typeface="ＭＳ Ｐゴシック" pitchFamily="-110" charset="-128"/>
                <a:cs typeface="ＭＳ Ｐゴシック" pitchFamily="-110" charset="-128"/>
              </a:rPr>
              <a:t>into buildings</a:t>
            </a:r>
            <a:endParaRPr lang="en-US">
              <a:latin typeface="Arial" pitchFamily="-110" charset="0"/>
              <a:ea typeface="ＭＳ Ｐゴシック" pitchFamily="-110" charset="-128"/>
              <a:cs typeface="ＭＳ Ｐゴシック" pitchFamily="-110" charset="-128"/>
            </a:endParaRPr>
          </a:p>
        </p:txBody>
      </p:sp>
    </p:spTree>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38242" name="Picture 2" descr="DSC06957@Mike Houck"/>
          <p:cNvPicPr>
            <a:picLocks noChangeAspect="1" noChangeArrowheads="1"/>
          </p:cNvPicPr>
          <p:nvPr/>
        </p:nvPicPr>
        <p:blipFill>
          <a:blip r:embed="rId2"/>
          <a:srcRect/>
          <a:stretch>
            <a:fillRect/>
          </a:stretch>
        </p:blipFill>
        <p:spPr bwMode="auto">
          <a:xfrm>
            <a:off x="2000250" y="0"/>
            <a:ext cx="5143500" cy="685800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39266" name="Picture 2" descr="DSC06955@Mike Houck"/>
          <p:cNvPicPr>
            <a:picLocks noChangeAspect="1" noChangeArrowheads="1"/>
          </p:cNvPicPr>
          <p:nvPr/>
        </p:nvPicPr>
        <p:blipFill>
          <a:blip r:embed="rId2"/>
          <a:srcRect/>
          <a:stretch>
            <a:fillRect/>
          </a:stretch>
        </p:blipFill>
        <p:spPr bwMode="auto">
          <a:xfrm>
            <a:off x="685800" y="0"/>
            <a:ext cx="4914900" cy="6553200"/>
          </a:xfrm>
          <a:prstGeom prst="rect">
            <a:avLst/>
          </a:prstGeom>
          <a:noFill/>
          <a:ln w="9525">
            <a:noFill/>
            <a:miter lim="800000"/>
            <a:headEnd/>
            <a:tailEnd/>
          </a:ln>
        </p:spPr>
      </p:pic>
      <p:sp>
        <p:nvSpPr>
          <p:cNvPr id="139267" name="TextBox 2"/>
          <p:cNvSpPr txBox="1">
            <a:spLocks noChangeArrowheads="1"/>
          </p:cNvSpPr>
          <p:nvPr/>
        </p:nvSpPr>
        <p:spPr bwMode="auto">
          <a:xfrm>
            <a:off x="6477000" y="1905000"/>
            <a:ext cx="2362200" cy="1570038"/>
          </a:xfrm>
          <a:prstGeom prst="rect">
            <a:avLst/>
          </a:prstGeom>
          <a:noFill/>
          <a:ln w="9525">
            <a:noFill/>
            <a:miter lim="800000"/>
            <a:headEnd/>
            <a:tailEnd/>
          </a:ln>
        </p:spPr>
        <p:txBody>
          <a:bodyPr>
            <a:prstTxWarp prst="textNoShape">
              <a:avLst/>
            </a:prstTxWarp>
            <a:spAutoFit/>
          </a:bodyPr>
          <a:lstStyle/>
          <a:p>
            <a:r>
              <a:rPr lang="en-US"/>
              <a:t>Portland State University Storm Water System</a:t>
            </a:r>
          </a:p>
        </p:txBody>
      </p:sp>
    </p:spTree>
  </p:cSld>
  <p:clrMapOvr>
    <a:masterClrMapping/>
  </p:clrMapOvr>
  <p:transition/>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62822" name="Picture 6" descr="Lower Channel"/>
          <p:cNvPicPr>
            <a:picLocks noChangeAspect="1" noChangeArrowheads="1"/>
          </p:cNvPicPr>
          <p:nvPr/>
        </p:nvPicPr>
        <p:blipFill>
          <a:blip r:embed="rId3"/>
          <a:srcRect/>
          <a:stretch>
            <a:fillRect/>
          </a:stretch>
        </p:blipFill>
        <p:spPr bwMode="auto">
          <a:xfrm>
            <a:off x="457200" y="533400"/>
            <a:ext cx="3921125" cy="5859463"/>
          </a:xfrm>
          <a:prstGeom prst="rect">
            <a:avLst/>
          </a:prstGeom>
          <a:noFill/>
        </p:spPr>
      </p:pic>
      <p:pic>
        <p:nvPicPr>
          <p:cNvPr id="162823" name="Picture 7" descr="Channel Closeup"/>
          <p:cNvPicPr>
            <a:picLocks noChangeAspect="1" noChangeArrowheads="1"/>
          </p:cNvPicPr>
          <p:nvPr/>
        </p:nvPicPr>
        <p:blipFill>
          <a:blip r:embed="rId4"/>
          <a:srcRect/>
          <a:stretch>
            <a:fillRect/>
          </a:stretch>
        </p:blipFill>
        <p:spPr bwMode="auto">
          <a:xfrm>
            <a:off x="4800600" y="533400"/>
            <a:ext cx="3913188" cy="5859463"/>
          </a:xfrm>
          <a:prstGeom prst="rect">
            <a:avLst/>
          </a:prstGeom>
          <a:noFill/>
        </p:spPr>
      </p:pic>
    </p:spTree>
  </p:cSld>
  <p:clrMapOvr>
    <a:masterClrMapping/>
  </p:clrMapOvr>
</p:sld>
</file>

<file path=ppt/slides/slide1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73061" name="Picture 5" descr="Stream Start 5"/>
          <p:cNvPicPr>
            <a:picLocks noChangeAspect="1" noChangeArrowheads="1"/>
          </p:cNvPicPr>
          <p:nvPr/>
        </p:nvPicPr>
        <p:blipFill>
          <a:blip r:embed="rId3">
            <a:lum bright="14000" contrast="8000"/>
          </a:blip>
          <a:srcRect/>
          <a:stretch>
            <a:fillRect/>
          </a:stretch>
        </p:blipFill>
        <p:spPr bwMode="auto">
          <a:xfrm>
            <a:off x="152400" y="609600"/>
            <a:ext cx="8756650" cy="5848350"/>
          </a:xfrm>
          <a:prstGeom prst="rect">
            <a:avLst/>
          </a:prstGeom>
          <a:noFill/>
        </p:spPr>
      </p:pic>
    </p:spTree>
  </p:cSld>
  <p:clrMapOvr>
    <a:masterClrMapping/>
  </p:clrMapOvr>
</p:sld>
</file>

<file path=ppt/slides/slide1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77159" name="Picture 7" descr="Glass Vent Catchment"/>
          <p:cNvPicPr>
            <a:picLocks noChangeAspect="1" noChangeArrowheads="1"/>
          </p:cNvPicPr>
          <p:nvPr/>
        </p:nvPicPr>
        <p:blipFill>
          <a:blip r:embed="rId3">
            <a:lum bright="14000" contrast="8000"/>
          </a:blip>
          <a:srcRect/>
          <a:stretch>
            <a:fillRect/>
          </a:stretch>
        </p:blipFill>
        <p:spPr bwMode="auto">
          <a:xfrm>
            <a:off x="685800" y="533400"/>
            <a:ext cx="7848600" cy="5888038"/>
          </a:xfrm>
          <a:prstGeom prst="rect">
            <a:avLst/>
          </a:prstGeom>
          <a:noFill/>
        </p:spPr>
      </p:pic>
    </p:spTree>
  </p:cSld>
  <p:clrMapOvr>
    <a:masterClrMapping/>
  </p:clrMapOvr>
</p:sld>
</file>

<file path=ppt/slides/slide1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aphicFrame>
        <p:nvGraphicFramePr>
          <p:cNvPr id="140290" name="Object 2"/>
          <p:cNvGraphicFramePr>
            <a:graphicFrameLocks noChangeAspect="1"/>
          </p:cNvGraphicFramePr>
          <p:nvPr/>
        </p:nvGraphicFramePr>
        <p:xfrm>
          <a:off x="2667000" y="0"/>
          <a:ext cx="5145088" cy="6858000"/>
        </p:xfrm>
        <a:graphic>
          <a:graphicData uri="http://schemas.openxmlformats.org/presentationml/2006/ole">
            <p:oleObj spid="_x0000_s334850" name="Bitmap Image" r:id="rId4" imgW="12390476" imgH="16514286" progId="">
              <p:embed/>
            </p:oleObj>
          </a:graphicData>
        </a:graphic>
      </p:graphicFrame>
    </p:spTree>
  </p:cSld>
  <p:clrMapOvr>
    <a:masterClrMapping/>
  </p:clrMapOvr>
  <p:transition/>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48482" name="Picture 2" descr="DSC06964@Mike Houck"/>
          <p:cNvPicPr>
            <a:picLocks noChangeAspect="1" noChangeArrowheads="1"/>
          </p:cNvPicPr>
          <p:nvPr/>
        </p:nvPicPr>
        <p:blipFill>
          <a:blip r:embed="rId2"/>
          <a:srcRect/>
          <a:stretch>
            <a:fillRect/>
          </a:stretch>
        </p:blipFill>
        <p:spPr bwMode="auto">
          <a:xfrm>
            <a:off x="0" y="95250"/>
            <a:ext cx="8915400" cy="668655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58722" name="Picture 2" descr="DSC_0066"/>
          <p:cNvPicPr>
            <a:picLocks noChangeAspect="1" noChangeArrowheads="1"/>
          </p:cNvPicPr>
          <p:nvPr/>
        </p:nvPicPr>
        <p:blipFill>
          <a:blip r:embed="rId2"/>
          <a:srcRect/>
          <a:stretch>
            <a:fillRect/>
          </a:stretch>
        </p:blipFill>
        <p:spPr bwMode="auto">
          <a:xfrm>
            <a:off x="1905000" y="0"/>
            <a:ext cx="4560888" cy="685800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59746" name="Picture 2" descr="convention center stormwater wetland 7 05 300 dpi @Mike Houck"/>
          <p:cNvPicPr>
            <a:picLocks noChangeAspect="1" noChangeArrowheads="1"/>
          </p:cNvPicPr>
          <p:nvPr/>
        </p:nvPicPr>
        <p:blipFill>
          <a:blip r:embed="rId2"/>
          <a:srcRect/>
          <a:stretch>
            <a:fillRect/>
          </a:stretch>
        </p:blipFill>
        <p:spPr bwMode="auto">
          <a:xfrm>
            <a:off x="152400" y="152400"/>
            <a:ext cx="8534400" cy="640080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49506" name="Picture 2" descr="tabor before"/>
          <p:cNvPicPr>
            <a:picLocks noChangeAspect="1" noChangeArrowheads="1"/>
          </p:cNvPicPr>
          <p:nvPr/>
        </p:nvPicPr>
        <p:blipFill>
          <a:blip r:embed="rId2">
            <a:lum bright="-12000" contrast="24000"/>
          </a:blip>
          <a:srcRect/>
          <a:stretch>
            <a:fillRect/>
          </a:stretch>
        </p:blipFill>
        <p:spPr bwMode="auto">
          <a:xfrm>
            <a:off x="0" y="0"/>
            <a:ext cx="9144000" cy="6858000"/>
          </a:xfrm>
          <a:prstGeom prst="rect">
            <a:avLst/>
          </a:prstGeom>
          <a:noFill/>
          <a:ln w="9525">
            <a:noFill/>
            <a:miter lim="800000"/>
            <a:headEnd/>
            <a:tailEnd/>
          </a:ln>
        </p:spPr>
      </p:pic>
      <p:sp>
        <p:nvSpPr>
          <p:cNvPr id="299011" name="Rectangle 3"/>
          <p:cNvSpPr>
            <a:spLocks noGrp="1" noRot="1" noChangeArrowheads="1"/>
          </p:cNvSpPr>
          <p:nvPr>
            <p:ph type="title"/>
          </p:nvPr>
        </p:nvSpPr>
        <p:spPr>
          <a:xfrm>
            <a:off x="457200" y="5883275"/>
            <a:ext cx="8385175" cy="822325"/>
          </a:xfrm>
        </p:spPr>
        <p:txBody>
          <a:bodyPr/>
          <a:lstStyle/>
          <a:p>
            <a:pPr eaLnBrk="1" hangingPunct="1">
              <a:defRPr/>
            </a:pPr>
            <a:r>
              <a:rPr lang="en-US" sz="3600">
                <a:ea typeface="+mj-ea"/>
                <a:cs typeface="+mj-cs"/>
              </a:rPr>
              <a:t>Tabor School before rain-garden</a:t>
            </a:r>
          </a:p>
        </p:txBody>
      </p:sp>
    </p:spTree>
  </p:cSld>
  <p:clrMapOvr>
    <a:masterClrMapping/>
  </p:clrMapOvr>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50530" name="Picture 2" descr="tabor after"/>
          <p:cNvPicPr>
            <a:picLocks noChangeAspect="1" noChangeArrowheads="1"/>
          </p:cNvPicPr>
          <p:nvPr/>
        </p:nvPicPr>
        <p:blipFill>
          <a:blip r:embed="rId2">
            <a:lum contrast="30000"/>
          </a:blip>
          <a:srcRect/>
          <a:stretch>
            <a:fillRect/>
          </a:stretch>
        </p:blipFill>
        <p:spPr bwMode="auto">
          <a:xfrm>
            <a:off x="0" y="0"/>
            <a:ext cx="9144000" cy="6858000"/>
          </a:xfrm>
          <a:prstGeom prst="rect">
            <a:avLst/>
          </a:prstGeom>
          <a:noFill/>
          <a:ln w="9525">
            <a:noFill/>
            <a:miter lim="800000"/>
            <a:headEnd/>
            <a:tailEnd/>
          </a:ln>
        </p:spPr>
      </p:pic>
      <p:sp>
        <p:nvSpPr>
          <p:cNvPr id="300035" name="Rectangle 3"/>
          <p:cNvSpPr>
            <a:spLocks noGrp="1" noRot="1" noChangeArrowheads="1"/>
          </p:cNvSpPr>
          <p:nvPr>
            <p:ph type="title"/>
          </p:nvPr>
        </p:nvSpPr>
        <p:spPr>
          <a:xfrm>
            <a:off x="304800" y="5791200"/>
            <a:ext cx="8385175" cy="1066800"/>
          </a:xfrm>
        </p:spPr>
        <p:txBody>
          <a:bodyPr/>
          <a:lstStyle/>
          <a:p>
            <a:pPr eaLnBrk="1" hangingPunct="1">
              <a:defRPr/>
            </a:pPr>
            <a:r>
              <a:rPr lang="en-US" sz="3600">
                <a:solidFill>
                  <a:schemeClr val="hlink"/>
                </a:solidFill>
                <a:ea typeface="+mj-ea"/>
                <a:cs typeface="+mj-cs"/>
              </a:rPr>
              <a:t>Tabor School Rain-garden</a:t>
            </a:r>
          </a:p>
        </p:txBody>
      </p:sp>
      <p:sp>
        <p:nvSpPr>
          <p:cNvPr id="150532" name="Text Box 4"/>
          <p:cNvSpPr txBox="1">
            <a:spLocks noChangeArrowheads="1"/>
          </p:cNvSpPr>
          <p:nvPr/>
        </p:nvSpPr>
        <p:spPr bwMode="auto">
          <a:xfrm>
            <a:off x="228600" y="625475"/>
            <a:ext cx="8686800" cy="822325"/>
          </a:xfrm>
          <a:prstGeom prst="rect">
            <a:avLst/>
          </a:prstGeom>
          <a:noFill/>
          <a:ln w="9525">
            <a:noFill/>
            <a:miter lim="800000"/>
            <a:headEnd/>
            <a:tailEnd/>
          </a:ln>
        </p:spPr>
        <p:txBody>
          <a:bodyPr>
            <a:prstTxWarp prst="textNoShape">
              <a:avLst/>
            </a:prstTxWarp>
            <a:spAutoFit/>
          </a:bodyPr>
          <a:lstStyle/>
          <a:p>
            <a:pPr algn="ctr" eaLnBrk="0" hangingPunct="0"/>
            <a:r>
              <a:rPr lang="en-US" b="1">
                <a:solidFill>
                  <a:schemeClr val="hlink"/>
                </a:solidFill>
                <a:latin typeface="Verdana" charset="0"/>
              </a:rPr>
              <a:t>“Our classroom is cool now…as in temperature since the rain-garden was installed.”</a:t>
            </a:r>
          </a:p>
        </p:txBody>
      </p:sp>
    </p:spTree>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18466" name="Rectangle 2"/>
          <p:cNvSpPr>
            <a:spLocks noGrp="1" noChangeArrowheads="1"/>
          </p:cNvSpPr>
          <p:nvPr>
            <p:ph type="title"/>
          </p:nvPr>
        </p:nvSpPr>
        <p:spPr/>
        <p:txBody>
          <a:bodyPr/>
          <a:lstStyle/>
          <a:p>
            <a:pPr eaLnBrk="1" hangingPunct="1">
              <a:defRPr/>
            </a:pPr>
            <a:endParaRPr lang="en-US">
              <a:ea typeface="+mj-ea"/>
              <a:cs typeface="+mj-cs"/>
            </a:endParaRPr>
          </a:p>
        </p:txBody>
      </p:sp>
      <p:pic>
        <p:nvPicPr>
          <p:cNvPr id="151555" name="Picture 3" descr="DSC01604"/>
          <p:cNvPicPr>
            <a:picLocks noGrp="1" noChangeAspect="1" noChangeArrowheads="1"/>
          </p:cNvPicPr>
          <p:nvPr>
            <p:ph idx="1"/>
          </p:nvPr>
        </p:nvPicPr>
        <p:blipFill>
          <a:blip r:embed="rId2"/>
          <a:srcRect/>
          <a:stretch>
            <a:fillRect/>
          </a:stretch>
        </p:blipFill>
        <p:spPr>
          <a:xfrm>
            <a:off x="0" y="0"/>
            <a:ext cx="9144000" cy="6858000"/>
          </a:xfrm>
        </p:spPr>
      </p:pic>
      <p:sp>
        <p:nvSpPr>
          <p:cNvPr id="318468" name="Text Box 4"/>
          <p:cNvSpPr txBox="1">
            <a:spLocks noChangeArrowheads="1"/>
          </p:cNvSpPr>
          <p:nvPr/>
        </p:nvSpPr>
        <p:spPr bwMode="auto">
          <a:xfrm>
            <a:off x="441325" y="219075"/>
            <a:ext cx="8458200" cy="946150"/>
          </a:xfrm>
          <a:prstGeom prst="rect">
            <a:avLst/>
          </a:prstGeom>
          <a:noFill/>
          <a:ln w="9525">
            <a:noFill/>
            <a:miter lim="800000"/>
            <a:headEnd/>
            <a:tailEnd/>
          </a:ln>
          <a:effectLst/>
        </p:spPr>
        <p:txBody>
          <a:bodyPr wrap="none">
            <a:prstTxWarp prst="textNoShape">
              <a:avLst/>
            </a:prstTxWarp>
            <a:spAutoFit/>
          </a:bodyPr>
          <a:lstStyle/>
          <a:p>
            <a:pPr algn="ctr">
              <a:defRPr/>
            </a:pPr>
            <a:r>
              <a:rPr lang="en-US" sz="1800" b="1">
                <a:solidFill>
                  <a:srgbClr val="FF3300"/>
                </a:solidFill>
                <a:effectLst>
                  <a:outerShdw blurRad="38100" dist="38100" dir="2700000" algn="tl">
                    <a:srgbClr val="000000"/>
                  </a:outerShdw>
                </a:effectLst>
                <a:latin typeface="Arial" pitchFamily="-107" charset="0"/>
                <a:ea typeface="+mn-ea"/>
                <a:cs typeface="+mn-cs"/>
              </a:rPr>
              <a:t>Headwaters - New Raingarden where once there was a</a:t>
            </a:r>
          </a:p>
          <a:p>
            <a:pPr algn="ctr">
              <a:defRPr/>
            </a:pPr>
            <a:r>
              <a:rPr lang="en-US" sz="1800" b="1">
                <a:solidFill>
                  <a:srgbClr val="FF3300"/>
                </a:solidFill>
                <a:effectLst>
                  <a:outerShdw blurRad="38100" dist="38100" dir="2700000" algn="tl">
                    <a:srgbClr val="000000"/>
                  </a:outerShdw>
                </a:effectLst>
                <a:latin typeface="Arial" pitchFamily="-107" charset="0"/>
                <a:ea typeface="+mn-ea"/>
                <a:cs typeface="+mn-cs"/>
              </a:rPr>
              <a:t>Street and traffic island </a:t>
            </a:r>
          </a:p>
        </p:txBody>
      </p:sp>
    </p:spTree>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52578" name="Picture 2" descr="Pond View Towards CocaCola"/>
          <p:cNvPicPr>
            <a:picLocks noChangeAspect="1" noChangeArrowheads="1"/>
          </p:cNvPicPr>
          <p:nvPr/>
        </p:nvPicPr>
        <p:blipFill>
          <a:blip r:embed="rId4"/>
          <a:srcRect/>
          <a:stretch>
            <a:fillRect/>
          </a:stretch>
        </p:blipFill>
        <p:spPr bwMode="auto">
          <a:xfrm>
            <a:off x="0" y="0"/>
            <a:ext cx="9144000" cy="6858000"/>
          </a:xfrm>
          <a:prstGeom prst="rect">
            <a:avLst/>
          </a:prstGeom>
          <a:noFill/>
          <a:ln w="9525">
            <a:noFill/>
            <a:miter lim="800000"/>
            <a:headEnd/>
            <a:tailEnd/>
          </a:ln>
        </p:spPr>
      </p:pic>
      <p:sp>
        <p:nvSpPr>
          <p:cNvPr id="152579" name="Rectangle 3"/>
          <p:cNvSpPr>
            <a:spLocks noChangeArrowheads="1"/>
          </p:cNvSpPr>
          <p:nvPr/>
        </p:nvSpPr>
        <p:spPr bwMode="auto">
          <a:xfrm>
            <a:off x="4495800" y="304800"/>
            <a:ext cx="4648200" cy="838200"/>
          </a:xfrm>
          <a:prstGeom prst="rect">
            <a:avLst/>
          </a:prstGeom>
          <a:solidFill>
            <a:srgbClr val="B9C1A1"/>
          </a:solidFill>
          <a:ln w="9525">
            <a:noFill/>
            <a:miter lim="800000"/>
            <a:headEnd/>
            <a:tailEnd/>
          </a:ln>
        </p:spPr>
        <p:txBody>
          <a:bodyPr wrap="none" anchor="ctr">
            <a:prstTxWarp prst="textNoShape">
              <a:avLst/>
            </a:prstTxWarp>
          </a:bodyPr>
          <a:lstStyle/>
          <a:p>
            <a:endParaRPr lang="en-US"/>
          </a:p>
        </p:txBody>
      </p:sp>
      <p:sp>
        <p:nvSpPr>
          <p:cNvPr id="439300" name="Rectangle 4"/>
          <p:cNvSpPr>
            <a:spLocks noChangeArrowheads="1"/>
          </p:cNvSpPr>
          <p:nvPr/>
        </p:nvSpPr>
        <p:spPr bwMode="auto">
          <a:xfrm>
            <a:off x="4495800" y="273050"/>
            <a:ext cx="4400550" cy="1341438"/>
          </a:xfrm>
          <a:prstGeom prst="rect">
            <a:avLst/>
          </a:prstGeom>
          <a:noFill/>
          <a:ln w="9525">
            <a:noFill/>
            <a:miter lim="800000"/>
            <a:headEnd/>
            <a:tailEnd/>
          </a:ln>
          <a:effectLst/>
        </p:spPr>
        <p:txBody>
          <a:bodyPr wrap="none">
            <a:prstTxWarp prst="textNoShape">
              <a:avLst/>
            </a:prstTxWarp>
            <a:spAutoFit/>
          </a:bodyPr>
          <a:lstStyle/>
          <a:p>
            <a:pPr>
              <a:lnSpc>
                <a:spcPct val="90000"/>
              </a:lnSpc>
              <a:defRPr/>
            </a:pPr>
            <a:r>
              <a:rPr lang="en-US" sz="3600">
                <a:solidFill>
                  <a:srgbClr val="336699"/>
                </a:solidFill>
                <a:latin typeface="Arial" pitchFamily="-110" charset="0"/>
                <a:ea typeface="ＭＳ Ｐゴシック" pitchFamily="-110" charset="-128"/>
                <a:cs typeface="ＭＳ Ｐゴシック" pitchFamily="-110" charset="-128"/>
              </a:rPr>
              <a:t>davinci water garden</a:t>
            </a:r>
            <a:endParaRPr lang="en-US" sz="4000">
              <a:solidFill>
                <a:srgbClr val="336699"/>
              </a:solidFill>
              <a:latin typeface="Arial" pitchFamily="-110" charset="0"/>
              <a:ea typeface="ＭＳ Ｐゴシック" pitchFamily="-110" charset="-128"/>
              <a:cs typeface="ＭＳ Ｐゴシック" pitchFamily="-110" charset="-128"/>
            </a:endParaRPr>
          </a:p>
          <a:p>
            <a:pPr>
              <a:lnSpc>
                <a:spcPct val="90000"/>
              </a:lnSpc>
              <a:defRPr/>
            </a:pPr>
            <a:r>
              <a:rPr lang="en-US">
                <a:solidFill>
                  <a:srgbClr val="336699"/>
                </a:solidFill>
                <a:latin typeface="Arial" pitchFamily="-110" charset="0"/>
                <a:ea typeface="ＭＳ Ｐゴシック" pitchFamily="-110" charset="-128"/>
                <a:cs typeface="ＭＳ Ｐゴシック" pitchFamily="-110" charset="-128"/>
              </a:rPr>
              <a:t>davinci arts middle school</a:t>
            </a:r>
            <a:endParaRPr lang="en-US" sz="4000">
              <a:solidFill>
                <a:srgbClr val="FF9933"/>
              </a:solidFill>
              <a:effectLst>
                <a:outerShdw blurRad="38100" dist="38100" dir="2700000" algn="tl">
                  <a:srgbClr val="000000"/>
                </a:outerShdw>
              </a:effectLst>
              <a:latin typeface="Arial" pitchFamily="-110" charset="0"/>
              <a:ea typeface="ＭＳ Ｐゴシック" pitchFamily="-110" charset="-128"/>
              <a:cs typeface="ＭＳ Ｐゴシック" pitchFamily="-110" charset="-128"/>
            </a:endParaRPr>
          </a:p>
          <a:p>
            <a:pPr>
              <a:defRPr/>
            </a:pPr>
            <a:endParaRPr lang="en-US" sz="2800">
              <a:solidFill>
                <a:srgbClr val="FF9933"/>
              </a:solidFill>
              <a:effectLst>
                <a:outerShdw blurRad="38100" dist="38100" dir="2700000" algn="tl">
                  <a:srgbClr val="000000"/>
                </a:outerShdw>
              </a:effectLst>
              <a:latin typeface="Arial" pitchFamily="-110" charset="0"/>
              <a:ea typeface="ＭＳ Ｐゴシック" pitchFamily="-110" charset="-128"/>
              <a:cs typeface="ＭＳ Ｐゴシック" pitchFamily="-110" charset="-128"/>
            </a:endParaRPr>
          </a:p>
        </p:txBody>
      </p:sp>
      <p:grpSp>
        <p:nvGrpSpPr>
          <p:cNvPr id="2" name="Group 5"/>
          <p:cNvGrpSpPr>
            <a:grpSpLocks/>
          </p:cNvGrpSpPr>
          <p:nvPr/>
        </p:nvGrpSpPr>
        <p:grpSpPr bwMode="auto">
          <a:xfrm>
            <a:off x="4495800" y="5105400"/>
            <a:ext cx="4648200" cy="1752600"/>
            <a:chOff x="2832" y="3216"/>
            <a:chExt cx="2928" cy="1104"/>
          </a:xfrm>
        </p:grpSpPr>
        <p:sp>
          <p:nvSpPr>
            <p:cNvPr id="152582" name="Rectangle 6"/>
            <p:cNvSpPr>
              <a:spLocks noChangeArrowheads="1"/>
            </p:cNvSpPr>
            <p:nvPr/>
          </p:nvSpPr>
          <p:spPr bwMode="auto">
            <a:xfrm>
              <a:off x="2832" y="3408"/>
              <a:ext cx="2928" cy="912"/>
            </a:xfrm>
            <a:prstGeom prst="rect">
              <a:avLst/>
            </a:prstGeom>
            <a:solidFill>
              <a:srgbClr val="B9C1A1"/>
            </a:solidFill>
            <a:ln w="9525">
              <a:noFill/>
              <a:miter lim="800000"/>
              <a:headEnd/>
              <a:tailEnd/>
            </a:ln>
          </p:spPr>
          <p:txBody>
            <a:bodyPr wrap="none" anchor="ctr">
              <a:prstTxWarp prst="textNoShape">
                <a:avLst/>
              </a:prstTxWarp>
            </a:bodyPr>
            <a:lstStyle/>
            <a:p>
              <a:endParaRPr lang="en-US"/>
            </a:p>
          </p:txBody>
        </p:sp>
        <p:sp>
          <p:nvSpPr>
            <p:cNvPr id="152583" name="Rectangle 7"/>
            <p:cNvSpPr>
              <a:spLocks noChangeArrowheads="1"/>
            </p:cNvSpPr>
            <p:nvPr/>
          </p:nvSpPr>
          <p:spPr bwMode="auto">
            <a:xfrm>
              <a:off x="2832" y="3397"/>
              <a:ext cx="2784" cy="923"/>
            </a:xfrm>
            <a:prstGeom prst="rect">
              <a:avLst/>
            </a:prstGeom>
            <a:noFill/>
            <a:ln w="9525">
              <a:noFill/>
              <a:miter lim="800000"/>
              <a:headEnd/>
              <a:tailEnd/>
            </a:ln>
          </p:spPr>
          <p:txBody>
            <a:bodyPr>
              <a:prstTxWarp prst="textNoShape">
                <a:avLst/>
              </a:prstTxWarp>
              <a:spAutoFit/>
            </a:bodyPr>
            <a:lstStyle/>
            <a:p>
              <a:r>
                <a:rPr lang="en-US">
                  <a:solidFill>
                    <a:srgbClr val="336699"/>
                  </a:solidFill>
                </a:rPr>
                <a:t>&gt;&gt; stormwater collection facility</a:t>
              </a:r>
            </a:p>
            <a:p>
              <a:r>
                <a:rPr lang="en-US">
                  <a:solidFill>
                    <a:srgbClr val="336699"/>
                  </a:solidFill>
                </a:rPr>
                <a:t>&gt;&gt; treatment of parking lot &amp; 3 buildings</a:t>
              </a:r>
            </a:p>
            <a:p>
              <a:r>
                <a:rPr lang="en-US">
                  <a:solidFill>
                    <a:srgbClr val="336699"/>
                  </a:solidFill>
                </a:rPr>
                <a:t>&gt;&gt; recreated habitat - pond &amp; bioswale</a:t>
              </a:r>
            </a:p>
            <a:p>
              <a:r>
                <a:rPr lang="en-US">
                  <a:solidFill>
                    <a:srgbClr val="336699"/>
                  </a:solidFill>
                </a:rPr>
                <a:t>&gt;&gt; recycled concrete amphitheater</a:t>
              </a:r>
            </a:p>
            <a:p>
              <a:r>
                <a:rPr lang="en-US">
                  <a:solidFill>
                    <a:srgbClr val="336699"/>
                  </a:solidFill>
                </a:rPr>
                <a:t>&gt;&gt; naturescaping</a:t>
              </a:r>
            </a:p>
          </p:txBody>
        </p:sp>
        <p:sp>
          <p:nvSpPr>
            <p:cNvPr id="152584" name="Rectangle 8"/>
            <p:cNvSpPr>
              <a:spLocks noChangeArrowheads="1"/>
            </p:cNvSpPr>
            <p:nvPr/>
          </p:nvSpPr>
          <p:spPr bwMode="auto">
            <a:xfrm>
              <a:off x="2832" y="3216"/>
              <a:ext cx="2928" cy="192"/>
            </a:xfrm>
            <a:prstGeom prst="rect">
              <a:avLst/>
            </a:prstGeom>
            <a:solidFill>
              <a:srgbClr val="72A0BA"/>
            </a:solidFill>
            <a:ln w="9525">
              <a:solidFill>
                <a:srgbClr val="72A0BA"/>
              </a:solidFill>
              <a:miter lim="800000"/>
              <a:headEnd/>
              <a:tailEnd/>
            </a:ln>
          </p:spPr>
          <p:txBody>
            <a:bodyPr wrap="none" anchor="ctr">
              <a:prstTxWarp prst="textNoShape">
                <a:avLst/>
              </a:prstTxWarp>
            </a:bodyPr>
            <a:lstStyle/>
            <a:p>
              <a:r>
                <a:rPr lang="en-US">
                  <a:solidFill>
                    <a:schemeClr val="bg1"/>
                  </a:solidFill>
                </a:rPr>
                <a:t>highlights</a:t>
              </a:r>
              <a:endParaRPr lang="en-US">
                <a:solidFill>
                  <a:srgbClr val="336699"/>
                </a:solidFill>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out)">
                                      <p:cBhvr>
                                        <p:cTn id="7" dur="500"/>
                                        <p:tgtEl>
                                          <p:spTgt spid="2"/>
                                        </p:tgtEl>
                                      </p:cBhvr>
                                    </p:animEffect>
                                  </p:childTnLst>
                                  <p:subTnLst>
                                    <p:audio>
                                      <p:cMediaNode>
                                        <p:cTn display="0" masterRel="sameClick">
                                          <p:stCondLst>
                                            <p:cond evt="begin" delay="0">
                                              <p:tn val="5"/>
                                            </p:cond>
                                          </p:stCondLst>
                                          <p:endCondLst>
                                            <p:cond evt="onStopAudio" delay="0">
                                              <p:tgtEl>
                                                <p:sldTgt/>
                                              </p:tgtEl>
                                            </p:cond>
                                          </p:endCondLst>
                                        </p:cTn>
                                        <p:tgtEl>
                                          <p:sndTgt r:embed="rId3"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42338" name="Picture 2" descr="ecoroof diagram 200ppi"/>
          <p:cNvPicPr>
            <a:picLocks noChangeAspect="1" noChangeArrowheads="1"/>
          </p:cNvPicPr>
          <p:nvPr/>
        </p:nvPicPr>
        <p:blipFill>
          <a:blip r:embed="rId2"/>
          <a:srcRect/>
          <a:stretch>
            <a:fillRect/>
          </a:stretch>
        </p:blipFill>
        <p:spPr bwMode="auto">
          <a:xfrm>
            <a:off x="0" y="-49213"/>
            <a:ext cx="9144000" cy="6907213"/>
          </a:xfrm>
          <a:prstGeom prst="rect">
            <a:avLst/>
          </a:prstGeom>
          <a:noFill/>
          <a:ln w="9525">
            <a:noFill/>
            <a:miter lim="800000"/>
            <a:headEnd/>
            <a:tailEnd/>
          </a:ln>
        </p:spPr>
      </p:pic>
      <p:sp>
        <p:nvSpPr>
          <p:cNvPr id="142339" name="Text Box 3"/>
          <p:cNvSpPr txBox="1">
            <a:spLocks noChangeArrowheads="1"/>
          </p:cNvSpPr>
          <p:nvPr/>
        </p:nvSpPr>
        <p:spPr bwMode="auto">
          <a:xfrm>
            <a:off x="158750" y="304800"/>
            <a:ext cx="2889250" cy="914400"/>
          </a:xfrm>
          <a:prstGeom prst="rect">
            <a:avLst/>
          </a:prstGeom>
          <a:noFill/>
          <a:ln w="9525">
            <a:noFill/>
            <a:miter lim="800000"/>
            <a:headEnd/>
            <a:tailEnd/>
          </a:ln>
        </p:spPr>
        <p:txBody>
          <a:bodyPr wrap="none">
            <a:prstTxWarp prst="textNoShape">
              <a:avLst/>
            </a:prstTxWarp>
            <a:spAutoFit/>
          </a:bodyPr>
          <a:lstStyle/>
          <a:p>
            <a:pPr algn="ctr" eaLnBrk="0" hangingPunct="0"/>
            <a:r>
              <a:rPr lang="en-US" sz="5400">
                <a:solidFill>
                  <a:schemeClr val="bg1"/>
                </a:solidFill>
              </a:rPr>
              <a:t>Ecoroofs</a:t>
            </a:r>
            <a:endParaRPr lang="en-US" sz="2000">
              <a:solidFill>
                <a:schemeClr val="bg1"/>
              </a:solidFill>
            </a:endParaRPr>
          </a:p>
        </p:txBody>
      </p:sp>
    </p:spTree>
  </p:cSld>
  <p:clrMapOvr>
    <a:masterClrMapping/>
  </p:clrMapOvr>
  <p:timing>
    <p:tnLst>
      <p:par>
        <p:cTn id="1" dur="indefinite" restart="never" nodeType="tmRoot"/>
      </p:par>
    </p:tnLst>
  </p:timing>
</p:sld>
</file>

<file path=ppt/slides/slide1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96610" name="Rectangle 2"/>
          <p:cNvSpPr>
            <a:spLocks noGrp="1" noChangeArrowheads="1"/>
          </p:cNvSpPr>
          <p:nvPr>
            <p:ph type="title"/>
          </p:nvPr>
        </p:nvSpPr>
        <p:spPr>
          <a:xfrm>
            <a:off x="609600" y="1343025"/>
            <a:ext cx="3810000" cy="1143000"/>
          </a:xfrm>
        </p:spPr>
        <p:txBody>
          <a:bodyPr/>
          <a:lstStyle/>
          <a:p>
            <a:r>
              <a:rPr lang="en-US" sz="3600"/>
              <a:t>Long tradition</a:t>
            </a:r>
            <a:br>
              <a:rPr lang="en-US" sz="3600"/>
            </a:br>
            <a:r>
              <a:rPr lang="en-US" sz="3600"/>
              <a:t>of</a:t>
            </a:r>
            <a:br>
              <a:rPr lang="en-US" sz="3600"/>
            </a:br>
            <a:r>
              <a:rPr lang="en-US" sz="3600"/>
              <a:t>ecoroofs</a:t>
            </a:r>
            <a:endParaRPr lang="en-US"/>
          </a:p>
        </p:txBody>
      </p:sp>
      <p:sp>
        <p:nvSpPr>
          <p:cNvPr id="196612" name="Rectangle 4"/>
          <p:cNvSpPr>
            <a:spLocks noChangeArrowheads="1"/>
          </p:cNvSpPr>
          <p:nvPr/>
        </p:nvSpPr>
        <p:spPr bwMode="auto">
          <a:xfrm>
            <a:off x="4343400" y="3200400"/>
            <a:ext cx="4419600" cy="381000"/>
          </a:xfrm>
          <a:prstGeom prst="rect">
            <a:avLst/>
          </a:prstGeom>
          <a:noFill/>
          <a:ln w="9525">
            <a:noFill/>
            <a:miter lim="800000"/>
            <a:headEnd/>
            <a:tailEnd/>
          </a:ln>
          <a:effectLst>
            <a:outerShdw blurRad="63500" dist="38099" dir="2700000" algn="ctr" rotWithShape="0">
              <a:schemeClr val="tx1">
                <a:alpha val="74998"/>
              </a:schemeClr>
            </a:outerShdw>
          </a:effectLst>
        </p:spPr>
        <p:txBody>
          <a:bodyPr>
            <a:prstTxWarp prst="textNoShape">
              <a:avLst/>
            </a:prstTxWarp>
          </a:bodyPr>
          <a:lstStyle/>
          <a:p>
            <a:pPr algn="ctr">
              <a:spcBef>
                <a:spcPct val="20000"/>
              </a:spcBef>
              <a:buClr>
                <a:srgbClr val="FF0000"/>
              </a:buClr>
              <a:buSzPct val="50000"/>
              <a:buFont typeface="Monotype Sorts" charset="2"/>
              <a:buNone/>
            </a:pPr>
            <a:r>
              <a:rPr lang="en-US" sz="1800">
                <a:solidFill>
                  <a:schemeClr val="bg1"/>
                </a:solidFill>
              </a:rPr>
              <a:t>Church in Vidimyri, Iceland, 1834</a:t>
            </a:r>
            <a:endParaRPr lang="en-US" sz="3200">
              <a:solidFill>
                <a:schemeClr val="bg1"/>
              </a:solidFill>
            </a:endParaRPr>
          </a:p>
        </p:txBody>
      </p:sp>
      <p:pic>
        <p:nvPicPr>
          <p:cNvPr id="196613" name="Picture 5" descr="iceland"/>
          <p:cNvPicPr>
            <a:picLocks noChangeAspect="1" noChangeArrowheads="1"/>
          </p:cNvPicPr>
          <p:nvPr/>
        </p:nvPicPr>
        <p:blipFill>
          <a:blip r:embed="rId2"/>
          <a:srcRect/>
          <a:stretch>
            <a:fillRect/>
          </a:stretch>
        </p:blipFill>
        <p:spPr bwMode="auto">
          <a:xfrm>
            <a:off x="4876800" y="838200"/>
            <a:ext cx="3352800" cy="2151063"/>
          </a:xfrm>
          <a:prstGeom prst="rect">
            <a:avLst/>
          </a:prstGeom>
          <a:noFill/>
        </p:spPr>
      </p:pic>
      <p:pic>
        <p:nvPicPr>
          <p:cNvPr id="196615" name="Picture 7" descr="iceland2"/>
          <p:cNvPicPr>
            <a:picLocks noChangeAspect="1" noChangeArrowheads="1"/>
          </p:cNvPicPr>
          <p:nvPr/>
        </p:nvPicPr>
        <p:blipFill>
          <a:blip r:embed="rId3"/>
          <a:srcRect/>
          <a:stretch>
            <a:fillRect/>
          </a:stretch>
        </p:blipFill>
        <p:spPr bwMode="auto">
          <a:xfrm>
            <a:off x="838200" y="3733800"/>
            <a:ext cx="4672013" cy="1927225"/>
          </a:xfrm>
          <a:prstGeom prst="rect">
            <a:avLst/>
          </a:prstGeom>
          <a:noFill/>
        </p:spPr>
      </p:pic>
      <p:sp>
        <p:nvSpPr>
          <p:cNvPr id="196618" name="Rectangle 10"/>
          <p:cNvSpPr>
            <a:spLocks noGrp="1" noChangeArrowheads="1"/>
          </p:cNvSpPr>
          <p:nvPr>
            <p:ph type="body" idx="1"/>
          </p:nvPr>
        </p:nvSpPr>
        <p:spPr>
          <a:xfrm flipH="1">
            <a:off x="-1066800" y="1981200"/>
            <a:ext cx="304800" cy="4114800"/>
          </a:xfrm>
          <a:ln/>
          <a:effectLst>
            <a:outerShdw blurRad="63500" dist="38099" dir="2700000" algn="ctr" rotWithShape="0">
              <a:schemeClr val="bg2">
                <a:alpha val="74998"/>
              </a:schemeClr>
            </a:outerShdw>
          </a:effectLst>
        </p:spPr>
        <p:txBody>
          <a:bodyPr/>
          <a:lstStyle/>
          <a:p>
            <a:pPr>
              <a:buFontTx/>
              <a:buChar char="•"/>
            </a:pPr>
            <a:endParaRPr lang="en-US" sz="2400"/>
          </a:p>
        </p:txBody>
      </p:sp>
      <p:sp>
        <p:nvSpPr>
          <p:cNvPr id="196619" name="Rectangle 11"/>
          <p:cNvSpPr>
            <a:spLocks noChangeArrowheads="1"/>
          </p:cNvSpPr>
          <p:nvPr/>
        </p:nvSpPr>
        <p:spPr bwMode="auto">
          <a:xfrm>
            <a:off x="1447800" y="5867400"/>
            <a:ext cx="3302000" cy="366713"/>
          </a:xfrm>
          <a:prstGeom prst="rect">
            <a:avLst/>
          </a:prstGeom>
          <a:noFill/>
          <a:ln w="9525">
            <a:noFill/>
            <a:miter lim="800000"/>
            <a:headEnd/>
            <a:tailEnd/>
          </a:ln>
          <a:effectLst>
            <a:outerShdw blurRad="63500" dist="38099" dir="2700000" algn="ctr" rotWithShape="0">
              <a:schemeClr val="tx1">
                <a:alpha val="74998"/>
              </a:schemeClr>
            </a:outerShdw>
          </a:effectLst>
        </p:spPr>
        <p:txBody>
          <a:bodyPr wrap="none">
            <a:prstTxWarp prst="textNoShape">
              <a:avLst/>
            </a:prstTxWarp>
            <a:spAutoFit/>
          </a:bodyPr>
          <a:lstStyle/>
          <a:p>
            <a:r>
              <a:rPr lang="en-US" sz="1800">
                <a:solidFill>
                  <a:schemeClr val="bg1"/>
                </a:solidFill>
              </a:rPr>
              <a:t>Houses in Iceland, circa 1800’s</a:t>
            </a:r>
          </a:p>
        </p:txBody>
      </p:sp>
    </p:spTree>
  </p:cSld>
  <p:clrMapOvr>
    <a:masterClrMapping/>
  </p:clrMapOvr>
</p:sld>
</file>

<file path=ppt/slides/slide1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a:xfrm>
            <a:off x="1524000" y="457200"/>
            <a:ext cx="3429000" cy="1143000"/>
          </a:xfrm>
        </p:spPr>
        <p:txBody>
          <a:bodyPr/>
          <a:lstStyle/>
          <a:p>
            <a:pPr algn="l"/>
            <a:r>
              <a:rPr lang="en-US" sz="3600"/>
              <a:t>Prisma Building</a:t>
            </a:r>
            <a:endParaRPr lang="en-US"/>
          </a:p>
        </p:txBody>
      </p:sp>
      <p:sp>
        <p:nvSpPr>
          <p:cNvPr id="159747" name="Rectangle 3"/>
          <p:cNvSpPr>
            <a:spLocks noGrp="1" noChangeArrowheads="1"/>
          </p:cNvSpPr>
          <p:nvPr>
            <p:ph type="body" idx="1"/>
          </p:nvPr>
        </p:nvSpPr>
        <p:spPr>
          <a:xfrm>
            <a:off x="381000" y="1600200"/>
            <a:ext cx="7772400" cy="4114800"/>
          </a:xfrm>
        </p:spPr>
        <p:txBody>
          <a:bodyPr/>
          <a:lstStyle/>
          <a:p>
            <a:r>
              <a:rPr lang="en-US" sz="2400"/>
              <a:t>Location: Nuremberg, Germany</a:t>
            </a:r>
          </a:p>
          <a:p>
            <a:r>
              <a:rPr lang="en-US" sz="2400"/>
              <a:t>Mixed use: 61 apartments, 32 office </a:t>
            </a:r>
          </a:p>
          <a:p>
            <a:pPr>
              <a:buFont typeface="Monotype Sorts" charset="2"/>
              <a:buNone/>
            </a:pPr>
            <a:r>
              <a:rPr lang="en-US" sz="2400"/>
              <a:t>	spaces, 5 stores, kindergarden, café, </a:t>
            </a:r>
          </a:p>
          <a:p>
            <a:pPr>
              <a:buFont typeface="Monotype Sorts" charset="2"/>
              <a:buNone/>
            </a:pPr>
            <a:r>
              <a:rPr lang="en-US" sz="2400"/>
              <a:t>	133-car garage</a:t>
            </a:r>
          </a:p>
          <a:p>
            <a:r>
              <a:rPr lang="en-US" sz="2400"/>
              <a:t>Architect: Joachim Eble</a:t>
            </a:r>
          </a:p>
          <a:p>
            <a:r>
              <a:rPr lang="en-US" sz="2400"/>
              <a:t>Waterscaping: Atelier Dreiseitl</a:t>
            </a:r>
          </a:p>
          <a:p>
            <a:r>
              <a:rPr lang="en-US" sz="2400"/>
              <a:t>Features:</a:t>
            </a:r>
          </a:p>
          <a:p>
            <a:pPr lvl="1"/>
            <a:r>
              <a:rPr lang="en-US" sz="2000"/>
              <a:t>Rainwater harvesting for stream and plants</a:t>
            </a:r>
          </a:p>
          <a:p>
            <a:pPr lvl="1"/>
            <a:r>
              <a:rPr lang="en-US" sz="2000"/>
              <a:t>Sunspace, air, water and plants provide fresh air and maintain comfort </a:t>
            </a:r>
          </a:p>
          <a:p>
            <a:pPr lvl="1"/>
            <a:r>
              <a:rPr lang="en-US" sz="2000"/>
              <a:t>Ecoroofs, planted terraces, water channels, stream and pond, water sculptures</a:t>
            </a:r>
            <a:endParaRPr lang="en-US"/>
          </a:p>
        </p:txBody>
      </p:sp>
      <p:pic>
        <p:nvPicPr>
          <p:cNvPr id="159752" name="Picture 8" descr="Tower"/>
          <p:cNvPicPr>
            <a:picLocks noChangeAspect="1" noChangeArrowheads="1"/>
          </p:cNvPicPr>
          <p:nvPr/>
        </p:nvPicPr>
        <p:blipFill>
          <a:blip r:embed="rId2"/>
          <a:srcRect/>
          <a:stretch>
            <a:fillRect/>
          </a:stretch>
        </p:blipFill>
        <p:spPr bwMode="auto">
          <a:xfrm>
            <a:off x="6019800" y="609600"/>
            <a:ext cx="2909888" cy="2155825"/>
          </a:xfrm>
          <a:prstGeom prst="rect">
            <a:avLst/>
          </a:prstGeom>
          <a:noFill/>
        </p:spPr>
      </p:pic>
    </p:spTree>
  </p:cSld>
  <p:clrMapOvr>
    <a:masterClrMapping/>
  </p:clrMapOvr>
</p:sld>
</file>

<file path=ppt/slides/slide1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44386" name="Picture 2" descr="CIMG0299"/>
          <p:cNvPicPr>
            <a:picLocks noChangeAspect="1" noChangeArrowheads="1"/>
          </p:cNvPicPr>
          <p:nvPr/>
        </p:nvPicPr>
        <p:blipFill>
          <a:blip r:embed="rId2"/>
          <a:srcRect/>
          <a:stretch>
            <a:fillRect/>
          </a:stretch>
        </p:blipFill>
        <p:spPr bwMode="auto">
          <a:xfrm>
            <a:off x="0" y="0"/>
            <a:ext cx="9144000" cy="6858000"/>
          </a:xfrm>
          <a:prstGeom prst="rect">
            <a:avLst/>
          </a:prstGeom>
          <a:noFill/>
          <a:ln w="9525">
            <a:noFill/>
            <a:miter lim="800000"/>
            <a:headEnd/>
            <a:tailEnd/>
          </a:ln>
        </p:spPr>
      </p:pic>
      <p:sp>
        <p:nvSpPr>
          <p:cNvPr id="296963" name="Text Box 3"/>
          <p:cNvSpPr txBox="1">
            <a:spLocks noChangeArrowheads="1"/>
          </p:cNvSpPr>
          <p:nvPr/>
        </p:nvSpPr>
        <p:spPr bwMode="auto">
          <a:xfrm>
            <a:off x="76200" y="228600"/>
            <a:ext cx="7086600" cy="457200"/>
          </a:xfrm>
          <a:prstGeom prst="rect">
            <a:avLst/>
          </a:prstGeom>
          <a:noFill/>
          <a:ln w="9525">
            <a:noFill/>
            <a:miter lim="800000"/>
            <a:headEnd/>
            <a:tailEnd/>
          </a:ln>
          <a:effectLst/>
        </p:spPr>
        <p:txBody>
          <a:bodyPr>
            <a:prstTxWarp prst="textNoShape">
              <a:avLst/>
            </a:prstTxWarp>
            <a:spAutoFit/>
          </a:bodyPr>
          <a:lstStyle/>
          <a:p>
            <a:pPr algn="ctr" eaLnBrk="0" hangingPunct="0">
              <a:defRPr/>
            </a:pPr>
            <a:r>
              <a:rPr lang="en-US" b="1">
                <a:solidFill>
                  <a:srgbClr val="FFFF00"/>
                </a:solidFill>
                <a:effectLst>
                  <a:outerShdw blurRad="38100" dist="38100" dir="2700000" algn="tl">
                    <a:srgbClr val="000000"/>
                  </a:outerShdw>
                </a:effectLst>
                <a:latin typeface="Tahoma" pitchFamily="-107" charset="0"/>
                <a:ea typeface="+mn-ea"/>
                <a:cs typeface="+mn-cs"/>
              </a:rPr>
              <a:t>Multnomah Co. Building with Ecoroof 2003</a:t>
            </a:r>
          </a:p>
        </p:txBody>
      </p:sp>
    </p:spTree>
  </p:cSld>
  <p:clrMapOvr>
    <a:masterClrMapping/>
  </p:clrMapOvr>
  <p:timing>
    <p:tnLst>
      <p:par>
        <p:cTn id="1" dur="indefinite" restart="never" nodeType="tmRoot"/>
      </p:par>
    </p:tnLst>
  </p:timing>
</p:sld>
</file>

<file path=ppt/slides/slide1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defRPr/>
            </a:pPr>
            <a:endParaRPr lang="en-US"/>
          </a:p>
        </p:txBody>
      </p:sp>
      <p:sp>
        <p:nvSpPr>
          <p:cNvPr id="30723" name="Rectangle 3"/>
          <p:cNvSpPr>
            <a:spLocks noGrp="1" noChangeArrowheads="1"/>
          </p:cNvSpPr>
          <p:nvPr>
            <p:ph type="body" idx="1"/>
          </p:nvPr>
        </p:nvSpPr>
        <p:spPr/>
        <p:txBody>
          <a:bodyPr/>
          <a:lstStyle/>
          <a:p>
            <a:pPr eaLnBrk="1" hangingPunct="1">
              <a:defRPr/>
            </a:pPr>
            <a:endParaRPr lang="en-US"/>
          </a:p>
        </p:txBody>
      </p:sp>
      <p:pic>
        <p:nvPicPr>
          <p:cNvPr id="133124" name="Picture 4" descr="Portland Building Ecoroof 7 10 2007a"/>
          <p:cNvPicPr>
            <a:picLocks noChangeAspect="1" noChangeArrowheads="1"/>
          </p:cNvPicPr>
          <p:nvPr/>
        </p:nvPicPr>
        <p:blipFill>
          <a:blip r:embed="rId2"/>
          <a:srcRect l="3334" t="8406" r="2499" b="4576"/>
          <a:stretch>
            <a:fillRect/>
          </a:stretch>
        </p:blipFill>
        <p:spPr bwMode="auto">
          <a:xfrm>
            <a:off x="0" y="0"/>
            <a:ext cx="9144000" cy="6858000"/>
          </a:xfrm>
          <a:prstGeom prst="rect">
            <a:avLst/>
          </a:prstGeom>
          <a:noFill/>
          <a:ln w="9525">
            <a:noFill/>
            <a:miter lim="800000"/>
            <a:headEnd/>
            <a:tailEnd/>
          </a:ln>
        </p:spPr>
      </p:pic>
      <p:sp>
        <p:nvSpPr>
          <p:cNvPr id="133125" name="Text Box 6"/>
          <p:cNvSpPr txBox="1">
            <a:spLocks noChangeArrowheads="1"/>
          </p:cNvSpPr>
          <p:nvPr/>
        </p:nvSpPr>
        <p:spPr bwMode="auto">
          <a:xfrm>
            <a:off x="3733800" y="5943600"/>
            <a:ext cx="5211763" cy="579438"/>
          </a:xfrm>
          <a:prstGeom prst="rect">
            <a:avLst/>
          </a:prstGeom>
          <a:solidFill>
            <a:srgbClr val="FFFFCC"/>
          </a:solidFill>
          <a:ln w="9525">
            <a:noFill/>
            <a:miter lim="800000"/>
            <a:headEnd/>
            <a:tailEnd/>
          </a:ln>
        </p:spPr>
        <p:txBody>
          <a:bodyPr wrap="none">
            <a:prstTxWarp prst="textNoShape">
              <a:avLst/>
            </a:prstTxWarp>
            <a:spAutoFit/>
          </a:bodyPr>
          <a:lstStyle/>
          <a:p>
            <a:r>
              <a:rPr lang="en-US" sz="3200" b="1">
                <a:solidFill>
                  <a:srgbClr val="B34311"/>
                </a:solidFill>
              </a:rPr>
              <a:t>Portland Building Ecoroof</a:t>
            </a:r>
          </a:p>
        </p:txBody>
      </p:sp>
    </p:spTree>
  </p:cSld>
  <p:clrMapOvr>
    <a:masterClrMapping/>
  </p:clrMapOvr>
  <p:transition advTm="149"/>
  <p:timing>
    <p:tnLst>
      <p:par>
        <p:cTn id="1" dur="indefinite" restart="never" nodeType="tmRoot"/>
      </p:par>
    </p:tnLst>
  </p:timing>
</p:sld>
</file>

<file path=ppt/slides/slide1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03778" name="Rectangle 2"/>
          <p:cNvSpPr>
            <a:spLocks noGrp="1" noChangeArrowheads="1"/>
          </p:cNvSpPr>
          <p:nvPr>
            <p:ph type="title"/>
          </p:nvPr>
        </p:nvSpPr>
        <p:spPr/>
        <p:txBody>
          <a:bodyPr/>
          <a:lstStyle/>
          <a:p>
            <a:pPr>
              <a:defRPr/>
            </a:pPr>
            <a:endParaRPr lang="en-US"/>
          </a:p>
        </p:txBody>
      </p:sp>
      <p:sp>
        <p:nvSpPr>
          <p:cNvPr id="203779" name="Rectangle 3"/>
          <p:cNvSpPr>
            <a:spLocks noGrp="1" noChangeArrowheads="1"/>
          </p:cNvSpPr>
          <p:nvPr>
            <p:ph type="body" idx="1"/>
          </p:nvPr>
        </p:nvSpPr>
        <p:spPr/>
        <p:txBody>
          <a:bodyPr/>
          <a:lstStyle/>
          <a:p>
            <a:pPr>
              <a:buFont typeface="Wingdings" pitchFamily="-110" charset="2"/>
              <a:buChar char="Ø"/>
              <a:defRPr/>
            </a:pPr>
            <a:endParaRPr lang="en-US"/>
          </a:p>
        </p:txBody>
      </p:sp>
      <p:pic>
        <p:nvPicPr>
          <p:cNvPr id="131076" name="Picture 4" descr="IMG_0869"/>
          <p:cNvPicPr>
            <a:picLocks noChangeAspect="1" noChangeArrowheads="1"/>
          </p:cNvPicPr>
          <p:nvPr/>
        </p:nvPicPr>
        <p:blipFill>
          <a:blip r:embed="rId2">
            <a:lum contrast="6000"/>
          </a:blip>
          <a:srcRect t="5881"/>
          <a:stretch>
            <a:fillRect/>
          </a:stretch>
        </p:blipFill>
        <p:spPr bwMode="auto">
          <a:xfrm>
            <a:off x="0" y="0"/>
            <a:ext cx="9144000" cy="6453188"/>
          </a:xfrm>
          <a:prstGeom prst="rect">
            <a:avLst/>
          </a:prstGeom>
          <a:noFill/>
          <a:ln w="9525">
            <a:noFill/>
            <a:miter lim="800000"/>
            <a:headEnd/>
            <a:tailEnd/>
          </a:ln>
        </p:spPr>
      </p:pic>
    </p:spTree>
  </p:cSld>
  <p:clrMapOvr>
    <a:masterClrMapping/>
  </p:clrMapOvr>
  <p:transition advTm="150"/>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defRPr/>
            </a:pPr>
            <a:endParaRPr lang="en-US"/>
          </a:p>
        </p:txBody>
      </p:sp>
      <p:pic>
        <p:nvPicPr>
          <p:cNvPr id="134147" name="Picture 3" descr="DSC05597"/>
          <p:cNvPicPr>
            <a:picLocks noGrp="1" noChangeAspect="1" noChangeArrowheads="1"/>
          </p:cNvPicPr>
          <p:nvPr>
            <p:ph idx="1"/>
          </p:nvPr>
        </p:nvPicPr>
        <p:blipFill>
          <a:blip r:embed="rId2"/>
          <a:srcRect/>
          <a:stretch>
            <a:fillRect/>
          </a:stretch>
        </p:blipFill>
        <p:spPr>
          <a:xfrm>
            <a:off x="0" y="0"/>
            <a:ext cx="9144000" cy="6861175"/>
          </a:xfrm>
          <a:noFill/>
        </p:spPr>
      </p:pic>
      <p:sp>
        <p:nvSpPr>
          <p:cNvPr id="47108" name="Text Box 4"/>
          <p:cNvSpPr txBox="1">
            <a:spLocks noChangeArrowheads="1"/>
          </p:cNvSpPr>
          <p:nvPr/>
        </p:nvSpPr>
        <p:spPr bwMode="auto">
          <a:xfrm>
            <a:off x="2889250" y="152400"/>
            <a:ext cx="3260725" cy="1187450"/>
          </a:xfrm>
          <a:prstGeom prst="rect">
            <a:avLst/>
          </a:prstGeom>
          <a:noFill/>
          <a:ln w="9525">
            <a:noFill/>
            <a:miter lim="800000"/>
            <a:headEnd/>
            <a:tailEnd/>
          </a:ln>
          <a:effectLst/>
        </p:spPr>
        <p:txBody>
          <a:bodyPr wrap="none">
            <a:prstTxWarp prst="textNoShape">
              <a:avLst/>
            </a:prstTxWarp>
            <a:spAutoFit/>
          </a:bodyPr>
          <a:lstStyle/>
          <a:p>
            <a:pPr eaLnBrk="0" hangingPunct="0">
              <a:defRPr/>
            </a:pPr>
            <a:r>
              <a:rPr lang="en-US" b="1">
                <a:effectLst>
                  <a:outerShdw blurRad="38100" dist="38100" dir="2700000" algn="tl">
                    <a:srgbClr val="FFFFFF"/>
                  </a:outerShdw>
                </a:effectLst>
                <a:latin typeface="Verdana" pitchFamily="-110" charset="0"/>
                <a:ea typeface="+mn-ea"/>
                <a:cs typeface="+mn-cs"/>
              </a:rPr>
              <a:t>Portland Building </a:t>
            </a:r>
          </a:p>
          <a:p>
            <a:pPr eaLnBrk="0" hangingPunct="0">
              <a:defRPr/>
            </a:pPr>
            <a:r>
              <a:rPr lang="en-US" b="1">
                <a:effectLst>
                  <a:outerShdw blurRad="38100" dist="38100" dir="2700000" algn="tl">
                    <a:srgbClr val="FFFFFF"/>
                  </a:outerShdw>
                </a:effectLst>
                <a:latin typeface="Verdana" pitchFamily="-110" charset="0"/>
                <a:ea typeface="+mn-ea"/>
                <a:cs typeface="+mn-cs"/>
              </a:rPr>
              <a:t>Penthouse</a:t>
            </a:r>
          </a:p>
          <a:p>
            <a:pPr eaLnBrk="0" hangingPunct="0">
              <a:defRPr/>
            </a:pPr>
            <a:r>
              <a:rPr lang="en-US" b="1">
                <a:effectLst>
                  <a:outerShdw blurRad="38100" dist="38100" dir="2700000" algn="tl">
                    <a:srgbClr val="FFFFFF"/>
                  </a:outerShdw>
                </a:effectLst>
                <a:latin typeface="Verdana" pitchFamily="-110" charset="0"/>
                <a:ea typeface="+mn-ea"/>
                <a:cs typeface="+mn-cs"/>
              </a:rPr>
              <a:t>Ecoroof</a:t>
            </a:r>
          </a:p>
        </p:txBody>
      </p:sp>
    </p:spTree>
  </p:cSld>
  <p:clrMapOvr>
    <a:masterClrMapping/>
  </p:clrMapOvr>
  <p:transition advTm="166"/>
  <p:timing>
    <p:tnLst>
      <p:par>
        <p:cTn id="1" dur="indefinite" restart="never" nodeType="tmRoot"/>
      </p:par>
    </p:tnLst>
  </p:timing>
</p:sld>
</file>

<file path=ppt/slides/slide1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defRPr/>
            </a:pPr>
            <a:endParaRPr lang="en-US"/>
          </a:p>
        </p:txBody>
      </p:sp>
      <p:sp>
        <p:nvSpPr>
          <p:cNvPr id="34819" name="Rectangle 3"/>
          <p:cNvSpPr>
            <a:spLocks noGrp="1" noChangeArrowheads="1"/>
          </p:cNvSpPr>
          <p:nvPr>
            <p:ph type="body" idx="1"/>
          </p:nvPr>
        </p:nvSpPr>
        <p:spPr/>
        <p:txBody>
          <a:bodyPr/>
          <a:lstStyle/>
          <a:p>
            <a:pPr eaLnBrk="1" hangingPunct="1">
              <a:defRPr/>
            </a:pPr>
            <a:endParaRPr lang="en-US"/>
          </a:p>
        </p:txBody>
      </p:sp>
      <p:pic>
        <p:nvPicPr>
          <p:cNvPr id="135172" name="Picture 4" descr="mD"/>
          <p:cNvPicPr>
            <a:picLocks noChangeAspect="1" noChangeArrowheads="1"/>
          </p:cNvPicPr>
          <p:nvPr/>
        </p:nvPicPr>
        <p:blipFill>
          <a:blip r:embed="rId2"/>
          <a:srcRect/>
          <a:stretch>
            <a:fillRect/>
          </a:stretch>
        </p:blipFill>
        <p:spPr bwMode="auto">
          <a:xfrm>
            <a:off x="0" y="0"/>
            <a:ext cx="9144000" cy="6864350"/>
          </a:xfrm>
          <a:prstGeom prst="rect">
            <a:avLst/>
          </a:prstGeom>
          <a:noFill/>
          <a:ln w="9525">
            <a:noFill/>
            <a:miter lim="800000"/>
            <a:headEnd/>
            <a:tailEnd/>
          </a:ln>
        </p:spPr>
      </p:pic>
      <p:sp>
        <p:nvSpPr>
          <p:cNvPr id="135173" name="Text Box 7"/>
          <p:cNvSpPr txBox="1">
            <a:spLocks noChangeArrowheads="1"/>
          </p:cNvSpPr>
          <p:nvPr/>
        </p:nvSpPr>
        <p:spPr bwMode="auto">
          <a:xfrm>
            <a:off x="5867400" y="6172200"/>
            <a:ext cx="3076575" cy="457200"/>
          </a:xfrm>
          <a:prstGeom prst="rect">
            <a:avLst/>
          </a:prstGeom>
          <a:solidFill>
            <a:srgbClr val="FFCC66"/>
          </a:solidFill>
          <a:ln w="9525">
            <a:noFill/>
            <a:miter lim="800000"/>
            <a:headEnd/>
            <a:tailEnd/>
          </a:ln>
        </p:spPr>
        <p:txBody>
          <a:bodyPr wrap="none">
            <a:prstTxWarp prst="textNoShape">
              <a:avLst/>
            </a:prstTxWarp>
            <a:spAutoFit/>
          </a:bodyPr>
          <a:lstStyle/>
          <a:p>
            <a:r>
              <a:rPr lang="en-US" b="1">
                <a:solidFill>
                  <a:srgbClr val="B34311"/>
                </a:solidFill>
              </a:rPr>
              <a:t>M Financial Ecoroof</a:t>
            </a:r>
          </a:p>
        </p:txBody>
      </p:sp>
    </p:spTree>
  </p:cSld>
  <p:clrMapOvr>
    <a:masterClrMapping/>
  </p:clrMapOvr>
  <p:transition advTm="149"/>
  <p:timing>
    <p:tnLst>
      <p:par>
        <p:cTn id="1" dur="indefinite" restart="never" nodeType="tmRoot"/>
      </p:par>
    </p:tnLst>
  </p:timing>
</p:sld>
</file>

<file path=ppt/slides/slide1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defRPr/>
            </a:pPr>
            <a:endParaRPr lang="en-US"/>
          </a:p>
        </p:txBody>
      </p:sp>
      <p:sp>
        <p:nvSpPr>
          <p:cNvPr id="35843" name="Rectangle 3"/>
          <p:cNvSpPr>
            <a:spLocks noGrp="1" noChangeArrowheads="1"/>
          </p:cNvSpPr>
          <p:nvPr>
            <p:ph type="body" idx="1"/>
          </p:nvPr>
        </p:nvSpPr>
        <p:spPr/>
        <p:txBody>
          <a:bodyPr/>
          <a:lstStyle/>
          <a:p>
            <a:pPr eaLnBrk="1" hangingPunct="1">
              <a:defRPr/>
            </a:pPr>
            <a:endParaRPr lang="en-US"/>
          </a:p>
        </p:txBody>
      </p:sp>
      <p:pic>
        <p:nvPicPr>
          <p:cNvPr id="136196" name="Picture 4" descr="DSC09039"/>
          <p:cNvPicPr>
            <a:picLocks noChangeAspect="1" noChangeArrowheads="1"/>
          </p:cNvPicPr>
          <p:nvPr/>
        </p:nvPicPr>
        <p:blipFill>
          <a:blip r:embed="rId2">
            <a:lum contrast="18000"/>
          </a:blip>
          <a:srcRect/>
          <a:stretch>
            <a:fillRect/>
          </a:stretch>
        </p:blipFill>
        <p:spPr bwMode="auto">
          <a:xfrm>
            <a:off x="0" y="0"/>
            <a:ext cx="9144000" cy="6858000"/>
          </a:xfrm>
          <a:prstGeom prst="rect">
            <a:avLst/>
          </a:prstGeom>
          <a:noFill/>
          <a:ln w="9525">
            <a:noFill/>
            <a:miter lim="800000"/>
            <a:headEnd/>
            <a:tailEnd/>
          </a:ln>
        </p:spPr>
      </p:pic>
      <p:sp>
        <p:nvSpPr>
          <p:cNvPr id="136197" name="Text Box 5"/>
          <p:cNvSpPr txBox="1">
            <a:spLocks noChangeArrowheads="1"/>
          </p:cNvSpPr>
          <p:nvPr/>
        </p:nvSpPr>
        <p:spPr bwMode="auto">
          <a:xfrm>
            <a:off x="3733800" y="6172200"/>
            <a:ext cx="5224463" cy="457200"/>
          </a:xfrm>
          <a:prstGeom prst="rect">
            <a:avLst/>
          </a:prstGeom>
          <a:solidFill>
            <a:schemeClr val="bg1">
              <a:alpha val="50195"/>
            </a:schemeClr>
          </a:solidFill>
          <a:ln w="9525">
            <a:noFill/>
            <a:miter lim="800000"/>
            <a:headEnd/>
            <a:tailEnd/>
          </a:ln>
        </p:spPr>
        <p:txBody>
          <a:bodyPr wrap="none">
            <a:prstTxWarp prst="textNoShape">
              <a:avLst/>
            </a:prstTxWarp>
            <a:spAutoFit/>
          </a:bodyPr>
          <a:lstStyle/>
          <a:p>
            <a:r>
              <a:rPr lang="en-US" b="1"/>
              <a:t>Swan Island Pump Station Ecoroof</a:t>
            </a:r>
          </a:p>
        </p:txBody>
      </p:sp>
    </p:spTree>
  </p:cSld>
  <p:clrMapOvr>
    <a:masterClrMapping/>
  </p:clrMapOvr>
  <p:transition advTm="149"/>
  <p:timing>
    <p:tnLst>
      <p:par>
        <p:cTn id="1" dur="indefinite" restart="never" nodeType="tmRoot"/>
      </p:par>
    </p:tnLst>
  </p:timing>
</p:sld>
</file>

<file path=ppt/slides/slide1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204226" name="Rectangle 2"/>
          <p:cNvSpPr>
            <a:spLocks noGrp="1" noChangeArrowheads="1"/>
          </p:cNvSpPr>
          <p:nvPr>
            <p:ph type="title"/>
          </p:nvPr>
        </p:nvSpPr>
        <p:spPr/>
        <p:txBody>
          <a:bodyPr/>
          <a:lstStyle/>
          <a:p>
            <a:pPr eaLnBrk="1" hangingPunct="1"/>
            <a:r>
              <a:rPr lang="en-US" dirty="0">
                <a:ea typeface="ＭＳ Ｐゴシック" charset="-128"/>
                <a:cs typeface="ＭＳ Ｐゴシック" charset="-128"/>
              </a:rPr>
              <a:t>City Repair Project</a:t>
            </a:r>
          </a:p>
        </p:txBody>
      </p:sp>
      <p:sp>
        <p:nvSpPr>
          <p:cNvPr id="1204227" name="Rectangle 3"/>
          <p:cNvSpPr>
            <a:spLocks noGrp="1" noChangeArrowheads="1"/>
          </p:cNvSpPr>
          <p:nvPr>
            <p:ph type="body" idx="1"/>
          </p:nvPr>
        </p:nvSpPr>
        <p:spPr/>
        <p:txBody>
          <a:bodyPr/>
          <a:lstStyle/>
          <a:p>
            <a:pPr eaLnBrk="1" hangingPunct="1"/>
            <a:r>
              <a:rPr lang="en-US" dirty="0">
                <a:latin typeface="Palatino" charset="0"/>
                <a:ea typeface="ＭＳ Ｐゴシック" charset="-128"/>
                <a:cs typeface="ＭＳ Ｐゴシック" charset="-128"/>
              </a:rPr>
              <a:t>The City Repair Project and its several subsidiary operations focuses on rebuilding the community block by block through intersection redesign projects, alternative building constructions, and cooperative community initiatives such as the building congress held in southeast Portland last year. </a:t>
            </a:r>
          </a:p>
          <a:p>
            <a:pPr eaLnBrk="1" hangingPunct="1"/>
            <a:endParaRPr lang="en-US" dirty="0">
              <a:ea typeface="ＭＳ Ｐゴシック" charset="-128"/>
              <a:cs typeface="ＭＳ Ｐゴシック" charset="-128"/>
            </a:endParaRPr>
          </a:p>
        </p:txBody>
      </p:sp>
    </p:spTree>
  </p:cSld>
  <p:clrMapOvr>
    <a:masterClrMapping/>
  </p:clrMapOvr>
  <p:timing>
    <p:tnLst>
      <p:par>
        <p:cTn id="1" dur="indefinite" restart="never" nodeType="tmRoot"/>
      </p:par>
    </p:tnLst>
  </p:timing>
</p:sld>
</file>

<file path=ppt/slides/slide1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177602" name="Rectangle 2"/>
          <p:cNvSpPr>
            <a:spLocks noGrp="1" noChangeArrowheads="1"/>
          </p:cNvSpPr>
          <p:nvPr>
            <p:ph type="title"/>
          </p:nvPr>
        </p:nvSpPr>
        <p:spPr/>
        <p:txBody>
          <a:bodyPr/>
          <a:lstStyle/>
          <a:p>
            <a:pPr eaLnBrk="1" hangingPunct="1"/>
            <a:r>
              <a:rPr lang="en-US" dirty="0">
                <a:ea typeface="ＭＳ Ｐゴシック" charset="-128"/>
                <a:cs typeface="ＭＳ Ｐゴシック" charset="-128"/>
              </a:rPr>
              <a:t>City Repair: Intersection Repair Kiosk</a:t>
            </a:r>
          </a:p>
        </p:txBody>
      </p:sp>
      <p:pic>
        <p:nvPicPr>
          <p:cNvPr id="175107" name="Picture 3" descr="cityrepair3"/>
          <p:cNvPicPr>
            <a:picLocks noGrp="1" noChangeAspect="1" noChangeArrowheads="1"/>
          </p:cNvPicPr>
          <p:nvPr>
            <p:ph idx="1"/>
          </p:nvPr>
        </p:nvPicPr>
        <p:blipFill>
          <a:blip r:embed="rId3"/>
          <a:srcRect/>
          <a:stretch>
            <a:fillRect/>
          </a:stretch>
        </p:blipFill>
        <p:spPr>
          <a:xfrm>
            <a:off x="1550988" y="1600200"/>
            <a:ext cx="6040437" cy="4530725"/>
          </a:xfrm>
        </p:spPr>
      </p:pic>
    </p:spTree>
  </p:cSld>
  <p:clrMapOvr>
    <a:masterClrMapping/>
  </p:clrMapOvr>
  <p:timing>
    <p:tnLst>
      <p:par>
        <p:cTn id="1" dur="indefinite" restart="never" nodeType="tmRoot"/>
      </p:par>
    </p:tnLst>
  </p:timing>
</p:sld>
</file>

<file path=ppt/slides/slide1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175554" name="Rectangle 2"/>
          <p:cNvSpPr>
            <a:spLocks noGrp="1" noChangeArrowheads="1"/>
          </p:cNvSpPr>
          <p:nvPr>
            <p:ph type="title"/>
          </p:nvPr>
        </p:nvSpPr>
        <p:spPr/>
        <p:txBody>
          <a:bodyPr/>
          <a:lstStyle/>
          <a:p>
            <a:pPr eaLnBrk="1" hangingPunct="1"/>
            <a:r>
              <a:rPr lang="en-US" dirty="0">
                <a:ea typeface="ＭＳ Ｐゴシック" charset="-128"/>
                <a:cs typeface="ＭＳ Ｐゴシック" charset="-128"/>
              </a:rPr>
              <a:t>City Repair: Intersection Repair, Free Tea stand</a:t>
            </a:r>
          </a:p>
        </p:txBody>
      </p:sp>
      <p:pic>
        <p:nvPicPr>
          <p:cNvPr id="177155" name="Picture 3" descr="cityrepair2"/>
          <p:cNvPicPr>
            <a:picLocks noGrp="1" noChangeAspect="1" noChangeArrowheads="1"/>
          </p:cNvPicPr>
          <p:nvPr>
            <p:ph idx="1"/>
          </p:nvPr>
        </p:nvPicPr>
        <p:blipFill>
          <a:blip r:embed="rId3"/>
          <a:srcRect/>
          <a:stretch>
            <a:fillRect/>
          </a:stretch>
        </p:blipFill>
        <p:spPr>
          <a:xfrm>
            <a:off x="1550988" y="1600200"/>
            <a:ext cx="6040437" cy="4530725"/>
          </a:xfrm>
        </p:spPr>
      </p:pic>
    </p:spTree>
  </p:cSld>
  <p:clrMapOvr>
    <a:masterClrMapping/>
  </p:clrMapOvr>
  <p:timing>
    <p:tnLst>
      <p:par>
        <p:cTn id="1" dur="indefinite" restart="never" nodeType="tmRoot"/>
      </p:par>
    </p:tnLst>
  </p:timing>
</p:sld>
</file>

<file path=ppt/slides/slide1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79202" name="Picture 2" descr="E:\VBC 2003\IMG_2232.JPG"/>
          <p:cNvPicPr>
            <a:picLocks noChangeAspect="1" noChangeArrowheads="1"/>
          </p:cNvPicPr>
          <p:nvPr/>
        </p:nvPicPr>
        <p:blipFill>
          <a:blip r:embed="rId3"/>
          <a:srcRect/>
          <a:stretch>
            <a:fillRect/>
          </a:stretch>
        </p:blipFill>
        <p:spPr bwMode="auto">
          <a:xfrm>
            <a:off x="0" y="0"/>
            <a:ext cx="9144000" cy="6858000"/>
          </a:xfrm>
          <a:prstGeom prst="rect">
            <a:avLst/>
          </a:prstGeom>
          <a:noFill/>
          <a:ln w="9525">
            <a:noFill/>
            <a:miter lim="800000"/>
            <a:headEnd/>
            <a:tailEnd/>
          </a:ln>
        </p:spPr>
      </p:pic>
    </p:spTree>
  </p:cSld>
  <p:clrMapOvr>
    <a:masterClrMapping/>
  </p:clrMapOvr>
  <p:transition advTm="4000"/>
</p:sld>
</file>

<file path=ppt/slides/slide1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81250" name="Picture 4" descr="O:\Green Building\Marketing-Outreach\Events\Build It Green! Tour\2003\Home descriptions\Dignity Village Strawbale\Front View.jpg"/>
          <p:cNvPicPr>
            <a:picLocks noChangeAspect="1" noChangeArrowheads="1"/>
          </p:cNvPicPr>
          <p:nvPr/>
        </p:nvPicPr>
        <p:blipFill>
          <a:blip r:embed="rId3"/>
          <a:srcRect/>
          <a:stretch>
            <a:fillRect/>
          </a:stretch>
        </p:blipFill>
        <p:spPr bwMode="auto">
          <a:xfrm>
            <a:off x="0" y="0"/>
            <a:ext cx="9144000" cy="7412038"/>
          </a:xfrm>
          <a:prstGeom prst="rect">
            <a:avLst/>
          </a:prstGeom>
          <a:noFill/>
          <a:ln w="9525">
            <a:noFill/>
            <a:miter lim="800000"/>
            <a:headEnd/>
            <a:tailEnd/>
          </a:ln>
        </p:spPr>
      </p:pic>
      <p:sp>
        <p:nvSpPr>
          <p:cNvPr id="106501" name="Text Box 5"/>
          <p:cNvSpPr txBox="1">
            <a:spLocks noChangeArrowheads="1"/>
          </p:cNvSpPr>
          <p:nvPr/>
        </p:nvSpPr>
        <p:spPr bwMode="auto">
          <a:xfrm>
            <a:off x="-386835" y="228600"/>
            <a:ext cx="3697847" cy="1077218"/>
          </a:xfrm>
          <a:prstGeom prst="rect">
            <a:avLst/>
          </a:prstGeom>
          <a:noFill/>
          <a:ln w="9525">
            <a:noFill/>
            <a:miter lim="800000"/>
            <a:headEnd/>
            <a:tailEnd/>
          </a:ln>
          <a:effectLst>
            <a:outerShdw blurRad="63500" dist="38099" dir="2700000" algn="ctr" rotWithShape="0">
              <a:schemeClr val="tx1">
                <a:alpha val="74997"/>
              </a:schemeClr>
            </a:outerShdw>
          </a:effectLst>
        </p:spPr>
        <p:txBody>
          <a:bodyPr wrap="none">
            <a:prstTxWarp prst="textNoShape">
              <a:avLst/>
            </a:prstTxWarp>
            <a:spAutoFit/>
          </a:bodyPr>
          <a:lstStyle/>
          <a:p>
            <a:pPr algn="ctr"/>
            <a:r>
              <a:rPr lang="en-US" sz="3200" dirty="0">
                <a:latin typeface="SolexMedium" charset="0"/>
              </a:rPr>
              <a:t>5: Strawbale house</a:t>
            </a:r>
          </a:p>
          <a:p>
            <a:pPr algn="ctr"/>
            <a:r>
              <a:rPr lang="en-US" sz="3200" dirty="0">
                <a:latin typeface="SolexMedium" charset="0"/>
              </a:rPr>
              <a:t>Dignity Village</a:t>
            </a:r>
            <a:endParaRPr lang="en-US" dirty="0"/>
          </a:p>
        </p:txBody>
      </p:sp>
    </p:spTree>
  </p:cSld>
  <p:clrMapOvr>
    <a:masterClrMapping/>
  </p:clrMapOvr>
</p:sld>
</file>

<file path=ppt/slides/slide1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83298" name="Picture 2" descr="E:\VBC 2003\IMG_1749.JPG"/>
          <p:cNvPicPr>
            <a:picLocks noChangeAspect="1" noChangeArrowheads="1"/>
          </p:cNvPicPr>
          <p:nvPr/>
        </p:nvPicPr>
        <p:blipFill>
          <a:blip r:embed="rId3"/>
          <a:srcRect/>
          <a:stretch>
            <a:fillRect/>
          </a:stretch>
        </p:blipFill>
        <p:spPr bwMode="auto">
          <a:xfrm>
            <a:off x="0" y="0"/>
            <a:ext cx="9144000" cy="6858000"/>
          </a:xfrm>
          <a:prstGeom prst="rect">
            <a:avLst/>
          </a:prstGeom>
          <a:noFill/>
          <a:ln w="9525">
            <a:noFill/>
            <a:miter lim="800000"/>
            <a:headEnd/>
            <a:tailEnd/>
          </a:ln>
        </p:spPr>
      </p:pic>
    </p:spTree>
  </p:cSld>
  <p:clrMapOvr>
    <a:masterClrMapping/>
  </p:clrMapOvr>
  <p:transition advTm="4000"/>
</p:sld>
</file>

<file path=ppt/slides/slide1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descr="cityrepair4.tiff"/>
          <p:cNvPicPr>
            <a:picLocks noChangeAspect="1"/>
          </p:cNvPicPr>
          <p:nvPr/>
        </p:nvPicPr>
        <p:blipFill>
          <a:blip r:embed="rId2"/>
          <a:stretch>
            <a:fillRect/>
          </a:stretch>
        </p:blipFill>
        <p:spPr>
          <a:xfrm>
            <a:off x="0" y="38100"/>
            <a:ext cx="9144000" cy="6781800"/>
          </a:xfrm>
          <a:prstGeom prst="rect">
            <a:avLst/>
          </a:prstGeom>
        </p:spPr>
      </p:pic>
    </p:spTree>
  </p:cSld>
  <p:clrMapOvr>
    <a:masterClrMapping/>
  </p:clrMapOvr>
</p:sld>
</file>

<file path=ppt/slides/slide1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 name="Picture 2" descr="city9.tiff"/>
          <p:cNvPicPr>
            <a:picLocks noChangeAspect="1"/>
          </p:cNvPicPr>
          <p:nvPr/>
        </p:nvPicPr>
        <p:blipFill>
          <a:blip r:embed="rId2"/>
          <a:stretch>
            <a:fillRect/>
          </a:stretch>
        </p:blipFill>
        <p:spPr>
          <a:xfrm>
            <a:off x="557561" y="0"/>
            <a:ext cx="8028878" cy="6858000"/>
          </a:xfrm>
          <a:prstGeom prst="rect">
            <a:avLst/>
          </a:prstGeom>
        </p:spPr>
      </p:pic>
    </p:spTree>
  </p:cSld>
  <p:clrMapOvr>
    <a:masterClrMapping/>
  </p:clrMapOvr>
</p:sld>
</file>

<file path=ppt/slides/slide1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descr="cityrepair3.tiff"/>
          <p:cNvPicPr>
            <a:picLocks noChangeAspect="1"/>
          </p:cNvPicPr>
          <p:nvPr/>
        </p:nvPicPr>
        <p:blipFill>
          <a:blip r:embed="rId2"/>
          <a:stretch>
            <a:fillRect/>
          </a:stretch>
        </p:blipFill>
        <p:spPr>
          <a:xfrm>
            <a:off x="0" y="749300"/>
            <a:ext cx="9144000" cy="5359400"/>
          </a:xfrm>
          <a:prstGeom prst="rect">
            <a:avLst/>
          </a:prstGeom>
        </p:spPr>
      </p:pic>
    </p:spTree>
  </p:cSld>
  <p:clrMapOvr>
    <a:masterClrMapping/>
  </p:clrMapOvr>
</p:sld>
</file>

<file path=ppt/slides/slide1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descr="IMG_8152.JPG"/>
          <p:cNvPicPr>
            <a:picLocks noChangeAspect="1"/>
          </p:cNvPicPr>
          <p:nvPr/>
        </p:nvPicPr>
        <p:blipFill>
          <a:blip r:embed="rId2"/>
          <a:stretch>
            <a:fillRect/>
          </a:stretch>
        </p:blipFill>
        <p:spPr>
          <a:xfrm>
            <a:off x="670560" y="828040"/>
            <a:ext cx="7802880" cy="5201920"/>
          </a:xfrm>
          <a:prstGeom prst="rect">
            <a:avLst/>
          </a:prstGeom>
        </p:spPr>
      </p:pic>
    </p:spTree>
  </p:cSld>
  <p:clrMapOvr>
    <a:masterClrMapping/>
  </p:clrMapOvr>
</p:sld>
</file>

<file path=ppt/slides/slide1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descr="crepair2.tiff"/>
          <p:cNvPicPr>
            <a:picLocks noChangeAspect="1"/>
          </p:cNvPicPr>
          <p:nvPr/>
        </p:nvPicPr>
        <p:blipFill>
          <a:blip r:embed="rId2"/>
          <a:stretch>
            <a:fillRect/>
          </a:stretch>
        </p:blipFill>
        <p:spPr>
          <a:xfrm>
            <a:off x="0" y="1047750"/>
            <a:ext cx="9144000" cy="4762500"/>
          </a:xfrm>
          <a:prstGeom prst="rect">
            <a:avLst/>
          </a:prstGeom>
        </p:spPr>
      </p:pic>
    </p:spTree>
  </p:cSld>
  <p:clrMapOvr>
    <a:masterClrMapping/>
  </p:clrMapOvr>
</p:sld>
</file>

<file path=ppt/slides/slide1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descr="city7.tiff"/>
          <p:cNvPicPr>
            <a:picLocks noChangeAspect="1"/>
          </p:cNvPicPr>
          <p:nvPr/>
        </p:nvPicPr>
        <p:blipFill>
          <a:blip r:embed="rId2"/>
          <a:stretch>
            <a:fillRect/>
          </a:stretch>
        </p:blipFill>
        <p:spPr>
          <a:xfrm>
            <a:off x="2620748" y="0"/>
            <a:ext cx="3902504" cy="6858000"/>
          </a:xfrm>
          <a:prstGeom prst="rect">
            <a:avLst/>
          </a:prstGeom>
        </p:spPr>
      </p:pic>
    </p:spTree>
  </p:cSld>
  <p:clrMapOvr>
    <a:masterClrMapping/>
  </p:clrMapOvr>
</p:sld>
</file>

<file path=ppt/slides/slide1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descr="cityr6.tiff"/>
          <p:cNvPicPr>
            <a:picLocks noChangeAspect="1"/>
          </p:cNvPicPr>
          <p:nvPr/>
        </p:nvPicPr>
        <p:blipFill>
          <a:blip r:embed="rId2"/>
          <a:stretch>
            <a:fillRect/>
          </a:stretch>
        </p:blipFill>
        <p:spPr>
          <a:xfrm>
            <a:off x="16871" y="0"/>
            <a:ext cx="9110258" cy="6858000"/>
          </a:xfrm>
          <a:prstGeom prst="rect">
            <a:avLst/>
          </a:prstGeom>
        </p:spPr>
      </p:pic>
    </p:spTree>
  </p:cSld>
  <p:clrMapOvr>
    <a:masterClrMapping/>
  </p:clrMapOvr>
</p:sld>
</file>

<file path=ppt/slides/slide1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descr="IMG_8160.JPG"/>
          <p:cNvPicPr>
            <a:picLocks noChangeAspect="1"/>
          </p:cNvPicPr>
          <p:nvPr/>
        </p:nvPicPr>
        <p:blipFill>
          <a:blip r:embed="rId2"/>
          <a:stretch>
            <a:fillRect/>
          </a:stretch>
        </p:blipFill>
        <p:spPr>
          <a:xfrm>
            <a:off x="0" y="392906"/>
            <a:ext cx="9144000" cy="6072188"/>
          </a:xfrm>
          <a:prstGeom prst="rect">
            <a:avLst/>
          </a:prstGeom>
        </p:spPr>
      </p:pic>
    </p:spTree>
  </p:cSld>
  <p:clrMapOvr>
    <a:masterClrMapping/>
  </p:clrMapOvr>
</p:sld>
</file>

<file path=ppt/slides/slide1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6000" dirty="0" err="1" smtClean="0">
                <a:solidFill>
                  <a:srgbClr val="FF0000"/>
                </a:solidFill>
              </a:rPr>
              <a:t>Greenspace</a:t>
            </a:r>
            <a:endParaRPr lang="en-US" sz="6000" dirty="0">
              <a:solidFill>
                <a:srgbClr val="FF0000"/>
              </a:solidFill>
            </a:endParaRPr>
          </a:p>
        </p:txBody>
      </p:sp>
      <p:sp>
        <p:nvSpPr>
          <p:cNvPr id="3" name="Content Placeholder 2"/>
          <p:cNvSpPr>
            <a:spLocks noGrp="1"/>
          </p:cNvSpPr>
          <p:nvPr>
            <p:ph idx="1"/>
          </p:nvPr>
        </p:nvSpPr>
        <p:spPr/>
        <p:txBody>
          <a:bodyPr/>
          <a:lstStyle/>
          <a:p>
            <a:r>
              <a:rPr lang="en-US" dirty="0" smtClean="0"/>
              <a:t>Americans on average spend only 1 hour out of doors</a:t>
            </a:r>
          </a:p>
          <a:p>
            <a:r>
              <a:rPr lang="en-US" dirty="0" smtClean="0"/>
              <a:t>Curtin University research claims that in just one generation, outdoor play time In Australia has decreased from 73% to just 13% of total play time.</a:t>
            </a:r>
            <a:endParaRPr lang="en-US" dirty="0"/>
          </a:p>
        </p:txBody>
      </p:sp>
    </p:spTree>
  </p:cSld>
  <p:clrMapOvr>
    <a:masterClrMapping/>
  </p:clrMapOvr>
</p:sld>
</file>

<file path=ppt/slides/slide1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437122" name="Text Box 2"/>
          <p:cNvSpPr txBox="1">
            <a:spLocks noChangeArrowheads="1"/>
          </p:cNvSpPr>
          <p:nvPr/>
        </p:nvSpPr>
        <p:spPr bwMode="auto">
          <a:xfrm>
            <a:off x="438150" y="1200150"/>
            <a:ext cx="393700" cy="2105025"/>
          </a:xfrm>
          <a:prstGeom prst="rect">
            <a:avLst/>
          </a:prstGeom>
          <a:noFill/>
          <a:ln w="9525">
            <a:noFill/>
            <a:miter lim="800000"/>
            <a:headEnd/>
            <a:tailEnd/>
          </a:ln>
          <a:effectLst/>
        </p:spPr>
        <p:txBody>
          <a:bodyPr wrap="none">
            <a:prstTxWarp prst="textNoShape">
              <a:avLst/>
            </a:prstTxWarp>
            <a:spAutoFit/>
          </a:bodyPr>
          <a:lstStyle/>
          <a:p>
            <a:pPr algn="l"/>
            <a:endParaRPr lang="en-US">
              <a:solidFill>
                <a:schemeClr val="bg1"/>
              </a:solidFill>
            </a:endParaRPr>
          </a:p>
          <a:p>
            <a:pPr algn="l">
              <a:buFont typeface="Wingdings" charset="2"/>
              <a:buNone/>
            </a:pPr>
            <a:endParaRPr lang="en-US">
              <a:solidFill>
                <a:schemeClr val="bg1"/>
              </a:solidFill>
            </a:endParaRPr>
          </a:p>
          <a:p>
            <a:pPr algn="l">
              <a:buFont typeface="Wingdings" charset="2"/>
              <a:buChar char="§"/>
            </a:pPr>
            <a:endParaRPr lang="en-US">
              <a:solidFill>
                <a:schemeClr val="bg1"/>
              </a:solidFill>
            </a:endParaRPr>
          </a:p>
          <a:p>
            <a:pPr algn="l"/>
            <a:endParaRPr lang="en-US" sz="2400"/>
          </a:p>
        </p:txBody>
      </p:sp>
      <p:sp>
        <p:nvSpPr>
          <p:cNvPr id="4" name="TextBox 3"/>
          <p:cNvSpPr txBox="1"/>
          <p:nvPr/>
        </p:nvSpPr>
        <p:spPr>
          <a:xfrm>
            <a:off x="609600" y="457200"/>
            <a:ext cx="6282313" cy="2677656"/>
          </a:xfrm>
          <a:prstGeom prst="rect">
            <a:avLst/>
          </a:prstGeom>
          <a:noFill/>
        </p:spPr>
        <p:txBody>
          <a:bodyPr wrap="none" rtlCol="0">
            <a:spAutoFit/>
          </a:bodyPr>
          <a:lstStyle/>
          <a:p>
            <a:r>
              <a:rPr lang="en-US" i="1" dirty="0" smtClean="0">
                <a:solidFill>
                  <a:srgbClr val="FF6600"/>
                </a:solidFill>
              </a:rPr>
              <a:t>“In wildness Is the preservation of the world”</a:t>
            </a:r>
          </a:p>
          <a:p>
            <a:r>
              <a:rPr lang="en-US" i="1" dirty="0" smtClean="0">
                <a:solidFill>
                  <a:srgbClr val="FF6600"/>
                </a:solidFill>
              </a:rPr>
              <a:t>H. D. Thoreau</a:t>
            </a:r>
          </a:p>
          <a:p>
            <a:endParaRPr lang="en-US" i="1" dirty="0" smtClean="0">
              <a:solidFill>
                <a:srgbClr val="FF6600"/>
              </a:solidFill>
            </a:endParaRPr>
          </a:p>
          <a:p>
            <a:r>
              <a:rPr lang="en-US" i="1" dirty="0" smtClean="0">
                <a:solidFill>
                  <a:srgbClr val="FF6600"/>
                </a:solidFill>
              </a:rPr>
              <a:t>In Livable Cities is Preservation of the Wild</a:t>
            </a:r>
          </a:p>
          <a:p>
            <a:endParaRPr lang="en-US" i="1" dirty="0" smtClean="0">
              <a:solidFill>
                <a:srgbClr val="FF6600"/>
              </a:solidFill>
            </a:endParaRPr>
          </a:p>
          <a:p>
            <a:r>
              <a:rPr lang="en-US" i="1" dirty="0" smtClean="0">
                <a:solidFill>
                  <a:srgbClr val="FF6600"/>
                </a:solidFill>
              </a:rPr>
              <a:t>Urban </a:t>
            </a:r>
            <a:r>
              <a:rPr lang="en-US" i="1" dirty="0" err="1" smtClean="0">
                <a:solidFill>
                  <a:srgbClr val="FF6600"/>
                </a:solidFill>
              </a:rPr>
              <a:t>Greenspaces</a:t>
            </a:r>
            <a:r>
              <a:rPr lang="en-US" i="1" dirty="0" smtClean="0">
                <a:solidFill>
                  <a:srgbClr val="FF6600"/>
                </a:solidFill>
              </a:rPr>
              <a:t> Institute</a:t>
            </a:r>
          </a:p>
          <a:p>
            <a:endParaRPr lang="en-US" dirty="0"/>
          </a:p>
        </p:txBody>
      </p:sp>
      <p:pic>
        <p:nvPicPr>
          <p:cNvPr id="5" name="Picture 4" descr="images.jpeg"/>
          <p:cNvPicPr>
            <a:picLocks noChangeAspect="1"/>
          </p:cNvPicPr>
          <p:nvPr/>
        </p:nvPicPr>
        <p:blipFill>
          <a:blip r:embed="rId2"/>
          <a:stretch>
            <a:fillRect/>
          </a:stretch>
        </p:blipFill>
        <p:spPr>
          <a:xfrm>
            <a:off x="838200" y="3352800"/>
            <a:ext cx="3289300" cy="2463800"/>
          </a:xfrm>
          <a:prstGeom prst="rect">
            <a:avLst/>
          </a:prstGeom>
        </p:spPr>
      </p:pic>
      <p:pic>
        <p:nvPicPr>
          <p:cNvPr id="6" name="Picture 5" descr="images-1.jpeg"/>
          <p:cNvPicPr>
            <a:picLocks noChangeAspect="1"/>
          </p:cNvPicPr>
          <p:nvPr/>
        </p:nvPicPr>
        <p:blipFill>
          <a:blip r:embed="rId3"/>
          <a:stretch>
            <a:fillRect/>
          </a:stretch>
        </p:blipFill>
        <p:spPr>
          <a:xfrm>
            <a:off x="4953000" y="2743200"/>
            <a:ext cx="3492500" cy="2324100"/>
          </a:xfrm>
          <a:prstGeom prst="rect">
            <a:avLst/>
          </a:prstGeom>
        </p:spPr>
      </p:pic>
      <p:sp>
        <p:nvSpPr>
          <p:cNvPr id="7" name="TextBox 6"/>
          <p:cNvSpPr txBox="1"/>
          <p:nvPr/>
        </p:nvSpPr>
        <p:spPr>
          <a:xfrm>
            <a:off x="5334000" y="5334000"/>
            <a:ext cx="2859527" cy="461665"/>
          </a:xfrm>
          <a:prstGeom prst="rect">
            <a:avLst/>
          </a:prstGeom>
          <a:noFill/>
        </p:spPr>
        <p:txBody>
          <a:bodyPr wrap="none" rtlCol="0">
            <a:spAutoFit/>
          </a:bodyPr>
          <a:lstStyle/>
          <a:p>
            <a:r>
              <a:rPr lang="en-US" dirty="0" smtClean="0"/>
              <a:t>Walden Pond today</a:t>
            </a:r>
            <a:endParaRPr lang="en-US" dirty="0"/>
          </a:p>
        </p:txBody>
      </p:sp>
    </p:spTree>
  </p:cSld>
  <p:clrMapOvr>
    <a:masterClrMapping/>
  </p:clrMapOvr>
  <p:transition/>
  <p:timing>
    <p:tnLst>
      <p:par>
        <p:cTn id="1" dur="indefinite" restart="never" nodeType="tmRoot"/>
      </p:par>
    </p:tnLst>
  </p:timing>
</p:sld>
</file>

<file path=ppt/slides/slide1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5058" name="Picture 2" descr="Oaks Bottom, Ross Island and Portland Skyline  for UERC @ Mike Houck"/>
          <p:cNvPicPr>
            <a:picLocks noChangeAspect="1" noChangeArrowheads="1"/>
          </p:cNvPicPr>
          <p:nvPr/>
        </p:nvPicPr>
        <p:blipFill>
          <a:blip r:embed="rId3"/>
          <a:srcRect/>
          <a:stretch>
            <a:fillRect/>
          </a:stretch>
        </p:blipFill>
        <p:spPr bwMode="auto">
          <a:xfrm>
            <a:off x="990600" y="685800"/>
            <a:ext cx="7219950" cy="4800600"/>
          </a:xfrm>
          <a:prstGeom prst="rect">
            <a:avLst/>
          </a:prstGeom>
          <a:noFill/>
          <a:ln w="9525">
            <a:noFill/>
            <a:miter lim="800000"/>
            <a:headEnd/>
            <a:tailEnd/>
          </a:ln>
        </p:spPr>
      </p:pic>
      <p:sp>
        <p:nvSpPr>
          <p:cNvPr id="45059" name="TextBox 2"/>
          <p:cNvSpPr txBox="1">
            <a:spLocks noChangeArrowheads="1"/>
          </p:cNvSpPr>
          <p:nvPr/>
        </p:nvSpPr>
        <p:spPr bwMode="auto">
          <a:xfrm>
            <a:off x="1447800" y="5791200"/>
            <a:ext cx="6248400" cy="1016000"/>
          </a:xfrm>
          <a:prstGeom prst="rect">
            <a:avLst/>
          </a:prstGeom>
          <a:noFill/>
          <a:ln w="9525">
            <a:noFill/>
            <a:miter lim="800000"/>
            <a:headEnd/>
            <a:tailEnd/>
          </a:ln>
        </p:spPr>
        <p:txBody>
          <a:bodyPr>
            <a:prstTxWarp prst="textNoShape">
              <a:avLst/>
            </a:prstTxWarp>
            <a:spAutoFit/>
          </a:bodyPr>
          <a:lstStyle/>
          <a:p>
            <a:pPr algn="ctr">
              <a:buFont typeface="Wingdings" charset="2"/>
              <a:buNone/>
            </a:pPr>
            <a:r>
              <a:rPr lang="en-US" sz="1800" dirty="0"/>
              <a:t>64 square meters per citizen, By Comparison</a:t>
            </a:r>
          </a:p>
          <a:p>
            <a:pPr algn="ctr">
              <a:buFont typeface="Wingdings" charset="2"/>
              <a:buNone/>
            </a:pPr>
            <a:r>
              <a:rPr lang="en-US" sz="1800" dirty="0"/>
              <a:t>Bangkok, 3 square meters</a:t>
            </a:r>
          </a:p>
          <a:p>
            <a:endParaRPr lang="en-US" dirty="0"/>
          </a:p>
        </p:txBody>
      </p:sp>
      <p:sp>
        <p:nvSpPr>
          <p:cNvPr id="45060" name="TextBox 3"/>
          <p:cNvSpPr txBox="1">
            <a:spLocks noChangeArrowheads="1"/>
          </p:cNvSpPr>
          <p:nvPr/>
        </p:nvSpPr>
        <p:spPr bwMode="auto">
          <a:xfrm>
            <a:off x="1752600" y="0"/>
            <a:ext cx="5932488" cy="646113"/>
          </a:xfrm>
          <a:prstGeom prst="rect">
            <a:avLst/>
          </a:prstGeom>
          <a:noFill/>
          <a:ln w="9525">
            <a:noFill/>
            <a:miter lim="800000"/>
            <a:headEnd/>
            <a:tailEnd/>
          </a:ln>
        </p:spPr>
        <p:txBody>
          <a:bodyPr>
            <a:prstTxWarp prst="textNoShape">
              <a:avLst/>
            </a:prstTxWarp>
            <a:spAutoFit/>
          </a:bodyPr>
          <a:lstStyle/>
          <a:p>
            <a:r>
              <a:rPr lang="en-US" sz="3600" dirty="0"/>
              <a:t>Preservation of Greenspace</a:t>
            </a:r>
          </a:p>
        </p:txBody>
      </p:sp>
    </p:spTree>
  </p:cSld>
  <p:clrMapOvr>
    <a:masterClrMapping/>
  </p:clrMapOvr>
  <p:transition advTm="183"/>
  <p:timing>
    <p:tnLst>
      <p:par>
        <p:cTn id="1" dur="indefinite" restart="never" nodeType="tmRoot"/>
      </p:par>
    </p:tnLst>
  </p:timing>
</p:sld>
</file>

<file path=ppt/slides/slide1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6498" name="Text Box 2"/>
          <p:cNvSpPr txBox="1">
            <a:spLocks noChangeArrowheads="1"/>
          </p:cNvSpPr>
          <p:nvPr/>
        </p:nvSpPr>
        <p:spPr bwMode="auto">
          <a:xfrm>
            <a:off x="438150" y="1200150"/>
            <a:ext cx="393700" cy="2105025"/>
          </a:xfrm>
          <a:prstGeom prst="rect">
            <a:avLst/>
          </a:prstGeom>
          <a:noFill/>
          <a:ln w="9525">
            <a:noFill/>
            <a:miter lim="800000"/>
            <a:headEnd/>
            <a:tailEnd/>
          </a:ln>
        </p:spPr>
        <p:txBody>
          <a:bodyPr wrap="none">
            <a:prstTxWarp prst="textNoShape">
              <a:avLst/>
            </a:prstTxWarp>
            <a:spAutoFit/>
          </a:bodyPr>
          <a:lstStyle/>
          <a:p>
            <a:endParaRPr lang="en-US" sz="3600"/>
          </a:p>
          <a:p>
            <a:pPr>
              <a:buFont typeface="Wingdings" charset="2"/>
              <a:buNone/>
            </a:pPr>
            <a:endParaRPr lang="en-US" sz="3600"/>
          </a:p>
          <a:p>
            <a:pPr>
              <a:buFont typeface="Wingdings" charset="2"/>
              <a:buChar char="§"/>
            </a:pPr>
            <a:endParaRPr lang="en-US" sz="3600"/>
          </a:p>
          <a:p>
            <a:endParaRPr lang="en-US"/>
          </a:p>
        </p:txBody>
      </p:sp>
      <p:sp>
        <p:nvSpPr>
          <p:cNvPr id="106499" name="Text Box 3"/>
          <p:cNvSpPr txBox="1">
            <a:spLocks noChangeArrowheads="1"/>
          </p:cNvSpPr>
          <p:nvPr/>
        </p:nvSpPr>
        <p:spPr bwMode="auto">
          <a:xfrm>
            <a:off x="4006850" y="2208213"/>
            <a:ext cx="1555750" cy="1068387"/>
          </a:xfrm>
          <a:prstGeom prst="rect">
            <a:avLst/>
          </a:prstGeom>
          <a:noFill/>
          <a:ln w="9525">
            <a:noFill/>
            <a:miter lim="800000"/>
            <a:headEnd/>
            <a:tailEnd/>
          </a:ln>
        </p:spPr>
        <p:txBody>
          <a:bodyPr wrap="none">
            <a:prstTxWarp prst="textNoShape">
              <a:avLst/>
            </a:prstTxWarp>
            <a:spAutoFit/>
          </a:bodyPr>
          <a:lstStyle/>
          <a:p>
            <a:r>
              <a:rPr lang="en-US" sz="3600" i="1"/>
              <a:t>Nature</a:t>
            </a:r>
          </a:p>
          <a:p>
            <a:endParaRPr lang="en-US" sz="2800"/>
          </a:p>
        </p:txBody>
      </p:sp>
      <p:pic>
        <p:nvPicPr>
          <p:cNvPr id="106500" name="Picture 4" descr="annanest31805006web[1]"/>
          <p:cNvPicPr>
            <a:picLocks noChangeAspect="1" noChangeArrowheads="1"/>
          </p:cNvPicPr>
          <p:nvPr/>
        </p:nvPicPr>
        <p:blipFill>
          <a:blip r:embed="rId2"/>
          <a:srcRect/>
          <a:stretch>
            <a:fillRect/>
          </a:stretch>
        </p:blipFill>
        <p:spPr bwMode="auto">
          <a:xfrm>
            <a:off x="6019800" y="0"/>
            <a:ext cx="3962400" cy="2971800"/>
          </a:xfrm>
          <a:prstGeom prst="rect">
            <a:avLst/>
          </a:prstGeom>
          <a:noFill/>
          <a:ln w="9525">
            <a:noFill/>
            <a:miter lim="800000"/>
            <a:headEnd/>
            <a:tailEnd/>
          </a:ln>
        </p:spPr>
      </p:pic>
      <p:pic>
        <p:nvPicPr>
          <p:cNvPr id="106501" name="Picture 5" descr="GBH with nesting material @ Michael Wilhelm"/>
          <p:cNvPicPr>
            <a:picLocks noChangeAspect="1" noChangeArrowheads="1"/>
          </p:cNvPicPr>
          <p:nvPr/>
        </p:nvPicPr>
        <p:blipFill>
          <a:blip r:embed="rId3"/>
          <a:srcRect/>
          <a:stretch>
            <a:fillRect/>
          </a:stretch>
        </p:blipFill>
        <p:spPr bwMode="auto">
          <a:xfrm>
            <a:off x="-673100" y="2209800"/>
            <a:ext cx="4500563" cy="5105400"/>
          </a:xfrm>
          <a:prstGeom prst="rect">
            <a:avLst/>
          </a:prstGeom>
          <a:noFill/>
          <a:ln w="9525">
            <a:noFill/>
            <a:miter lim="800000"/>
            <a:headEnd/>
            <a:tailEnd/>
          </a:ln>
        </p:spPr>
      </p:pic>
      <p:pic>
        <p:nvPicPr>
          <p:cNvPr id="106502" name="Picture 6" descr="Rock Creek Trail Norm Thompson @ Mike Houck"/>
          <p:cNvPicPr>
            <a:picLocks noChangeAspect="1" noChangeArrowheads="1"/>
          </p:cNvPicPr>
          <p:nvPr/>
        </p:nvPicPr>
        <p:blipFill>
          <a:blip r:embed="rId4"/>
          <a:srcRect/>
          <a:stretch>
            <a:fillRect/>
          </a:stretch>
        </p:blipFill>
        <p:spPr bwMode="auto">
          <a:xfrm>
            <a:off x="3657600" y="3008313"/>
            <a:ext cx="6019800" cy="4002087"/>
          </a:xfrm>
          <a:prstGeom prst="rect">
            <a:avLst/>
          </a:prstGeom>
          <a:noFill/>
          <a:ln w="9525">
            <a:noFill/>
            <a:miter lim="800000"/>
            <a:headEnd/>
            <a:tailEnd/>
          </a:ln>
        </p:spPr>
      </p:pic>
      <p:pic>
        <p:nvPicPr>
          <p:cNvPr id="106503" name="Picture 7" descr="Bald Eagle DB"/>
          <p:cNvPicPr>
            <a:picLocks noChangeAspect="1" noChangeArrowheads="1"/>
          </p:cNvPicPr>
          <p:nvPr/>
        </p:nvPicPr>
        <p:blipFill>
          <a:blip r:embed="rId5"/>
          <a:srcRect/>
          <a:stretch>
            <a:fillRect/>
          </a:stretch>
        </p:blipFill>
        <p:spPr bwMode="auto">
          <a:xfrm>
            <a:off x="3200400" y="-33338"/>
            <a:ext cx="3352800" cy="2244726"/>
          </a:xfrm>
          <a:prstGeom prst="rect">
            <a:avLst/>
          </a:prstGeom>
          <a:noFill/>
          <a:ln w="9525">
            <a:noFill/>
            <a:miter lim="800000"/>
            <a:headEnd/>
            <a:tailEnd/>
          </a:ln>
        </p:spPr>
      </p:pic>
      <p:pic>
        <p:nvPicPr>
          <p:cNvPr id="106504" name="Picture 8" descr="6 01 Kids at Oaks Bottom 150 dpi @ M Houck"/>
          <p:cNvPicPr>
            <a:picLocks noChangeAspect="1" noChangeArrowheads="1"/>
          </p:cNvPicPr>
          <p:nvPr/>
        </p:nvPicPr>
        <p:blipFill>
          <a:blip r:embed="rId6"/>
          <a:srcRect/>
          <a:stretch>
            <a:fillRect/>
          </a:stretch>
        </p:blipFill>
        <p:spPr bwMode="auto">
          <a:xfrm>
            <a:off x="-609600" y="0"/>
            <a:ext cx="3810000" cy="2633663"/>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7522" name="Text Box 2"/>
          <p:cNvSpPr txBox="1">
            <a:spLocks noChangeArrowheads="1"/>
          </p:cNvSpPr>
          <p:nvPr/>
        </p:nvSpPr>
        <p:spPr bwMode="auto">
          <a:xfrm>
            <a:off x="438150" y="1200150"/>
            <a:ext cx="393700" cy="2105025"/>
          </a:xfrm>
          <a:prstGeom prst="rect">
            <a:avLst/>
          </a:prstGeom>
          <a:noFill/>
          <a:ln w="9525">
            <a:noFill/>
            <a:miter lim="800000"/>
            <a:headEnd/>
            <a:tailEnd/>
          </a:ln>
        </p:spPr>
        <p:txBody>
          <a:bodyPr wrap="none">
            <a:prstTxWarp prst="textNoShape">
              <a:avLst/>
            </a:prstTxWarp>
            <a:spAutoFit/>
          </a:bodyPr>
          <a:lstStyle/>
          <a:p>
            <a:endParaRPr lang="en-US" sz="3600"/>
          </a:p>
          <a:p>
            <a:pPr>
              <a:buFont typeface="Wingdings" charset="2"/>
              <a:buNone/>
            </a:pPr>
            <a:endParaRPr lang="en-US" sz="3600"/>
          </a:p>
          <a:p>
            <a:pPr>
              <a:buFont typeface="Wingdings" charset="2"/>
              <a:buChar char="§"/>
            </a:pPr>
            <a:endParaRPr lang="en-US" sz="3600"/>
          </a:p>
          <a:p>
            <a:endParaRPr lang="en-US"/>
          </a:p>
        </p:txBody>
      </p:sp>
      <p:sp>
        <p:nvSpPr>
          <p:cNvPr id="107523" name="Text Box 3"/>
          <p:cNvSpPr txBox="1">
            <a:spLocks noChangeArrowheads="1"/>
          </p:cNvSpPr>
          <p:nvPr/>
        </p:nvSpPr>
        <p:spPr bwMode="auto">
          <a:xfrm>
            <a:off x="984250" y="228600"/>
            <a:ext cx="6559550" cy="1068388"/>
          </a:xfrm>
          <a:prstGeom prst="rect">
            <a:avLst/>
          </a:prstGeom>
          <a:noFill/>
          <a:ln w="9525">
            <a:noFill/>
            <a:miter lim="800000"/>
            <a:headEnd/>
            <a:tailEnd/>
          </a:ln>
        </p:spPr>
        <p:txBody>
          <a:bodyPr wrap="none">
            <a:prstTxWarp prst="textNoShape">
              <a:avLst/>
            </a:prstTxWarp>
            <a:spAutoFit/>
          </a:bodyPr>
          <a:lstStyle/>
          <a:p>
            <a:r>
              <a:rPr lang="en-US" sz="3600" i="1"/>
              <a:t>Areas for recreation and leisure</a:t>
            </a:r>
          </a:p>
          <a:p>
            <a:endParaRPr lang="en-US" sz="2800"/>
          </a:p>
        </p:txBody>
      </p:sp>
      <p:pic>
        <p:nvPicPr>
          <p:cNvPr id="107524" name="Picture 4" descr="3 91 Powell Butte Painter @ Kristen Finnegan"/>
          <p:cNvPicPr>
            <a:picLocks noChangeAspect="1" noChangeArrowheads="1"/>
          </p:cNvPicPr>
          <p:nvPr/>
        </p:nvPicPr>
        <p:blipFill>
          <a:blip r:embed="rId2"/>
          <a:srcRect/>
          <a:stretch>
            <a:fillRect/>
          </a:stretch>
        </p:blipFill>
        <p:spPr bwMode="auto">
          <a:xfrm>
            <a:off x="0" y="838200"/>
            <a:ext cx="3289300" cy="2516188"/>
          </a:xfrm>
          <a:prstGeom prst="rect">
            <a:avLst/>
          </a:prstGeom>
          <a:noFill/>
          <a:ln w="9525">
            <a:noFill/>
            <a:miter lim="800000"/>
            <a:headEnd/>
            <a:tailEnd/>
          </a:ln>
        </p:spPr>
      </p:pic>
      <p:pic>
        <p:nvPicPr>
          <p:cNvPr id="107525" name="Picture 5" descr="Cycling the Greenway DSC_0034 @ Mike Houck"/>
          <p:cNvPicPr>
            <a:picLocks noChangeAspect="1" noChangeArrowheads="1"/>
          </p:cNvPicPr>
          <p:nvPr/>
        </p:nvPicPr>
        <p:blipFill>
          <a:blip r:embed="rId3"/>
          <a:srcRect/>
          <a:stretch>
            <a:fillRect/>
          </a:stretch>
        </p:blipFill>
        <p:spPr bwMode="auto">
          <a:xfrm>
            <a:off x="3276600" y="838200"/>
            <a:ext cx="3517900" cy="2339975"/>
          </a:xfrm>
          <a:prstGeom prst="rect">
            <a:avLst/>
          </a:prstGeom>
          <a:noFill/>
          <a:ln w="9525">
            <a:noFill/>
            <a:miter lim="800000"/>
            <a:headEnd/>
            <a:tailEnd/>
          </a:ln>
        </p:spPr>
      </p:pic>
      <p:pic>
        <p:nvPicPr>
          <p:cNvPr id="107526" name="Picture 6" descr="Wading in the Willamette @ Mike Houck DSC_0009"/>
          <p:cNvPicPr>
            <a:picLocks noChangeAspect="1" noChangeArrowheads="1"/>
          </p:cNvPicPr>
          <p:nvPr/>
        </p:nvPicPr>
        <p:blipFill>
          <a:blip r:embed="rId4"/>
          <a:srcRect/>
          <a:stretch>
            <a:fillRect/>
          </a:stretch>
        </p:blipFill>
        <p:spPr bwMode="auto">
          <a:xfrm>
            <a:off x="-1600200" y="3200400"/>
            <a:ext cx="5486400" cy="3648075"/>
          </a:xfrm>
          <a:prstGeom prst="rect">
            <a:avLst/>
          </a:prstGeom>
          <a:noFill/>
          <a:ln w="9525">
            <a:noFill/>
            <a:miter lim="800000"/>
            <a:headEnd/>
            <a:tailEnd/>
          </a:ln>
        </p:spPr>
      </p:pic>
      <p:pic>
        <p:nvPicPr>
          <p:cNvPr id="107527" name="Picture 7" descr="Fishing on Esplanade DSC_0645 @ Mike Houck"/>
          <p:cNvPicPr>
            <a:picLocks noChangeAspect="1" noChangeArrowheads="1"/>
          </p:cNvPicPr>
          <p:nvPr/>
        </p:nvPicPr>
        <p:blipFill>
          <a:blip r:embed="rId5"/>
          <a:srcRect/>
          <a:stretch>
            <a:fillRect/>
          </a:stretch>
        </p:blipFill>
        <p:spPr bwMode="auto">
          <a:xfrm>
            <a:off x="6781800" y="838200"/>
            <a:ext cx="3048000" cy="2025650"/>
          </a:xfrm>
          <a:prstGeom prst="rect">
            <a:avLst/>
          </a:prstGeom>
          <a:noFill/>
          <a:ln w="9525">
            <a:noFill/>
            <a:miter lim="800000"/>
            <a:headEnd/>
            <a:tailEnd/>
          </a:ln>
        </p:spPr>
      </p:pic>
      <p:pic>
        <p:nvPicPr>
          <p:cNvPr id="107528" name="Picture 8" descr="Kid on Blades Tom McCall Park DSC_0706 @ Mike Houck"/>
          <p:cNvPicPr>
            <a:picLocks noChangeAspect="1" noChangeArrowheads="1"/>
          </p:cNvPicPr>
          <p:nvPr/>
        </p:nvPicPr>
        <p:blipFill>
          <a:blip r:embed="rId6"/>
          <a:srcRect/>
          <a:stretch>
            <a:fillRect/>
          </a:stretch>
        </p:blipFill>
        <p:spPr bwMode="auto">
          <a:xfrm>
            <a:off x="6705600" y="2819400"/>
            <a:ext cx="3124200" cy="2076450"/>
          </a:xfrm>
          <a:prstGeom prst="rect">
            <a:avLst/>
          </a:prstGeom>
          <a:noFill/>
          <a:ln w="9525">
            <a:noFill/>
            <a:miter lim="800000"/>
            <a:headEnd/>
            <a:tailEnd/>
          </a:ln>
        </p:spPr>
      </p:pic>
      <p:pic>
        <p:nvPicPr>
          <p:cNvPr id="107529" name="Picture 9" descr="Relaxing in the Sun @ Mike Houck DSC_0033"/>
          <p:cNvPicPr>
            <a:picLocks noChangeAspect="1" noChangeArrowheads="1"/>
          </p:cNvPicPr>
          <p:nvPr/>
        </p:nvPicPr>
        <p:blipFill>
          <a:blip r:embed="rId7"/>
          <a:srcRect/>
          <a:stretch>
            <a:fillRect/>
          </a:stretch>
        </p:blipFill>
        <p:spPr bwMode="auto">
          <a:xfrm>
            <a:off x="5791200" y="4873625"/>
            <a:ext cx="3441700" cy="2289175"/>
          </a:xfrm>
          <a:prstGeom prst="rect">
            <a:avLst/>
          </a:prstGeom>
          <a:noFill/>
          <a:ln w="9525">
            <a:noFill/>
            <a:miter lim="800000"/>
            <a:headEnd/>
            <a:tailEnd/>
          </a:ln>
        </p:spPr>
      </p:pic>
      <p:pic>
        <p:nvPicPr>
          <p:cNvPr id="107530" name="Picture 10" descr="01 Sellwood Park 100 @ M Houck"/>
          <p:cNvPicPr>
            <a:picLocks noChangeAspect="1" noChangeArrowheads="1"/>
          </p:cNvPicPr>
          <p:nvPr/>
        </p:nvPicPr>
        <p:blipFill>
          <a:blip r:embed="rId8"/>
          <a:srcRect/>
          <a:stretch>
            <a:fillRect/>
          </a:stretch>
        </p:blipFill>
        <p:spPr bwMode="auto">
          <a:xfrm>
            <a:off x="3810000" y="5345113"/>
            <a:ext cx="1981200" cy="1512887"/>
          </a:xfrm>
          <a:prstGeom prst="rect">
            <a:avLst/>
          </a:prstGeom>
          <a:noFill/>
          <a:ln w="9525">
            <a:noFill/>
            <a:miter lim="800000"/>
            <a:headEnd/>
            <a:tailEnd/>
          </a:ln>
        </p:spPr>
      </p:pic>
      <p:pic>
        <p:nvPicPr>
          <p:cNvPr id="107531" name="Picture 11" descr="Canoeing Ross Island @ Mike Houck"/>
          <p:cNvPicPr>
            <a:picLocks noChangeAspect="1" noChangeArrowheads="1"/>
          </p:cNvPicPr>
          <p:nvPr/>
        </p:nvPicPr>
        <p:blipFill>
          <a:blip r:embed="rId9"/>
          <a:srcRect/>
          <a:stretch>
            <a:fillRect/>
          </a:stretch>
        </p:blipFill>
        <p:spPr bwMode="auto">
          <a:xfrm>
            <a:off x="3352800" y="3046413"/>
            <a:ext cx="3733800" cy="2481262"/>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5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8546" name="Text Box 2"/>
          <p:cNvSpPr txBox="1">
            <a:spLocks noChangeArrowheads="1"/>
          </p:cNvSpPr>
          <p:nvPr/>
        </p:nvSpPr>
        <p:spPr bwMode="auto">
          <a:xfrm>
            <a:off x="438150" y="1200150"/>
            <a:ext cx="393700" cy="2105025"/>
          </a:xfrm>
          <a:prstGeom prst="rect">
            <a:avLst/>
          </a:prstGeom>
          <a:noFill/>
          <a:ln w="9525">
            <a:noFill/>
            <a:miter lim="800000"/>
            <a:headEnd/>
            <a:tailEnd/>
          </a:ln>
        </p:spPr>
        <p:txBody>
          <a:bodyPr wrap="none">
            <a:prstTxWarp prst="textNoShape">
              <a:avLst/>
            </a:prstTxWarp>
            <a:spAutoFit/>
          </a:bodyPr>
          <a:lstStyle/>
          <a:p>
            <a:endParaRPr lang="en-US" sz="3600"/>
          </a:p>
          <a:p>
            <a:pPr>
              <a:buFont typeface="Wingdings" charset="2"/>
              <a:buNone/>
            </a:pPr>
            <a:endParaRPr lang="en-US" sz="3600"/>
          </a:p>
          <a:p>
            <a:pPr>
              <a:buFont typeface="Wingdings" charset="2"/>
              <a:buChar char="§"/>
            </a:pPr>
            <a:endParaRPr lang="en-US" sz="3600"/>
          </a:p>
          <a:p>
            <a:endParaRPr lang="en-US"/>
          </a:p>
        </p:txBody>
      </p:sp>
      <p:sp>
        <p:nvSpPr>
          <p:cNvPr id="108547" name="Text Box 3"/>
          <p:cNvSpPr txBox="1">
            <a:spLocks noChangeArrowheads="1"/>
          </p:cNvSpPr>
          <p:nvPr/>
        </p:nvSpPr>
        <p:spPr bwMode="auto">
          <a:xfrm>
            <a:off x="304800" y="381000"/>
            <a:ext cx="7608888" cy="1570038"/>
          </a:xfrm>
          <a:prstGeom prst="rect">
            <a:avLst/>
          </a:prstGeom>
          <a:noFill/>
          <a:ln w="9525">
            <a:noFill/>
            <a:miter lim="800000"/>
            <a:headEnd/>
            <a:tailEnd/>
          </a:ln>
        </p:spPr>
        <p:txBody>
          <a:bodyPr wrap="none">
            <a:prstTxWarp prst="textNoShape">
              <a:avLst/>
            </a:prstTxWarp>
            <a:spAutoFit/>
          </a:bodyPr>
          <a:lstStyle/>
          <a:p>
            <a:r>
              <a:rPr lang="en-US" sz="3200" i="1"/>
              <a:t>Public spaces that bring people together </a:t>
            </a:r>
          </a:p>
          <a:p>
            <a:r>
              <a:rPr lang="en-US" sz="3200" i="1"/>
              <a:t>and connect them to their community</a:t>
            </a:r>
          </a:p>
          <a:p>
            <a:endParaRPr lang="en-US" sz="3200"/>
          </a:p>
        </p:txBody>
      </p:sp>
      <p:pic>
        <p:nvPicPr>
          <p:cNvPr id="108548" name="Picture 4" descr="Jamison Square Kids and Water DSC07046 @ Mike Houck"/>
          <p:cNvPicPr>
            <a:picLocks noChangeAspect="1" noChangeArrowheads="1"/>
          </p:cNvPicPr>
          <p:nvPr/>
        </p:nvPicPr>
        <p:blipFill>
          <a:blip r:embed="rId2"/>
          <a:srcRect/>
          <a:stretch>
            <a:fillRect/>
          </a:stretch>
        </p:blipFill>
        <p:spPr bwMode="auto">
          <a:xfrm>
            <a:off x="0" y="1524000"/>
            <a:ext cx="3810000" cy="2857500"/>
          </a:xfrm>
          <a:prstGeom prst="rect">
            <a:avLst/>
          </a:prstGeom>
          <a:noFill/>
          <a:ln w="9525">
            <a:noFill/>
            <a:miter lim="800000"/>
            <a:headEnd/>
            <a:tailEnd/>
          </a:ln>
        </p:spPr>
      </p:pic>
      <p:pic>
        <p:nvPicPr>
          <p:cNvPr id="108549" name="Picture 5" descr="IMG_2484"/>
          <p:cNvPicPr>
            <a:picLocks noChangeAspect="1" noChangeArrowheads="1"/>
          </p:cNvPicPr>
          <p:nvPr/>
        </p:nvPicPr>
        <p:blipFill>
          <a:blip r:embed="rId3"/>
          <a:srcRect/>
          <a:stretch>
            <a:fillRect/>
          </a:stretch>
        </p:blipFill>
        <p:spPr bwMode="auto">
          <a:xfrm>
            <a:off x="3733800" y="1524000"/>
            <a:ext cx="7086600" cy="5314950"/>
          </a:xfrm>
          <a:prstGeom prst="rect">
            <a:avLst/>
          </a:prstGeom>
          <a:noFill/>
          <a:ln w="9525">
            <a:noFill/>
            <a:miter lim="800000"/>
            <a:headEnd/>
            <a:tailEnd/>
          </a:ln>
        </p:spPr>
      </p:pic>
      <p:pic>
        <p:nvPicPr>
          <p:cNvPr id="108550" name="Picture 6" descr="DSC_0007"/>
          <p:cNvPicPr>
            <a:picLocks noChangeAspect="1" noChangeArrowheads="1"/>
          </p:cNvPicPr>
          <p:nvPr/>
        </p:nvPicPr>
        <p:blipFill>
          <a:blip r:embed="rId4"/>
          <a:srcRect/>
          <a:stretch>
            <a:fillRect/>
          </a:stretch>
        </p:blipFill>
        <p:spPr bwMode="auto">
          <a:xfrm>
            <a:off x="0" y="4316413"/>
            <a:ext cx="3822700" cy="2541587"/>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6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9570" name="Text Box 2"/>
          <p:cNvSpPr txBox="1">
            <a:spLocks noChangeArrowheads="1"/>
          </p:cNvSpPr>
          <p:nvPr/>
        </p:nvSpPr>
        <p:spPr bwMode="auto">
          <a:xfrm>
            <a:off x="438150" y="1200150"/>
            <a:ext cx="393700" cy="2105025"/>
          </a:xfrm>
          <a:prstGeom prst="rect">
            <a:avLst/>
          </a:prstGeom>
          <a:noFill/>
          <a:ln w="9525">
            <a:noFill/>
            <a:miter lim="800000"/>
            <a:headEnd/>
            <a:tailEnd/>
          </a:ln>
        </p:spPr>
        <p:txBody>
          <a:bodyPr wrap="none">
            <a:prstTxWarp prst="textNoShape">
              <a:avLst/>
            </a:prstTxWarp>
            <a:spAutoFit/>
          </a:bodyPr>
          <a:lstStyle/>
          <a:p>
            <a:endParaRPr lang="en-US" sz="3600"/>
          </a:p>
          <a:p>
            <a:pPr>
              <a:buFont typeface="Wingdings" charset="2"/>
              <a:buNone/>
            </a:pPr>
            <a:endParaRPr lang="en-US" sz="3600"/>
          </a:p>
          <a:p>
            <a:pPr>
              <a:buFont typeface="Wingdings" charset="2"/>
              <a:buChar char="§"/>
            </a:pPr>
            <a:endParaRPr lang="en-US" sz="3600"/>
          </a:p>
          <a:p>
            <a:endParaRPr lang="en-US"/>
          </a:p>
        </p:txBody>
      </p:sp>
      <p:sp>
        <p:nvSpPr>
          <p:cNvPr id="109571" name="Text Box 3"/>
          <p:cNvSpPr txBox="1">
            <a:spLocks noChangeArrowheads="1"/>
          </p:cNvSpPr>
          <p:nvPr/>
        </p:nvSpPr>
        <p:spPr bwMode="auto">
          <a:xfrm>
            <a:off x="0" y="400050"/>
            <a:ext cx="9086850" cy="822325"/>
          </a:xfrm>
          <a:prstGeom prst="rect">
            <a:avLst/>
          </a:prstGeom>
          <a:noFill/>
          <a:ln w="9525">
            <a:noFill/>
            <a:miter lim="800000"/>
            <a:headEnd/>
            <a:tailEnd/>
          </a:ln>
        </p:spPr>
        <p:txBody>
          <a:bodyPr wrap="none">
            <a:prstTxWarp prst="textNoShape">
              <a:avLst/>
            </a:prstTxWarp>
            <a:spAutoFit/>
          </a:bodyPr>
          <a:lstStyle/>
          <a:p>
            <a:r>
              <a:rPr lang="en-US" b="1"/>
              <a:t>The System Promotes Human Health, Fitness, and Well-being</a:t>
            </a:r>
          </a:p>
          <a:p>
            <a:endParaRPr lang="en-US" b="1"/>
          </a:p>
        </p:txBody>
      </p:sp>
      <p:pic>
        <p:nvPicPr>
          <p:cNvPr id="109572" name="Picture 4" descr="Jogging on Terwilliger courtesy Portland Parks"/>
          <p:cNvPicPr>
            <a:picLocks noChangeAspect="1" noChangeArrowheads="1"/>
          </p:cNvPicPr>
          <p:nvPr/>
        </p:nvPicPr>
        <p:blipFill>
          <a:blip r:embed="rId2"/>
          <a:srcRect/>
          <a:stretch>
            <a:fillRect/>
          </a:stretch>
        </p:blipFill>
        <p:spPr bwMode="auto">
          <a:xfrm>
            <a:off x="533400" y="990600"/>
            <a:ext cx="2514600" cy="1941513"/>
          </a:xfrm>
          <a:prstGeom prst="rect">
            <a:avLst/>
          </a:prstGeom>
          <a:noFill/>
          <a:ln w="9525">
            <a:noFill/>
            <a:miter lim="800000"/>
            <a:headEnd/>
            <a:tailEnd/>
          </a:ln>
        </p:spPr>
      </p:pic>
      <p:pic>
        <p:nvPicPr>
          <p:cNvPr id="109573" name="Picture 5" descr="Walking the Greenway DSC_0040 @ Mike Houck"/>
          <p:cNvPicPr>
            <a:picLocks noChangeAspect="1" noChangeArrowheads="1"/>
          </p:cNvPicPr>
          <p:nvPr/>
        </p:nvPicPr>
        <p:blipFill>
          <a:blip r:embed="rId3"/>
          <a:srcRect/>
          <a:stretch>
            <a:fillRect/>
          </a:stretch>
        </p:blipFill>
        <p:spPr bwMode="auto">
          <a:xfrm>
            <a:off x="6172200" y="1066800"/>
            <a:ext cx="3849688" cy="5791200"/>
          </a:xfrm>
          <a:prstGeom prst="rect">
            <a:avLst/>
          </a:prstGeom>
          <a:noFill/>
          <a:ln w="9525">
            <a:noFill/>
            <a:miter lim="800000"/>
            <a:headEnd/>
            <a:tailEnd/>
          </a:ln>
        </p:spPr>
      </p:pic>
      <p:pic>
        <p:nvPicPr>
          <p:cNvPr id="109574" name="Picture 6" descr="Healty Balance Healthnet0001"/>
          <p:cNvPicPr>
            <a:picLocks noChangeAspect="1" noChangeArrowheads="1"/>
          </p:cNvPicPr>
          <p:nvPr/>
        </p:nvPicPr>
        <p:blipFill>
          <a:blip r:embed="rId4"/>
          <a:srcRect/>
          <a:stretch>
            <a:fillRect/>
          </a:stretch>
        </p:blipFill>
        <p:spPr bwMode="auto">
          <a:xfrm>
            <a:off x="3352800" y="1752600"/>
            <a:ext cx="2544763" cy="3352800"/>
          </a:xfrm>
          <a:prstGeom prst="rect">
            <a:avLst/>
          </a:prstGeom>
          <a:noFill/>
          <a:ln w="9525">
            <a:noFill/>
            <a:miter lim="800000"/>
            <a:headEnd/>
            <a:tailEnd/>
          </a:ln>
        </p:spPr>
      </p:pic>
      <p:pic>
        <p:nvPicPr>
          <p:cNvPr id="109575" name="Picture 7" descr="Fit City"/>
          <p:cNvPicPr>
            <a:picLocks noChangeAspect="1" noChangeArrowheads="1"/>
          </p:cNvPicPr>
          <p:nvPr/>
        </p:nvPicPr>
        <p:blipFill>
          <a:blip r:embed="rId5"/>
          <a:srcRect/>
          <a:stretch>
            <a:fillRect/>
          </a:stretch>
        </p:blipFill>
        <p:spPr bwMode="auto">
          <a:xfrm>
            <a:off x="381000" y="3352800"/>
            <a:ext cx="2689225" cy="304800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6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726467" name="Picture 2" descr="npo00007a"/>
          <p:cNvPicPr>
            <a:picLocks noChangeAspect="1" noChangeArrowheads="1"/>
          </p:cNvPicPr>
          <p:nvPr/>
        </p:nvPicPr>
        <p:blipFill>
          <a:blip r:embed="rId2"/>
          <a:srcRect/>
          <a:stretch>
            <a:fillRect/>
          </a:stretch>
        </p:blipFill>
        <p:spPr bwMode="auto">
          <a:xfrm>
            <a:off x="0" y="382588"/>
            <a:ext cx="9144000" cy="6092825"/>
          </a:xfrm>
          <a:prstGeom prst="rect">
            <a:avLst/>
          </a:prstGeom>
          <a:noFill/>
          <a:ln w="9525">
            <a:noFill/>
            <a:miter lim="800000"/>
            <a:headEnd/>
            <a:tailEnd/>
          </a:ln>
          <a:effectLst/>
        </p:spPr>
      </p:pic>
    </p:spTree>
  </p:cSld>
  <p:clrMapOvr>
    <a:masterClrMapping/>
  </p:clrMapOvr>
</p:sld>
</file>

<file path=ppt/slides/slide16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29570" name="Picture 2" descr="Osprey 9 JC"/>
          <p:cNvPicPr>
            <a:picLocks noChangeAspect="1" noChangeArrowheads="1"/>
          </p:cNvPicPr>
          <p:nvPr/>
        </p:nvPicPr>
        <p:blipFill>
          <a:blip r:embed="rId2"/>
          <a:srcRect/>
          <a:stretch>
            <a:fillRect/>
          </a:stretch>
        </p:blipFill>
        <p:spPr bwMode="auto">
          <a:xfrm>
            <a:off x="0" y="219075"/>
            <a:ext cx="9144000" cy="7400925"/>
          </a:xfrm>
          <a:prstGeom prst="rect">
            <a:avLst/>
          </a:prstGeom>
          <a:noFill/>
        </p:spPr>
      </p:pic>
    </p:spTree>
  </p:cSld>
  <p:clrMapOvr>
    <a:masterClrMapping/>
  </p:clrMapOvr>
</p:sld>
</file>

<file path=ppt/slides/slide16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46978" name="Picture 2" descr="DSCN0878"/>
          <p:cNvPicPr>
            <a:picLocks noChangeAspect="1" noChangeArrowheads="1"/>
          </p:cNvPicPr>
          <p:nvPr/>
        </p:nvPicPr>
        <p:blipFill>
          <a:blip r:embed="rId2"/>
          <a:srcRect/>
          <a:stretch>
            <a:fillRect/>
          </a:stretch>
        </p:blipFill>
        <p:spPr bwMode="auto">
          <a:xfrm>
            <a:off x="304800" y="381000"/>
            <a:ext cx="8686800" cy="6515100"/>
          </a:xfrm>
          <a:prstGeom prst="rect">
            <a:avLst/>
          </a:prstGeom>
          <a:noFill/>
        </p:spPr>
      </p:pic>
    </p:spTree>
  </p:cSld>
  <p:clrMapOvr>
    <a:masterClrMapping/>
  </p:clrMapOvr>
  <p:transition/>
</p:sld>
</file>

<file path=ppt/slides/slide16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48002" name="Picture 2" descr="Peregrine Bob Sallinger"/>
          <p:cNvPicPr>
            <a:picLocks noChangeAspect="1" noChangeArrowheads="1"/>
          </p:cNvPicPr>
          <p:nvPr/>
        </p:nvPicPr>
        <p:blipFill>
          <a:blip r:embed="rId2"/>
          <a:srcRect/>
          <a:stretch>
            <a:fillRect/>
          </a:stretch>
        </p:blipFill>
        <p:spPr bwMode="auto">
          <a:xfrm>
            <a:off x="0" y="609600"/>
            <a:ext cx="9144000" cy="6096000"/>
          </a:xfrm>
          <a:prstGeom prst="rect">
            <a:avLst/>
          </a:prstGeom>
          <a:noFill/>
        </p:spPr>
      </p:pic>
    </p:spTree>
  </p:cSld>
  <p:clrMapOvr>
    <a:masterClrMapping/>
  </p:clrMapOvr>
  <p:transition/>
</p:sld>
</file>

<file path=ppt/slides/slide16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58242" name="Picture 2" descr="'90 Heron Nest @ Michael Durham"/>
          <p:cNvPicPr>
            <a:picLocks noChangeAspect="1" noChangeArrowheads="1"/>
          </p:cNvPicPr>
          <p:nvPr/>
        </p:nvPicPr>
        <p:blipFill>
          <a:blip r:embed="rId2"/>
          <a:srcRect/>
          <a:stretch>
            <a:fillRect/>
          </a:stretch>
        </p:blipFill>
        <p:spPr bwMode="auto">
          <a:xfrm>
            <a:off x="0" y="0"/>
            <a:ext cx="9144000" cy="6448425"/>
          </a:xfrm>
          <a:prstGeom prst="rect">
            <a:avLst/>
          </a:prstGeom>
          <a:noFill/>
        </p:spPr>
      </p:pic>
    </p:spTree>
  </p:cSld>
  <p:clrMapOvr>
    <a:masterClrMapping/>
  </p:clrMapOvr>
  <p:transition/>
</p:sld>
</file>

<file path=ppt/slides/slide16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350082" name="Picture 2" descr="Hooded Merganser Male 1 JC"/>
          <p:cNvPicPr>
            <a:picLocks noChangeAspect="1" noChangeArrowheads="1"/>
          </p:cNvPicPr>
          <p:nvPr/>
        </p:nvPicPr>
        <p:blipFill>
          <a:blip r:embed="rId2"/>
          <a:srcRect/>
          <a:stretch>
            <a:fillRect/>
          </a:stretch>
        </p:blipFill>
        <p:spPr bwMode="auto">
          <a:xfrm>
            <a:off x="304800" y="44450"/>
            <a:ext cx="8839200" cy="7010400"/>
          </a:xfrm>
          <a:prstGeom prst="rect">
            <a:avLst/>
          </a:prstGeom>
          <a:noFill/>
        </p:spPr>
      </p:pic>
    </p:spTree>
  </p:cSld>
  <p:clrMapOvr>
    <a:masterClrMapping/>
  </p:clrMapOvr>
  <p:transition/>
</p:sld>
</file>

<file path=ppt/slides/slide16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73602" name="Picture 2" descr="Bald Eagle 3 JC"/>
          <p:cNvPicPr>
            <a:picLocks noChangeAspect="1" noChangeArrowheads="1"/>
          </p:cNvPicPr>
          <p:nvPr/>
        </p:nvPicPr>
        <p:blipFill>
          <a:blip r:embed="rId3"/>
          <a:srcRect/>
          <a:stretch>
            <a:fillRect/>
          </a:stretch>
        </p:blipFill>
        <p:spPr bwMode="auto">
          <a:xfrm>
            <a:off x="457200" y="114300"/>
            <a:ext cx="8382000" cy="6753225"/>
          </a:xfrm>
          <a:prstGeom prst="rect">
            <a:avLst/>
          </a:prstGeom>
          <a:noFill/>
        </p:spPr>
      </p:pic>
    </p:spTree>
  </p:cSld>
  <p:clrMapOvr>
    <a:masterClrMapping/>
  </p:clrMapOvr>
</p:sld>
</file>

<file path=ppt/slides/slide16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233346" name="Picture 2" descr="Sandhill Crane 3 JC"/>
          <p:cNvPicPr>
            <a:picLocks noChangeAspect="1" noChangeArrowheads="1"/>
          </p:cNvPicPr>
          <p:nvPr/>
        </p:nvPicPr>
        <p:blipFill>
          <a:blip r:embed="rId2"/>
          <a:srcRect/>
          <a:stretch>
            <a:fillRect/>
          </a:stretch>
        </p:blipFill>
        <p:spPr bwMode="auto">
          <a:xfrm>
            <a:off x="1882775" y="0"/>
            <a:ext cx="5378450" cy="6858000"/>
          </a:xfrm>
          <a:prstGeom prst="rect">
            <a:avLst/>
          </a:prstGeom>
          <a:noFill/>
        </p:spPr>
      </p:pic>
    </p:spTree>
  </p:cSld>
  <p:clrMapOvr>
    <a:masterClrMapping/>
  </p:clrMapOvr>
  <p:transition/>
</p:sld>
</file>

<file path=ppt/slides/slide16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descr="Simon.jpg"/>
          <p:cNvPicPr>
            <a:picLocks noChangeAspect="1"/>
          </p:cNvPicPr>
          <p:nvPr/>
        </p:nvPicPr>
        <p:blipFill>
          <a:blip r:embed="rId2"/>
          <a:stretch>
            <a:fillRect/>
          </a:stretch>
        </p:blipFill>
        <p:spPr>
          <a:xfrm>
            <a:off x="457199" y="685799"/>
            <a:ext cx="4572001" cy="5911275"/>
          </a:xfrm>
          <a:prstGeom prst="rect">
            <a:avLst/>
          </a:prstGeom>
        </p:spPr>
      </p:pic>
      <p:sp>
        <p:nvSpPr>
          <p:cNvPr id="3" name="TextBox 2"/>
          <p:cNvSpPr txBox="1"/>
          <p:nvPr/>
        </p:nvSpPr>
        <p:spPr>
          <a:xfrm>
            <a:off x="5105400" y="762000"/>
            <a:ext cx="3657599" cy="1569660"/>
          </a:xfrm>
          <a:prstGeom prst="rect">
            <a:avLst/>
          </a:prstGeom>
          <a:noFill/>
        </p:spPr>
        <p:txBody>
          <a:bodyPr wrap="square" rtlCol="0">
            <a:spAutoFit/>
          </a:bodyPr>
          <a:lstStyle/>
          <a:p>
            <a:r>
              <a:rPr lang="en-US" dirty="0" smtClean="0"/>
              <a:t>Simon who stalks students who fail to turn in papers</a:t>
            </a:r>
          </a:p>
          <a:p>
            <a:r>
              <a:rPr lang="en-US" dirty="0" smtClean="0"/>
              <a:t>And stares at them</a:t>
            </a:r>
            <a:endParaRPr lang="en-US" dirty="0"/>
          </a:p>
        </p:txBody>
      </p:sp>
    </p:spTree>
  </p:cSld>
  <p:clrMapOvr>
    <a:masterClrMapping/>
  </p:clrMapOvr>
</p:sld>
</file>

<file path=ppt/slides/slide17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smtClean="0">
                <a:ea typeface="+mj-ea"/>
                <a:cs typeface="+mj-cs"/>
              </a:rPr>
              <a:t>Nature in the City—A Grassroots Effort</a:t>
            </a:r>
            <a:endParaRPr lang="en-US" dirty="0">
              <a:ea typeface="+mj-ea"/>
              <a:cs typeface="+mj-cs"/>
            </a:endParaRPr>
          </a:p>
        </p:txBody>
      </p:sp>
      <p:sp>
        <p:nvSpPr>
          <p:cNvPr id="3" name="Content Placeholder 2"/>
          <p:cNvSpPr>
            <a:spLocks noGrp="1"/>
          </p:cNvSpPr>
          <p:nvPr>
            <p:ph idx="1"/>
          </p:nvPr>
        </p:nvSpPr>
        <p:spPr/>
        <p:txBody>
          <a:bodyPr/>
          <a:lstStyle/>
          <a:p>
            <a:pPr eaLnBrk="1" hangingPunct="1">
              <a:buFont typeface="Wingdings" pitchFamily="-110" charset="2"/>
              <a:buChar char="Ø"/>
              <a:defRPr/>
            </a:pPr>
            <a:r>
              <a:rPr lang="en-US" dirty="0" smtClean="0">
                <a:ea typeface="+mn-ea"/>
                <a:cs typeface="+mn-cs"/>
              </a:rPr>
              <a:t>Government Policy pushed nature outside the city</a:t>
            </a:r>
          </a:p>
          <a:p>
            <a:pPr eaLnBrk="1" hangingPunct="1">
              <a:buFont typeface="Wingdings" pitchFamily="-110" charset="2"/>
              <a:buChar char="Ø"/>
              <a:defRPr/>
            </a:pPr>
            <a:r>
              <a:rPr lang="en-US" dirty="0" smtClean="0">
                <a:ea typeface="+mn-ea"/>
                <a:cs typeface="+mn-cs"/>
              </a:rPr>
              <a:t>Citizens brought it back into the city</a:t>
            </a:r>
          </a:p>
          <a:p>
            <a:pPr>
              <a:buFont typeface="Wingdings" pitchFamily="-110" charset="2"/>
              <a:buChar char="Ø"/>
              <a:defRPr/>
            </a:pPr>
            <a:r>
              <a:rPr lang="en-US" dirty="0" smtClean="0"/>
              <a:t>Government Policy pushed nature outside the city</a:t>
            </a:r>
          </a:p>
          <a:p>
            <a:pPr>
              <a:buFont typeface="Wingdings" pitchFamily="-110" charset="2"/>
              <a:buChar char="Ø"/>
              <a:defRPr/>
            </a:pPr>
            <a:r>
              <a:rPr lang="en-US" dirty="0" smtClean="0"/>
              <a:t>Citizens brought it back into the city</a:t>
            </a:r>
          </a:p>
          <a:p>
            <a:pPr eaLnBrk="1" hangingPunct="1">
              <a:buFont typeface="Wingdings" pitchFamily="-110" charset="2"/>
              <a:buChar char="Ø"/>
              <a:defRPr/>
            </a:pPr>
            <a:endParaRPr lang="en-US" dirty="0">
              <a:ea typeface="+mn-ea"/>
              <a:cs typeface="+mn-cs"/>
            </a:endParaRPr>
          </a:p>
        </p:txBody>
      </p:sp>
    </p:spTree>
  </p:cSld>
  <p:clrMapOvr>
    <a:masterClrMapping/>
  </p:clrMapOvr>
  <p:transition advTm="166"/>
  <p:timing>
    <p:tnLst>
      <p:par>
        <p:cTn id="1" dur="indefinite" restart="never" nodeType="tmRoot"/>
      </p:par>
    </p:tnLst>
  </p:timing>
</p:sld>
</file>

<file path=ppt/slides/slide17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344706" name="Rectangle 2"/>
          <p:cNvSpPr>
            <a:spLocks noGrp="1" noChangeArrowheads="1"/>
          </p:cNvSpPr>
          <p:nvPr>
            <p:ph type="title"/>
          </p:nvPr>
        </p:nvSpPr>
        <p:spPr>
          <a:xfrm>
            <a:off x="685800" y="990600"/>
            <a:ext cx="7769225" cy="1143000"/>
          </a:xfrm>
        </p:spPr>
        <p:txBody>
          <a:bodyPr/>
          <a:lstStyle/>
          <a:p>
            <a:pPr algn="l">
              <a:defRPr/>
            </a:pPr>
            <a:r>
              <a:rPr lang="en-US" sz="3600" dirty="0">
                <a:solidFill>
                  <a:srgbClr val="CCFF33"/>
                </a:solidFill>
              </a:rPr>
              <a:t>Natural Areas, Parks &amp; Streams</a:t>
            </a:r>
            <a:br>
              <a:rPr lang="en-US" sz="3600" dirty="0">
                <a:solidFill>
                  <a:srgbClr val="CCFF33"/>
                </a:solidFill>
              </a:rPr>
            </a:br>
            <a:r>
              <a:rPr lang="en-US" sz="3600" dirty="0">
                <a:solidFill>
                  <a:srgbClr val="CCFF33"/>
                </a:solidFill>
              </a:rPr>
              <a:t>Bond Measure, Fall 2006</a:t>
            </a:r>
          </a:p>
        </p:txBody>
      </p:sp>
      <p:sp>
        <p:nvSpPr>
          <p:cNvPr id="6344707" name="Rectangle 3"/>
          <p:cNvSpPr>
            <a:spLocks noGrp="1" noChangeArrowheads="1"/>
          </p:cNvSpPr>
          <p:nvPr>
            <p:ph type="body" sz="half" idx="1"/>
          </p:nvPr>
        </p:nvSpPr>
        <p:spPr>
          <a:xfrm>
            <a:off x="4724400" y="2357438"/>
            <a:ext cx="4038600" cy="6100762"/>
          </a:xfrm>
        </p:spPr>
        <p:txBody>
          <a:bodyPr/>
          <a:lstStyle/>
          <a:p>
            <a:pPr>
              <a:spcBef>
                <a:spcPct val="70000"/>
              </a:spcBef>
              <a:buFont typeface="Wingdings" pitchFamily="-110" charset="2"/>
              <a:buChar char="Ø"/>
              <a:defRPr/>
            </a:pPr>
            <a:r>
              <a:rPr lang="en-US" sz="2000" dirty="0">
                <a:solidFill>
                  <a:srgbClr val="FFFFFF"/>
                </a:solidFill>
              </a:rPr>
              <a:t>$227.4 million total package:</a:t>
            </a:r>
          </a:p>
          <a:p>
            <a:pPr lvl="1">
              <a:spcBef>
                <a:spcPct val="70000"/>
              </a:spcBef>
              <a:buFont typeface="Wingdings" pitchFamily="-110" charset="2"/>
              <a:buChar char="l"/>
              <a:defRPr/>
            </a:pPr>
            <a:r>
              <a:rPr lang="en-US" sz="1800" b="1" dirty="0">
                <a:solidFill>
                  <a:srgbClr val="FFFFFF"/>
                </a:solidFill>
              </a:rPr>
              <a:t>$168.4 million for regional target areas </a:t>
            </a:r>
          </a:p>
          <a:p>
            <a:pPr lvl="1">
              <a:spcBef>
                <a:spcPct val="70000"/>
              </a:spcBef>
              <a:buFont typeface="Wingdings" pitchFamily="-110" charset="2"/>
              <a:buChar char="l"/>
              <a:defRPr/>
            </a:pPr>
            <a:r>
              <a:rPr lang="en-US" sz="1800" b="1" dirty="0">
                <a:solidFill>
                  <a:srgbClr val="FFFFFF"/>
                </a:solidFill>
              </a:rPr>
              <a:t>$44 million local share</a:t>
            </a:r>
          </a:p>
          <a:p>
            <a:pPr lvl="1">
              <a:spcBef>
                <a:spcPct val="70000"/>
              </a:spcBef>
              <a:buFont typeface="Wingdings" pitchFamily="-110" charset="2"/>
              <a:buChar char="l"/>
              <a:defRPr/>
            </a:pPr>
            <a:r>
              <a:rPr lang="en-US" sz="1800" b="1" dirty="0">
                <a:solidFill>
                  <a:srgbClr val="FF0000"/>
                </a:solidFill>
              </a:rPr>
              <a:t>$15 million opportunity grant fund</a:t>
            </a:r>
          </a:p>
          <a:p>
            <a:pPr>
              <a:spcBef>
                <a:spcPct val="70000"/>
              </a:spcBef>
              <a:buFont typeface="Wingdings" pitchFamily="-110" charset="2"/>
              <a:buChar char="Ø"/>
              <a:defRPr/>
            </a:pPr>
            <a:r>
              <a:rPr lang="en-US" sz="2000" dirty="0">
                <a:solidFill>
                  <a:srgbClr val="FFFFFF"/>
                </a:solidFill>
              </a:rPr>
              <a:t>Cost to property tax payers is estimated at 22 cents per $1,000 assessed value.</a:t>
            </a:r>
          </a:p>
          <a:p>
            <a:pPr lvl="3">
              <a:spcBef>
                <a:spcPct val="70000"/>
              </a:spcBef>
              <a:buFont typeface="Wingdings" pitchFamily="-110" charset="2"/>
              <a:buChar char="l"/>
              <a:defRPr/>
            </a:pPr>
            <a:endParaRPr lang="en-US" sz="1400" b="1" dirty="0">
              <a:solidFill>
                <a:srgbClr val="FFFFFF"/>
              </a:solidFill>
            </a:endParaRPr>
          </a:p>
        </p:txBody>
      </p:sp>
      <p:pic>
        <p:nvPicPr>
          <p:cNvPr id="89092" name="Picture 4" descr="gotter_oakleaves_72dpi"/>
          <p:cNvPicPr>
            <a:picLocks noGrp="1" noChangeAspect="1" noChangeArrowheads="1"/>
          </p:cNvPicPr>
          <p:nvPr>
            <p:ph type="clipArt" sz="half" idx="2"/>
          </p:nvPr>
        </p:nvPicPr>
        <p:blipFill>
          <a:blip r:embed="rId3"/>
          <a:srcRect r="81" b="2"/>
          <a:stretch>
            <a:fillRect/>
          </a:stretch>
        </p:blipFill>
        <p:spPr>
          <a:xfrm>
            <a:off x="1981200" y="2433638"/>
            <a:ext cx="2590800" cy="3886200"/>
          </a:xfrm>
        </p:spPr>
      </p:pic>
    </p:spTree>
  </p:cSld>
  <p:clrMapOvr>
    <a:masterClrMapping/>
  </p:clrMapOvr>
  <p:timing>
    <p:tnLst>
      <p:par>
        <p:cTn id="1" dur="indefinite" restart="never" nodeType="tmRoot"/>
      </p:par>
    </p:tnLst>
  </p:timing>
</p:sld>
</file>

<file path=ppt/slides/slide17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92162" name="Picture 2"/>
          <p:cNvPicPr>
            <a:picLocks noChangeAspect="1" noChangeArrowheads="1"/>
          </p:cNvPicPr>
          <p:nvPr/>
        </p:nvPicPr>
        <p:blipFill>
          <a:blip r:embed="rId2"/>
          <a:srcRect/>
          <a:stretch>
            <a:fillRect/>
          </a:stretch>
        </p:blipFill>
        <p:spPr bwMode="auto">
          <a:xfrm>
            <a:off x="190500" y="614363"/>
            <a:ext cx="8763000" cy="5629275"/>
          </a:xfrm>
          <a:prstGeom prst="rect">
            <a:avLst/>
          </a:prstGeom>
          <a:noFill/>
          <a:ln w="9525">
            <a:noFill/>
            <a:miter lim="800000"/>
            <a:headEnd/>
            <a:tailEnd/>
          </a:ln>
        </p:spPr>
      </p:pic>
      <p:cxnSp>
        <p:nvCxnSpPr>
          <p:cNvPr id="4" name="Straight Arrow Connector 3"/>
          <p:cNvCxnSpPr/>
          <p:nvPr/>
        </p:nvCxnSpPr>
        <p:spPr bwMode="auto">
          <a:xfrm rot="5400000">
            <a:off x="5829300" y="4076700"/>
            <a:ext cx="2438400" cy="1447800"/>
          </a:xfrm>
          <a:prstGeom prst="straightConnector1">
            <a:avLst/>
          </a:prstGeom>
          <a:solidFill>
            <a:schemeClr val="accent1"/>
          </a:solidFill>
          <a:ln w="28575" cap="flat" cmpd="sng" algn="ctr">
            <a:solidFill>
              <a:srgbClr val="FF0000"/>
            </a:solidFill>
            <a:prstDash val="solid"/>
            <a:round/>
            <a:headEnd type="arrow" w="med" len="med"/>
            <a:tailEnd type="arrow" w="med" len="med"/>
          </a:ln>
          <a:effectLst/>
        </p:spPr>
      </p:cxnSp>
      <p:sp>
        <p:nvSpPr>
          <p:cNvPr id="5" name="TextBox 4"/>
          <p:cNvSpPr txBox="1"/>
          <p:nvPr/>
        </p:nvSpPr>
        <p:spPr>
          <a:xfrm>
            <a:off x="4572000" y="6172200"/>
            <a:ext cx="3443709" cy="369332"/>
          </a:xfrm>
          <a:prstGeom prst="rect">
            <a:avLst/>
          </a:prstGeom>
          <a:noFill/>
        </p:spPr>
        <p:txBody>
          <a:bodyPr wrap="none" rtlCol="0">
            <a:spAutoFit/>
          </a:bodyPr>
          <a:lstStyle/>
          <a:p>
            <a:r>
              <a:rPr lang="en-US" dirty="0" err="1" smtClean="0"/>
              <a:t>Greenspaces</a:t>
            </a:r>
            <a:r>
              <a:rPr lang="en-US" dirty="0" smtClean="0"/>
              <a:t> movement begins</a:t>
            </a:r>
            <a:endParaRPr lang="en-US" dirty="0"/>
          </a:p>
        </p:txBody>
      </p:sp>
    </p:spTree>
  </p:cSld>
  <p:clrMapOvr>
    <a:masterClrMapping/>
  </p:clrMapOvr>
  <p:timing>
    <p:tnLst>
      <p:par>
        <p:cTn id="1" dur="indefinite" restart="never" nodeType="tmRoot"/>
      </p:par>
    </p:tnLst>
  </p:timing>
</p:sld>
</file>

<file path=ppt/slides/slide17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105922" name="Rectangle 2"/>
          <p:cNvSpPr>
            <a:spLocks noGrp="1" noChangeArrowheads="1"/>
          </p:cNvSpPr>
          <p:nvPr>
            <p:ph type="title"/>
          </p:nvPr>
        </p:nvSpPr>
        <p:spPr/>
        <p:txBody>
          <a:bodyPr/>
          <a:lstStyle/>
          <a:p>
            <a:r>
              <a:rPr lang="en-US" sz="4800" dirty="0" smtClean="0">
                <a:solidFill>
                  <a:srgbClr val="FF0000"/>
                </a:solidFill>
              </a:rPr>
              <a:t>Urban </a:t>
            </a:r>
            <a:r>
              <a:rPr lang="en-US" sz="4800" dirty="0" err="1" smtClean="0">
                <a:solidFill>
                  <a:srgbClr val="FF0000"/>
                </a:solidFill>
              </a:rPr>
              <a:t>Foodscape</a:t>
            </a:r>
            <a:endParaRPr lang="en-US" sz="4800" dirty="0">
              <a:solidFill>
                <a:srgbClr val="FF0000"/>
              </a:solidFill>
            </a:endParaRPr>
          </a:p>
        </p:txBody>
      </p:sp>
      <p:sp>
        <p:nvSpPr>
          <p:cNvPr id="1105923" name="Rectangle 3"/>
          <p:cNvSpPr>
            <a:spLocks noGrp="1" noChangeArrowheads="1"/>
          </p:cNvSpPr>
          <p:nvPr>
            <p:ph type="body" idx="1"/>
          </p:nvPr>
        </p:nvSpPr>
        <p:spPr>
          <a:xfrm>
            <a:off x="457200" y="1600201"/>
            <a:ext cx="4724400" cy="1676399"/>
          </a:xfrm>
        </p:spPr>
        <p:txBody>
          <a:bodyPr/>
          <a:lstStyle/>
          <a:p>
            <a:pPr>
              <a:buFont typeface="Wingdings" charset="2"/>
              <a:buNone/>
            </a:pPr>
            <a:r>
              <a:rPr lang="en-US" dirty="0" smtClean="0"/>
              <a:t>Now we are attempting to also integrate urban farming</a:t>
            </a:r>
            <a:endParaRPr lang="en-US" dirty="0"/>
          </a:p>
        </p:txBody>
      </p:sp>
      <p:pic>
        <p:nvPicPr>
          <p:cNvPr id="4" name="ClipArt Placeholder 4" descr="bella3.jpg"/>
          <p:cNvPicPr>
            <a:picLocks noChangeAspect="1"/>
          </p:cNvPicPr>
          <p:nvPr/>
        </p:nvPicPr>
        <p:blipFill>
          <a:blip r:embed="rId2"/>
          <a:srcRect/>
          <a:stretch>
            <a:fillRect/>
          </a:stretch>
        </p:blipFill>
        <p:spPr bwMode="auto">
          <a:xfrm>
            <a:off x="5562600" y="1905000"/>
            <a:ext cx="2971800" cy="4439815"/>
          </a:xfrm>
          <a:prstGeom prst="rect">
            <a:avLst/>
          </a:prstGeom>
          <a:noFill/>
          <a:ln w="9525">
            <a:noFill/>
            <a:miter lim="800000"/>
            <a:headEnd/>
            <a:tailEnd/>
          </a:ln>
        </p:spPr>
      </p:pic>
      <p:pic>
        <p:nvPicPr>
          <p:cNvPr id="5" name="Picture 3"/>
          <p:cNvPicPr>
            <a:picLocks noChangeAspect="1" noChangeArrowheads="1"/>
          </p:cNvPicPr>
          <p:nvPr/>
        </p:nvPicPr>
        <p:blipFill>
          <a:blip r:embed="rId3"/>
          <a:srcRect/>
          <a:stretch>
            <a:fillRect/>
          </a:stretch>
        </p:blipFill>
        <p:spPr bwMode="auto">
          <a:xfrm>
            <a:off x="685800" y="3200400"/>
            <a:ext cx="4300537" cy="3102419"/>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solidFill>
                  <a:schemeClr val="tx1"/>
                </a:solidFill>
              </a:rPr>
              <a:t>Origins of Natural Foods Movement</a:t>
            </a:r>
            <a:br>
              <a:rPr lang="en-US" sz="3600" dirty="0" smtClean="0">
                <a:solidFill>
                  <a:schemeClr val="tx1"/>
                </a:solidFill>
              </a:rPr>
            </a:br>
            <a:r>
              <a:rPr lang="en-US" sz="3600" dirty="0" smtClean="0">
                <a:solidFill>
                  <a:schemeClr val="tx1"/>
                </a:solidFill>
              </a:rPr>
              <a:t>Alternative Agriculture Conference</a:t>
            </a:r>
            <a:endParaRPr lang="en-US" sz="3600" dirty="0">
              <a:solidFill>
                <a:schemeClr val="tx1"/>
              </a:solidFill>
            </a:endParaRPr>
          </a:p>
        </p:txBody>
      </p:sp>
      <p:sp>
        <p:nvSpPr>
          <p:cNvPr id="3" name="Content Placeholder 2"/>
          <p:cNvSpPr>
            <a:spLocks noGrp="1"/>
          </p:cNvSpPr>
          <p:nvPr>
            <p:ph idx="1"/>
          </p:nvPr>
        </p:nvSpPr>
        <p:spPr/>
        <p:txBody>
          <a:bodyPr/>
          <a:lstStyle/>
          <a:p>
            <a:r>
              <a:rPr lang="en-US" dirty="0" smtClean="0"/>
              <a:t>Wendell Berry: World Expo Spokane, 1974, his words were like a “match thrown on dry tinder…”</a:t>
            </a:r>
          </a:p>
          <a:p>
            <a:r>
              <a:rPr lang="en-US" dirty="0" smtClean="0"/>
              <a:t>800 people showed up in Ellensburg, Washington, November, 1974, drawn there as much by word of mouth as media</a:t>
            </a:r>
          </a:p>
          <a:p>
            <a:r>
              <a:rPr lang="en-US" dirty="0" smtClean="0"/>
              <a:t>Workshops and panels created at the conference (scarcity of knowledge)</a:t>
            </a:r>
            <a:endParaRPr lang="en-US" dirty="0"/>
          </a:p>
        </p:txBody>
      </p:sp>
    </p:spTree>
  </p:cSld>
  <p:clrMapOvr>
    <a:masterClrMapping/>
  </p:clrMapOvr>
  <p:timing>
    <p:tnLst>
      <p:par>
        <p:cTn id="1" dur="indefinite" restart="never" nodeType="tmRoot"/>
      </p:par>
    </p:tnLst>
  </p:timing>
</p:sld>
</file>

<file path=ppt/slides/slide17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Founding of Tilth—1977 at Pragtree Farm, Washington</a:t>
            </a:r>
            <a:endParaRPr lang="en-US" sz="3200" dirty="0"/>
          </a:p>
        </p:txBody>
      </p:sp>
      <p:pic>
        <p:nvPicPr>
          <p:cNvPr id="4" name="Content Placeholder 3" descr="anewbeg1-R.jpg"/>
          <p:cNvPicPr>
            <a:picLocks noGrp="1" noChangeAspect="1"/>
          </p:cNvPicPr>
          <p:nvPr>
            <p:ph idx="1"/>
          </p:nvPr>
        </p:nvPicPr>
        <p:blipFill>
          <a:blip r:embed="rId2"/>
          <a:srcRect l="-10345" r="-10345"/>
          <a:stretch>
            <a:fillRect/>
          </a:stretch>
        </p:blipFill>
        <p:spPr/>
      </p:pic>
    </p:spTree>
  </p:cSld>
  <p:clrMapOvr>
    <a:masterClrMapping/>
  </p:clrMapOvr>
  <p:timing>
    <p:tnLst>
      <p:par>
        <p:cTn id="1" dur="indefinite" restart="never" nodeType="tmRoot"/>
      </p:par>
    </p:tnLst>
  </p:timing>
</p:sld>
</file>

<file path=ppt/slides/slide17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Sustainable Agriculture in the Northwest, 1982</a:t>
            </a:r>
            <a:endParaRPr lang="en-US" sz="3600" dirty="0"/>
          </a:p>
        </p:txBody>
      </p:sp>
      <p:pic>
        <p:nvPicPr>
          <p:cNvPr id="4" name="Content Placeholder 3" descr="51dk8EBTnXL._SL500_AA300_.jpg"/>
          <p:cNvPicPr>
            <a:picLocks noGrp="1" noChangeAspect="1"/>
          </p:cNvPicPr>
          <p:nvPr>
            <p:ph idx="1"/>
          </p:nvPr>
        </p:nvPicPr>
        <p:blipFill>
          <a:blip r:embed="rId2"/>
          <a:srcRect l="-40820" r="-40820"/>
          <a:stretch>
            <a:fillRect/>
          </a:stretch>
        </p:blipFill>
        <p:spPr>
          <a:xfrm>
            <a:off x="-1219200" y="1524000"/>
            <a:ext cx="8991600" cy="4950237"/>
          </a:xfrm>
        </p:spPr>
      </p:pic>
    </p:spTree>
  </p:cSld>
  <p:clrMapOvr>
    <a:masterClrMapping/>
  </p:clrMapOvr>
</p:sld>
</file>

<file path=ppt/slides/slide17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7106" name="AutoShape 2"/>
          <p:cNvSpPr>
            <a:spLocks noGrp="1" noChangeArrowheads="1"/>
          </p:cNvSpPr>
          <p:nvPr>
            <p:ph type="title"/>
          </p:nvPr>
        </p:nvSpPr>
        <p:spPr>
          <a:xfrm>
            <a:off x="761761" y="760400"/>
            <a:ext cx="7927200" cy="763600"/>
          </a:xfrm>
          <a:ln/>
        </p:spPr>
        <p:txBody>
          <a:bodyPr lIns="0" tIns="0" rIns="0" bIns="0" anchor="ctr"/>
          <a:lstStyle/>
          <a:p>
            <a:pPr marL="195843" indent="-195843" defTabSz="652330">
              <a:tabLst>
                <a:tab pos="656650" algn="l"/>
                <a:tab pos="1313299" algn="l"/>
                <a:tab pos="1969949" algn="l"/>
                <a:tab pos="2626599" algn="l"/>
                <a:tab pos="3283248" algn="l"/>
                <a:tab pos="3939898" algn="l"/>
                <a:tab pos="4595108" algn="l"/>
                <a:tab pos="5253198" algn="l"/>
                <a:tab pos="5909847" algn="l"/>
                <a:tab pos="6563617" algn="l"/>
                <a:tab pos="7220267" algn="l"/>
              </a:tabLst>
            </a:pPr>
            <a:r>
              <a:rPr lang="en-GB" sz="3600" dirty="0" smtClean="0"/>
              <a:t>When considering urban </a:t>
            </a:r>
            <a:r>
              <a:rPr lang="en-GB" sz="3600" dirty="0" err="1" smtClean="0"/>
              <a:t>foodscape</a:t>
            </a:r>
            <a:r>
              <a:rPr lang="en-GB" sz="3600" dirty="0" smtClean="0"/>
              <a:t> remember: Food </a:t>
            </a:r>
            <a:r>
              <a:rPr lang="en-GB" sz="3600" dirty="0"/>
              <a:t>System Components</a:t>
            </a:r>
          </a:p>
        </p:txBody>
      </p:sp>
      <p:sp>
        <p:nvSpPr>
          <p:cNvPr id="47107" name="Rectangle 3"/>
          <p:cNvSpPr>
            <a:spLocks noGrp="1" noChangeArrowheads="1"/>
          </p:cNvSpPr>
          <p:nvPr>
            <p:ph type="body" idx="1"/>
          </p:nvPr>
        </p:nvSpPr>
        <p:spPr>
          <a:xfrm>
            <a:off x="838200" y="2362200"/>
            <a:ext cx="7522560" cy="4114800"/>
          </a:xfrm>
          <a:ln/>
        </p:spPr>
        <p:txBody>
          <a:bodyPr lIns="0" tIns="0" rIns="0" bIns="0"/>
          <a:lstStyle/>
          <a:p>
            <a:pPr marL="391686" indent="-293764" defTabSz="652330">
              <a:lnSpc>
                <a:spcPct val="90000"/>
              </a:lnSpc>
              <a:buNone/>
              <a:tabLst>
                <a:tab pos="656650" algn="l"/>
                <a:tab pos="1313299" algn="l"/>
                <a:tab pos="1969949" algn="l"/>
                <a:tab pos="2626599" algn="l"/>
                <a:tab pos="3283248" algn="l"/>
                <a:tab pos="3939898" algn="l"/>
                <a:tab pos="4595108" algn="l"/>
                <a:tab pos="5253198" algn="l"/>
                <a:tab pos="5909847" algn="l"/>
                <a:tab pos="6563617" algn="l"/>
                <a:tab pos="7220267" algn="l"/>
              </a:tabLst>
            </a:pPr>
            <a:r>
              <a:rPr lang="en-GB" dirty="0"/>
              <a:t>Production</a:t>
            </a:r>
          </a:p>
          <a:p>
            <a:pPr marL="391686" indent="-293764" defTabSz="652330">
              <a:lnSpc>
                <a:spcPct val="90000"/>
              </a:lnSpc>
              <a:buNone/>
              <a:tabLst>
                <a:tab pos="656650" algn="l"/>
                <a:tab pos="1313299" algn="l"/>
                <a:tab pos="1969949" algn="l"/>
                <a:tab pos="2626599" algn="l"/>
                <a:tab pos="3283248" algn="l"/>
                <a:tab pos="3939898" algn="l"/>
                <a:tab pos="4595108" algn="l"/>
                <a:tab pos="5253198" algn="l"/>
                <a:tab pos="5909847" algn="l"/>
                <a:tab pos="6563617" algn="l"/>
                <a:tab pos="7220267" algn="l"/>
              </a:tabLst>
            </a:pPr>
            <a:endParaRPr lang="en-GB" sz="2200" dirty="0"/>
          </a:p>
          <a:p>
            <a:pPr marL="391686" indent="-293764" defTabSz="652330">
              <a:lnSpc>
                <a:spcPct val="90000"/>
              </a:lnSpc>
              <a:buNone/>
              <a:tabLst>
                <a:tab pos="656650" algn="l"/>
                <a:tab pos="1313299" algn="l"/>
                <a:tab pos="1969949" algn="l"/>
                <a:tab pos="2626599" algn="l"/>
                <a:tab pos="3283248" algn="l"/>
                <a:tab pos="3939898" algn="l"/>
                <a:tab pos="4595108" algn="l"/>
                <a:tab pos="5253198" algn="l"/>
                <a:tab pos="5909847" algn="l"/>
                <a:tab pos="6563617" algn="l"/>
                <a:tab pos="7220267" algn="l"/>
              </a:tabLst>
            </a:pPr>
            <a:r>
              <a:rPr lang="en-GB" dirty="0"/>
              <a:t>Processing</a:t>
            </a:r>
          </a:p>
          <a:p>
            <a:pPr marL="391686" indent="-293764" defTabSz="652330">
              <a:lnSpc>
                <a:spcPct val="90000"/>
              </a:lnSpc>
              <a:buNone/>
              <a:tabLst>
                <a:tab pos="656650" algn="l"/>
                <a:tab pos="1313299" algn="l"/>
                <a:tab pos="1969949" algn="l"/>
                <a:tab pos="2626599" algn="l"/>
                <a:tab pos="3283248" algn="l"/>
                <a:tab pos="3939898" algn="l"/>
                <a:tab pos="4595108" algn="l"/>
                <a:tab pos="5253198" algn="l"/>
                <a:tab pos="5909847" algn="l"/>
                <a:tab pos="6563617" algn="l"/>
                <a:tab pos="7220267" algn="l"/>
              </a:tabLst>
            </a:pPr>
            <a:endParaRPr lang="en-GB" sz="2200" dirty="0"/>
          </a:p>
          <a:p>
            <a:pPr marL="391686" indent="-293764" defTabSz="652330">
              <a:lnSpc>
                <a:spcPct val="90000"/>
              </a:lnSpc>
              <a:buNone/>
              <a:tabLst>
                <a:tab pos="656650" algn="l"/>
                <a:tab pos="1313299" algn="l"/>
                <a:tab pos="1969949" algn="l"/>
                <a:tab pos="2626599" algn="l"/>
                <a:tab pos="3283248" algn="l"/>
                <a:tab pos="3939898" algn="l"/>
                <a:tab pos="4595108" algn="l"/>
                <a:tab pos="5253198" algn="l"/>
                <a:tab pos="5909847" algn="l"/>
                <a:tab pos="6563617" algn="l"/>
                <a:tab pos="7220267" algn="l"/>
              </a:tabLst>
            </a:pPr>
            <a:r>
              <a:rPr lang="en-GB" dirty="0"/>
              <a:t>Distribution</a:t>
            </a:r>
          </a:p>
          <a:p>
            <a:pPr marL="391686" indent="-293764" defTabSz="652330">
              <a:lnSpc>
                <a:spcPct val="90000"/>
              </a:lnSpc>
              <a:buNone/>
              <a:tabLst>
                <a:tab pos="656650" algn="l"/>
                <a:tab pos="1313299" algn="l"/>
                <a:tab pos="1969949" algn="l"/>
                <a:tab pos="2626599" algn="l"/>
                <a:tab pos="3283248" algn="l"/>
                <a:tab pos="3939898" algn="l"/>
                <a:tab pos="4595108" algn="l"/>
                <a:tab pos="5253198" algn="l"/>
                <a:tab pos="5909847" algn="l"/>
                <a:tab pos="6563617" algn="l"/>
                <a:tab pos="7220267" algn="l"/>
              </a:tabLst>
            </a:pPr>
            <a:endParaRPr lang="en-GB" sz="2200" dirty="0"/>
          </a:p>
          <a:p>
            <a:pPr marL="391686" indent="-293764" defTabSz="652330">
              <a:lnSpc>
                <a:spcPct val="90000"/>
              </a:lnSpc>
              <a:buNone/>
              <a:tabLst>
                <a:tab pos="656650" algn="l"/>
                <a:tab pos="1313299" algn="l"/>
                <a:tab pos="1969949" algn="l"/>
                <a:tab pos="2626599" algn="l"/>
                <a:tab pos="3283248" algn="l"/>
                <a:tab pos="3939898" algn="l"/>
                <a:tab pos="4595108" algn="l"/>
                <a:tab pos="5253198" algn="l"/>
                <a:tab pos="5909847" algn="l"/>
                <a:tab pos="6563617" algn="l"/>
                <a:tab pos="7220267" algn="l"/>
              </a:tabLst>
            </a:pPr>
            <a:r>
              <a:rPr lang="en-GB" dirty="0"/>
              <a:t>Markets</a:t>
            </a:r>
          </a:p>
          <a:p>
            <a:pPr marL="391686" indent="-293764" defTabSz="652330">
              <a:lnSpc>
                <a:spcPct val="90000"/>
              </a:lnSpc>
              <a:buNone/>
              <a:tabLst>
                <a:tab pos="656650" algn="l"/>
                <a:tab pos="1313299" algn="l"/>
                <a:tab pos="1969949" algn="l"/>
                <a:tab pos="2626599" algn="l"/>
                <a:tab pos="3283248" algn="l"/>
                <a:tab pos="3939898" algn="l"/>
                <a:tab pos="4595108" algn="l"/>
                <a:tab pos="5253198" algn="l"/>
                <a:tab pos="5909847" algn="l"/>
                <a:tab pos="6563617" algn="l"/>
                <a:tab pos="7220267" algn="l"/>
              </a:tabLst>
            </a:pPr>
            <a:endParaRPr lang="en-GB" sz="2200" dirty="0"/>
          </a:p>
          <a:p>
            <a:pPr marL="391686" indent="-293764" defTabSz="652330">
              <a:lnSpc>
                <a:spcPct val="90000"/>
              </a:lnSpc>
              <a:buNone/>
              <a:tabLst>
                <a:tab pos="656650" algn="l"/>
                <a:tab pos="1313299" algn="l"/>
                <a:tab pos="1969949" algn="l"/>
                <a:tab pos="2626599" algn="l"/>
                <a:tab pos="3283248" algn="l"/>
                <a:tab pos="3939898" algn="l"/>
                <a:tab pos="4595108" algn="l"/>
                <a:tab pos="5253198" algn="l"/>
                <a:tab pos="5909847" algn="l"/>
                <a:tab pos="6563617" algn="l"/>
                <a:tab pos="7220267" algn="l"/>
              </a:tabLst>
            </a:pPr>
            <a:r>
              <a:rPr lang="en-GB" dirty="0"/>
              <a:t>Waste Management</a:t>
            </a:r>
          </a:p>
          <a:p>
            <a:pPr marL="391686" indent="-293764" defTabSz="652330">
              <a:lnSpc>
                <a:spcPct val="90000"/>
              </a:lnSpc>
              <a:buNone/>
              <a:tabLst>
                <a:tab pos="656650" algn="l"/>
                <a:tab pos="1313299" algn="l"/>
                <a:tab pos="1969949" algn="l"/>
                <a:tab pos="2626599" algn="l"/>
                <a:tab pos="3283248" algn="l"/>
                <a:tab pos="3939898" algn="l"/>
                <a:tab pos="4595108" algn="l"/>
                <a:tab pos="5253198" algn="l"/>
                <a:tab pos="5909847" algn="l"/>
                <a:tab pos="6563617" algn="l"/>
                <a:tab pos="7220267" algn="l"/>
              </a:tabLst>
            </a:pPr>
            <a:endParaRPr lang="en-GB" dirty="0"/>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7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Buy Local</a:t>
            </a:r>
            <a:endParaRPr lang="en-US" dirty="0"/>
          </a:p>
        </p:txBody>
      </p:sp>
      <p:sp>
        <p:nvSpPr>
          <p:cNvPr id="3" name="Content Placeholder 2"/>
          <p:cNvSpPr>
            <a:spLocks noGrp="1"/>
          </p:cNvSpPr>
          <p:nvPr>
            <p:ph idx="1"/>
          </p:nvPr>
        </p:nvSpPr>
        <p:spPr/>
        <p:txBody>
          <a:bodyPr/>
          <a:lstStyle/>
          <a:p>
            <a:pPr>
              <a:buNone/>
            </a:pPr>
            <a:r>
              <a:rPr lang="en-US" sz="1800" dirty="0" smtClean="0"/>
              <a:t>. </a:t>
            </a:r>
            <a:endParaRPr lang="en-US" sz="1800" dirty="0" smtClean="0"/>
          </a:p>
          <a:p>
            <a:r>
              <a:rPr lang="en-US" sz="1800" dirty="0" smtClean="0"/>
              <a:t>• Helps farmers pocket a higher percentage of every food dollar, </a:t>
            </a:r>
          </a:p>
          <a:p>
            <a:r>
              <a:rPr lang="en-US" sz="1800" dirty="0" smtClean="0"/>
              <a:t>bringing more economic stability to farm communities. </a:t>
            </a:r>
          </a:p>
          <a:p>
            <a:r>
              <a:rPr lang="en-US" sz="1800" dirty="0" smtClean="0"/>
              <a:t>•</a:t>
            </a:r>
            <a:r>
              <a:rPr lang="en-US" sz="1800" dirty="0" smtClean="0"/>
              <a:t> Studies </a:t>
            </a:r>
            <a:r>
              <a:rPr lang="en-US" sz="1800" dirty="0" smtClean="0"/>
              <a:t>have shown that</a:t>
            </a:r>
            <a:r>
              <a:rPr lang="en-US" sz="1800" dirty="0" smtClean="0"/>
              <a:t>  every </a:t>
            </a:r>
            <a:r>
              <a:rPr lang="en-US" sz="1800" dirty="0" smtClean="0"/>
              <a:t>dollar spent with a local food business generates up to</a:t>
            </a:r>
            <a:r>
              <a:rPr lang="en-US" sz="1800" dirty="0" smtClean="0"/>
              <a:t> $</a:t>
            </a:r>
            <a:r>
              <a:rPr lang="en-US" sz="1800" dirty="0" smtClean="0"/>
              <a:t>2.50 in additional local economic activity. </a:t>
            </a:r>
          </a:p>
          <a:p>
            <a:r>
              <a:rPr lang="en-US" sz="1800" dirty="0" smtClean="0"/>
              <a:t>• Promotes biodiversity by supporting production of heirloom </a:t>
            </a:r>
          </a:p>
          <a:p>
            <a:r>
              <a:rPr lang="en-US" sz="1800" dirty="0" smtClean="0"/>
              <a:t>varieties and lesser-known crops. </a:t>
            </a:r>
          </a:p>
          <a:p>
            <a:r>
              <a:rPr lang="en-US" sz="1800" dirty="0" smtClean="0"/>
              <a:t>• Protects farmland and open space from development by keeping </a:t>
            </a:r>
          </a:p>
          <a:p>
            <a:r>
              <a:rPr lang="en-US" sz="1800" dirty="0" smtClean="0"/>
              <a:t>family agriculture a vibrant and competitive land use. </a:t>
            </a:r>
          </a:p>
          <a:p>
            <a:r>
              <a:rPr lang="en-US" sz="1800" dirty="0" smtClean="0"/>
              <a:t>• Brings fresh, quality food to market at the peak of ripeness and </a:t>
            </a:r>
          </a:p>
          <a:p>
            <a:r>
              <a:rPr lang="en-US" sz="1800" dirty="0" smtClean="0"/>
              <a:t>seasonality. </a:t>
            </a:r>
          </a:p>
          <a:p>
            <a:r>
              <a:rPr lang="en-US" sz="1800" dirty="0" smtClean="0"/>
              <a:t>• Builds long-term mutually beneficial relationships between food </a:t>
            </a:r>
          </a:p>
          <a:p>
            <a:r>
              <a:rPr lang="en-US" sz="1800" dirty="0" smtClean="0"/>
              <a:t>producers and food buyers, and reconnects eaters with the source </a:t>
            </a:r>
          </a:p>
          <a:p>
            <a:r>
              <a:rPr lang="en-US" sz="1800" dirty="0" smtClean="0"/>
              <a:t>of their food. </a:t>
            </a:r>
          </a:p>
        </p:txBody>
      </p:sp>
    </p:spTree>
  </p:cSld>
  <p:clrMapOvr>
    <a:masterClrMapping/>
  </p:clrMapOvr>
</p:sld>
</file>

<file path=ppt/slides/slide17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105922" name="Rectangle 2"/>
          <p:cNvSpPr>
            <a:spLocks noGrp="1" noChangeArrowheads="1"/>
          </p:cNvSpPr>
          <p:nvPr>
            <p:ph type="title"/>
          </p:nvPr>
        </p:nvSpPr>
        <p:spPr/>
        <p:txBody>
          <a:bodyPr/>
          <a:lstStyle/>
          <a:p>
            <a:pPr eaLnBrk="1" hangingPunct="1">
              <a:defRPr/>
            </a:pPr>
            <a:r>
              <a:rPr lang="en-US" dirty="0" smtClean="0">
                <a:solidFill>
                  <a:srgbClr val="FFFFFF"/>
                </a:solidFill>
              </a:rPr>
              <a:t>Urban Food Systems</a:t>
            </a:r>
          </a:p>
        </p:txBody>
      </p:sp>
      <p:sp>
        <p:nvSpPr>
          <p:cNvPr id="1105923" name="Rectangle 3"/>
          <p:cNvSpPr>
            <a:spLocks noGrp="1" noChangeArrowheads="1"/>
          </p:cNvSpPr>
          <p:nvPr>
            <p:ph type="body" idx="1"/>
          </p:nvPr>
        </p:nvSpPr>
        <p:spPr/>
        <p:txBody>
          <a:bodyPr/>
          <a:lstStyle/>
          <a:p>
            <a:pPr eaLnBrk="1" hangingPunct="1">
              <a:buFont typeface="Wingdings" charset="2"/>
              <a:buNone/>
              <a:defRPr/>
            </a:pPr>
            <a:r>
              <a:rPr lang="en-US" dirty="0" smtClean="0">
                <a:ea typeface="+mn-ea"/>
                <a:cs typeface="+mn-cs"/>
              </a:rPr>
              <a:t>Setting local goals—</a:t>
            </a:r>
            <a:r>
              <a:rPr lang="en-US" dirty="0" smtClean="0">
                <a:ea typeface="+mn-ea"/>
                <a:cs typeface="+mn-cs"/>
              </a:rPr>
              <a:t>what percent of food? Integrated with other uses and needs?</a:t>
            </a:r>
          </a:p>
          <a:p>
            <a:pPr eaLnBrk="1" hangingPunct="1">
              <a:buFont typeface="Wingdings" charset="2"/>
              <a:buNone/>
              <a:defRPr/>
            </a:pPr>
            <a:r>
              <a:rPr lang="en-US" dirty="0" smtClean="0">
                <a:ea typeface="+mn-ea"/>
                <a:cs typeface="+mn-cs"/>
              </a:rPr>
              <a:t>Policy frameworks</a:t>
            </a:r>
          </a:p>
          <a:p>
            <a:pPr eaLnBrk="1" hangingPunct="1">
              <a:buFont typeface="Wingdings" charset="2"/>
              <a:buNone/>
              <a:defRPr/>
            </a:pPr>
            <a:r>
              <a:rPr lang="en-US" dirty="0" smtClean="0">
                <a:ea typeface="+mn-ea"/>
                <a:cs typeface="+mn-cs"/>
              </a:rPr>
              <a:t>Social goals as well as healthy food</a:t>
            </a:r>
            <a:endParaRPr lang="en-US" dirty="0">
              <a:ea typeface="+mn-ea"/>
              <a:cs typeface="+mn-cs"/>
            </a:endParaRPr>
          </a:p>
        </p:txBody>
      </p:sp>
    </p:spTree>
  </p:cSld>
  <p:clrMapOvr>
    <a:masterClrMapping/>
  </p:clrMapOvr>
  <p:transition advTm="149"/>
  <p:timing>
    <p:tnLst>
      <p:par>
        <p:cTn id="1" dur="indefinite" restart="never" nodeType="tmRoot"/>
      </p:par>
    </p:tnLst>
  </p:timing>
</p:sld>
</file>

<file path=ppt/slides/slide18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smtClean="0">
                <a:ea typeface="ＭＳ Ｐゴシック" pitchFamily="34" charset="-128"/>
              </a:rPr>
              <a:t>Diggable Cities Inventory</a:t>
            </a:r>
          </a:p>
        </p:txBody>
      </p:sp>
      <p:sp>
        <p:nvSpPr>
          <p:cNvPr id="3" name="Content Placeholder 2"/>
          <p:cNvSpPr>
            <a:spLocks noGrp="1"/>
          </p:cNvSpPr>
          <p:nvPr>
            <p:ph idx="1"/>
          </p:nvPr>
        </p:nvSpPr>
        <p:spPr/>
        <p:txBody>
          <a:bodyPr/>
          <a:lstStyle/>
          <a:p>
            <a:pPr eaLnBrk="1" hangingPunct="1">
              <a:buFont typeface="Wingdings" pitchFamily="2" charset="2"/>
              <a:buChar char="Ø"/>
              <a:defRPr/>
            </a:pPr>
            <a:endParaRPr lang="en-US" dirty="0" smtClean="0">
              <a:ea typeface="ＭＳ Ｐゴシック" pitchFamily="34" charset="-128"/>
            </a:endParaRPr>
          </a:p>
        </p:txBody>
      </p:sp>
      <p:pic>
        <p:nvPicPr>
          <p:cNvPr id="133124" name="Picture 3"/>
          <p:cNvPicPr>
            <a:picLocks noChangeAspect="1"/>
          </p:cNvPicPr>
          <p:nvPr/>
        </p:nvPicPr>
        <p:blipFill>
          <a:blip r:embed="rId3"/>
          <a:srcRect/>
          <a:stretch>
            <a:fillRect/>
          </a:stretch>
        </p:blipFill>
        <p:spPr bwMode="auto">
          <a:xfrm>
            <a:off x="1143000" y="1295400"/>
            <a:ext cx="6858000" cy="5292725"/>
          </a:xfrm>
          <a:prstGeom prst="rect">
            <a:avLst/>
          </a:prstGeom>
          <a:noFill/>
          <a:ln w="9525">
            <a:noFill/>
            <a:miter lim="800000"/>
            <a:headEnd/>
            <a:tailEnd/>
          </a:ln>
        </p:spPr>
      </p:pic>
    </p:spTree>
  </p:cSld>
  <p:clrMapOvr>
    <a:masterClrMapping/>
  </p:clrMapOvr>
  <p:transition advTm="149"/>
  <p:timing>
    <p:tnLst>
      <p:par>
        <p:cTn id="1" dur="indefinite" restart="never" nodeType="tmRoot"/>
      </p:par>
    </p:tnLst>
  </p:timing>
</p:sld>
</file>

<file path=ppt/slides/slide18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243138" name="Rectangle 2"/>
          <p:cNvSpPr>
            <a:spLocks noGrp="1" noChangeArrowheads="1"/>
          </p:cNvSpPr>
          <p:nvPr>
            <p:ph type="title"/>
          </p:nvPr>
        </p:nvSpPr>
        <p:spPr/>
        <p:txBody>
          <a:bodyPr/>
          <a:lstStyle/>
          <a:p>
            <a:pPr>
              <a:defRPr/>
            </a:pPr>
            <a:endParaRPr lang="en-US" dirty="0"/>
          </a:p>
        </p:txBody>
      </p:sp>
      <p:pic>
        <p:nvPicPr>
          <p:cNvPr id="135171" name="Picture 3" descr="zengersign"/>
          <p:cNvPicPr>
            <a:picLocks noGrp="1" noChangeAspect="1" noChangeArrowheads="1"/>
          </p:cNvPicPr>
          <p:nvPr>
            <p:ph idx="1"/>
          </p:nvPr>
        </p:nvPicPr>
        <p:blipFill>
          <a:blip r:embed="rId3"/>
          <a:srcRect/>
          <a:stretch>
            <a:fillRect/>
          </a:stretch>
        </p:blipFill>
        <p:spPr>
          <a:xfrm>
            <a:off x="1550988" y="1600200"/>
            <a:ext cx="6042025" cy="4530725"/>
          </a:xfrm>
        </p:spPr>
      </p:pic>
    </p:spTree>
  </p:cSld>
  <p:clrMapOvr>
    <a:masterClrMapping/>
  </p:clrMapOvr>
  <p:transition advTm="133"/>
  <p:timing>
    <p:tnLst>
      <p:par>
        <p:cTn id="1" dur="indefinite" restart="never" nodeType="tmRoot"/>
      </p:par>
    </p:tnLst>
  </p:timing>
</p:sld>
</file>

<file path=ppt/slides/slide18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54370" name="Rectangle 2"/>
          <p:cNvSpPr>
            <a:spLocks noGrp="1" noChangeArrowheads="1"/>
          </p:cNvSpPr>
          <p:nvPr>
            <p:ph type="title"/>
          </p:nvPr>
        </p:nvSpPr>
        <p:spPr/>
        <p:txBody>
          <a:bodyPr/>
          <a:lstStyle/>
          <a:p>
            <a:pPr>
              <a:defRPr/>
            </a:pPr>
            <a:r>
              <a:rPr lang="en-US" dirty="0"/>
              <a:t>Zenger Farm: Education</a:t>
            </a:r>
          </a:p>
        </p:txBody>
      </p:sp>
      <p:pic>
        <p:nvPicPr>
          <p:cNvPr id="137219" name="Picture 4" descr="kids harvesting pumpkins"/>
          <p:cNvPicPr>
            <a:picLocks noGrp="1" noChangeAspect="1" noChangeArrowheads="1"/>
          </p:cNvPicPr>
          <p:nvPr>
            <p:ph idx="1"/>
          </p:nvPr>
        </p:nvPicPr>
        <p:blipFill>
          <a:blip r:embed="rId3"/>
          <a:srcRect/>
          <a:stretch>
            <a:fillRect/>
          </a:stretch>
        </p:blipFill>
        <p:spPr>
          <a:xfrm>
            <a:off x="685800" y="1524000"/>
            <a:ext cx="7620000" cy="5191125"/>
          </a:xfrm>
        </p:spPr>
      </p:pic>
    </p:spTree>
  </p:cSld>
  <p:clrMapOvr>
    <a:masterClrMapping/>
  </p:clrMapOvr>
  <p:transition advTm="149"/>
  <p:timing>
    <p:tnLst>
      <p:par>
        <p:cTn id="1" dur="indefinite" restart="never" nodeType="tmRoot"/>
      </p:par>
    </p:tnLst>
  </p:timing>
</p:sld>
</file>

<file path=ppt/slides/slide18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smtClean="0">
                <a:ea typeface="+mj-ea"/>
                <a:cs typeface="+mj-cs"/>
              </a:rPr>
              <a:t>Farm to School Program</a:t>
            </a:r>
            <a:endParaRPr lang="en-US" dirty="0">
              <a:ea typeface="+mj-ea"/>
              <a:cs typeface="+mj-cs"/>
            </a:endParaRPr>
          </a:p>
        </p:txBody>
      </p:sp>
      <p:sp>
        <p:nvSpPr>
          <p:cNvPr id="3" name="Content Placeholder 2"/>
          <p:cNvSpPr>
            <a:spLocks noGrp="1"/>
          </p:cNvSpPr>
          <p:nvPr>
            <p:ph idx="1"/>
          </p:nvPr>
        </p:nvSpPr>
        <p:spPr/>
        <p:txBody>
          <a:bodyPr/>
          <a:lstStyle/>
          <a:p>
            <a:pPr eaLnBrk="1" hangingPunct="1">
              <a:buFont typeface="Wingdings" pitchFamily="-107" charset="2"/>
              <a:buChar char="Ø"/>
              <a:defRPr/>
            </a:pPr>
            <a:endParaRPr lang="en-US" dirty="0">
              <a:ea typeface="+mn-ea"/>
              <a:cs typeface="+mn-cs"/>
            </a:endParaRPr>
          </a:p>
        </p:txBody>
      </p:sp>
      <p:pic>
        <p:nvPicPr>
          <p:cNvPr id="31748" name="Picture 3"/>
          <p:cNvPicPr>
            <a:picLocks noChangeAspect="1"/>
          </p:cNvPicPr>
          <p:nvPr/>
        </p:nvPicPr>
        <p:blipFill>
          <a:blip r:embed="rId2"/>
          <a:srcRect/>
          <a:stretch>
            <a:fillRect/>
          </a:stretch>
        </p:blipFill>
        <p:spPr bwMode="auto">
          <a:xfrm>
            <a:off x="990600" y="1600200"/>
            <a:ext cx="6858000" cy="4484688"/>
          </a:xfrm>
          <a:prstGeom prst="rect">
            <a:avLst/>
          </a:prstGeom>
          <a:noFill/>
          <a:ln w="9525">
            <a:noFill/>
            <a:miter lim="800000"/>
            <a:headEnd/>
            <a:tailEnd/>
          </a:ln>
        </p:spPr>
      </p:pic>
      <p:sp>
        <p:nvSpPr>
          <p:cNvPr id="31749" name="TextBox 4"/>
          <p:cNvSpPr txBox="1">
            <a:spLocks noChangeArrowheads="1"/>
          </p:cNvSpPr>
          <p:nvPr/>
        </p:nvSpPr>
        <p:spPr bwMode="auto">
          <a:xfrm>
            <a:off x="457200" y="6248400"/>
            <a:ext cx="8229600" cy="369888"/>
          </a:xfrm>
          <a:prstGeom prst="rect">
            <a:avLst/>
          </a:prstGeom>
          <a:noFill/>
          <a:ln w="9525">
            <a:noFill/>
            <a:miter lim="800000"/>
            <a:headEnd/>
            <a:tailEnd/>
          </a:ln>
        </p:spPr>
        <p:txBody>
          <a:bodyPr>
            <a:prstTxWarp prst="textNoShape">
              <a:avLst/>
            </a:prstTxWarp>
            <a:spAutoFit/>
          </a:bodyPr>
          <a:lstStyle/>
          <a:p>
            <a:pPr algn="ctr"/>
            <a:r>
              <a:rPr lang="en-US" sz="1800"/>
              <a:t>Students at Abernathy School examining their own produce for school lunches</a:t>
            </a:r>
          </a:p>
        </p:txBody>
      </p:sp>
    </p:spTree>
  </p:cSld>
  <p:clrMapOvr>
    <a:masterClrMapping/>
  </p:clrMapOvr>
  <p:timing>
    <p:tnLst>
      <p:par>
        <p:cTn id="1" dur="indefinite" restart="never" nodeType="tmRoot"/>
      </p:par>
    </p:tnLst>
  </p:timing>
</p:sld>
</file>

<file path=ppt/slides/slide18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smtClean="0">
                <a:ea typeface="ＭＳ Ｐゴシック" pitchFamily="34" charset="-128"/>
              </a:rPr>
              <a:t>Growing Gardens</a:t>
            </a:r>
          </a:p>
        </p:txBody>
      </p:sp>
      <p:pic>
        <p:nvPicPr>
          <p:cNvPr id="32771" name="Content Placeholder 4" descr="DSCN0451_2.jpg"/>
          <p:cNvPicPr>
            <a:picLocks noGrp="1" noChangeAspect="1"/>
          </p:cNvPicPr>
          <p:nvPr>
            <p:ph idx="1"/>
          </p:nvPr>
        </p:nvPicPr>
        <p:blipFill>
          <a:blip r:embed="rId3"/>
          <a:srcRect/>
          <a:stretch>
            <a:fillRect/>
          </a:stretch>
        </p:blipFill>
        <p:spPr>
          <a:xfrm>
            <a:off x="457200" y="1600200"/>
            <a:ext cx="5181600" cy="3886200"/>
          </a:xfrm>
        </p:spPr>
      </p:pic>
      <p:sp>
        <p:nvSpPr>
          <p:cNvPr id="32772" name="TextBox 6"/>
          <p:cNvSpPr txBox="1">
            <a:spLocks noChangeArrowheads="1"/>
          </p:cNvSpPr>
          <p:nvPr/>
        </p:nvSpPr>
        <p:spPr bwMode="auto">
          <a:xfrm>
            <a:off x="5867400" y="1676400"/>
            <a:ext cx="2895600" cy="3046413"/>
          </a:xfrm>
          <a:prstGeom prst="rect">
            <a:avLst/>
          </a:prstGeom>
          <a:noFill/>
          <a:ln w="9525">
            <a:noFill/>
            <a:miter lim="800000"/>
            <a:headEnd/>
            <a:tailEnd/>
          </a:ln>
        </p:spPr>
        <p:txBody>
          <a:bodyPr>
            <a:prstTxWarp prst="textNoShape">
              <a:avLst/>
            </a:prstTxWarp>
            <a:spAutoFit/>
          </a:bodyPr>
          <a:lstStyle/>
          <a:p>
            <a:r>
              <a:rPr lang="en-US"/>
              <a:t>Growing Gardens has Helped 350 families</a:t>
            </a:r>
          </a:p>
          <a:p>
            <a:r>
              <a:rPr lang="en-US"/>
              <a:t>Develop gardens</a:t>
            </a:r>
          </a:p>
          <a:p>
            <a:r>
              <a:rPr lang="en-US"/>
              <a:t>In their back yards</a:t>
            </a:r>
          </a:p>
          <a:p>
            <a:r>
              <a:rPr lang="en-US"/>
              <a:t>and help create 35</a:t>
            </a:r>
          </a:p>
          <a:p>
            <a:r>
              <a:rPr lang="en-US"/>
              <a:t>Larger gardens at</a:t>
            </a:r>
          </a:p>
          <a:p>
            <a:r>
              <a:rPr lang="en-US"/>
              <a:t>schools</a:t>
            </a:r>
          </a:p>
        </p:txBody>
      </p:sp>
    </p:spTree>
  </p:cSld>
  <p:clrMapOvr>
    <a:masterClrMapping/>
  </p:clrMapOvr>
  <p:timing>
    <p:tnLst>
      <p:par>
        <p:cTn id="1" dur="indefinite" restart="never" nodeType="tmRoot"/>
      </p:par>
    </p:tnLst>
  </p:timing>
</p:sld>
</file>

<file path=ppt/slides/slide18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sz="3200" smtClean="0">
                <a:ea typeface="ＭＳ Ｐゴシック" pitchFamily="34" charset="-128"/>
              </a:rPr>
              <a:t>Creating Connections in the Food System</a:t>
            </a:r>
          </a:p>
        </p:txBody>
      </p:sp>
      <p:sp>
        <p:nvSpPr>
          <p:cNvPr id="3" name="Content Placeholder 2"/>
          <p:cNvSpPr>
            <a:spLocks noGrp="1"/>
          </p:cNvSpPr>
          <p:nvPr>
            <p:ph idx="1"/>
          </p:nvPr>
        </p:nvSpPr>
        <p:spPr/>
        <p:txBody>
          <a:bodyPr/>
          <a:lstStyle/>
          <a:p>
            <a:pPr eaLnBrk="1" hangingPunct="1">
              <a:buFont typeface="Wingdings" pitchFamily="2" charset="2"/>
              <a:buChar char="Ø"/>
              <a:defRPr/>
            </a:pPr>
            <a:endParaRPr lang="en-US" smtClean="0">
              <a:ea typeface="ＭＳ Ｐゴシック" pitchFamily="34" charset="-128"/>
            </a:endParaRPr>
          </a:p>
        </p:txBody>
      </p:sp>
      <p:pic>
        <p:nvPicPr>
          <p:cNvPr id="34820" name="Picture 4"/>
          <p:cNvPicPr>
            <a:picLocks noChangeAspect="1"/>
          </p:cNvPicPr>
          <p:nvPr/>
        </p:nvPicPr>
        <p:blipFill>
          <a:blip r:embed="rId3"/>
          <a:srcRect/>
          <a:stretch>
            <a:fillRect/>
          </a:stretch>
        </p:blipFill>
        <p:spPr bwMode="auto">
          <a:xfrm>
            <a:off x="1447800" y="1371600"/>
            <a:ext cx="6470650" cy="50879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sz="3200" dirty="0" smtClean="0">
                <a:ea typeface="+mj-ea"/>
                <a:cs typeface="+mj-cs"/>
              </a:rPr>
              <a:t>Reed College Community Garden</a:t>
            </a:r>
            <a:endParaRPr lang="en-US" sz="3200" dirty="0">
              <a:ea typeface="+mj-ea"/>
              <a:cs typeface="+mj-cs"/>
            </a:endParaRPr>
          </a:p>
        </p:txBody>
      </p:sp>
      <p:sp>
        <p:nvSpPr>
          <p:cNvPr id="3" name="Content Placeholder 2"/>
          <p:cNvSpPr>
            <a:spLocks noGrp="1"/>
          </p:cNvSpPr>
          <p:nvPr>
            <p:ph idx="1"/>
          </p:nvPr>
        </p:nvSpPr>
        <p:spPr/>
        <p:txBody>
          <a:bodyPr/>
          <a:lstStyle/>
          <a:p>
            <a:pPr eaLnBrk="1" hangingPunct="1">
              <a:buFont typeface="Wingdings" pitchFamily="-107" charset="2"/>
              <a:buChar char="Ø"/>
              <a:defRPr/>
            </a:pPr>
            <a:endParaRPr lang="en-US">
              <a:ea typeface="+mn-ea"/>
              <a:cs typeface="+mn-cs"/>
            </a:endParaRPr>
          </a:p>
        </p:txBody>
      </p:sp>
      <p:pic>
        <p:nvPicPr>
          <p:cNvPr id="36868" name="Picture 3"/>
          <p:cNvPicPr>
            <a:picLocks noChangeAspect="1"/>
          </p:cNvPicPr>
          <p:nvPr/>
        </p:nvPicPr>
        <p:blipFill>
          <a:blip r:embed="rId2"/>
          <a:srcRect/>
          <a:stretch>
            <a:fillRect/>
          </a:stretch>
        </p:blipFill>
        <p:spPr bwMode="auto">
          <a:xfrm>
            <a:off x="1066800" y="1676400"/>
            <a:ext cx="6705600" cy="44291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16834" name="Rectangle 2"/>
          <p:cNvSpPr>
            <a:spLocks noGrp="1" noChangeArrowheads="1"/>
          </p:cNvSpPr>
          <p:nvPr>
            <p:ph type="title"/>
          </p:nvPr>
        </p:nvSpPr>
        <p:spPr/>
        <p:txBody>
          <a:bodyPr/>
          <a:lstStyle/>
          <a:p>
            <a:pPr eaLnBrk="1" hangingPunct="1">
              <a:defRPr/>
            </a:pPr>
            <a:r>
              <a:rPr lang="en-US" dirty="0" smtClean="0">
                <a:ea typeface="+mj-ea"/>
                <a:cs typeface="+mj-cs"/>
              </a:rPr>
              <a:t>Community Supported Farms</a:t>
            </a:r>
            <a:endParaRPr lang="en-US" dirty="0">
              <a:ea typeface="+mj-ea"/>
              <a:cs typeface="+mj-cs"/>
            </a:endParaRPr>
          </a:p>
        </p:txBody>
      </p:sp>
      <p:pic>
        <p:nvPicPr>
          <p:cNvPr id="37891" name="Picture 4" descr="zengerfield"/>
          <p:cNvPicPr>
            <a:picLocks noGrp="1" noChangeAspect="1" noChangeArrowheads="1"/>
          </p:cNvPicPr>
          <p:nvPr>
            <p:ph idx="1"/>
          </p:nvPr>
        </p:nvPicPr>
        <p:blipFill>
          <a:blip r:embed="rId3"/>
          <a:srcRect/>
          <a:stretch>
            <a:fillRect/>
          </a:stretch>
        </p:blipFill>
        <p:spPr>
          <a:xfrm>
            <a:off x="457200" y="1524000"/>
            <a:ext cx="5486400" cy="4114800"/>
          </a:xfrm>
        </p:spPr>
      </p:pic>
      <p:sp>
        <p:nvSpPr>
          <p:cNvPr id="37892" name="TextBox 3"/>
          <p:cNvSpPr txBox="1">
            <a:spLocks noChangeArrowheads="1"/>
          </p:cNvSpPr>
          <p:nvPr/>
        </p:nvSpPr>
        <p:spPr bwMode="auto">
          <a:xfrm>
            <a:off x="6151563" y="1600200"/>
            <a:ext cx="2992437" cy="1631950"/>
          </a:xfrm>
          <a:prstGeom prst="rect">
            <a:avLst/>
          </a:prstGeom>
          <a:noFill/>
          <a:ln w="9525">
            <a:noFill/>
            <a:miter lim="800000"/>
            <a:headEnd/>
            <a:tailEnd/>
          </a:ln>
        </p:spPr>
        <p:txBody>
          <a:bodyPr>
            <a:prstTxWarp prst="textNoShape">
              <a:avLst/>
            </a:prstTxWarp>
            <a:spAutoFit/>
          </a:bodyPr>
          <a:lstStyle/>
          <a:p>
            <a:r>
              <a:rPr lang="en-US" sz="2000"/>
              <a:t>In Portland there are</a:t>
            </a:r>
          </a:p>
          <a:p>
            <a:r>
              <a:rPr lang="en-US" sz="2000"/>
              <a:t>35 community supported</a:t>
            </a:r>
          </a:p>
          <a:p>
            <a:r>
              <a:rPr lang="en-US" sz="2000"/>
              <a:t>Farms serving on</a:t>
            </a:r>
          </a:p>
          <a:p>
            <a:r>
              <a:rPr lang="en-US" sz="2000"/>
              <a:t>Average 30-35 family</a:t>
            </a:r>
          </a:p>
          <a:p>
            <a:r>
              <a:rPr lang="en-US" sz="2000"/>
              <a:t>members</a:t>
            </a:r>
          </a:p>
        </p:txBody>
      </p:sp>
      <p:sp>
        <p:nvSpPr>
          <p:cNvPr id="37893" name="TextBox 4"/>
          <p:cNvSpPr txBox="1">
            <a:spLocks noChangeArrowheads="1"/>
          </p:cNvSpPr>
          <p:nvPr/>
        </p:nvSpPr>
        <p:spPr bwMode="auto">
          <a:xfrm>
            <a:off x="533400" y="5791200"/>
            <a:ext cx="5354638" cy="369888"/>
          </a:xfrm>
          <a:prstGeom prst="rect">
            <a:avLst/>
          </a:prstGeom>
          <a:noFill/>
          <a:ln w="9525">
            <a:noFill/>
            <a:miter lim="800000"/>
            <a:headEnd/>
            <a:tailEnd/>
          </a:ln>
        </p:spPr>
        <p:txBody>
          <a:bodyPr wrap="none">
            <a:prstTxWarp prst="textNoShape">
              <a:avLst/>
            </a:prstTxWarp>
            <a:spAutoFit/>
          </a:bodyPr>
          <a:lstStyle/>
          <a:p>
            <a:pPr algn="ctr"/>
            <a:r>
              <a:rPr lang="en-US" sz="1800"/>
              <a:t>47</a:t>
            </a:r>
            <a:r>
              <a:rPr lang="en-US" sz="1800" baseline="30000"/>
              <a:t>th</a:t>
            </a:r>
            <a:r>
              <a:rPr lang="en-US" sz="1800"/>
              <a:t> Street Farm at Zenger Farm Education Center</a:t>
            </a:r>
          </a:p>
        </p:txBody>
      </p:sp>
    </p:spTree>
  </p:cSld>
  <p:clrMapOvr>
    <a:masterClrMapping/>
  </p:clrMapOvr>
  <p:timing>
    <p:tnLst>
      <p:par>
        <p:cTn id="1" dur="indefinite" restart="never" nodeType="tmRoot"/>
      </p:par>
    </p:tnLst>
  </p:timing>
</p:sld>
</file>

<file path=ppt/slides/slide18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smtClean="0">
                <a:ea typeface="+mj-ea"/>
                <a:cs typeface="+mj-cs"/>
              </a:rPr>
              <a:t>Farmer’s Market</a:t>
            </a:r>
            <a:endParaRPr lang="en-US" dirty="0">
              <a:ea typeface="+mj-ea"/>
              <a:cs typeface="+mj-cs"/>
            </a:endParaRPr>
          </a:p>
        </p:txBody>
      </p:sp>
      <p:pic>
        <p:nvPicPr>
          <p:cNvPr id="39939" name="Content Placeholder 3" descr="farmersMusic.jpg"/>
          <p:cNvPicPr>
            <a:picLocks noGrp="1" noChangeAspect="1"/>
          </p:cNvPicPr>
          <p:nvPr>
            <p:ph idx="1"/>
          </p:nvPr>
        </p:nvPicPr>
        <p:blipFill>
          <a:blip r:embed="rId3"/>
          <a:srcRect/>
          <a:stretch>
            <a:fillRect/>
          </a:stretch>
        </p:blipFill>
        <p:spPr>
          <a:xfrm>
            <a:off x="1550988" y="1600200"/>
            <a:ext cx="6042025" cy="4530725"/>
          </a:xfrm>
        </p:spPr>
      </p:pic>
    </p:spTree>
  </p:cSld>
  <p:clrMapOvr>
    <a:masterClrMapping/>
  </p:clrMapOvr>
  <p:timing>
    <p:tnLst>
      <p:par>
        <p:cTn id="1" dur="indefinite" restart="never" nodeType="tmRoot"/>
      </p:par>
    </p:tnLst>
  </p:timing>
</p:sld>
</file>

<file path=ppt/slides/slide18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2402" name="Title 1"/>
          <p:cNvSpPr>
            <a:spLocks noGrp="1"/>
          </p:cNvSpPr>
          <p:nvPr>
            <p:ph type="title"/>
          </p:nvPr>
        </p:nvSpPr>
        <p:spPr/>
        <p:txBody>
          <a:bodyPr/>
          <a:lstStyle/>
          <a:p>
            <a:r>
              <a:rPr lang="en-US" sz="3200" smtClean="0"/>
              <a:t>How to Facilitate Urban Food Security</a:t>
            </a:r>
          </a:p>
        </p:txBody>
      </p:sp>
      <p:sp>
        <p:nvSpPr>
          <p:cNvPr id="102403" name="Text Placeholder 2"/>
          <p:cNvSpPr>
            <a:spLocks noGrp="1"/>
          </p:cNvSpPr>
          <p:nvPr>
            <p:ph type="body" idx="1"/>
          </p:nvPr>
        </p:nvSpPr>
        <p:spPr/>
        <p:txBody>
          <a:bodyPr/>
          <a:lstStyle/>
          <a:p>
            <a:endParaRPr lang="en-US"/>
          </a:p>
        </p:txBody>
      </p:sp>
      <p:sp>
        <p:nvSpPr>
          <p:cNvPr id="102404" name="Content Placeholder 3"/>
          <p:cNvSpPr>
            <a:spLocks noGrp="1"/>
          </p:cNvSpPr>
          <p:nvPr>
            <p:ph sz="half" idx="2"/>
          </p:nvPr>
        </p:nvSpPr>
        <p:spPr/>
        <p:txBody>
          <a:bodyPr/>
          <a:lstStyle/>
          <a:p>
            <a:r>
              <a:rPr lang="en-US" dirty="0" smtClean="0"/>
              <a:t>Research (equity atlas)</a:t>
            </a:r>
          </a:p>
          <a:p>
            <a:r>
              <a:rPr lang="en-US" dirty="0" smtClean="0"/>
              <a:t>Farmer’s markets</a:t>
            </a:r>
          </a:p>
          <a:p>
            <a:r>
              <a:rPr lang="en-US" dirty="0" smtClean="0"/>
              <a:t>Community gardens</a:t>
            </a:r>
          </a:p>
          <a:p>
            <a:r>
              <a:rPr lang="en-US" dirty="0" smtClean="0"/>
              <a:t>Farm to School Programs</a:t>
            </a:r>
          </a:p>
          <a:p>
            <a:r>
              <a:rPr lang="en-US" dirty="0" smtClean="0"/>
              <a:t>Farmer to Restaurant</a:t>
            </a:r>
          </a:p>
          <a:p>
            <a:r>
              <a:rPr lang="en-US" dirty="0" smtClean="0"/>
              <a:t>School Gardens</a:t>
            </a:r>
          </a:p>
          <a:p>
            <a:r>
              <a:rPr lang="en-US" dirty="0" smtClean="0"/>
              <a:t>Community Supported Farms</a:t>
            </a:r>
          </a:p>
        </p:txBody>
      </p:sp>
      <p:sp>
        <p:nvSpPr>
          <p:cNvPr id="102405" name="Text Placeholder 4"/>
          <p:cNvSpPr>
            <a:spLocks noGrp="1"/>
          </p:cNvSpPr>
          <p:nvPr>
            <p:ph type="body" sz="quarter" idx="3"/>
          </p:nvPr>
        </p:nvSpPr>
        <p:spPr/>
        <p:txBody>
          <a:bodyPr/>
          <a:lstStyle/>
          <a:p>
            <a:endParaRPr lang="en-US"/>
          </a:p>
        </p:txBody>
      </p:sp>
      <p:sp>
        <p:nvSpPr>
          <p:cNvPr id="102406" name="Content Placeholder 5"/>
          <p:cNvSpPr>
            <a:spLocks noGrp="1"/>
          </p:cNvSpPr>
          <p:nvPr>
            <p:ph sz="quarter" idx="4"/>
          </p:nvPr>
        </p:nvSpPr>
        <p:spPr/>
        <p:txBody>
          <a:bodyPr/>
          <a:lstStyle/>
          <a:p>
            <a:r>
              <a:rPr lang="en-US" smtClean="0"/>
              <a:t>Attracting right grocery or other food outlets</a:t>
            </a:r>
          </a:p>
          <a:p>
            <a:r>
              <a:rPr lang="en-US" smtClean="0"/>
              <a:t>Consumer power: buy local/organic</a:t>
            </a:r>
          </a:p>
          <a:p>
            <a:r>
              <a:rPr lang="en-US" smtClean="0"/>
              <a:t>Farm and food education centers</a:t>
            </a:r>
          </a:p>
          <a:p>
            <a:r>
              <a:rPr lang="en-US" smtClean="0"/>
              <a:t>Policy groups to change zoning, public investment, research</a:t>
            </a:r>
          </a:p>
        </p:txBody>
      </p:sp>
    </p:spTree>
  </p:cSld>
  <p:clrMapOvr>
    <a:masterClrMapping/>
  </p:clrMapOvr>
  <p:timing>
    <p:tnLst>
      <p:par>
        <p:cTn id="1" dur="indefinite" restart="never" nodeType="tmRoot"/>
      </p:par>
    </p:tnLst>
  </p:timing>
</p:sld>
</file>

<file path=ppt/slides/slide19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0354" name="AutoShape 1"/>
          <p:cNvSpPr>
            <a:spLocks noGrp="1" noChangeArrowheads="1"/>
          </p:cNvSpPr>
          <p:nvPr>
            <p:ph type="title"/>
          </p:nvPr>
        </p:nvSpPr>
        <p:spPr>
          <a:xfrm>
            <a:off x="762000" y="760413"/>
            <a:ext cx="7926388" cy="1146175"/>
          </a:xfrm>
        </p:spPr>
        <p:txBody>
          <a:bodyPr lIns="0" tIns="0" rIns="0" bIns="0" anchor="ctr"/>
          <a:lstStyle/>
          <a:p>
            <a:pPr marL="195263" indent="-195263">
              <a:tabLst>
                <a:tab pos="655638" algn="l"/>
                <a:tab pos="1312863" algn="l"/>
                <a:tab pos="1968500" algn="l"/>
                <a:tab pos="2625725" algn="l"/>
                <a:tab pos="3282950" algn="l"/>
                <a:tab pos="3938588" algn="l"/>
                <a:tab pos="4594225" algn="l"/>
                <a:tab pos="5253038" algn="l"/>
                <a:tab pos="5908675" algn="l"/>
                <a:tab pos="6562725" algn="l"/>
                <a:tab pos="7219950" algn="l"/>
              </a:tabLst>
            </a:pPr>
            <a:r>
              <a:rPr lang="en-GB"/>
              <a:t>Food Policy Examples</a:t>
            </a:r>
          </a:p>
        </p:txBody>
      </p:sp>
      <p:sp>
        <p:nvSpPr>
          <p:cNvPr id="100355" name="Rectangle 2"/>
          <p:cNvSpPr>
            <a:spLocks noGrp="1" noChangeArrowheads="1"/>
          </p:cNvSpPr>
          <p:nvPr>
            <p:ph type="body" idx="1"/>
          </p:nvPr>
        </p:nvSpPr>
        <p:spPr>
          <a:xfrm>
            <a:off x="838200" y="2362200"/>
            <a:ext cx="7693025" cy="3727450"/>
          </a:xfrm>
          <a:noFill/>
        </p:spPr>
        <p:txBody>
          <a:bodyPr lIns="0" tIns="0" rIns="0" bIns="0"/>
          <a:lstStyle/>
          <a:p>
            <a:pPr>
              <a:lnSpc>
                <a:spcPct val="93000"/>
              </a:lnSpc>
              <a:tabLst>
                <a:tab pos="655638" algn="l"/>
                <a:tab pos="1312863" algn="l"/>
                <a:tab pos="1968500" algn="l"/>
                <a:tab pos="2625725" algn="l"/>
                <a:tab pos="3282950" algn="l"/>
                <a:tab pos="3938588" algn="l"/>
                <a:tab pos="4594225" algn="l"/>
                <a:tab pos="5253038" algn="l"/>
                <a:tab pos="5908675" algn="l"/>
                <a:tab pos="6562725" algn="l"/>
                <a:tab pos="7219950" algn="l"/>
              </a:tabLst>
            </a:pPr>
            <a:r>
              <a:rPr lang="en-GB" sz="2800" u="sng">
                <a:latin typeface="Trebuchet MS" charset="0"/>
              </a:rPr>
              <a:t>Transportation</a:t>
            </a:r>
            <a:r>
              <a:rPr lang="en-GB" sz="2800">
                <a:latin typeface="Trebuchet MS" charset="0"/>
              </a:rPr>
              <a:t>:  bus routes/grocery racks on transit/ride-share supermarket vans</a:t>
            </a:r>
          </a:p>
          <a:p>
            <a:pPr>
              <a:lnSpc>
                <a:spcPct val="93000"/>
              </a:lnSpc>
              <a:tabLst>
                <a:tab pos="655638" algn="l"/>
                <a:tab pos="1312863" algn="l"/>
                <a:tab pos="1968500" algn="l"/>
                <a:tab pos="2625725" algn="l"/>
                <a:tab pos="3282950" algn="l"/>
                <a:tab pos="3938588" algn="l"/>
                <a:tab pos="4594225" algn="l"/>
                <a:tab pos="5253038" algn="l"/>
                <a:tab pos="5908675" algn="l"/>
                <a:tab pos="6562725" algn="l"/>
                <a:tab pos="7219950" algn="l"/>
              </a:tabLst>
            </a:pPr>
            <a:r>
              <a:rPr lang="en-GB" sz="2800" u="sng">
                <a:latin typeface="Trebuchet MS" charset="0"/>
              </a:rPr>
              <a:t>Urban Design</a:t>
            </a:r>
            <a:r>
              <a:rPr lang="en-GB" sz="2800">
                <a:latin typeface="Trebuchet MS" charset="0"/>
              </a:rPr>
              <a:t>:  limit traditional yardscapes in favor of edible urban parks/gardens</a:t>
            </a:r>
          </a:p>
          <a:p>
            <a:pPr>
              <a:lnSpc>
                <a:spcPct val="93000"/>
              </a:lnSpc>
              <a:tabLst>
                <a:tab pos="655638" algn="l"/>
                <a:tab pos="1312863" algn="l"/>
                <a:tab pos="1968500" algn="l"/>
                <a:tab pos="2625725" algn="l"/>
                <a:tab pos="3282950" algn="l"/>
                <a:tab pos="3938588" algn="l"/>
                <a:tab pos="4594225" algn="l"/>
                <a:tab pos="5253038" algn="l"/>
                <a:tab pos="5908675" algn="l"/>
                <a:tab pos="6562725" algn="l"/>
                <a:tab pos="7219950" algn="l"/>
              </a:tabLst>
            </a:pPr>
            <a:r>
              <a:rPr lang="en-GB" sz="2800" u="sng">
                <a:latin typeface="Trebuchet MS" charset="0"/>
              </a:rPr>
              <a:t>Economic Development</a:t>
            </a:r>
            <a:r>
              <a:rPr lang="en-GB" sz="2800">
                <a:latin typeface="Trebuchet MS" charset="0"/>
              </a:rPr>
              <a:t>:  supermarket siting, local food industry promotion</a:t>
            </a:r>
          </a:p>
          <a:p>
            <a:pPr>
              <a:lnSpc>
                <a:spcPct val="93000"/>
              </a:lnSpc>
              <a:tabLst>
                <a:tab pos="655638" algn="l"/>
                <a:tab pos="1312863" algn="l"/>
                <a:tab pos="1968500" algn="l"/>
                <a:tab pos="2625725" algn="l"/>
                <a:tab pos="3282950" algn="l"/>
                <a:tab pos="3938588" algn="l"/>
                <a:tab pos="4594225" algn="l"/>
                <a:tab pos="5253038" algn="l"/>
                <a:tab pos="5908675" algn="l"/>
                <a:tab pos="6562725" algn="l"/>
                <a:tab pos="7219950" algn="l"/>
              </a:tabLst>
            </a:pPr>
            <a:r>
              <a:rPr lang="en-GB" sz="2800" u="sng">
                <a:latin typeface="Trebuchet MS" charset="0"/>
              </a:rPr>
              <a:t>Affordable Housing</a:t>
            </a:r>
            <a:r>
              <a:rPr lang="en-GB" sz="2800">
                <a:latin typeface="Trebuchet MS" charset="0"/>
              </a:rPr>
              <a:t>:  rooftop gardens, community/apartment/container gardens</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9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1139825"/>
          </a:xfrm>
        </p:spPr>
        <p:txBody>
          <a:bodyPr/>
          <a:lstStyle/>
          <a:p>
            <a:r>
              <a:rPr lang="en-US" sz="5400" dirty="0" smtClean="0">
                <a:solidFill>
                  <a:srgbClr val="FF0000"/>
                </a:solidFill>
              </a:rPr>
              <a:t>Social Networks and Social Capital</a:t>
            </a:r>
            <a:endParaRPr lang="en-US" sz="5400" dirty="0">
              <a:solidFill>
                <a:srgbClr val="FF0000"/>
              </a:solidFill>
            </a:endParaRPr>
          </a:p>
        </p:txBody>
      </p:sp>
      <p:sp>
        <p:nvSpPr>
          <p:cNvPr id="3" name="Content Placeholder 2"/>
          <p:cNvSpPr>
            <a:spLocks noGrp="1"/>
          </p:cNvSpPr>
          <p:nvPr>
            <p:ph idx="1"/>
          </p:nvPr>
        </p:nvSpPr>
        <p:spPr/>
        <p:txBody>
          <a:bodyPr/>
          <a:lstStyle/>
          <a:p>
            <a:endParaRPr lang="en-US"/>
          </a:p>
        </p:txBody>
      </p:sp>
    </p:spTree>
  </p:cSld>
  <p:clrMapOvr>
    <a:masterClrMapping/>
  </p:clrMapOvr>
</p:sld>
</file>

<file path=ppt/slides/slide19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lstStyle/>
          <a:p>
            <a:pPr eaLnBrk="1" hangingPunct="1"/>
            <a:r>
              <a:rPr lang="en-US"/>
              <a:t>Health greatly affected by	</a:t>
            </a:r>
          </a:p>
        </p:txBody>
      </p:sp>
      <p:sp>
        <p:nvSpPr>
          <p:cNvPr id="90115" name="Rectangle 3"/>
          <p:cNvSpPr>
            <a:spLocks noGrp="1" noChangeArrowheads="1"/>
          </p:cNvSpPr>
          <p:nvPr>
            <p:ph type="body" idx="1"/>
          </p:nvPr>
        </p:nvSpPr>
        <p:spPr/>
        <p:txBody>
          <a:bodyPr/>
          <a:lstStyle/>
          <a:p>
            <a:pPr eaLnBrk="1" hangingPunct="1"/>
            <a:r>
              <a:rPr lang="en-US"/>
              <a:t>Life chances (Social status etc.)</a:t>
            </a:r>
          </a:p>
          <a:p>
            <a:pPr eaLnBrk="1" hangingPunct="1"/>
            <a:r>
              <a:rPr lang="en-US"/>
              <a:t>Exposure to Risk</a:t>
            </a:r>
          </a:p>
          <a:p>
            <a:pPr eaLnBrk="1" hangingPunct="1"/>
            <a:r>
              <a:rPr lang="en-US"/>
              <a:t>Influence of sub cultures</a:t>
            </a:r>
          </a:p>
          <a:p>
            <a:pPr eaLnBrk="1" hangingPunct="1"/>
            <a:r>
              <a:rPr lang="en-US"/>
              <a:t>Social Support Networks</a:t>
            </a:r>
          </a:p>
        </p:txBody>
      </p:sp>
    </p:spTree>
  </p:cSld>
  <p:clrMapOvr>
    <a:masterClrMapping/>
  </p:clrMapOvr>
</p:sld>
</file>

<file path=ppt/slides/slide19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Social Networks and Health</a:t>
            </a:r>
            <a:endParaRPr lang="en-US" dirty="0"/>
          </a:p>
        </p:txBody>
      </p:sp>
      <p:sp>
        <p:nvSpPr>
          <p:cNvPr id="3" name="Content Placeholder 2"/>
          <p:cNvSpPr>
            <a:spLocks noGrp="1"/>
          </p:cNvSpPr>
          <p:nvPr>
            <p:ph idx="1"/>
          </p:nvPr>
        </p:nvSpPr>
        <p:spPr>
          <a:xfrm>
            <a:off x="457200" y="1600201"/>
            <a:ext cx="5791200" cy="2209800"/>
          </a:xfrm>
        </p:spPr>
        <p:txBody>
          <a:bodyPr/>
          <a:lstStyle/>
          <a:p>
            <a:r>
              <a:rPr lang="en-US" dirty="0" smtClean="0"/>
              <a:t>statistically speaking for your health you would be better off smoking than reducing your social networks or </a:t>
            </a:r>
            <a:r>
              <a:rPr lang="en-US" dirty="0" err="1" smtClean="0"/>
              <a:t>Facebook</a:t>
            </a:r>
            <a:r>
              <a:rPr lang="en-US" dirty="0" smtClean="0"/>
              <a:t> friends</a:t>
            </a:r>
          </a:p>
        </p:txBody>
      </p:sp>
      <p:pic>
        <p:nvPicPr>
          <p:cNvPr id="4" name="Picture 3" descr="images-1.jpeg"/>
          <p:cNvPicPr>
            <a:picLocks noChangeAspect="1"/>
          </p:cNvPicPr>
          <p:nvPr/>
        </p:nvPicPr>
        <p:blipFill>
          <a:blip r:embed="rId2"/>
          <a:stretch>
            <a:fillRect/>
          </a:stretch>
        </p:blipFill>
        <p:spPr>
          <a:xfrm>
            <a:off x="6553200" y="1600200"/>
            <a:ext cx="1981200" cy="1740803"/>
          </a:xfrm>
          <a:prstGeom prst="rect">
            <a:avLst/>
          </a:prstGeom>
        </p:spPr>
      </p:pic>
      <p:pic>
        <p:nvPicPr>
          <p:cNvPr id="5" name="Picture 4" descr="images-2.jpeg"/>
          <p:cNvPicPr>
            <a:picLocks noChangeAspect="1"/>
          </p:cNvPicPr>
          <p:nvPr/>
        </p:nvPicPr>
        <p:blipFill>
          <a:blip r:embed="rId3"/>
          <a:stretch>
            <a:fillRect/>
          </a:stretch>
        </p:blipFill>
        <p:spPr>
          <a:xfrm>
            <a:off x="1371600" y="4267200"/>
            <a:ext cx="3467100" cy="2349500"/>
          </a:xfrm>
          <a:prstGeom prst="rect">
            <a:avLst/>
          </a:prstGeom>
        </p:spPr>
      </p:pic>
      <p:pic>
        <p:nvPicPr>
          <p:cNvPr id="6" name="Picture 5" descr="images.jpeg"/>
          <p:cNvPicPr>
            <a:picLocks noChangeAspect="1"/>
          </p:cNvPicPr>
          <p:nvPr/>
        </p:nvPicPr>
        <p:blipFill>
          <a:blip r:embed="rId4"/>
          <a:stretch>
            <a:fillRect/>
          </a:stretch>
        </p:blipFill>
        <p:spPr>
          <a:xfrm>
            <a:off x="5486400" y="3733800"/>
            <a:ext cx="3276600" cy="2476500"/>
          </a:xfrm>
          <a:prstGeom prst="rect">
            <a:avLst/>
          </a:prstGeom>
        </p:spPr>
      </p:pic>
    </p:spTree>
  </p:cSld>
  <p:clrMapOvr>
    <a:masterClrMapping/>
  </p:clrMapOvr>
</p:sld>
</file>

<file path=ppt/slides/slide19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pPr eaLnBrk="1" hangingPunct="1"/>
            <a:r>
              <a:rPr lang="en-US"/>
              <a:t>Importance of Social Networks</a:t>
            </a:r>
          </a:p>
        </p:txBody>
      </p:sp>
      <p:sp>
        <p:nvSpPr>
          <p:cNvPr id="87043" name="Rectangle 3"/>
          <p:cNvSpPr>
            <a:spLocks noGrp="1" noChangeArrowheads="1"/>
          </p:cNvSpPr>
          <p:nvPr>
            <p:ph type="body" idx="1"/>
          </p:nvPr>
        </p:nvSpPr>
        <p:spPr/>
        <p:txBody>
          <a:bodyPr/>
          <a:lstStyle/>
          <a:p>
            <a:pPr eaLnBrk="1" hangingPunct="1">
              <a:lnSpc>
                <a:spcPct val="90000"/>
              </a:lnSpc>
            </a:pPr>
            <a:r>
              <a:rPr lang="en-US" sz="2800"/>
              <a:t>People with good social networks have better health</a:t>
            </a:r>
          </a:p>
          <a:p>
            <a:pPr eaLnBrk="1" hangingPunct="1">
              <a:lnSpc>
                <a:spcPct val="90000"/>
              </a:lnSpc>
            </a:pPr>
            <a:r>
              <a:rPr lang="en-US" sz="2800"/>
              <a:t>Urban design effects social interactions (front porches for example)</a:t>
            </a:r>
          </a:p>
          <a:p>
            <a:pPr eaLnBrk="1" hangingPunct="1">
              <a:lnSpc>
                <a:spcPct val="90000"/>
              </a:lnSpc>
            </a:pPr>
            <a:r>
              <a:rPr lang="en-US" sz="2800"/>
              <a:t>Other elements (e.g., creating indefensible space) of neighborhood can impact other social and individual developments</a:t>
            </a:r>
          </a:p>
          <a:p>
            <a:pPr eaLnBrk="1" hangingPunct="1">
              <a:lnSpc>
                <a:spcPct val="90000"/>
              </a:lnSpc>
            </a:pPr>
            <a:r>
              <a:rPr lang="en-US" sz="2800"/>
              <a:t>Insecure environments impede some basic human development traits like: affiliation, esteem, cognitive development</a:t>
            </a:r>
          </a:p>
        </p:txBody>
      </p:sp>
    </p:spTree>
  </p:cSld>
  <p:clrMapOvr>
    <a:masterClrMapping/>
  </p:clrMapOvr>
  <p:timing>
    <p:tnLst>
      <p:par>
        <p:cTn id="1" dur="indefinite" restart="never" nodeType="tmRoot"/>
      </p:par>
    </p:tnLst>
  </p:timing>
</p:sld>
</file>

<file path=ppt/slides/slide19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pPr eaLnBrk="1" hangingPunct="1"/>
            <a:r>
              <a:rPr lang="en-US"/>
              <a:t>Blankets of Protection</a:t>
            </a:r>
          </a:p>
        </p:txBody>
      </p:sp>
      <p:sp>
        <p:nvSpPr>
          <p:cNvPr id="89091" name="Rectangle 3"/>
          <p:cNvSpPr>
            <a:spLocks noGrp="1" noChangeArrowheads="1"/>
          </p:cNvSpPr>
          <p:nvPr>
            <p:ph type="body" idx="1"/>
          </p:nvPr>
        </p:nvSpPr>
        <p:spPr/>
        <p:txBody>
          <a:bodyPr/>
          <a:lstStyle/>
          <a:p>
            <a:pPr eaLnBrk="1" hangingPunct="1">
              <a:lnSpc>
                <a:spcPct val="90000"/>
              </a:lnSpc>
            </a:pPr>
            <a:r>
              <a:rPr lang="en-US" sz="2800"/>
              <a:t>Family protection--but now nuclear not extended</a:t>
            </a:r>
          </a:p>
          <a:p>
            <a:pPr eaLnBrk="1" hangingPunct="1">
              <a:lnSpc>
                <a:spcPct val="90000"/>
              </a:lnSpc>
            </a:pPr>
            <a:r>
              <a:rPr lang="en-US" sz="2800"/>
              <a:t>Social support--community service, schools, neighbors</a:t>
            </a:r>
          </a:p>
          <a:p>
            <a:pPr eaLnBrk="1" hangingPunct="1">
              <a:lnSpc>
                <a:spcPct val="90000"/>
              </a:lnSpc>
            </a:pPr>
            <a:r>
              <a:rPr lang="en-US" sz="2800"/>
              <a:t>Role of neighboring has been reduced</a:t>
            </a:r>
          </a:p>
          <a:p>
            <a:pPr lvl="1" eaLnBrk="1" hangingPunct="1">
              <a:lnSpc>
                <a:spcPct val="90000"/>
              </a:lnSpc>
            </a:pPr>
            <a:r>
              <a:rPr lang="en-US" sz="2400"/>
              <a:t>Social support more far flung</a:t>
            </a:r>
          </a:p>
          <a:p>
            <a:pPr lvl="1" eaLnBrk="1" hangingPunct="1">
              <a:lnSpc>
                <a:spcPct val="90000"/>
              </a:lnSpc>
            </a:pPr>
            <a:r>
              <a:rPr lang="en-US" sz="2400"/>
              <a:t>Mass media has more influence</a:t>
            </a:r>
          </a:p>
          <a:p>
            <a:pPr lvl="1" eaLnBrk="1" hangingPunct="1">
              <a:lnSpc>
                <a:spcPct val="90000"/>
              </a:lnSpc>
            </a:pPr>
            <a:r>
              <a:rPr lang="en-US" sz="2400"/>
              <a:t>Work changes--2 parents working, etc.</a:t>
            </a:r>
          </a:p>
          <a:p>
            <a:pPr lvl="1" eaLnBrk="1" hangingPunct="1">
              <a:lnSpc>
                <a:spcPct val="90000"/>
              </a:lnSpc>
            </a:pPr>
            <a:r>
              <a:rPr lang="en-US" sz="2400"/>
              <a:t>Economic “security” reduced need for neighbors</a:t>
            </a:r>
          </a:p>
        </p:txBody>
      </p:sp>
    </p:spTree>
  </p:cSld>
  <p:clrMapOvr>
    <a:masterClrMapping/>
  </p:clrMapOvr>
  <p:timing>
    <p:tnLst>
      <p:par>
        <p:cTn id="1" dur="indefinite" restart="never" nodeType="tmRoot"/>
      </p:par>
    </p:tnLst>
  </p:timing>
</p:sld>
</file>

<file path=ppt/slides/slide19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US" sz="3600"/>
              <a:t>Social Organization Needed</a:t>
            </a:r>
            <a:endParaRPr lang="en-US"/>
          </a:p>
        </p:txBody>
      </p:sp>
      <p:sp>
        <p:nvSpPr>
          <p:cNvPr id="47107" name="Rectangle 3"/>
          <p:cNvSpPr>
            <a:spLocks noGrp="1" noChangeArrowheads="1"/>
          </p:cNvSpPr>
          <p:nvPr>
            <p:ph type="body" idx="1"/>
          </p:nvPr>
        </p:nvSpPr>
        <p:spPr/>
        <p:txBody>
          <a:bodyPr/>
          <a:lstStyle/>
          <a:p>
            <a:pPr eaLnBrk="1" hangingPunct="1"/>
            <a:r>
              <a:rPr lang="en-US" sz="2800" dirty="0" smtClean="0">
                <a:latin typeface="Helvetica" charset="0"/>
              </a:rPr>
              <a:t>Degree </a:t>
            </a:r>
            <a:r>
              <a:rPr lang="en-US" sz="2800" dirty="0">
                <a:latin typeface="Helvetica" charset="0"/>
              </a:rPr>
              <a:t>to which neighbors take personal responsibility for neigh. Problems</a:t>
            </a:r>
          </a:p>
          <a:p>
            <a:pPr eaLnBrk="1" hangingPunct="1"/>
            <a:r>
              <a:rPr lang="en-US" sz="2800" dirty="0">
                <a:latin typeface="Helvetica" charset="0"/>
              </a:rPr>
              <a:t>Extent of surveillance done by neighbors</a:t>
            </a:r>
          </a:p>
          <a:p>
            <a:pPr eaLnBrk="1" hangingPunct="1"/>
            <a:r>
              <a:rPr lang="en-US" sz="2800" dirty="0">
                <a:latin typeface="Helvetica" charset="0"/>
              </a:rPr>
              <a:t>Participation in voluntary organizations tied to neighborhood and broader </a:t>
            </a:r>
            <a:r>
              <a:rPr lang="en-US" sz="2800" dirty="0" smtClean="0">
                <a:latin typeface="Helvetica" charset="0"/>
              </a:rPr>
              <a:t>community</a:t>
            </a:r>
          </a:p>
          <a:p>
            <a:pPr eaLnBrk="1" hangingPunct="1"/>
            <a:r>
              <a:rPr lang="en-US" sz="2800" dirty="0" smtClean="0">
                <a:latin typeface="Helvetica" charset="0"/>
              </a:rPr>
              <a:t>Prevalence, strength and interlocking nature of social networks</a:t>
            </a:r>
            <a:endParaRPr lang="en-US" sz="2800" dirty="0">
              <a:latin typeface="Helvetica" charset="0"/>
            </a:endParaRPr>
          </a:p>
        </p:txBody>
      </p:sp>
    </p:spTree>
  </p:cSld>
  <p:clrMapOvr>
    <a:masterClrMapping/>
  </p:clrMapOvr>
  <p:timing>
    <p:tnLst>
      <p:par>
        <p:cTn id="1" dur="indefinite" restart="never" nodeType="tmRoot"/>
      </p:par>
    </p:tnLst>
  </p:timing>
</p:sld>
</file>

<file path=ppt/slides/slide19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US" altLang="ja-JP"/>
              <a:t>What is social capital?</a:t>
            </a:r>
          </a:p>
        </p:txBody>
      </p:sp>
      <p:sp>
        <p:nvSpPr>
          <p:cNvPr id="49155" name="Rectangle 3"/>
          <p:cNvSpPr>
            <a:spLocks noGrp="1" noChangeArrowheads="1"/>
          </p:cNvSpPr>
          <p:nvPr>
            <p:ph type="body" idx="1"/>
          </p:nvPr>
        </p:nvSpPr>
        <p:spPr/>
        <p:txBody>
          <a:bodyPr/>
          <a:lstStyle/>
          <a:p>
            <a:pPr eaLnBrk="1" hangingPunct="1"/>
            <a:r>
              <a:rPr lang="en-US" altLang="ja-JP" sz="2400">
                <a:latin typeface="Palatino" charset="0"/>
                <a:ea typeface="Times" charset="0"/>
                <a:cs typeface="Times" charset="0"/>
              </a:rPr>
              <a:t>If </a:t>
            </a:r>
            <a:r>
              <a:rPr lang="en-US" altLang="ja-JP" sz="2400" b="1" u="sng">
                <a:latin typeface="Palatino" charset="0"/>
                <a:ea typeface="Times" charset="0"/>
                <a:cs typeface="Times" charset="0"/>
              </a:rPr>
              <a:t>physical capital</a:t>
            </a:r>
            <a:r>
              <a:rPr lang="en-US" altLang="ja-JP" sz="2400">
                <a:latin typeface="Palatino" charset="0"/>
                <a:ea typeface="Times" charset="0"/>
                <a:cs typeface="Times" charset="0"/>
              </a:rPr>
              <a:t> is wholly tangible, being embodied in observable material form, and </a:t>
            </a:r>
            <a:r>
              <a:rPr lang="en-US" altLang="ja-JP" sz="2400" b="1" u="sng">
                <a:latin typeface="Palatino" charset="0"/>
                <a:ea typeface="Times" charset="0"/>
                <a:cs typeface="Times" charset="0"/>
              </a:rPr>
              <a:t>human capital</a:t>
            </a:r>
            <a:r>
              <a:rPr lang="en-US" altLang="ja-JP" sz="2400">
                <a:latin typeface="Palatino" charset="0"/>
                <a:ea typeface="Times" charset="0"/>
                <a:cs typeface="Times" charset="0"/>
              </a:rPr>
              <a:t> is less tangible, being embodied in the skills and knowledge acquired by an individual, </a:t>
            </a:r>
            <a:r>
              <a:rPr lang="en-US" altLang="ja-JP" sz="2400" b="1" u="sng">
                <a:latin typeface="Palatino" charset="0"/>
                <a:ea typeface="Times" charset="0"/>
                <a:cs typeface="Times" charset="0"/>
              </a:rPr>
              <a:t>social capital</a:t>
            </a:r>
            <a:r>
              <a:rPr lang="en-US" altLang="ja-JP" sz="2400">
                <a:latin typeface="Palatino" charset="0"/>
                <a:ea typeface="Times" charset="0"/>
                <a:cs typeface="Times" charset="0"/>
              </a:rPr>
              <a:t> is less tangible yet, for it exists in the relations among persons.</a:t>
            </a:r>
          </a:p>
          <a:p>
            <a:pPr eaLnBrk="1" hangingPunct="1"/>
            <a:r>
              <a:rPr lang="en-US" altLang="ja-JP" sz="2400">
                <a:latin typeface="Palatino" charset="0"/>
                <a:ea typeface="Times" charset="0"/>
                <a:cs typeface="Times" charset="0"/>
              </a:rPr>
              <a:t>Example, a park that is safe in a neighborhood vs. having to secure it with police</a:t>
            </a:r>
          </a:p>
          <a:p>
            <a:pPr eaLnBrk="1" hangingPunct="1">
              <a:buFont typeface="Wingdings" charset="2"/>
              <a:buNone/>
            </a:pPr>
            <a:endParaRPr lang="en-US" altLang="ja-JP" sz="2400"/>
          </a:p>
        </p:txBody>
      </p:sp>
    </p:spTree>
  </p:cSld>
  <p:clrMapOvr>
    <a:masterClrMapping/>
  </p:clrMapOvr>
  <p:timing>
    <p:tnLst>
      <p:par>
        <p:cTn id="1" dur="indefinite" restart="never" nodeType="tmRoot"/>
      </p:par>
    </p:tnLst>
  </p:timing>
</p:sld>
</file>

<file path=ppt/slides/slide19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70722" name="Rectangle 2"/>
          <p:cNvSpPr>
            <a:spLocks noGrp="1" noChangeArrowheads="1"/>
          </p:cNvSpPr>
          <p:nvPr>
            <p:ph type="title"/>
          </p:nvPr>
        </p:nvSpPr>
        <p:spPr/>
        <p:txBody>
          <a:bodyPr/>
          <a:lstStyle/>
          <a:p>
            <a:r>
              <a:rPr lang="en-US" dirty="0" smtClean="0"/>
              <a:t>Social Capital</a:t>
            </a:r>
            <a:endParaRPr lang="en-US" dirty="0"/>
          </a:p>
        </p:txBody>
      </p:sp>
      <p:sp>
        <p:nvSpPr>
          <p:cNvPr id="670723" name="Rectangle 3"/>
          <p:cNvSpPr>
            <a:spLocks noGrp="1" noChangeArrowheads="1"/>
          </p:cNvSpPr>
          <p:nvPr>
            <p:ph type="body" idx="1"/>
          </p:nvPr>
        </p:nvSpPr>
        <p:spPr/>
        <p:txBody>
          <a:bodyPr/>
          <a:lstStyle/>
          <a:p>
            <a:r>
              <a:rPr lang="en-US" dirty="0" smtClean="0"/>
              <a:t>James Coleman</a:t>
            </a:r>
          </a:p>
          <a:p>
            <a:r>
              <a:rPr lang="en-US" dirty="0" smtClean="0"/>
              <a:t>Goal</a:t>
            </a:r>
            <a:r>
              <a:rPr lang="en-US" dirty="0"/>
              <a:t>: to re-establish sociology's worth in an age dominated by economics</a:t>
            </a:r>
          </a:p>
          <a:p>
            <a:r>
              <a:rPr lang="en-US" dirty="0"/>
              <a:t>To place value on social relations, social networks and community building</a:t>
            </a:r>
          </a:p>
        </p:txBody>
      </p:sp>
    </p:spTree>
  </p:cSld>
  <p:clrMapOvr>
    <a:masterClrMapping/>
  </p:clrMapOvr>
  <p:timing>
    <p:tnLst>
      <p:par>
        <p:cTn id="1" dur="indefinite" restart="never" nodeType="tmRoot"/>
      </p:par>
    </p:tnLst>
  </p:timing>
</p:sld>
</file>

<file path=ppt/slides/slide19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71746" name="Rectangle 2"/>
          <p:cNvSpPr>
            <a:spLocks noGrp="1" noChangeArrowheads="1"/>
          </p:cNvSpPr>
          <p:nvPr>
            <p:ph type="title"/>
          </p:nvPr>
        </p:nvSpPr>
        <p:spPr/>
        <p:txBody>
          <a:bodyPr/>
          <a:lstStyle/>
          <a:p>
            <a:r>
              <a:rPr lang="en-US"/>
              <a:t>Examples</a:t>
            </a:r>
          </a:p>
        </p:txBody>
      </p:sp>
      <p:sp>
        <p:nvSpPr>
          <p:cNvPr id="671747" name="Rectangle 3"/>
          <p:cNvSpPr>
            <a:spLocks noGrp="1" noChangeArrowheads="1"/>
          </p:cNvSpPr>
          <p:nvPr>
            <p:ph type="body" idx="1"/>
          </p:nvPr>
        </p:nvSpPr>
        <p:spPr/>
        <p:txBody>
          <a:bodyPr/>
          <a:lstStyle/>
          <a:p>
            <a:r>
              <a:rPr lang="en-US"/>
              <a:t>New York Diamond business</a:t>
            </a:r>
          </a:p>
          <a:p>
            <a:r>
              <a:rPr lang="en-US"/>
              <a:t>Safe parks and Jane Jacob’s public characters</a:t>
            </a:r>
          </a:p>
        </p:txBody>
      </p:sp>
    </p:spTree>
  </p:cSld>
  <p:clrMapOvr>
    <a:masterClrMapping/>
  </p:clrMapOvr>
  <p:timing>
    <p:tnLst>
      <p:par>
        <p:cTn id="1" dur="indefinite" restart="never" nodeType="tmRoot"/>
      </p:par>
    </p:tnLst>
  </p:timing>
</p:sld>
</file>

<file path=ppt/slides/slide20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US"/>
              <a:t>Bridging and Bonding Social Capital</a:t>
            </a:r>
          </a:p>
        </p:txBody>
      </p:sp>
      <p:sp>
        <p:nvSpPr>
          <p:cNvPr id="51203" name="Rectangle 3"/>
          <p:cNvSpPr>
            <a:spLocks noGrp="1" noChangeArrowheads="1"/>
          </p:cNvSpPr>
          <p:nvPr>
            <p:ph type="body" idx="1"/>
          </p:nvPr>
        </p:nvSpPr>
        <p:spPr/>
        <p:txBody>
          <a:bodyPr/>
          <a:lstStyle/>
          <a:p>
            <a:pPr eaLnBrk="1" hangingPunct="1"/>
            <a:r>
              <a:rPr lang="en-US"/>
              <a:t> Difference between bridging (or inclusive) and bonding (or exclusive) social capital</a:t>
            </a:r>
          </a:p>
          <a:p>
            <a:pPr eaLnBrk="1" hangingPunct="1"/>
            <a:r>
              <a:rPr lang="en-US"/>
              <a:t>Bonding capital constitutes a kind of sociological super-glue, whereas bridging social capital provides a sociological WD-40</a:t>
            </a:r>
          </a:p>
        </p:txBody>
      </p:sp>
    </p:spTree>
  </p:cSld>
  <p:clrMapOvr>
    <a:masterClrMapping/>
  </p:clrMapOvr>
  <p:timing>
    <p:tnLst>
      <p:par>
        <p:cTn id="1" dur="indefinite" restart="never" nodeType="tmRoot"/>
      </p:par>
    </p:tnLst>
  </p:timing>
</p:sld>
</file>

<file path=ppt/slides/slide20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92898" name="Rectangle 2"/>
          <p:cNvSpPr>
            <a:spLocks noGrp="1" noChangeArrowheads="1"/>
          </p:cNvSpPr>
          <p:nvPr>
            <p:ph type="title"/>
          </p:nvPr>
        </p:nvSpPr>
        <p:spPr/>
        <p:txBody>
          <a:bodyPr/>
          <a:lstStyle/>
          <a:p>
            <a:pPr>
              <a:defRPr/>
            </a:pPr>
            <a:r>
              <a:rPr lang="en-US">
                <a:ea typeface="+mj-ea"/>
                <a:cs typeface="+mj-cs"/>
              </a:rPr>
              <a:t>Strong and Weak Ties</a:t>
            </a:r>
          </a:p>
        </p:txBody>
      </p:sp>
      <p:sp>
        <p:nvSpPr>
          <p:cNvPr id="592899" name="Rectangle 3"/>
          <p:cNvSpPr>
            <a:spLocks noGrp="1" noChangeArrowheads="1"/>
          </p:cNvSpPr>
          <p:nvPr>
            <p:ph type="body" idx="1"/>
          </p:nvPr>
        </p:nvSpPr>
        <p:spPr/>
        <p:txBody>
          <a:bodyPr/>
          <a:lstStyle/>
          <a:p>
            <a:pPr>
              <a:defRPr/>
            </a:pPr>
            <a:r>
              <a:rPr lang="en-US">
                <a:ea typeface="+mn-ea"/>
                <a:cs typeface="+mn-cs"/>
              </a:rPr>
              <a:t> Difference between bridging (or inclusive) and bonding (or exclusive) social capital</a:t>
            </a:r>
          </a:p>
          <a:p>
            <a:pPr>
              <a:defRPr/>
            </a:pPr>
            <a:r>
              <a:rPr lang="en-US">
                <a:ea typeface="+mn-ea"/>
                <a:cs typeface="+mn-cs"/>
              </a:rPr>
              <a:t>Bonding capital constitutes a kind of sociological super-glue, whereas bridging social capital provides a sociological WD-40</a:t>
            </a:r>
          </a:p>
        </p:txBody>
      </p:sp>
    </p:spTree>
  </p:cSld>
  <p:clrMapOvr>
    <a:masterClrMapping/>
  </p:clrMapOvr>
  <p:timing>
    <p:tnLst>
      <p:par>
        <p:cTn id="1" dur="indefinite" restart="never" nodeType="tmRoot"/>
      </p:par>
    </p:tnLst>
  </p:timing>
</p:sld>
</file>

<file path=ppt/slides/slide20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r>
              <a:rPr lang="en-US" sz="3600" dirty="0" smtClean="0">
                <a:effectLst/>
                <a:latin typeface="Palatino" pitchFamily="-106" charset="0"/>
                <a:ea typeface="Times" pitchFamily="-106" charset="0"/>
                <a:cs typeface="Times" pitchFamily="-106" charset="0"/>
              </a:rPr>
              <a:t>Other Important Considerations</a:t>
            </a:r>
            <a:endParaRPr lang="en-US" sz="3600" dirty="0">
              <a:effectLst/>
              <a:latin typeface="Palatino" pitchFamily="-106" charset="0"/>
              <a:ea typeface="Times" pitchFamily="-106" charset="0"/>
              <a:cs typeface="Times" pitchFamily="-106" charset="0"/>
            </a:endParaRPr>
          </a:p>
        </p:txBody>
      </p:sp>
      <p:sp>
        <p:nvSpPr>
          <p:cNvPr id="590851" name="Rectangle 3"/>
          <p:cNvSpPr>
            <a:spLocks noGrp="1" noChangeArrowheads="1"/>
          </p:cNvSpPr>
          <p:nvPr>
            <p:ph type="body" idx="1"/>
          </p:nvPr>
        </p:nvSpPr>
        <p:spPr/>
        <p:txBody>
          <a:bodyPr/>
          <a:lstStyle/>
          <a:p>
            <a:pPr marL="342900" lvl="1" indent="-342900">
              <a:buClr>
                <a:schemeClr val="hlink"/>
              </a:buClr>
              <a:buSzPct val="80000"/>
              <a:buFont typeface="Wingdings" charset="2"/>
              <a:buChar char="Ø"/>
              <a:defRPr/>
            </a:pPr>
            <a:r>
              <a:rPr lang="en-US" sz="2400" dirty="0" err="1" smtClean="0"/>
              <a:t>Portes</a:t>
            </a:r>
            <a:r>
              <a:rPr lang="en-US" sz="2400" dirty="0" smtClean="0"/>
              <a:t>’ Immigrant Community Studies</a:t>
            </a:r>
            <a:r>
              <a:rPr lang="en-US" sz="2400" dirty="0" smtClean="0">
                <a:latin typeface="Palatino" pitchFamily="-106" charset="0"/>
                <a:ea typeface="Times" pitchFamily="-106" charset="0"/>
                <a:cs typeface="Times" pitchFamily="-106" charset="0"/>
              </a:rPr>
              <a:t> </a:t>
            </a:r>
            <a:endParaRPr lang="en-US" sz="2800" dirty="0" smtClean="0">
              <a:latin typeface="Palatino" pitchFamily="-106" charset="0"/>
              <a:ea typeface="Times" pitchFamily="-106" charset="0"/>
              <a:cs typeface="Times" pitchFamily="-106" charset="0"/>
            </a:endParaRPr>
          </a:p>
          <a:p>
            <a:pPr>
              <a:defRPr/>
            </a:pPr>
            <a:r>
              <a:rPr lang="en-US" sz="2800" dirty="0" smtClean="0">
                <a:latin typeface="Palatino" pitchFamily="-106" charset="0"/>
                <a:ea typeface="Times" pitchFamily="-106" charset="0"/>
                <a:cs typeface="Times" pitchFamily="-106" charset="0"/>
              </a:rPr>
              <a:t>Social Capital is also inherited/class oriented</a:t>
            </a:r>
          </a:p>
          <a:p>
            <a:pPr lvl="1">
              <a:defRPr/>
            </a:pPr>
            <a:r>
              <a:rPr lang="en-US" sz="2400" dirty="0" err="1" smtClean="0">
                <a:latin typeface="Palatino" pitchFamily="-106" charset="0"/>
                <a:ea typeface="Times" pitchFamily="-106" charset="0"/>
                <a:cs typeface="Times" pitchFamily="-106" charset="0"/>
              </a:rPr>
              <a:t>Bourdieu</a:t>
            </a:r>
            <a:r>
              <a:rPr lang="en-US" sz="2400" dirty="0" smtClean="0">
                <a:latin typeface="Palatino" pitchFamily="-106" charset="0"/>
                <a:ea typeface="Times" pitchFamily="-106" charset="0"/>
                <a:cs typeface="Times" pitchFamily="-106" charset="0"/>
              </a:rPr>
              <a:t> </a:t>
            </a:r>
            <a:r>
              <a:rPr lang="en-US" sz="2400" dirty="0">
                <a:latin typeface="Palatino" pitchFamily="-106" charset="0"/>
                <a:ea typeface="Times" pitchFamily="-106" charset="0"/>
                <a:cs typeface="Times" pitchFamily="-106" charset="0"/>
              </a:rPr>
              <a:t>defined social capital as "the sum of the resources, actual or virtual, that accrue to an individual or group by virtue of possessing a durable network of more or less institutionalized relations of mutual acquaintance and recognition."</a:t>
            </a:r>
            <a:r>
              <a:rPr lang="en-US" sz="2400" dirty="0" smtClean="0">
                <a:latin typeface="Palatino" pitchFamily="-106" charset="0"/>
                <a:ea typeface="Times" pitchFamily="-106" charset="0"/>
                <a:cs typeface="Times" pitchFamily="-106" charset="0"/>
              </a:rPr>
              <a:t> </a:t>
            </a:r>
          </a:p>
          <a:p>
            <a:pPr>
              <a:buNone/>
              <a:defRPr/>
            </a:pPr>
            <a:endParaRPr lang="en-US" sz="2800" dirty="0">
              <a:latin typeface="Palatino" pitchFamily="-106" charset="0"/>
              <a:ea typeface="Times" pitchFamily="-106" charset="0"/>
              <a:cs typeface="Times" pitchFamily="-106" charset="0"/>
            </a:endParaRPr>
          </a:p>
        </p:txBody>
      </p:sp>
    </p:spTree>
  </p:cSld>
  <p:clrMapOvr>
    <a:masterClrMapping/>
  </p:clrMapOvr>
  <p:timing>
    <p:tnLst>
      <p:par>
        <p:cTn id="1" dur="indefinite" restart="never" nodeType="tmRoot"/>
      </p:par>
    </p:tnLst>
  </p:timing>
</p:sld>
</file>

<file path=ppt/slides/slide20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pPr eaLnBrk="1" hangingPunct="1"/>
            <a:r>
              <a:rPr lang="en-US"/>
              <a:t>Spatial needs of humans</a:t>
            </a:r>
          </a:p>
        </p:txBody>
      </p:sp>
      <p:sp>
        <p:nvSpPr>
          <p:cNvPr id="80899" name="Rectangle 3"/>
          <p:cNvSpPr>
            <a:spLocks noGrp="1" noChangeArrowheads="1"/>
          </p:cNvSpPr>
          <p:nvPr>
            <p:ph type="body" idx="1"/>
          </p:nvPr>
        </p:nvSpPr>
        <p:spPr/>
        <p:txBody>
          <a:bodyPr/>
          <a:lstStyle/>
          <a:p>
            <a:pPr eaLnBrk="1" hangingPunct="1"/>
            <a:r>
              <a:rPr lang="en-US"/>
              <a:t>Food</a:t>
            </a:r>
          </a:p>
          <a:p>
            <a:pPr eaLnBrk="1" hangingPunct="1"/>
            <a:r>
              <a:rPr lang="en-US"/>
              <a:t>Water</a:t>
            </a:r>
          </a:p>
          <a:p>
            <a:pPr eaLnBrk="1" hangingPunct="1"/>
            <a:r>
              <a:rPr lang="en-US"/>
              <a:t>Shelter</a:t>
            </a:r>
          </a:p>
          <a:p>
            <a:pPr eaLnBrk="1" hangingPunct="1"/>
            <a:r>
              <a:rPr lang="en-US"/>
              <a:t>Privacy/personal space</a:t>
            </a:r>
          </a:p>
          <a:p>
            <a:pPr eaLnBrk="1" hangingPunct="1"/>
            <a:r>
              <a:rPr lang="en-US"/>
              <a:t>Access to social interaction</a:t>
            </a:r>
          </a:p>
          <a:p>
            <a:pPr eaLnBrk="1" hangingPunct="1"/>
            <a:r>
              <a:rPr lang="en-US"/>
              <a:t>Safe and defensible space</a:t>
            </a:r>
          </a:p>
        </p:txBody>
      </p:sp>
    </p:spTree>
  </p:cSld>
  <p:clrMapOvr>
    <a:masterClrMapping/>
  </p:clrMapOvr>
  <p:timing>
    <p:tnLst>
      <p:par>
        <p:cTn id="1" dur="indefinite" restart="never" nodeType="tmRoot"/>
      </p:par>
    </p:tnLst>
  </p:timing>
</p:sld>
</file>

<file path=ppt/slides/slide20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pPr eaLnBrk="1" hangingPunct="1"/>
            <a:r>
              <a:rPr lang="en-US" sz="3600" smtClean="0"/>
              <a:t>Spatial needs in and Outside Home</a:t>
            </a:r>
          </a:p>
        </p:txBody>
      </p:sp>
      <p:sp>
        <p:nvSpPr>
          <p:cNvPr id="84995" name="Rectangle 3"/>
          <p:cNvSpPr>
            <a:spLocks noGrp="1" noChangeArrowheads="1"/>
          </p:cNvSpPr>
          <p:nvPr>
            <p:ph type="body" idx="1"/>
          </p:nvPr>
        </p:nvSpPr>
        <p:spPr/>
        <p:txBody>
          <a:bodyPr/>
          <a:lstStyle/>
          <a:p>
            <a:pPr eaLnBrk="1" hangingPunct="1"/>
            <a:r>
              <a:rPr lang="en-US"/>
              <a:t>Crowding is not just a matter of number of people (Pearl District is dense but is it crowded?)</a:t>
            </a:r>
          </a:p>
          <a:p>
            <a:pPr eaLnBrk="1" hangingPunct="1"/>
            <a:r>
              <a:rPr lang="en-US"/>
              <a:t>High density inside homes is not the same as in a neighborhood</a:t>
            </a:r>
          </a:p>
          <a:p>
            <a:pPr eaLnBrk="1" hangingPunct="1"/>
            <a:r>
              <a:rPr lang="en-US"/>
              <a:t>Children may play outside more</a:t>
            </a:r>
          </a:p>
          <a:p>
            <a:pPr eaLnBrk="1" hangingPunct="1"/>
            <a:r>
              <a:rPr lang="en-US"/>
              <a:t>Hierarchy sometimes becomes the rule in crowded households</a:t>
            </a:r>
          </a:p>
        </p:txBody>
      </p:sp>
    </p:spTree>
  </p:cSld>
  <p:clrMapOvr>
    <a:masterClrMapping/>
  </p:clrMapOvr>
  <p:timing>
    <p:tnLst>
      <p:par>
        <p:cTn id="1" dur="indefinite" restart="never" nodeType="tmRoot"/>
      </p:par>
    </p:tnLst>
  </p:timing>
</p:sld>
</file>

<file path=ppt/slides/slide20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CROWDING</a:t>
            </a:r>
            <a:endParaRPr lang="en-US" dirty="0">
              <a:solidFill>
                <a:srgbClr val="FF0000"/>
              </a:solidFill>
            </a:endParaRPr>
          </a:p>
        </p:txBody>
      </p:sp>
      <p:sp>
        <p:nvSpPr>
          <p:cNvPr id="3" name="Content Placeholder 2"/>
          <p:cNvSpPr>
            <a:spLocks noGrp="1"/>
          </p:cNvSpPr>
          <p:nvPr>
            <p:ph idx="1"/>
          </p:nvPr>
        </p:nvSpPr>
        <p:spPr/>
        <p:txBody>
          <a:bodyPr/>
          <a:lstStyle/>
          <a:p>
            <a:r>
              <a:rPr lang="en-US" sz="2400" dirty="0" smtClean="0"/>
              <a:t>Private place is where people prepare to meet the world</a:t>
            </a:r>
          </a:p>
          <a:p>
            <a:r>
              <a:rPr lang="en-US" sz="2400" dirty="0" smtClean="0"/>
              <a:t>Crowding is not just a physical phenomenon but a cognitive state </a:t>
            </a:r>
          </a:p>
          <a:p>
            <a:r>
              <a:rPr lang="en-US" sz="2400" dirty="0" smtClean="0"/>
              <a:t>Children in these environments may end up outside more often and as a consequence not as supervised. Also in these households hierarchy becomes a rule in order to keep order and men become more manly and women more feminine</a:t>
            </a:r>
          </a:p>
          <a:p>
            <a:r>
              <a:rPr lang="en-US" sz="2400" dirty="0" smtClean="0"/>
              <a:t>Maslow's theory suggest that insecure residential environments impede the fulfillment of essential human needs such as affiliation, esteem, actualization, and cognitive development</a:t>
            </a:r>
          </a:p>
          <a:p>
            <a:endParaRPr lang="en-US" sz="2400" dirty="0" smtClean="0"/>
          </a:p>
          <a:p>
            <a:endParaRPr lang="en-US" sz="2400" dirty="0" smtClean="0"/>
          </a:p>
          <a:p>
            <a:endParaRPr lang="en-US" sz="2400" dirty="0"/>
          </a:p>
        </p:txBody>
      </p:sp>
    </p:spTree>
  </p:cSld>
  <p:clrMapOvr>
    <a:masterClrMapping/>
  </p:clrMapOvr>
</p:sld>
</file>

<file path=ppt/slides/slide20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sz="6000" dirty="0" smtClean="0">
                <a:solidFill>
                  <a:srgbClr val="FF0000"/>
                </a:solidFill>
                <a:ea typeface="+mj-ea"/>
                <a:cs typeface="+mj-cs"/>
              </a:rPr>
              <a:t>Social Equity</a:t>
            </a:r>
            <a:endParaRPr lang="en-US" sz="6000" dirty="0">
              <a:solidFill>
                <a:srgbClr val="FF0000"/>
              </a:solidFill>
              <a:ea typeface="+mj-ea"/>
              <a:cs typeface="+mj-cs"/>
            </a:endParaRPr>
          </a:p>
        </p:txBody>
      </p:sp>
      <p:sp>
        <p:nvSpPr>
          <p:cNvPr id="3" name="Content Placeholder 2"/>
          <p:cNvSpPr>
            <a:spLocks noGrp="1"/>
          </p:cNvSpPr>
          <p:nvPr>
            <p:ph idx="1"/>
          </p:nvPr>
        </p:nvSpPr>
        <p:spPr/>
        <p:txBody>
          <a:bodyPr/>
          <a:lstStyle/>
          <a:p>
            <a:pPr eaLnBrk="1" hangingPunct="1">
              <a:defRPr/>
            </a:pPr>
            <a:endParaRPr lang="en-US" dirty="0">
              <a:ea typeface="+mn-ea"/>
              <a:cs typeface="+mn-cs"/>
            </a:endParaRPr>
          </a:p>
        </p:txBody>
      </p:sp>
    </p:spTree>
  </p:cSld>
  <p:clrMapOvr>
    <a:masterClrMapping/>
  </p:clrMapOvr>
  <p:transition advTm="149"/>
  <p:timing>
    <p:tnLst>
      <p:par>
        <p:cTn id="1" dur="indefinite" restart="never" nodeType="tmRoot"/>
      </p:par>
    </p:tnLst>
  </p:timing>
</p:sld>
</file>

<file path=ppt/slides/slide20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US" dirty="0" smtClean="0"/>
              <a:t>Social Sustainability</a:t>
            </a:r>
            <a:endParaRPr lang="en-US" dirty="0"/>
          </a:p>
        </p:txBody>
      </p:sp>
      <p:sp>
        <p:nvSpPr>
          <p:cNvPr id="26627" name="Rectangle 3"/>
          <p:cNvSpPr>
            <a:spLocks noGrp="1" noChangeArrowheads="1"/>
          </p:cNvSpPr>
          <p:nvPr>
            <p:ph type="body" idx="1"/>
          </p:nvPr>
        </p:nvSpPr>
        <p:spPr>
          <a:xfrm>
            <a:off x="457200" y="1447800"/>
            <a:ext cx="8229600" cy="4530725"/>
          </a:xfrm>
        </p:spPr>
        <p:txBody>
          <a:bodyPr/>
          <a:lstStyle/>
          <a:p>
            <a:pPr eaLnBrk="1" hangingPunct="1"/>
            <a:r>
              <a:rPr lang="en-US" dirty="0" smtClean="0"/>
              <a:t>Healthy, innovative, inclusive civic ecology</a:t>
            </a:r>
          </a:p>
          <a:p>
            <a:pPr eaLnBrk="1" hangingPunct="1"/>
            <a:r>
              <a:rPr lang="en-US" dirty="0" smtClean="0"/>
              <a:t>Social treasury, social networks, and civic space across class, race, geographic boundaries</a:t>
            </a:r>
          </a:p>
          <a:p>
            <a:pPr eaLnBrk="1" hangingPunct="1"/>
            <a:r>
              <a:rPr lang="en-US" dirty="0" smtClean="0"/>
              <a:t>Social Equity: equal opportunity and benefit from regional development and growth</a:t>
            </a:r>
          </a:p>
          <a:p>
            <a:pPr eaLnBrk="1" hangingPunct="1"/>
            <a:r>
              <a:rPr lang="en-US" dirty="0" smtClean="0"/>
              <a:t>Investment in arts and culture</a:t>
            </a:r>
          </a:p>
          <a:p>
            <a:pPr eaLnBrk="1" hangingPunct="1"/>
            <a:r>
              <a:rPr lang="en-US" dirty="0" smtClean="0">
                <a:solidFill>
                  <a:srgbClr val="FF6600"/>
                </a:solidFill>
              </a:rPr>
              <a:t>Importance in cross-silo Thinking</a:t>
            </a:r>
          </a:p>
        </p:txBody>
      </p:sp>
    </p:spTree>
  </p:cSld>
  <p:clrMapOvr>
    <a:masterClrMapping/>
  </p:clrMapOvr>
  <p:timing>
    <p:tnLst>
      <p:par>
        <p:cTn id="1" dur="indefinite" restart="never" nodeType="tmRoot"/>
      </p:par>
    </p:tnLst>
  </p:timing>
</p:sld>
</file>

<file path=ppt/slides/slide20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097" name="Rectangle 1"/>
          <p:cNvSpPr>
            <a:spLocks noGrp="1" noChangeArrowheads="1"/>
          </p:cNvSpPr>
          <p:nvPr>
            <p:ph type="title"/>
          </p:nvPr>
        </p:nvSpPr>
        <p:spPr>
          <a:xfrm>
            <a:off x="798513" y="203200"/>
            <a:ext cx="7693025" cy="2081213"/>
          </a:xfrm>
        </p:spPr>
        <p:txBody>
          <a:bodyPr>
            <a:spAutoFit/>
          </a:bodyPr>
          <a:lstStyle/>
          <a:p>
            <a:pPr eaLnBrk="1" hangingPunct="1">
              <a:lnSpc>
                <a:spcPct val="87000"/>
              </a:lnSpc>
              <a:tabLst>
                <a:tab pos="0" algn="l"/>
                <a:tab pos="421081" algn="l"/>
                <a:tab pos="842162" algn="l"/>
                <a:tab pos="1263244" algn="l"/>
                <a:tab pos="1684325" algn="l"/>
                <a:tab pos="2105406" algn="l"/>
                <a:tab pos="2526487" algn="l"/>
                <a:tab pos="2947568" algn="l"/>
                <a:tab pos="3368650" algn="l"/>
                <a:tab pos="3789731" algn="l"/>
                <a:tab pos="4210812" algn="l"/>
                <a:tab pos="4631893" algn="l"/>
                <a:tab pos="5052974" algn="l"/>
                <a:tab pos="5474056" algn="l"/>
                <a:tab pos="5895137" algn="l"/>
                <a:tab pos="6316218" algn="l"/>
                <a:tab pos="6737299" algn="l"/>
                <a:tab pos="7158380" algn="l"/>
                <a:tab pos="7579462" algn="l"/>
                <a:tab pos="8000543" algn="l"/>
                <a:tab pos="8421624" algn="l"/>
              </a:tabLst>
              <a:defRPr/>
            </a:pPr>
            <a:r>
              <a:rPr lang="en-GB" sz="900" dirty="0">
                <a:solidFill>
                  <a:srgbClr val="3333CC"/>
                </a:solidFill>
                <a:latin typeface="Tempus Sans ITC" pitchFamily="82" charset="0"/>
                <a:ea typeface="+mj-ea"/>
                <a:cs typeface="+mj-cs"/>
              </a:rPr>
              <a:t/>
            </a:r>
            <a:br>
              <a:rPr lang="en-GB" sz="900" dirty="0">
                <a:solidFill>
                  <a:srgbClr val="3333CC"/>
                </a:solidFill>
                <a:latin typeface="Tempus Sans ITC" pitchFamily="82" charset="0"/>
                <a:ea typeface="+mj-ea"/>
                <a:cs typeface="+mj-cs"/>
              </a:rPr>
            </a:br>
            <a:r>
              <a:rPr lang="en-GB" sz="900" dirty="0">
                <a:solidFill>
                  <a:srgbClr val="3333CC"/>
                </a:solidFill>
                <a:latin typeface="Trebuchet MS" charset="0"/>
                <a:ea typeface="+mj-ea"/>
                <a:cs typeface="+mj-cs"/>
              </a:rPr>
              <a:t/>
            </a:r>
            <a:br>
              <a:rPr lang="en-GB" sz="900" dirty="0">
                <a:solidFill>
                  <a:srgbClr val="3333CC"/>
                </a:solidFill>
                <a:latin typeface="Trebuchet MS" charset="0"/>
                <a:ea typeface="+mj-ea"/>
                <a:cs typeface="+mj-cs"/>
              </a:rPr>
            </a:br>
            <a:r>
              <a:rPr lang="en-GB" sz="2600" dirty="0">
                <a:ea typeface="+mj-ea"/>
                <a:cs typeface="+mj-cs"/>
              </a:rPr>
              <a:t>The Coalition for a</a:t>
            </a:r>
            <a:r>
              <a:rPr lang="en-GB" sz="2600" dirty="0" smtClean="0">
                <a:ea typeface="+mj-ea"/>
                <a:cs typeface="+mj-cs"/>
              </a:rPr>
              <a:t> Liveable </a:t>
            </a:r>
            <a:r>
              <a:rPr lang="en-GB" sz="2600" dirty="0">
                <a:ea typeface="+mj-ea"/>
                <a:cs typeface="+mj-cs"/>
              </a:rPr>
              <a:t>Future is a partnership of 90 organizations and hundreds of individuals working for a healthy and sustainable Portland-Vancouver </a:t>
            </a:r>
            <a:br>
              <a:rPr lang="en-GB" sz="2600" dirty="0">
                <a:ea typeface="+mj-ea"/>
                <a:cs typeface="+mj-cs"/>
              </a:rPr>
            </a:br>
            <a:r>
              <a:rPr lang="en-GB" sz="2600" dirty="0">
                <a:ea typeface="+mj-ea"/>
                <a:cs typeface="+mj-cs"/>
              </a:rPr>
              <a:t>metropolitan region.</a:t>
            </a:r>
          </a:p>
        </p:txBody>
      </p:sp>
      <p:sp>
        <p:nvSpPr>
          <p:cNvPr id="159747" name="Text Box 2"/>
          <p:cNvSpPr txBox="1">
            <a:spLocks noChangeArrowheads="1"/>
          </p:cNvSpPr>
          <p:nvPr/>
        </p:nvSpPr>
        <p:spPr bwMode="auto">
          <a:xfrm>
            <a:off x="0" y="1981200"/>
            <a:ext cx="7772400" cy="252413"/>
          </a:xfrm>
          <a:prstGeom prst="rect">
            <a:avLst/>
          </a:prstGeom>
          <a:noFill/>
          <a:ln w="9525">
            <a:noFill/>
            <a:round/>
            <a:headEnd/>
            <a:tailEnd/>
          </a:ln>
        </p:spPr>
        <p:txBody>
          <a:bodyPr lIns="0" tIns="0" rIns="0" bIns="0">
            <a:prstTxWarp prst="textNoShape">
              <a:avLst/>
            </a:prstTxWarp>
            <a:spAutoFit/>
          </a:bodyPr>
          <a:lstStyle/>
          <a:p>
            <a:pPr marL="327025" indent="-327025" algn="ctr">
              <a:lnSpc>
                <a:spcPct val="62000"/>
              </a:lnSpc>
              <a:spcBef>
                <a:spcPts val="800"/>
              </a:spcBef>
              <a:tabLst>
                <a:tab pos="327025" algn="l"/>
                <a:tab pos="407988" algn="l"/>
                <a:tab pos="830263" algn="l"/>
                <a:tab pos="1250950" algn="l"/>
                <a:tab pos="1671638" algn="l"/>
                <a:tab pos="2092325" algn="l"/>
                <a:tab pos="2514600" algn="l"/>
                <a:tab pos="2935288" algn="l"/>
                <a:tab pos="3355975" algn="l"/>
                <a:tab pos="3776663" algn="l"/>
                <a:tab pos="4198938" algn="l"/>
                <a:tab pos="4619625" algn="l"/>
                <a:tab pos="5040313" algn="l"/>
                <a:tab pos="5461000" algn="l"/>
                <a:tab pos="5883275" algn="l"/>
                <a:tab pos="6303963" algn="l"/>
                <a:tab pos="6724650" algn="l"/>
                <a:tab pos="7145338" algn="l"/>
                <a:tab pos="7567613" algn="l"/>
                <a:tab pos="7988300" algn="l"/>
                <a:tab pos="8408988" algn="l"/>
                <a:tab pos="8412163" algn="l"/>
                <a:tab pos="8832850" algn="l"/>
                <a:tab pos="9253538" algn="l"/>
                <a:tab pos="9675813" algn="l"/>
                <a:tab pos="9678988" algn="l"/>
                <a:tab pos="9680575" algn="l"/>
              </a:tabLst>
            </a:pPr>
            <a:r>
              <a:rPr lang="en-GB" sz="1800" dirty="0">
                <a:solidFill>
                  <a:srgbClr val="3333CC"/>
                </a:solidFill>
              </a:rPr>
              <a:t>	</a:t>
            </a:r>
          </a:p>
        </p:txBody>
      </p:sp>
      <p:pic>
        <p:nvPicPr>
          <p:cNvPr id="159748" name="Picture 3"/>
          <p:cNvPicPr>
            <a:picLocks noChangeAspect="1" noChangeArrowheads="1"/>
          </p:cNvPicPr>
          <p:nvPr/>
        </p:nvPicPr>
        <p:blipFill>
          <a:blip r:embed="rId3"/>
          <a:srcRect/>
          <a:stretch>
            <a:fillRect/>
          </a:stretch>
        </p:blipFill>
        <p:spPr bwMode="auto">
          <a:xfrm>
            <a:off x="2541588" y="2595563"/>
            <a:ext cx="3962400" cy="3387725"/>
          </a:xfrm>
          <a:prstGeom prst="rect">
            <a:avLst/>
          </a:prstGeom>
          <a:noFill/>
          <a:ln w="9525">
            <a:noFill/>
            <a:round/>
            <a:headEnd/>
            <a:tailEnd/>
          </a:ln>
        </p:spPr>
      </p:pic>
    </p:spTree>
  </p:cSld>
  <p:clrMapOvr>
    <a:masterClrMapping/>
  </p:clrMapOvr>
  <p:transition spd="med" advTm="149"/>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0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pSp>
        <p:nvGrpSpPr>
          <p:cNvPr id="2" name="Group 2"/>
          <p:cNvGrpSpPr>
            <a:grpSpLocks/>
          </p:cNvGrpSpPr>
          <p:nvPr/>
        </p:nvGrpSpPr>
        <p:grpSpPr bwMode="auto">
          <a:xfrm>
            <a:off x="233363" y="228600"/>
            <a:ext cx="8645525" cy="6384925"/>
            <a:chOff x="154" y="163"/>
            <a:chExt cx="5719" cy="4558"/>
          </a:xfrm>
        </p:grpSpPr>
        <p:sp>
          <p:nvSpPr>
            <p:cNvPr id="161802" name="Rectangle 3"/>
            <p:cNvSpPr>
              <a:spLocks noChangeArrowheads="1"/>
            </p:cNvSpPr>
            <p:nvPr/>
          </p:nvSpPr>
          <p:spPr bwMode="auto">
            <a:xfrm>
              <a:off x="154" y="163"/>
              <a:ext cx="5720" cy="4559"/>
            </a:xfrm>
            <a:prstGeom prst="rect">
              <a:avLst/>
            </a:prstGeom>
            <a:solidFill>
              <a:srgbClr val="99CC00"/>
            </a:solidFill>
            <a:ln w="9525">
              <a:noFill/>
              <a:round/>
              <a:headEnd/>
              <a:tailEnd/>
            </a:ln>
          </p:spPr>
          <p:txBody>
            <a:bodyPr wrap="none" anchor="ctr">
              <a:prstTxWarp prst="textNoShape">
                <a:avLst/>
              </a:prstTxWarp>
            </a:bodyPr>
            <a:lstStyle/>
            <a:p>
              <a:pPr algn="ctr"/>
              <a:endParaRPr lang="en-US" sz="1800" dirty="0"/>
            </a:p>
          </p:txBody>
        </p:sp>
        <p:sp>
          <p:nvSpPr>
            <p:cNvPr id="161803" name="Rectangle 4"/>
            <p:cNvSpPr>
              <a:spLocks noChangeArrowheads="1"/>
            </p:cNvSpPr>
            <p:nvPr/>
          </p:nvSpPr>
          <p:spPr bwMode="auto">
            <a:xfrm>
              <a:off x="250" y="240"/>
              <a:ext cx="5519" cy="4367"/>
            </a:xfrm>
            <a:prstGeom prst="rect">
              <a:avLst/>
            </a:prstGeom>
            <a:solidFill>
              <a:srgbClr val="FFFFFF"/>
            </a:solidFill>
            <a:ln w="9360">
              <a:solidFill>
                <a:srgbClr val="000000"/>
              </a:solidFill>
              <a:miter lim="800000"/>
              <a:headEnd/>
              <a:tailEnd/>
            </a:ln>
          </p:spPr>
          <p:txBody>
            <a:bodyPr wrap="none" anchor="ctr">
              <a:prstTxWarp prst="textNoShape">
                <a:avLst/>
              </a:prstTxWarp>
            </a:bodyPr>
            <a:lstStyle/>
            <a:p>
              <a:pPr algn="ctr"/>
              <a:endParaRPr lang="en-US" sz="1800" dirty="0"/>
            </a:p>
          </p:txBody>
        </p:sp>
      </p:grpSp>
      <p:sp>
        <p:nvSpPr>
          <p:cNvPr id="161795" name="Text Box 5"/>
          <p:cNvSpPr txBox="1">
            <a:spLocks noChangeArrowheads="1"/>
          </p:cNvSpPr>
          <p:nvPr/>
        </p:nvSpPr>
        <p:spPr bwMode="auto">
          <a:xfrm>
            <a:off x="508000" y="433388"/>
            <a:ext cx="8224838" cy="468312"/>
          </a:xfrm>
          <a:prstGeom prst="rect">
            <a:avLst/>
          </a:prstGeom>
          <a:noFill/>
          <a:ln w="9525">
            <a:noFill/>
            <a:round/>
            <a:headEnd/>
            <a:tailEnd/>
          </a:ln>
        </p:spPr>
        <p:txBody>
          <a:bodyPr lIns="91511" tIns="45755" rIns="91511" bIns="45755" anchor="ctr">
            <a:prstTxWarp prst="textNoShape">
              <a:avLst/>
            </a:prstTxWarp>
            <a:spAutoFit/>
          </a:bodyPr>
          <a:lstStyle/>
          <a:p>
            <a:pPr algn="ctr">
              <a:lnSpc>
                <a:spcPct val="81000"/>
              </a:lnSpc>
              <a:tabLst>
                <a:tab pos="0" algn="l"/>
                <a:tab pos="420688" algn="l"/>
                <a:tab pos="841375" algn="l"/>
                <a:tab pos="1262063" algn="l"/>
                <a:tab pos="1682750" algn="l"/>
                <a:tab pos="2105025" algn="l"/>
                <a:tab pos="2525713" algn="l"/>
                <a:tab pos="2946400" algn="l"/>
                <a:tab pos="3367088" algn="l"/>
                <a:tab pos="3789363" algn="l"/>
                <a:tab pos="4210050" algn="l"/>
                <a:tab pos="4630738" algn="l"/>
                <a:tab pos="5051425" algn="l"/>
                <a:tab pos="5473700" algn="l"/>
                <a:tab pos="5894388" algn="l"/>
                <a:tab pos="6315075" algn="l"/>
                <a:tab pos="6735763" algn="l"/>
                <a:tab pos="7158038" algn="l"/>
                <a:tab pos="7578725" algn="l"/>
                <a:tab pos="7999413" algn="l"/>
                <a:tab pos="8420100" algn="l"/>
              </a:tabLst>
            </a:pPr>
            <a:r>
              <a:rPr lang="en-GB" sz="2900" b="1" u="sng" dirty="0">
                <a:solidFill>
                  <a:srgbClr val="000000"/>
                </a:solidFill>
              </a:rPr>
              <a:t>WHAT DO WE MEAN BY EQUITY?</a:t>
            </a:r>
          </a:p>
        </p:txBody>
      </p:sp>
      <p:sp>
        <p:nvSpPr>
          <p:cNvPr id="161796" name="Text Box 6"/>
          <p:cNvSpPr txBox="1">
            <a:spLocks noChangeArrowheads="1"/>
          </p:cNvSpPr>
          <p:nvPr/>
        </p:nvSpPr>
        <p:spPr bwMode="auto">
          <a:xfrm>
            <a:off x="1773238" y="3700463"/>
            <a:ext cx="5554662" cy="293687"/>
          </a:xfrm>
          <a:prstGeom prst="rect">
            <a:avLst/>
          </a:prstGeom>
          <a:noFill/>
          <a:ln w="9525">
            <a:noFill/>
            <a:round/>
            <a:headEnd/>
            <a:tailEnd/>
          </a:ln>
        </p:spPr>
        <p:txBody>
          <a:bodyPr wrap="none" lIns="84216" tIns="42108" rIns="84216" bIns="42108" anchor="ctr">
            <a:prstTxWarp prst="textNoShape">
              <a:avLst/>
            </a:prstTxWarp>
          </a:bodyPr>
          <a:lstStyle/>
          <a:p>
            <a:pPr algn="ctr"/>
            <a:endParaRPr lang="en-US" sz="1800" dirty="0"/>
          </a:p>
        </p:txBody>
      </p:sp>
      <p:sp>
        <p:nvSpPr>
          <p:cNvPr id="161797" name="Text Box 7"/>
          <p:cNvSpPr txBox="1">
            <a:spLocks noChangeArrowheads="1"/>
          </p:cNvSpPr>
          <p:nvPr/>
        </p:nvSpPr>
        <p:spPr bwMode="auto">
          <a:xfrm>
            <a:off x="993775" y="1581150"/>
            <a:ext cx="7445375" cy="3154363"/>
          </a:xfrm>
          <a:prstGeom prst="rect">
            <a:avLst/>
          </a:prstGeom>
          <a:noFill/>
          <a:ln w="9525">
            <a:noFill/>
            <a:round/>
            <a:headEnd/>
            <a:tailEnd/>
          </a:ln>
        </p:spPr>
        <p:txBody>
          <a:bodyPr lIns="82890" tIns="43103" rIns="82890" bIns="43103">
            <a:prstTxWarp prst="textNoShape">
              <a:avLst/>
            </a:prstTxWarp>
            <a:spAutoFit/>
          </a:bodyPr>
          <a:lstStyle/>
          <a:p>
            <a:pPr marL="312738" indent="-312738" algn="ctr">
              <a:lnSpc>
                <a:spcPct val="81000"/>
              </a:lnSpc>
              <a:spcBef>
                <a:spcPts val="1613"/>
              </a:spcBef>
              <a:buFont typeface="Arial" charset="0"/>
              <a:buAutoNum type="arabicPeriod"/>
              <a:tabLst>
                <a:tab pos="312738" algn="l"/>
                <a:tab pos="733425" algn="l"/>
                <a:tab pos="1154113" algn="l"/>
                <a:tab pos="1574800" algn="l"/>
                <a:tab pos="1997075" algn="l"/>
                <a:tab pos="2417763" algn="l"/>
                <a:tab pos="2838450" algn="l"/>
                <a:tab pos="3259138" algn="l"/>
                <a:tab pos="3681413" algn="l"/>
                <a:tab pos="4102100" algn="l"/>
                <a:tab pos="4522788" algn="l"/>
                <a:tab pos="4943475" algn="l"/>
                <a:tab pos="5365750" algn="l"/>
                <a:tab pos="5786438" algn="l"/>
                <a:tab pos="6207125" algn="l"/>
                <a:tab pos="6627813" algn="l"/>
                <a:tab pos="7050088" algn="l"/>
                <a:tab pos="7470775" algn="l"/>
                <a:tab pos="7891463" algn="l"/>
                <a:tab pos="8312150" algn="l"/>
                <a:tab pos="8734425" algn="l"/>
              </a:tabLst>
            </a:pPr>
            <a:r>
              <a:rPr lang="en-GB" sz="2600" dirty="0">
                <a:solidFill>
                  <a:srgbClr val="000000"/>
                </a:solidFill>
              </a:rPr>
              <a:t>Every person has access to opportunities for meeting their basic needs and advancing their health and well being.</a:t>
            </a:r>
          </a:p>
          <a:p>
            <a:pPr marL="312738" indent="-312738" algn="ctr">
              <a:lnSpc>
                <a:spcPct val="81000"/>
              </a:lnSpc>
              <a:spcBef>
                <a:spcPts val="1613"/>
              </a:spcBef>
              <a:buFont typeface="Arial" charset="0"/>
              <a:buAutoNum type="arabicPeriod"/>
              <a:tabLst>
                <a:tab pos="312738" algn="l"/>
                <a:tab pos="733425" algn="l"/>
                <a:tab pos="1154113" algn="l"/>
                <a:tab pos="1574800" algn="l"/>
                <a:tab pos="1997075" algn="l"/>
                <a:tab pos="2417763" algn="l"/>
                <a:tab pos="2838450" algn="l"/>
                <a:tab pos="3259138" algn="l"/>
                <a:tab pos="3681413" algn="l"/>
                <a:tab pos="4102100" algn="l"/>
                <a:tab pos="4522788" algn="l"/>
                <a:tab pos="4943475" algn="l"/>
                <a:tab pos="5365750" algn="l"/>
                <a:tab pos="5786438" algn="l"/>
                <a:tab pos="6207125" algn="l"/>
                <a:tab pos="6627813" algn="l"/>
                <a:tab pos="7050088" algn="l"/>
                <a:tab pos="7470775" algn="l"/>
                <a:tab pos="7891463" algn="l"/>
                <a:tab pos="8312150" algn="l"/>
                <a:tab pos="8734425" algn="l"/>
              </a:tabLst>
            </a:pPr>
            <a:r>
              <a:rPr lang="en-GB" sz="2600" dirty="0">
                <a:solidFill>
                  <a:srgbClr val="000000"/>
                </a:solidFill>
              </a:rPr>
              <a:t>The benefits and burdens of growth and change are fairly shared among our communities.</a:t>
            </a:r>
          </a:p>
          <a:p>
            <a:pPr marL="312738" indent="-312738" algn="ctr">
              <a:lnSpc>
                <a:spcPct val="81000"/>
              </a:lnSpc>
              <a:spcBef>
                <a:spcPts val="1613"/>
              </a:spcBef>
              <a:buFont typeface="Arial" charset="0"/>
              <a:buAutoNum type="arabicPeriod"/>
              <a:tabLst>
                <a:tab pos="312738" algn="l"/>
                <a:tab pos="733425" algn="l"/>
                <a:tab pos="1154113" algn="l"/>
                <a:tab pos="1574800" algn="l"/>
                <a:tab pos="1997075" algn="l"/>
                <a:tab pos="2417763" algn="l"/>
                <a:tab pos="2838450" algn="l"/>
                <a:tab pos="3259138" algn="l"/>
                <a:tab pos="3681413" algn="l"/>
                <a:tab pos="4102100" algn="l"/>
                <a:tab pos="4522788" algn="l"/>
                <a:tab pos="4943475" algn="l"/>
                <a:tab pos="5365750" algn="l"/>
                <a:tab pos="5786438" algn="l"/>
                <a:tab pos="6207125" algn="l"/>
                <a:tab pos="6627813" algn="l"/>
                <a:tab pos="7050088" algn="l"/>
                <a:tab pos="7470775" algn="l"/>
                <a:tab pos="7891463" algn="l"/>
                <a:tab pos="8312150" algn="l"/>
                <a:tab pos="8734425" algn="l"/>
              </a:tabLst>
            </a:pPr>
            <a:r>
              <a:rPr lang="en-GB" sz="2600" dirty="0">
                <a:solidFill>
                  <a:srgbClr val="000000"/>
                </a:solidFill>
              </a:rPr>
              <a:t>All residents and communities are involved fully as equal partners in public decision-making.</a:t>
            </a:r>
          </a:p>
        </p:txBody>
      </p:sp>
      <p:sp>
        <p:nvSpPr>
          <p:cNvPr id="161798" name="Text Box 8"/>
          <p:cNvSpPr txBox="1">
            <a:spLocks noChangeArrowheads="1"/>
          </p:cNvSpPr>
          <p:nvPr/>
        </p:nvSpPr>
        <p:spPr bwMode="auto">
          <a:xfrm>
            <a:off x="1690688" y="993775"/>
            <a:ext cx="5605462" cy="423863"/>
          </a:xfrm>
          <a:prstGeom prst="rect">
            <a:avLst/>
          </a:prstGeom>
          <a:noFill/>
          <a:ln w="9525">
            <a:noFill/>
            <a:round/>
            <a:headEnd/>
            <a:tailEnd/>
          </a:ln>
        </p:spPr>
        <p:txBody>
          <a:bodyPr wrap="none" lIns="82890" tIns="43103" rIns="82890" bIns="43103">
            <a:prstTxWarp prst="textNoShape">
              <a:avLst/>
            </a:prstTxWarp>
            <a:spAutoFit/>
          </a:bodyPr>
          <a:lstStyle/>
          <a:p>
            <a:pPr algn="ctr">
              <a:lnSpc>
                <a:spcPct val="81000"/>
              </a:lnSpc>
              <a:tabLst>
                <a:tab pos="0" algn="l"/>
                <a:tab pos="420688" algn="l"/>
                <a:tab pos="841375" algn="l"/>
                <a:tab pos="1262063" algn="l"/>
                <a:tab pos="1682750" algn="l"/>
                <a:tab pos="2105025" algn="l"/>
                <a:tab pos="2525713" algn="l"/>
                <a:tab pos="2946400" algn="l"/>
                <a:tab pos="3367088" algn="l"/>
                <a:tab pos="3789363" algn="l"/>
                <a:tab pos="4210050" algn="l"/>
                <a:tab pos="4630738" algn="l"/>
                <a:tab pos="5051425" algn="l"/>
                <a:tab pos="5473700" algn="l"/>
                <a:tab pos="5894388" algn="l"/>
                <a:tab pos="6315075" algn="l"/>
                <a:tab pos="6735763" algn="l"/>
                <a:tab pos="7158038" algn="l"/>
                <a:tab pos="7578725" algn="l"/>
                <a:tab pos="7999413" algn="l"/>
                <a:tab pos="8420100" algn="l"/>
              </a:tabLst>
            </a:pPr>
            <a:r>
              <a:rPr lang="en-GB" sz="2600" i="1" dirty="0">
                <a:solidFill>
                  <a:srgbClr val="000000"/>
                </a:solidFill>
              </a:rPr>
              <a:t>An Equitable Region is one where…</a:t>
            </a:r>
          </a:p>
        </p:txBody>
      </p:sp>
      <p:grpSp>
        <p:nvGrpSpPr>
          <p:cNvPr id="3" name="Group 9"/>
          <p:cNvGrpSpPr>
            <a:grpSpLocks/>
          </p:cNvGrpSpPr>
          <p:nvPr/>
        </p:nvGrpSpPr>
        <p:grpSpPr bwMode="auto">
          <a:xfrm>
            <a:off x="654050" y="5260975"/>
            <a:ext cx="8024813" cy="1073150"/>
            <a:chOff x="433" y="3756"/>
            <a:chExt cx="5307" cy="766"/>
          </a:xfrm>
        </p:grpSpPr>
        <p:pic>
          <p:nvPicPr>
            <p:cNvPr id="161800" name="Picture 10"/>
            <p:cNvPicPr>
              <a:picLocks noChangeAspect="1" noChangeArrowheads="1"/>
            </p:cNvPicPr>
            <p:nvPr/>
          </p:nvPicPr>
          <p:blipFill>
            <a:blip r:embed="rId3"/>
            <a:srcRect l="542" t="27959" b="28734"/>
            <a:stretch>
              <a:fillRect/>
            </a:stretch>
          </p:blipFill>
          <p:spPr bwMode="auto">
            <a:xfrm>
              <a:off x="433" y="3756"/>
              <a:ext cx="3160" cy="766"/>
            </a:xfrm>
            <a:prstGeom prst="rect">
              <a:avLst/>
            </a:prstGeom>
            <a:noFill/>
            <a:ln w="9525">
              <a:noFill/>
              <a:round/>
              <a:headEnd/>
              <a:tailEnd/>
            </a:ln>
          </p:spPr>
        </p:pic>
        <p:sp>
          <p:nvSpPr>
            <p:cNvPr id="161801" name="Text Box 11"/>
            <p:cNvSpPr txBox="1">
              <a:spLocks noChangeArrowheads="1"/>
            </p:cNvSpPr>
            <p:nvPr/>
          </p:nvSpPr>
          <p:spPr bwMode="auto">
            <a:xfrm>
              <a:off x="3618" y="4117"/>
              <a:ext cx="2122" cy="271"/>
            </a:xfrm>
            <a:prstGeom prst="rect">
              <a:avLst/>
            </a:prstGeom>
            <a:noFill/>
            <a:ln w="9525">
              <a:noFill/>
              <a:round/>
              <a:headEnd/>
              <a:tailEnd/>
            </a:ln>
          </p:spPr>
          <p:txBody>
            <a:bodyPr lIns="90000" tIns="46800" rIns="90000" bIns="46800">
              <a:prstTxWarp prst="textNoShape">
                <a:avLst/>
              </a:prstTxWarp>
              <a:spAutoFit/>
            </a:bodyPr>
            <a:lstStyle/>
            <a:p>
              <a:pPr algn="ctr">
                <a:lnSpc>
                  <a:spcPct val="81000"/>
                </a:lnSpc>
                <a:spcBef>
                  <a:spcPts val="1388"/>
                </a:spcBef>
                <a:tabLst>
                  <a:tab pos="0" algn="l"/>
                  <a:tab pos="420688" algn="l"/>
                  <a:tab pos="841375" algn="l"/>
                  <a:tab pos="1262063" algn="l"/>
                  <a:tab pos="1682750" algn="l"/>
                  <a:tab pos="2105025" algn="l"/>
                  <a:tab pos="2525713" algn="l"/>
                  <a:tab pos="2946400" algn="l"/>
                  <a:tab pos="3367088" algn="l"/>
                  <a:tab pos="3789363" algn="l"/>
                  <a:tab pos="4210050" algn="l"/>
                  <a:tab pos="4630738" algn="l"/>
                  <a:tab pos="5051425" algn="l"/>
                  <a:tab pos="5473700" algn="l"/>
                  <a:tab pos="5894388" algn="l"/>
                  <a:tab pos="6315075" algn="l"/>
                  <a:tab pos="6735763" algn="l"/>
                  <a:tab pos="7158038" algn="l"/>
                  <a:tab pos="7578725" algn="l"/>
                  <a:tab pos="7999413" algn="l"/>
                  <a:tab pos="8420100" algn="l"/>
                </a:tabLst>
              </a:pPr>
              <a:r>
                <a:rPr lang="en-GB" sz="2200" b="1" dirty="0">
                  <a:solidFill>
                    <a:srgbClr val="99CC00"/>
                  </a:solidFill>
                </a:rPr>
                <a:t>www.equityatlas.org</a:t>
              </a:r>
            </a:p>
          </p:txBody>
        </p:sp>
      </p:grpSp>
    </p:spTree>
  </p:cSld>
  <p:clrMapOvr>
    <a:masterClrMapping/>
  </p:clrMapOvr>
  <p:transition spd="med" advTm="149"/>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pSp>
        <p:nvGrpSpPr>
          <p:cNvPr id="2" name="Group 2"/>
          <p:cNvGrpSpPr>
            <a:grpSpLocks/>
          </p:cNvGrpSpPr>
          <p:nvPr/>
        </p:nvGrpSpPr>
        <p:grpSpPr bwMode="auto">
          <a:xfrm>
            <a:off x="233363" y="228600"/>
            <a:ext cx="8645525" cy="6384925"/>
            <a:chOff x="154" y="163"/>
            <a:chExt cx="5719" cy="4558"/>
          </a:xfrm>
        </p:grpSpPr>
        <p:sp>
          <p:nvSpPr>
            <p:cNvPr id="155657" name="Rectangle 3"/>
            <p:cNvSpPr>
              <a:spLocks noChangeArrowheads="1"/>
            </p:cNvSpPr>
            <p:nvPr/>
          </p:nvSpPr>
          <p:spPr bwMode="auto">
            <a:xfrm>
              <a:off x="154" y="163"/>
              <a:ext cx="5720" cy="4559"/>
            </a:xfrm>
            <a:prstGeom prst="rect">
              <a:avLst/>
            </a:prstGeom>
            <a:solidFill>
              <a:srgbClr val="99CC00"/>
            </a:solidFill>
            <a:ln w="9525">
              <a:noFill/>
              <a:round/>
              <a:headEnd/>
              <a:tailEnd/>
            </a:ln>
          </p:spPr>
          <p:txBody>
            <a:bodyPr wrap="none" anchor="ctr">
              <a:prstTxWarp prst="textNoShape">
                <a:avLst/>
              </a:prstTxWarp>
            </a:bodyPr>
            <a:lstStyle/>
            <a:p>
              <a:pPr algn="ctr"/>
              <a:endParaRPr lang="en-US" sz="1800" dirty="0"/>
            </a:p>
          </p:txBody>
        </p:sp>
        <p:sp>
          <p:nvSpPr>
            <p:cNvPr id="155658" name="Rectangle 4"/>
            <p:cNvSpPr>
              <a:spLocks noChangeArrowheads="1"/>
            </p:cNvSpPr>
            <p:nvPr/>
          </p:nvSpPr>
          <p:spPr bwMode="auto">
            <a:xfrm>
              <a:off x="250" y="240"/>
              <a:ext cx="5519" cy="4367"/>
            </a:xfrm>
            <a:prstGeom prst="rect">
              <a:avLst/>
            </a:prstGeom>
            <a:solidFill>
              <a:srgbClr val="FFFFFF"/>
            </a:solidFill>
            <a:ln w="9360">
              <a:solidFill>
                <a:srgbClr val="000000"/>
              </a:solidFill>
              <a:miter lim="800000"/>
              <a:headEnd/>
              <a:tailEnd/>
            </a:ln>
          </p:spPr>
          <p:txBody>
            <a:bodyPr wrap="none" anchor="ctr">
              <a:prstTxWarp prst="textNoShape">
                <a:avLst/>
              </a:prstTxWarp>
            </a:bodyPr>
            <a:lstStyle/>
            <a:p>
              <a:pPr algn="ctr"/>
              <a:endParaRPr lang="en-US" sz="1800" dirty="0"/>
            </a:p>
          </p:txBody>
        </p:sp>
      </p:grpSp>
      <p:sp>
        <p:nvSpPr>
          <p:cNvPr id="155651" name="Text Box 5"/>
          <p:cNvSpPr txBox="1">
            <a:spLocks noChangeArrowheads="1"/>
          </p:cNvSpPr>
          <p:nvPr/>
        </p:nvSpPr>
        <p:spPr bwMode="auto">
          <a:xfrm>
            <a:off x="1266825" y="739775"/>
            <a:ext cx="6388100" cy="461963"/>
          </a:xfrm>
          <a:prstGeom prst="rect">
            <a:avLst/>
          </a:prstGeom>
          <a:noFill/>
          <a:ln w="9525">
            <a:noFill/>
            <a:round/>
            <a:headEnd/>
            <a:tailEnd/>
          </a:ln>
        </p:spPr>
        <p:txBody>
          <a:bodyPr wrap="none" lIns="82890" tIns="43103" rIns="82890" bIns="43103">
            <a:prstTxWarp prst="textNoShape">
              <a:avLst/>
            </a:prstTxWarp>
            <a:spAutoFit/>
          </a:bodyPr>
          <a:lstStyle/>
          <a:p>
            <a:pPr algn="ctr">
              <a:lnSpc>
                <a:spcPct val="81000"/>
              </a:lnSpc>
              <a:spcBef>
                <a:spcPts val="800"/>
              </a:spcBef>
              <a:tabLst>
                <a:tab pos="0" algn="l"/>
                <a:tab pos="420688" algn="l"/>
                <a:tab pos="841375" algn="l"/>
                <a:tab pos="1262063" algn="l"/>
                <a:tab pos="1682750" algn="l"/>
                <a:tab pos="2105025" algn="l"/>
                <a:tab pos="2525713" algn="l"/>
                <a:tab pos="2946400" algn="l"/>
                <a:tab pos="3367088" algn="l"/>
                <a:tab pos="3789363" algn="l"/>
                <a:tab pos="4210050" algn="l"/>
                <a:tab pos="4630738" algn="l"/>
                <a:tab pos="5051425" algn="l"/>
                <a:tab pos="5473700" algn="l"/>
                <a:tab pos="5894388" algn="l"/>
                <a:tab pos="6315075" algn="l"/>
                <a:tab pos="6735763" algn="l"/>
                <a:tab pos="7158038" algn="l"/>
                <a:tab pos="7578725" algn="l"/>
                <a:tab pos="7999413" algn="l"/>
                <a:tab pos="8420100" algn="l"/>
              </a:tabLst>
            </a:pPr>
            <a:r>
              <a:rPr lang="en-GB" sz="2900" b="1" u="sng" dirty="0">
                <a:solidFill>
                  <a:srgbClr val="000000"/>
                </a:solidFill>
              </a:rPr>
              <a:t>THE PILLARS OF SUSTAINABILITY</a:t>
            </a:r>
          </a:p>
        </p:txBody>
      </p:sp>
      <p:grpSp>
        <p:nvGrpSpPr>
          <p:cNvPr id="3" name="Group 6"/>
          <p:cNvGrpSpPr>
            <a:grpSpLocks/>
          </p:cNvGrpSpPr>
          <p:nvPr/>
        </p:nvGrpSpPr>
        <p:grpSpPr bwMode="auto">
          <a:xfrm>
            <a:off x="639763" y="5113338"/>
            <a:ext cx="8023225" cy="1073150"/>
            <a:chOff x="423" y="3651"/>
            <a:chExt cx="5307" cy="766"/>
          </a:xfrm>
        </p:grpSpPr>
        <p:pic>
          <p:nvPicPr>
            <p:cNvPr id="155655" name="Picture 7"/>
            <p:cNvPicPr>
              <a:picLocks noChangeAspect="1" noChangeArrowheads="1"/>
            </p:cNvPicPr>
            <p:nvPr/>
          </p:nvPicPr>
          <p:blipFill>
            <a:blip r:embed="rId3"/>
            <a:srcRect l="542" t="27959" b="28734"/>
            <a:stretch>
              <a:fillRect/>
            </a:stretch>
          </p:blipFill>
          <p:spPr bwMode="auto">
            <a:xfrm>
              <a:off x="423" y="3651"/>
              <a:ext cx="3160" cy="766"/>
            </a:xfrm>
            <a:prstGeom prst="rect">
              <a:avLst/>
            </a:prstGeom>
            <a:noFill/>
            <a:ln w="9525">
              <a:noFill/>
              <a:round/>
              <a:headEnd/>
              <a:tailEnd/>
            </a:ln>
          </p:spPr>
        </p:pic>
        <p:sp>
          <p:nvSpPr>
            <p:cNvPr id="155656" name="Text Box 8"/>
            <p:cNvSpPr txBox="1">
              <a:spLocks noChangeArrowheads="1"/>
            </p:cNvSpPr>
            <p:nvPr/>
          </p:nvSpPr>
          <p:spPr bwMode="auto">
            <a:xfrm>
              <a:off x="3608" y="4012"/>
              <a:ext cx="2122" cy="271"/>
            </a:xfrm>
            <a:prstGeom prst="rect">
              <a:avLst/>
            </a:prstGeom>
            <a:noFill/>
            <a:ln w="9525">
              <a:noFill/>
              <a:round/>
              <a:headEnd/>
              <a:tailEnd/>
            </a:ln>
          </p:spPr>
          <p:txBody>
            <a:bodyPr lIns="90000" tIns="46800" rIns="90000" bIns="46800">
              <a:prstTxWarp prst="textNoShape">
                <a:avLst/>
              </a:prstTxWarp>
              <a:spAutoFit/>
            </a:bodyPr>
            <a:lstStyle/>
            <a:p>
              <a:pPr algn="ctr">
                <a:lnSpc>
                  <a:spcPct val="81000"/>
                </a:lnSpc>
                <a:spcBef>
                  <a:spcPts val="1388"/>
                </a:spcBef>
                <a:tabLst>
                  <a:tab pos="0" algn="l"/>
                  <a:tab pos="420688" algn="l"/>
                  <a:tab pos="841375" algn="l"/>
                  <a:tab pos="1262063" algn="l"/>
                  <a:tab pos="1682750" algn="l"/>
                  <a:tab pos="2105025" algn="l"/>
                  <a:tab pos="2525713" algn="l"/>
                  <a:tab pos="2946400" algn="l"/>
                  <a:tab pos="3367088" algn="l"/>
                  <a:tab pos="3789363" algn="l"/>
                  <a:tab pos="4210050" algn="l"/>
                  <a:tab pos="4630738" algn="l"/>
                  <a:tab pos="5051425" algn="l"/>
                  <a:tab pos="5473700" algn="l"/>
                  <a:tab pos="5894388" algn="l"/>
                  <a:tab pos="6315075" algn="l"/>
                  <a:tab pos="6735763" algn="l"/>
                  <a:tab pos="7158038" algn="l"/>
                  <a:tab pos="7578725" algn="l"/>
                  <a:tab pos="7999413" algn="l"/>
                  <a:tab pos="8420100" algn="l"/>
                </a:tabLst>
              </a:pPr>
              <a:r>
                <a:rPr lang="en-GB" sz="2200" b="1" dirty="0">
                  <a:solidFill>
                    <a:srgbClr val="99CC00"/>
                  </a:solidFill>
                </a:rPr>
                <a:t>www.equityatlas.org</a:t>
              </a:r>
            </a:p>
          </p:txBody>
        </p:sp>
      </p:grpSp>
      <p:sp>
        <p:nvSpPr>
          <p:cNvPr id="155653" name="Text Box 9"/>
          <p:cNvSpPr txBox="1">
            <a:spLocks noChangeArrowheads="1"/>
          </p:cNvSpPr>
          <p:nvPr/>
        </p:nvSpPr>
        <p:spPr bwMode="auto">
          <a:xfrm>
            <a:off x="1173163" y="1446213"/>
            <a:ext cx="7231062" cy="3024187"/>
          </a:xfrm>
          <a:prstGeom prst="rect">
            <a:avLst/>
          </a:prstGeom>
          <a:noFill/>
          <a:ln w="9525">
            <a:noFill/>
            <a:round/>
            <a:headEnd/>
            <a:tailEnd/>
          </a:ln>
        </p:spPr>
        <p:txBody>
          <a:bodyPr lIns="0" tIns="0" rIns="0" bIns="0">
            <a:prstTxWarp prst="textNoShape">
              <a:avLst/>
            </a:prstTxWarp>
            <a:spAutoFit/>
          </a:bodyPr>
          <a:lstStyle/>
          <a:p>
            <a:pPr marL="330200" indent="-330200" algn="ctr">
              <a:lnSpc>
                <a:spcPct val="81000"/>
              </a:lnSpc>
              <a:spcBef>
                <a:spcPts val="800"/>
              </a:spcBef>
              <a:tabLst>
                <a:tab pos="409575" algn="l"/>
                <a:tab pos="831850" algn="l"/>
                <a:tab pos="1252538" algn="l"/>
                <a:tab pos="1673225" algn="l"/>
                <a:tab pos="2093913" algn="l"/>
                <a:tab pos="2516188" algn="l"/>
                <a:tab pos="2936875" algn="l"/>
                <a:tab pos="3357563" algn="l"/>
                <a:tab pos="3778250" algn="l"/>
                <a:tab pos="4200525" algn="l"/>
                <a:tab pos="4621213" algn="l"/>
                <a:tab pos="5041900" algn="l"/>
                <a:tab pos="5462588" algn="l"/>
                <a:tab pos="5884863" algn="l"/>
                <a:tab pos="6305550" algn="l"/>
                <a:tab pos="6726238" algn="l"/>
                <a:tab pos="7146925" algn="l"/>
                <a:tab pos="7569200" algn="l"/>
                <a:tab pos="7989888" algn="l"/>
                <a:tab pos="8410575" algn="l"/>
              </a:tabLst>
            </a:pPr>
            <a:endParaRPr lang="en-GB" sz="3200" dirty="0">
              <a:solidFill>
                <a:srgbClr val="000000"/>
              </a:solidFill>
            </a:endParaRPr>
          </a:p>
          <a:p>
            <a:pPr marL="330200" indent="-330200" algn="ctr">
              <a:lnSpc>
                <a:spcPct val="81000"/>
              </a:lnSpc>
              <a:spcBef>
                <a:spcPts val="800"/>
              </a:spcBef>
              <a:buFont typeface="Arial" charset="0"/>
              <a:buChar char="•"/>
              <a:tabLst>
                <a:tab pos="409575" algn="l"/>
                <a:tab pos="831850" algn="l"/>
                <a:tab pos="1252538" algn="l"/>
                <a:tab pos="1673225" algn="l"/>
                <a:tab pos="2093913" algn="l"/>
                <a:tab pos="2516188" algn="l"/>
                <a:tab pos="2936875" algn="l"/>
                <a:tab pos="3357563" algn="l"/>
                <a:tab pos="3778250" algn="l"/>
                <a:tab pos="4200525" algn="l"/>
                <a:tab pos="4621213" algn="l"/>
                <a:tab pos="5041900" algn="l"/>
                <a:tab pos="5462588" algn="l"/>
                <a:tab pos="5884863" algn="l"/>
                <a:tab pos="6305550" algn="l"/>
                <a:tab pos="6726238" algn="l"/>
                <a:tab pos="7146925" algn="l"/>
                <a:tab pos="7569200" algn="l"/>
                <a:tab pos="7989888" algn="l"/>
                <a:tab pos="8410575" algn="l"/>
              </a:tabLst>
            </a:pPr>
            <a:r>
              <a:rPr lang="en-GB" sz="3200" dirty="0">
                <a:solidFill>
                  <a:srgbClr val="000000"/>
                </a:solidFill>
              </a:rPr>
              <a:t>Environment</a:t>
            </a:r>
          </a:p>
          <a:p>
            <a:pPr marL="330200" indent="-330200" algn="ctr">
              <a:lnSpc>
                <a:spcPct val="81000"/>
              </a:lnSpc>
              <a:spcBef>
                <a:spcPts val="800"/>
              </a:spcBef>
              <a:tabLst>
                <a:tab pos="409575" algn="l"/>
                <a:tab pos="831850" algn="l"/>
                <a:tab pos="1252538" algn="l"/>
                <a:tab pos="1673225" algn="l"/>
                <a:tab pos="2093913" algn="l"/>
                <a:tab pos="2516188" algn="l"/>
                <a:tab pos="2936875" algn="l"/>
                <a:tab pos="3357563" algn="l"/>
                <a:tab pos="3778250" algn="l"/>
                <a:tab pos="4200525" algn="l"/>
                <a:tab pos="4621213" algn="l"/>
                <a:tab pos="5041900" algn="l"/>
                <a:tab pos="5462588" algn="l"/>
                <a:tab pos="5884863" algn="l"/>
                <a:tab pos="6305550" algn="l"/>
                <a:tab pos="6726238" algn="l"/>
                <a:tab pos="7146925" algn="l"/>
                <a:tab pos="7569200" algn="l"/>
                <a:tab pos="7989888" algn="l"/>
                <a:tab pos="8410575" algn="l"/>
              </a:tabLst>
            </a:pPr>
            <a:endParaRPr lang="en-GB" sz="3200" dirty="0">
              <a:solidFill>
                <a:srgbClr val="000000"/>
              </a:solidFill>
            </a:endParaRPr>
          </a:p>
          <a:p>
            <a:pPr marL="330200" indent="-330200" algn="ctr">
              <a:lnSpc>
                <a:spcPct val="81000"/>
              </a:lnSpc>
              <a:spcBef>
                <a:spcPts val="800"/>
              </a:spcBef>
              <a:buFont typeface="Arial" charset="0"/>
              <a:buChar char="•"/>
              <a:tabLst>
                <a:tab pos="409575" algn="l"/>
                <a:tab pos="831850" algn="l"/>
                <a:tab pos="1252538" algn="l"/>
                <a:tab pos="1673225" algn="l"/>
                <a:tab pos="2093913" algn="l"/>
                <a:tab pos="2516188" algn="l"/>
                <a:tab pos="2936875" algn="l"/>
                <a:tab pos="3357563" algn="l"/>
                <a:tab pos="3778250" algn="l"/>
                <a:tab pos="4200525" algn="l"/>
                <a:tab pos="4621213" algn="l"/>
                <a:tab pos="5041900" algn="l"/>
                <a:tab pos="5462588" algn="l"/>
                <a:tab pos="5884863" algn="l"/>
                <a:tab pos="6305550" algn="l"/>
                <a:tab pos="6726238" algn="l"/>
                <a:tab pos="7146925" algn="l"/>
                <a:tab pos="7569200" algn="l"/>
                <a:tab pos="7989888" algn="l"/>
                <a:tab pos="8410575" algn="l"/>
              </a:tabLst>
            </a:pPr>
            <a:r>
              <a:rPr lang="en-GB" sz="3200" dirty="0">
                <a:solidFill>
                  <a:srgbClr val="000000"/>
                </a:solidFill>
              </a:rPr>
              <a:t>Economy</a:t>
            </a:r>
          </a:p>
          <a:p>
            <a:pPr marL="330200" indent="-330200" algn="ctr">
              <a:lnSpc>
                <a:spcPct val="81000"/>
              </a:lnSpc>
              <a:spcBef>
                <a:spcPts val="800"/>
              </a:spcBef>
              <a:tabLst>
                <a:tab pos="409575" algn="l"/>
                <a:tab pos="831850" algn="l"/>
                <a:tab pos="1252538" algn="l"/>
                <a:tab pos="1673225" algn="l"/>
                <a:tab pos="2093913" algn="l"/>
                <a:tab pos="2516188" algn="l"/>
                <a:tab pos="2936875" algn="l"/>
                <a:tab pos="3357563" algn="l"/>
                <a:tab pos="3778250" algn="l"/>
                <a:tab pos="4200525" algn="l"/>
                <a:tab pos="4621213" algn="l"/>
                <a:tab pos="5041900" algn="l"/>
                <a:tab pos="5462588" algn="l"/>
                <a:tab pos="5884863" algn="l"/>
                <a:tab pos="6305550" algn="l"/>
                <a:tab pos="6726238" algn="l"/>
                <a:tab pos="7146925" algn="l"/>
                <a:tab pos="7569200" algn="l"/>
                <a:tab pos="7989888" algn="l"/>
                <a:tab pos="8410575" algn="l"/>
              </a:tabLst>
            </a:pPr>
            <a:endParaRPr lang="en-GB" sz="3200" dirty="0">
              <a:solidFill>
                <a:srgbClr val="000000"/>
              </a:solidFill>
            </a:endParaRPr>
          </a:p>
          <a:p>
            <a:pPr marL="330200" indent="-330200" algn="ctr">
              <a:lnSpc>
                <a:spcPct val="81000"/>
              </a:lnSpc>
              <a:spcBef>
                <a:spcPts val="800"/>
              </a:spcBef>
              <a:buFont typeface="Arial" charset="0"/>
              <a:buChar char="•"/>
              <a:tabLst>
                <a:tab pos="409575" algn="l"/>
                <a:tab pos="831850" algn="l"/>
                <a:tab pos="1252538" algn="l"/>
                <a:tab pos="1673225" algn="l"/>
                <a:tab pos="2093913" algn="l"/>
                <a:tab pos="2516188" algn="l"/>
                <a:tab pos="2936875" algn="l"/>
                <a:tab pos="3357563" algn="l"/>
                <a:tab pos="3778250" algn="l"/>
                <a:tab pos="4200525" algn="l"/>
                <a:tab pos="4621213" algn="l"/>
                <a:tab pos="5041900" algn="l"/>
                <a:tab pos="5462588" algn="l"/>
                <a:tab pos="5884863" algn="l"/>
                <a:tab pos="6305550" algn="l"/>
                <a:tab pos="6726238" algn="l"/>
                <a:tab pos="7146925" algn="l"/>
                <a:tab pos="7569200" algn="l"/>
                <a:tab pos="7989888" algn="l"/>
                <a:tab pos="8410575" algn="l"/>
              </a:tabLst>
            </a:pPr>
            <a:r>
              <a:rPr lang="en-GB" sz="3600" dirty="0">
                <a:solidFill>
                  <a:srgbClr val="FF0000"/>
                </a:solidFill>
              </a:rPr>
              <a:t>Equity</a:t>
            </a:r>
          </a:p>
        </p:txBody>
      </p:sp>
      <p:pic>
        <p:nvPicPr>
          <p:cNvPr id="155654" name="Picture 10"/>
          <p:cNvPicPr>
            <a:picLocks noChangeAspect="1" noChangeArrowheads="1"/>
          </p:cNvPicPr>
          <p:nvPr/>
        </p:nvPicPr>
        <p:blipFill>
          <a:blip r:embed="rId4"/>
          <a:srcRect/>
          <a:stretch>
            <a:fillRect/>
          </a:stretch>
        </p:blipFill>
        <p:spPr bwMode="auto">
          <a:xfrm>
            <a:off x="533400" y="1676400"/>
            <a:ext cx="2709863" cy="2511425"/>
          </a:xfrm>
          <a:prstGeom prst="rect">
            <a:avLst/>
          </a:prstGeom>
          <a:noFill/>
          <a:ln w="9525">
            <a:noFill/>
            <a:round/>
            <a:headEnd/>
            <a:tailEnd/>
          </a:ln>
        </p:spPr>
      </p:pic>
    </p:spTree>
  </p:cSld>
  <p:clrMapOvr>
    <a:masterClrMapping/>
  </p:clrMapOvr>
  <p:transition spd="med" advTm="133"/>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9140825" cy="6854825"/>
            <a:chOff x="0" y="0"/>
            <a:chExt cx="6046" cy="4894"/>
          </a:xfrm>
        </p:grpSpPr>
        <p:sp>
          <p:nvSpPr>
            <p:cNvPr id="163846" name="Rectangle 3"/>
            <p:cNvSpPr>
              <a:spLocks noChangeArrowheads="1"/>
            </p:cNvSpPr>
            <p:nvPr/>
          </p:nvSpPr>
          <p:spPr bwMode="auto">
            <a:xfrm>
              <a:off x="0" y="0"/>
              <a:ext cx="6047" cy="4895"/>
            </a:xfrm>
            <a:prstGeom prst="rect">
              <a:avLst/>
            </a:prstGeom>
            <a:solidFill>
              <a:srgbClr val="99CC00"/>
            </a:solidFill>
            <a:ln w="9525">
              <a:noFill/>
              <a:round/>
              <a:headEnd/>
              <a:tailEnd/>
            </a:ln>
          </p:spPr>
          <p:txBody>
            <a:bodyPr wrap="none" anchor="ctr">
              <a:prstTxWarp prst="textNoShape">
                <a:avLst/>
              </a:prstTxWarp>
            </a:bodyPr>
            <a:lstStyle/>
            <a:p>
              <a:pPr algn="ctr"/>
              <a:endParaRPr lang="en-US" sz="1800" dirty="0"/>
            </a:p>
          </p:txBody>
        </p:sp>
        <p:sp>
          <p:nvSpPr>
            <p:cNvPr id="163847" name="Rectangle 4"/>
            <p:cNvSpPr>
              <a:spLocks noChangeArrowheads="1"/>
            </p:cNvSpPr>
            <p:nvPr/>
          </p:nvSpPr>
          <p:spPr bwMode="auto">
            <a:xfrm>
              <a:off x="101" y="83"/>
              <a:ext cx="5836" cy="4689"/>
            </a:xfrm>
            <a:prstGeom prst="rect">
              <a:avLst/>
            </a:prstGeom>
            <a:solidFill>
              <a:srgbClr val="FFFFFF"/>
            </a:solidFill>
            <a:ln w="9360">
              <a:solidFill>
                <a:srgbClr val="000000"/>
              </a:solidFill>
              <a:miter lim="800000"/>
              <a:headEnd/>
              <a:tailEnd/>
            </a:ln>
          </p:spPr>
          <p:txBody>
            <a:bodyPr wrap="none" anchor="ctr">
              <a:prstTxWarp prst="textNoShape">
                <a:avLst/>
              </a:prstTxWarp>
            </a:bodyPr>
            <a:lstStyle/>
            <a:p>
              <a:pPr algn="ctr"/>
              <a:endParaRPr lang="en-US" sz="1800" dirty="0"/>
            </a:p>
          </p:txBody>
        </p:sp>
      </p:grpSp>
      <p:sp>
        <p:nvSpPr>
          <p:cNvPr id="163843" name="Text Box 5"/>
          <p:cNvSpPr txBox="1">
            <a:spLocks noChangeArrowheads="1"/>
          </p:cNvSpPr>
          <p:nvPr/>
        </p:nvSpPr>
        <p:spPr bwMode="auto">
          <a:xfrm>
            <a:off x="434975" y="238125"/>
            <a:ext cx="8250238" cy="798513"/>
          </a:xfrm>
          <a:prstGeom prst="rect">
            <a:avLst/>
          </a:prstGeom>
          <a:noFill/>
          <a:ln w="9525">
            <a:noFill/>
            <a:round/>
            <a:headEnd/>
            <a:tailEnd/>
          </a:ln>
        </p:spPr>
        <p:txBody>
          <a:bodyPr lIns="91511" tIns="45755" rIns="91511" bIns="45755" anchor="ctr">
            <a:prstTxWarp prst="textNoShape">
              <a:avLst/>
            </a:prstTxWarp>
            <a:spAutoFit/>
          </a:bodyPr>
          <a:lstStyle/>
          <a:p>
            <a:pPr algn="ctr">
              <a:lnSpc>
                <a:spcPct val="87000"/>
              </a:lnSpc>
              <a:tabLst>
                <a:tab pos="0" algn="l"/>
                <a:tab pos="420688" algn="l"/>
                <a:tab pos="841375" algn="l"/>
                <a:tab pos="1262063" algn="l"/>
                <a:tab pos="1682750" algn="l"/>
                <a:tab pos="2105025" algn="l"/>
                <a:tab pos="2525713" algn="l"/>
                <a:tab pos="2946400" algn="l"/>
                <a:tab pos="3367088" algn="l"/>
                <a:tab pos="3789363" algn="l"/>
                <a:tab pos="4210050" algn="l"/>
                <a:tab pos="4630738" algn="l"/>
                <a:tab pos="5051425" algn="l"/>
                <a:tab pos="5473700" algn="l"/>
                <a:tab pos="5894388" algn="l"/>
                <a:tab pos="6315075" algn="l"/>
                <a:tab pos="6735763" algn="l"/>
                <a:tab pos="7158038" algn="l"/>
                <a:tab pos="7578725" algn="l"/>
                <a:tab pos="7999413" algn="l"/>
                <a:tab pos="8420100" algn="l"/>
              </a:tabLst>
            </a:pPr>
            <a:r>
              <a:rPr lang="en-GB" sz="2600" b="1" dirty="0">
                <a:solidFill>
                  <a:srgbClr val="000000"/>
                </a:solidFill>
              </a:rPr>
              <a:t>SOME OUTLYING AREAS WITH GROWING POVERTY HAVE POOR TRANSIT ACCESS</a:t>
            </a:r>
          </a:p>
        </p:txBody>
      </p:sp>
      <p:sp>
        <p:nvSpPr>
          <p:cNvPr id="163844" name="Text Box 6"/>
          <p:cNvSpPr txBox="1">
            <a:spLocks noChangeArrowheads="1"/>
          </p:cNvSpPr>
          <p:nvPr/>
        </p:nvSpPr>
        <p:spPr bwMode="auto">
          <a:xfrm>
            <a:off x="1063625" y="1143000"/>
            <a:ext cx="7016750" cy="738188"/>
          </a:xfrm>
          <a:prstGeom prst="rect">
            <a:avLst/>
          </a:prstGeom>
          <a:solidFill>
            <a:srgbClr val="FFFFFF"/>
          </a:solidFill>
          <a:ln w="12600">
            <a:solidFill>
              <a:srgbClr val="000000"/>
            </a:solidFill>
            <a:miter lim="800000"/>
            <a:headEnd/>
            <a:tailEnd/>
          </a:ln>
        </p:spPr>
        <p:txBody>
          <a:bodyPr lIns="82890" tIns="43103" rIns="82890" bIns="43103">
            <a:prstTxWarp prst="textNoShape">
              <a:avLst/>
            </a:prstTxWarp>
            <a:spAutoFit/>
          </a:bodyPr>
          <a:lstStyle/>
          <a:p>
            <a:pPr algn="ctr">
              <a:lnSpc>
                <a:spcPct val="87000"/>
              </a:lnSpc>
              <a:tabLst>
                <a:tab pos="0" algn="l"/>
                <a:tab pos="420688" algn="l"/>
                <a:tab pos="841375" algn="l"/>
                <a:tab pos="1262063" algn="l"/>
                <a:tab pos="1682750" algn="l"/>
                <a:tab pos="2105025" algn="l"/>
                <a:tab pos="2525713" algn="l"/>
                <a:tab pos="2946400" algn="l"/>
                <a:tab pos="3367088" algn="l"/>
                <a:tab pos="3789363" algn="l"/>
                <a:tab pos="4210050" algn="l"/>
                <a:tab pos="4630738" algn="l"/>
                <a:tab pos="5051425" algn="l"/>
                <a:tab pos="5473700" algn="l"/>
                <a:tab pos="5894388" algn="l"/>
                <a:tab pos="6315075" algn="l"/>
                <a:tab pos="6735763" algn="l"/>
                <a:tab pos="7158038" algn="l"/>
                <a:tab pos="7578725" algn="l"/>
                <a:tab pos="7999413" algn="l"/>
                <a:tab pos="8420100" algn="l"/>
              </a:tabLst>
            </a:pPr>
            <a:r>
              <a:rPr lang="en-GB" sz="1800" b="1" dirty="0">
                <a:solidFill>
                  <a:srgbClr val="000000"/>
                </a:solidFill>
              </a:rPr>
              <a:t>TRANSIT ACCESS SCORE, AVERAGE BY NEIGHBORHOOD/CITY</a:t>
            </a:r>
          </a:p>
        </p:txBody>
      </p:sp>
      <p:pic>
        <p:nvPicPr>
          <p:cNvPr id="163845" name="Picture 7"/>
          <p:cNvPicPr>
            <a:picLocks noChangeAspect="1" noChangeArrowheads="1"/>
          </p:cNvPicPr>
          <p:nvPr/>
        </p:nvPicPr>
        <p:blipFill>
          <a:blip r:embed="rId3"/>
          <a:srcRect/>
          <a:stretch>
            <a:fillRect/>
          </a:stretch>
        </p:blipFill>
        <p:spPr bwMode="auto">
          <a:xfrm>
            <a:off x="1055688" y="1443038"/>
            <a:ext cx="7034212" cy="5145087"/>
          </a:xfrm>
          <a:prstGeom prst="rect">
            <a:avLst/>
          </a:prstGeom>
          <a:noFill/>
          <a:ln w="9525">
            <a:noFill/>
            <a:round/>
            <a:headEnd/>
            <a:tailEnd/>
          </a:ln>
        </p:spPr>
      </p:pic>
    </p:spTree>
  </p:cSld>
  <p:clrMapOvr>
    <a:masterClrMapping/>
  </p:clrMapOvr>
  <p:transition spd="med" advTm="150"/>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65890" name="Picture 2"/>
          <p:cNvPicPr>
            <a:picLocks noChangeAspect="1" noChangeArrowheads="1"/>
          </p:cNvPicPr>
          <p:nvPr/>
        </p:nvPicPr>
        <p:blipFill>
          <a:blip r:embed="rId3"/>
          <a:srcRect/>
          <a:stretch>
            <a:fillRect/>
          </a:stretch>
        </p:blipFill>
        <p:spPr bwMode="auto">
          <a:xfrm>
            <a:off x="1160463" y="1143000"/>
            <a:ext cx="6791325" cy="5173663"/>
          </a:xfrm>
          <a:prstGeom prst="rect">
            <a:avLst/>
          </a:prstGeom>
          <a:noFill/>
          <a:ln w="12600">
            <a:solidFill>
              <a:srgbClr val="000000"/>
            </a:solidFill>
            <a:round/>
            <a:headEnd/>
            <a:tailEnd/>
          </a:ln>
        </p:spPr>
      </p:pic>
      <p:sp>
        <p:nvSpPr>
          <p:cNvPr id="165891" name="Rectangle 3"/>
          <p:cNvSpPr>
            <a:spLocks noChangeArrowheads="1"/>
          </p:cNvSpPr>
          <p:nvPr/>
        </p:nvSpPr>
        <p:spPr bwMode="auto">
          <a:xfrm>
            <a:off x="581025" y="4740275"/>
            <a:ext cx="2901950" cy="1579563"/>
          </a:xfrm>
          <a:prstGeom prst="rect">
            <a:avLst/>
          </a:prstGeom>
          <a:solidFill>
            <a:srgbClr val="FFFFFF"/>
          </a:solidFill>
          <a:ln w="12600">
            <a:solidFill>
              <a:srgbClr val="000000"/>
            </a:solidFill>
            <a:round/>
            <a:headEnd/>
            <a:tailEnd/>
          </a:ln>
        </p:spPr>
        <p:txBody>
          <a:bodyPr lIns="91511" tIns="45755" rIns="91511" bIns="45755" anchor="ctr">
            <a:prstTxWarp prst="textNoShape">
              <a:avLst/>
            </a:prstTxWarp>
          </a:bodyPr>
          <a:lstStyle/>
          <a:p>
            <a:pPr algn="ctr">
              <a:tabLst>
                <a:tab pos="0" algn="l"/>
                <a:tab pos="420688" algn="l"/>
                <a:tab pos="841375" algn="l"/>
                <a:tab pos="1262063" algn="l"/>
                <a:tab pos="1682750" algn="l"/>
                <a:tab pos="2105025" algn="l"/>
                <a:tab pos="2525713" algn="l"/>
                <a:tab pos="2946400" algn="l"/>
                <a:tab pos="3367088" algn="l"/>
                <a:tab pos="3789363" algn="l"/>
                <a:tab pos="4210050" algn="l"/>
                <a:tab pos="4630738" algn="l"/>
                <a:tab pos="5051425" algn="l"/>
                <a:tab pos="5473700" algn="l"/>
                <a:tab pos="5894388" algn="l"/>
                <a:tab pos="6315075" algn="l"/>
                <a:tab pos="6735763" algn="l"/>
                <a:tab pos="7158038" algn="l"/>
                <a:tab pos="7578725" algn="l"/>
                <a:tab pos="7999413" algn="l"/>
                <a:tab pos="8420100" algn="l"/>
              </a:tabLst>
            </a:pPr>
            <a:r>
              <a:rPr lang="en-GB" sz="1800" b="1" dirty="0">
                <a:solidFill>
                  <a:srgbClr val="000000"/>
                </a:solidFill>
              </a:rPr>
              <a:t>PERCENTAGE OF POPULATION WITHIN ¼ MILE OF A PUBLIC GREENSPACE, BY NEIGHBORHOOD/CITY ZONE</a:t>
            </a:r>
          </a:p>
        </p:txBody>
      </p:sp>
      <p:sp>
        <p:nvSpPr>
          <p:cNvPr id="165892" name="Rectangle 4"/>
          <p:cNvSpPr>
            <a:spLocks noChangeArrowheads="1"/>
          </p:cNvSpPr>
          <p:nvPr/>
        </p:nvSpPr>
        <p:spPr bwMode="auto">
          <a:xfrm>
            <a:off x="458788" y="481013"/>
            <a:ext cx="8224837" cy="527050"/>
          </a:xfrm>
          <a:prstGeom prst="rect">
            <a:avLst/>
          </a:prstGeom>
          <a:noFill/>
          <a:ln w="9525">
            <a:noFill/>
            <a:round/>
            <a:headEnd/>
            <a:tailEnd/>
          </a:ln>
        </p:spPr>
        <p:txBody>
          <a:bodyPr lIns="91511" tIns="45755" rIns="91511" bIns="45755" anchor="ctr">
            <a:prstTxWarp prst="textNoShape">
              <a:avLst/>
            </a:prstTxWarp>
          </a:bodyPr>
          <a:lstStyle/>
          <a:p>
            <a:pPr algn="ctr">
              <a:lnSpc>
                <a:spcPct val="87000"/>
              </a:lnSpc>
              <a:tabLst>
                <a:tab pos="0" algn="l"/>
                <a:tab pos="420688" algn="l"/>
                <a:tab pos="841375" algn="l"/>
                <a:tab pos="1262063" algn="l"/>
                <a:tab pos="1682750" algn="l"/>
                <a:tab pos="2105025" algn="l"/>
                <a:tab pos="2525713" algn="l"/>
                <a:tab pos="2946400" algn="l"/>
                <a:tab pos="3367088" algn="l"/>
                <a:tab pos="3789363" algn="l"/>
                <a:tab pos="4210050" algn="l"/>
                <a:tab pos="4630738" algn="l"/>
                <a:tab pos="5051425" algn="l"/>
                <a:tab pos="5473700" algn="l"/>
                <a:tab pos="5894388" algn="l"/>
                <a:tab pos="6315075" algn="l"/>
                <a:tab pos="6735763" algn="l"/>
                <a:tab pos="7158038" algn="l"/>
                <a:tab pos="7578725" algn="l"/>
                <a:tab pos="7999413" algn="l"/>
                <a:tab pos="8420100" algn="l"/>
              </a:tabLst>
            </a:pPr>
            <a:r>
              <a:rPr lang="en-GB" sz="1800" b="1">
                <a:solidFill>
                  <a:srgbClr val="000000"/>
                </a:solidFill>
              </a:rPr>
              <a:t>POOR PEOPLE AND PEOPLE OF COLOR  </a:t>
            </a:r>
            <a:br>
              <a:rPr lang="en-GB" sz="1800" b="1">
                <a:solidFill>
                  <a:srgbClr val="000000"/>
                </a:solidFill>
              </a:rPr>
            </a:br>
            <a:r>
              <a:rPr lang="en-GB" sz="1800" b="1">
                <a:solidFill>
                  <a:srgbClr val="000000"/>
                </a:solidFill>
              </a:rPr>
              <a:t>HAVE WORSE ACCESS TO PUBLIC GREENSPACE AND NATURE</a:t>
            </a:r>
          </a:p>
        </p:txBody>
      </p:sp>
    </p:spTree>
  </p:cSld>
  <p:clrMapOvr>
    <a:masterClrMapping/>
  </p:clrMapOvr>
  <p:transition spd="med" advTm="149"/>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9140825" cy="6854825"/>
            <a:chOff x="0" y="0"/>
            <a:chExt cx="6046" cy="4894"/>
          </a:xfrm>
        </p:grpSpPr>
        <p:sp>
          <p:nvSpPr>
            <p:cNvPr id="167953" name="Rectangle 3"/>
            <p:cNvSpPr>
              <a:spLocks noChangeArrowheads="1"/>
            </p:cNvSpPr>
            <p:nvPr/>
          </p:nvSpPr>
          <p:spPr bwMode="auto">
            <a:xfrm>
              <a:off x="0" y="0"/>
              <a:ext cx="6047" cy="4895"/>
            </a:xfrm>
            <a:prstGeom prst="rect">
              <a:avLst/>
            </a:prstGeom>
            <a:solidFill>
              <a:srgbClr val="99CC00"/>
            </a:solidFill>
            <a:ln w="9525">
              <a:noFill/>
              <a:round/>
              <a:headEnd/>
              <a:tailEnd/>
            </a:ln>
          </p:spPr>
          <p:txBody>
            <a:bodyPr wrap="none" anchor="ctr">
              <a:prstTxWarp prst="textNoShape">
                <a:avLst/>
              </a:prstTxWarp>
            </a:bodyPr>
            <a:lstStyle/>
            <a:p>
              <a:pPr algn="ctr"/>
              <a:endParaRPr lang="en-US" sz="1800"/>
            </a:p>
          </p:txBody>
        </p:sp>
        <p:sp>
          <p:nvSpPr>
            <p:cNvPr id="167954" name="Rectangle 4"/>
            <p:cNvSpPr>
              <a:spLocks noChangeArrowheads="1"/>
            </p:cNvSpPr>
            <p:nvPr/>
          </p:nvSpPr>
          <p:spPr bwMode="auto">
            <a:xfrm>
              <a:off x="101" y="83"/>
              <a:ext cx="5836" cy="4689"/>
            </a:xfrm>
            <a:prstGeom prst="rect">
              <a:avLst/>
            </a:prstGeom>
            <a:solidFill>
              <a:srgbClr val="FFFFFF"/>
            </a:solidFill>
            <a:ln w="9360">
              <a:solidFill>
                <a:srgbClr val="000000"/>
              </a:solidFill>
              <a:miter lim="800000"/>
              <a:headEnd/>
              <a:tailEnd/>
            </a:ln>
          </p:spPr>
          <p:txBody>
            <a:bodyPr wrap="none" anchor="ctr">
              <a:prstTxWarp prst="textNoShape">
                <a:avLst/>
              </a:prstTxWarp>
            </a:bodyPr>
            <a:lstStyle/>
            <a:p>
              <a:pPr algn="ctr"/>
              <a:endParaRPr lang="en-US" sz="1800"/>
            </a:p>
          </p:txBody>
        </p:sp>
      </p:grpSp>
      <p:sp>
        <p:nvSpPr>
          <p:cNvPr id="167939" name="Text Box 5"/>
          <p:cNvSpPr txBox="1">
            <a:spLocks noChangeArrowheads="1"/>
          </p:cNvSpPr>
          <p:nvPr/>
        </p:nvSpPr>
        <p:spPr bwMode="auto">
          <a:xfrm>
            <a:off x="1384300" y="701675"/>
            <a:ext cx="6375400" cy="1200150"/>
          </a:xfrm>
          <a:prstGeom prst="rect">
            <a:avLst/>
          </a:prstGeom>
          <a:solidFill>
            <a:srgbClr val="FFFFFF"/>
          </a:solidFill>
          <a:ln w="12600">
            <a:solidFill>
              <a:srgbClr val="000000"/>
            </a:solidFill>
            <a:round/>
            <a:headEnd/>
            <a:tailEnd/>
          </a:ln>
        </p:spPr>
        <p:txBody>
          <a:bodyPr lIns="91511" tIns="45755" rIns="91511" bIns="45755" anchor="ctr">
            <a:prstTxWarp prst="textNoShape">
              <a:avLst/>
            </a:prstTxWarp>
            <a:spAutoFit/>
          </a:bodyPr>
          <a:lstStyle/>
          <a:p>
            <a:pPr algn="ctr">
              <a:tabLst>
                <a:tab pos="0" algn="l"/>
                <a:tab pos="420688" algn="l"/>
                <a:tab pos="841375" algn="l"/>
                <a:tab pos="1262063" algn="l"/>
                <a:tab pos="1682750" algn="l"/>
                <a:tab pos="2105025" algn="l"/>
                <a:tab pos="2525713" algn="l"/>
                <a:tab pos="2946400" algn="l"/>
                <a:tab pos="3367088" algn="l"/>
                <a:tab pos="3789363" algn="l"/>
                <a:tab pos="4210050" algn="l"/>
                <a:tab pos="4630738" algn="l"/>
                <a:tab pos="5051425" algn="l"/>
                <a:tab pos="5473700" algn="l"/>
                <a:tab pos="5894388" algn="l"/>
                <a:tab pos="6315075" algn="l"/>
                <a:tab pos="6735763" algn="l"/>
                <a:tab pos="7158038" algn="l"/>
                <a:tab pos="7578725" algn="l"/>
                <a:tab pos="7999413" algn="l"/>
                <a:tab pos="8420100" algn="l"/>
              </a:tabLst>
            </a:pPr>
            <a:r>
              <a:rPr lang="en-GB" sz="1800" b="1">
                <a:solidFill>
                  <a:srgbClr val="000000"/>
                </a:solidFill>
              </a:rPr>
              <a:t>PERCENTAGE SIDEWALK COVERAGE AROUND ELEMENTARY AND MIDDLE SCHOOLS</a:t>
            </a:r>
          </a:p>
        </p:txBody>
      </p:sp>
      <p:pic>
        <p:nvPicPr>
          <p:cNvPr id="167940" name="Picture 6"/>
          <p:cNvPicPr>
            <a:picLocks noChangeAspect="1" noChangeArrowheads="1"/>
          </p:cNvPicPr>
          <p:nvPr/>
        </p:nvPicPr>
        <p:blipFill>
          <a:blip r:embed="rId4"/>
          <a:srcRect/>
          <a:stretch>
            <a:fillRect/>
          </a:stretch>
        </p:blipFill>
        <p:spPr bwMode="auto">
          <a:xfrm>
            <a:off x="1406525" y="1601788"/>
            <a:ext cx="6354763" cy="5054600"/>
          </a:xfrm>
          <a:prstGeom prst="rect">
            <a:avLst/>
          </a:prstGeom>
          <a:noFill/>
          <a:ln w="12600">
            <a:solidFill>
              <a:srgbClr val="000000"/>
            </a:solidFill>
            <a:round/>
            <a:headEnd/>
            <a:tailEnd/>
          </a:ln>
        </p:spPr>
      </p:pic>
      <p:sp>
        <p:nvSpPr>
          <p:cNvPr id="105479" name="Oval 7"/>
          <p:cNvSpPr>
            <a:spLocks noChangeArrowheads="1"/>
          </p:cNvSpPr>
          <p:nvPr/>
        </p:nvSpPr>
        <p:spPr bwMode="auto">
          <a:xfrm>
            <a:off x="2079625" y="3708400"/>
            <a:ext cx="219075" cy="203200"/>
          </a:xfrm>
          <a:prstGeom prst="ellipse">
            <a:avLst/>
          </a:prstGeom>
          <a:noFill/>
          <a:ln w="25560">
            <a:solidFill>
              <a:srgbClr val="FF00FF"/>
            </a:solidFill>
            <a:miter lim="800000"/>
            <a:headEnd/>
            <a:tailEnd/>
          </a:ln>
        </p:spPr>
        <p:txBody>
          <a:bodyPr wrap="none" lIns="84216" tIns="42108" rIns="84216" bIns="42108" anchor="ctr">
            <a:prstTxWarp prst="textNoShape">
              <a:avLst/>
            </a:prstTxWarp>
          </a:bodyPr>
          <a:lstStyle/>
          <a:p>
            <a:pPr algn="ctr"/>
            <a:endParaRPr lang="en-US" sz="1800"/>
          </a:p>
        </p:txBody>
      </p:sp>
      <p:sp>
        <p:nvSpPr>
          <p:cNvPr id="105480" name="Oval 8"/>
          <p:cNvSpPr>
            <a:spLocks noChangeArrowheads="1"/>
          </p:cNvSpPr>
          <p:nvPr/>
        </p:nvSpPr>
        <p:spPr bwMode="auto">
          <a:xfrm>
            <a:off x="3957638" y="3938588"/>
            <a:ext cx="217487" cy="201612"/>
          </a:xfrm>
          <a:prstGeom prst="ellipse">
            <a:avLst/>
          </a:prstGeom>
          <a:noFill/>
          <a:ln w="25560">
            <a:solidFill>
              <a:srgbClr val="FF00FF"/>
            </a:solidFill>
            <a:miter lim="800000"/>
            <a:headEnd/>
            <a:tailEnd/>
          </a:ln>
        </p:spPr>
        <p:txBody>
          <a:bodyPr wrap="none" lIns="84216" tIns="42108" rIns="84216" bIns="42108" anchor="ctr">
            <a:prstTxWarp prst="textNoShape">
              <a:avLst/>
            </a:prstTxWarp>
          </a:bodyPr>
          <a:lstStyle/>
          <a:p>
            <a:pPr algn="ctr"/>
            <a:endParaRPr lang="en-US" sz="1800"/>
          </a:p>
        </p:txBody>
      </p:sp>
      <p:sp>
        <p:nvSpPr>
          <p:cNvPr id="105481" name="Oval 9"/>
          <p:cNvSpPr>
            <a:spLocks noChangeArrowheads="1"/>
          </p:cNvSpPr>
          <p:nvPr/>
        </p:nvSpPr>
        <p:spPr bwMode="auto">
          <a:xfrm>
            <a:off x="1887538" y="3765550"/>
            <a:ext cx="217487" cy="201613"/>
          </a:xfrm>
          <a:prstGeom prst="ellipse">
            <a:avLst/>
          </a:prstGeom>
          <a:noFill/>
          <a:ln w="25560">
            <a:solidFill>
              <a:srgbClr val="FF00FF"/>
            </a:solidFill>
            <a:miter lim="800000"/>
            <a:headEnd/>
            <a:tailEnd/>
          </a:ln>
        </p:spPr>
        <p:txBody>
          <a:bodyPr wrap="none" lIns="84216" tIns="42108" rIns="84216" bIns="42108" anchor="ctr">
            <a:prstTxWarp prst="textNoShape">
              <a:avLst/>
            </a:prstTxWarp>
          </a:bodyPr>
          <a:lstStyle/>
          <a:p>
            <a:pPr algn="ctr"/>
            <a:endParaRPr lang="en-US" sz="1800"/>
          </a:p>
        </p:txBody>
      </p:sp>
      <p:sp>
        <p:nvSpPr>
          <p:cNvPr id="105482" name="Oval 10"/>
          <p:cNvSpPr>
            <a:spLocks noChangeArrowheads="1"/>
          </p:cNvSpPr>
          <p:nvPr/>
        </p:nvSpPr>
        <p:spPr bwMode="auto">
          <a:xfrm>
            <a:off x="5984875" y="3765550"/>
            <a:ext cx="217488" cy="201613"/>
          </a:xfrm>
          <a:prstGeom prst="ellipse">
            <a:avLst/>
          </a:prstGeom>
          <a:noFill/>
          <a:ln w="25560">
            <a:solidFill>
              <a:srgbClr val="FF00FF"/>
            </a:solidFill>
            <a:miter lim="800000"/>
            <a:headEnd/>
            <a:tailEnd/>
          </a:ln>
        </p:spPr>
        <p:txBody>
          <a:bodyPr wrap="none" lIns="84216" tIns="42108" rIns="84216" bIns="42108" anchor="ctr">
            <a:prstTxWarp prst="textNoShape">
              <a:avLst/>
            </a:prstTxWarp>
          </a:bodyPr>
          <a:lstStyle/>
          <a:p>
            <a:pPr algn="ctr"/>
            <a:endParaRPr lang="en-US" sz="1800"/>
          </a:p>
        </p:txBody>
      </p:sp>
      <p:sp>
        <p:nvSpPr>
          <p:cNvPr id="105483" name="Oval 11"/>
          <p:cNvSpPr>
            <a:spLocks noChangeArrowheads="1"/>
          </p:cNvSpPr>
          <p:nvPr/>
        </p:nvSpPr>
        <p:spPr bwMode="auto">
          <a:xfrm>
            <a:off x="5794375" y="3506788"/>
            <a:ext cx="217488" cy="201612"/>
          </a:xfrm>
          <a:prstGeom prst="ellipse">
            <a:avLst/>
          </a:prstGeom>
          <a:noFill/>
          <a:ln w="25560">
            <a:solidFill>
              <a:srgbClr val="FF00FF"/>
            </a:solidFill>
            <a:miter lim="800000"/>
            <a:headEnd/>
            <a:tailEnd/>
          </a:ln>
        </p:spPr>
        <p:txBody>
          <a:bodyPr wrap="none" lIns="84216" tIns="42108" rIns="84216" bIns="42108" anchor="ctr">
            <a:prstTxWarp prst="textNoShape">
              <a:avLst/>
            </a:prstTxWarp>
          </a:bodyPr>
          <a:lstStyle/>
          <a:p>
            <a:pPr algn="ctr"/>
            <a:endParaRPr lang="en-US" sz="1800"/>
          </a:p>
        </p:txBody>
      </p:sp>
      <p:sp>
        <p:nvSpPr>
          <p:cNvPr id="105484" name="Oval 12"/>
          <p:cNvSpPr>
            <a:spLocks noChangeArrowheads="1"/>
          </p:cNvSpPr>
          <p:nvPr/>
        </p:nvSpPr>
        <p:spPr bwMode="auto">
          <a:xfrm>
            <a:off x="6175375" y="3762375"/>
            <a:ext cx="217488" cy="201613"/>
          </a:xfrm>
          <a:prstGeom prst="ellipse">
            <a:avLst/>
          </a:prstGeom>
          <a:noFill/>
          <a:ln w="25560">
            <a:solidFill>
              <a:srgbClr val="FF00FF"/>
            </a:solidFill>
            <a:miter lim="800000"/>
            <a:headEnd/>
            <a:tailEnd/>
          </a:ln>
        </p:spPr>
        <p:txBody>
          <a:bodyPr wrap="none" lIns="84216" tIns="42108" rIns="84216" bIns="42108" anchor="ctr">
            <a:prstTxWarp prst="textNoShape">
              <a:avLst/>
            </a:prstTxWarp>
          </a:bodyPr>
          <a:lstStyle/>
          <a:p>
            <a:pPr algn="ctr"/>
            <a:endParaRPr lang="en-US" sz="1800"/>
          </a:p>
        </p:txBody>
      </p:sp>
      <p:sp>
        <p:nvSpPr>
          <p:cNvPr id="105485" name="Oval 13"/>
          <p:cNvSpPr>
            <a:spLocks noChangeArrowheads="1"/>
          </p:cNvSpPr>
          <p:nvPr/>
        </p:nvSpPr>
        <p:spPr bwMode="auto">
          <a:xfrm rot="-2040000">
            <a:off x="6337300" y="3873500"/>
            <a:ext cx="180975" cy="314325"/>
          </a:xfrm>
          <a:prstGeom prst="ellipse">
            <a:avLst/>
          </a:prstGeom>
          <a:noFill/>
          <a:ln w="25560">
            <a:solidFill>
              <a:srgbClr val="FF00FF"/>
            </a:solidFill>
            <a:miter lim="800000"/>
            <a:headEnd/>
            <a:tailEnd/>
          </a:ln>
        </p:spPr>
        <p:txBody>
          <a:bodyPr wrap="none" lIns="84216" tIns="42108" rIns="84216" bIns="42108" anchor="ctr">
            <a:prstTxWarp prst="textNoShape">
              <a:avLst/>
            </a:prstTxWarp>
          </a:bodyPr>
          <a:lstStyle/>
          <a:p>
            <a:pPr algn="ctr"/>
            <a:endParaRPr lang="en-US" sz="1800"/>
          </a:p>
        </p:txBody>
      </p:sp>
      <p:sp>
        <p:nvSpPr>
          <p:cNvPr id="105486" name="Oval 14"/>
          <p:cNvSpPr>
            <a:spLocks noChangeArrowheads="1"/>
          </p:cNvSpPr>
          <p:nvPr/>
        </p:nvSpPr>
        <p:spPr bwMode="auto">
          <a:xfrm>
            <a:off x="6011863" y="3933825"/>
            <a:ext cx="163512" cy="158750"/>
          </a:xfrm>
          <a:prstGeom prst="ellipse">
            <a:avLst/>
          </a:prstGeom>
          <a:noFill/>
          <a:ln w="25560">
            <a:solidFill>
              <a:srgbClr val="FF00FF"/>
            </a:solidFill>
            <a:miter lim="800000"/>
            <a:headEnd/>
            <a:tailEnd/>
          </a:ln>
        </p:spPr>
        <p:txBody>
          <a:bodyPr wrap="none" lIns="84216" tIns="42108" rIns="84216" bIns="42108" anchor="ctr">
            <a:prstTxWarp prst="textNoShape">
              <a:avLst/>
            </a:prstTxWarp>
          </a:bodyPr>
          <a:lstStyle/>
          <a:p>
            <a:pPr algn="ctr"/>
            <a:endParaRPr lang="en-US" sz="1800"/>
          </a:p>
        </p:txBody>
      </p:sp>
      <p:sp>
        <p:nvSpPr>
          <p:cNvPr id="105487" name="Oval 15"/>
          <p:cNvSpPr>
            <a:spLocks noChangeArrowheads="1"/>
          </p:cNvSpPr>
          <p:nvPr/>
        </p:nvSpPr>
        <p:spPr bwMode="auto">
          <a:xfrm>
            <a:off x="5981700" y="4103688"/>
            <a:ext cx="190500" cy="157162"/>
          </a:xfrm>
          <a:prstGeom prst="ellipse">
            <a:avLst/>
          </a:prstGeom>
          <a:noFill/>
          <a:ln w="25560">
            <a:solidFill>
              <a:srgbClr val="FF00FF"/>
            </a:solidFill>
            <a:miter lim="800000"/>
            <a:headEnd/>
            <a:tailEnd/>
          </a:ln>
        </p:spPr>
        <p:txBody>
          <a:bodyPr wrap="none" lIns="84216" tIns="42108" rIns="84216" bIns="42108" anchor="ctr">
            <a:prstTxWarp prst="textNoShape">
              <a:avLst/>
            </a:prstTxWarp>
          </a:bodyPr>
          <a:lstStyle/>
          <a:p>
            <a:pPr algn="ctr"/>
            <a:endParaRPr lang="en-US" sz="1800"/>
          </a:p>
        </p:txBody>
      </p:sp>
      <p:sp>
        <p:nvSpPr>
          <p:cNvPr id="105488" name="Oval 16"/>
          <p:cNvSpPr>
            <a:spLocks noChangeArrowheads="1"/>
          </p:cNvSpPr>
          <p:nvPr/>
        </p:nvSpPr>
        <p:spPr bwMode="auto">
          <a:xfrm>
            <a:off x="6688138" y="3675063"/>
            <a:ext cx="217487" cy="201612"/>
          </a:xfrm>
          <a:prstGeom prst="ellipse">
            <a:avLst/>
          </a:prstGeom>
          <a:noFill/>
          <a:ln w="25560">
            <a:solidFill>
              <a:srgbClr val="FF00FF"/>
            </a:solidFill>
            <a:miter lim="800000"/>
            <a:headEnd/>
            <a:tailEnd/>
          </a:ln>
        </p:spPr>
        <p:txBody>
          <a:bodyPr wrap="none" lIns="84216" tIns="42108" rIns="84216" bIns="42108" anchor="ctr">
            <a:prstTxWarp prst="textNoShape">
              <a:avLst/>
            </a:prstTxWarp>
          </a:bodyPr>
          <a:lstStyle/>
          <a:p>
            <a:pPr algn="ctr"/>
            <a:endParaRPr lang="en-US" sz="1800"/>
          </a:p>
        </p:txBody>
      </p:sp>
      <p:sp>
        <p:nvSpPr>
          <p:cNvPr id="167951" name="Rectangle 17"/>
          <p:cNvSpPr>
            <a:spLocks noChangeArrowheads="1"/>
          </p:cNvSpPr>
          <p:nvPr/>
        </p:nvSpPr>
        <p:spPr bwMode="auto">
          <a:xfrm>
            <a:off x="581025" y="201613"/>
            <a:ext cx="8250238" cy="800100"/>
          </a:xfrm>
          <a:prstGeom prst="rect">
            <a:avLst/>
          </a:prstGeom>
          <a:noFill/>
          <a:ln w="9525">
            <a:noFill/>
            <a:round/>
            <a:headEnd/>
            <a:tailEnd/>
          </a:ln>
        </p:spPr>
        <p:txBody>
          <a:bodyPr lIns="91511" tIns="45755" rIns="91511" bIns="45755" anchor="ctr">
            <a:prstTxWarp prst="textNoShape">
              <a:avLst/>
            </a:prstTxWarp>
          </a:bodyPr>
          <a:lstStyle/>
          <a:p>
            <a:pPr algn="ctr">
              <a:lnSpc>
                <a:spcPct val="81000"/>
              </a:lnSpc>
              <a:tabLst>
                <a:tab pos="0" algn="l"/>
                <a:tab pos="420688" algn="l"/>
                <a:tab pos="841375" algn="l"/>
                <a:tab pos="1262063" algn="l"/>
                <a:tab pos="1682750" algn="l"/>
                <a:tab pos="2105025" algn="l"/>
                <a:tab pos="2525713" algn="l"/>
                <a:tab pos="2946400" algn="l"/>
                <a:tab pos="3367088" algn="l"/>
                <a:tab pos="3789363" algn="l"/>
                <a:tab pos="4210050" algn="l"/>
                <a:tab pos="4630738" algn="l"/>
                <a:tab pos="5051425" algn="l"/>
                <a:tab pos="5473700" algn="l"/>
                <a:tab pos="5894388" algn="l"/>
                <a:tab pos="6315075" algn="l"/>
                <a:tab pos="6735763" algn="l"/>
                <a:tab pos="7158038" algn="l"/>
                <a:tab pos="7578725" algn="l"/>
                <a:tab pos="7999413" algn="l"/>
                <a:tab pos="8420100" algn="l"/>
              </a:tabLst>
            </a:pPr>
            <a:r>
              <a:rPr lang="en-GB" b="1">
                <a:solidFill>
                  <a:srgbClr val="000000"/>
                </a:solidFill>
              </a:rPr>
              <a:t>AREAS OF INCREASING POVERTY HAVE POOR WALKING ACCESS</a:t>
            </a:r>
          </a:p>
        </p:txBody>
      </p:sp>
      <p:sp>
        <p:nvSpPr>
          <p:cNvPr id="105490" name="Oval 18"/>
          <p:cNvSpPr>
            <a:spLocks noChangeArrowheads="1"/>
          </p:cNvSpPr>
          <p:nvPr/>
        </p:nvSpPr>
        <p:spPr bwMode="auto">
          <a:xfrm rot="1800000">
            <a:off x="5880100" y="3970338"/>
            <a:ext cx="152400" cy="276225"/>
          </a:xfrm>
          <a:prstGeom prst="ellipse">
            <a:avLst/>
          </a:prstGeom>
          <a:noFill/>
          <a:ln w="25560">
            <a:solidFill>
              <a:srgbClr val="FF00FF"/>
            </a:solidFill>
            <a:miter lim="800000"/>
            <a:headEnd/>
            <a:tailEnd/>
          </a:ln>
        </p:spPr>
        <p:txBody>
          <a:bodyPr wrap="none" lIns="84216" tIns="42108" rIns="84216" bIns="42108" anchor="ctr">
            <a:prstTxWarp prst="textNoShape">
              <a:avLst/>
            </a:prstTxWarp>
          </a:bodyPr>
          <a:lstStyle/>
          <a:p>
            <a:pPr algn="ctr"/>
            <a:endParaRPr lang="en-US" sz="1800"/>
          </a:p>
        </p:txBody>
      </p:sp>
    </p:spTree>
    <p:custDataLst>
      <p:tags r:id="rId1"/>
    </p:custDataLst>
  </p:cSld>
  <p:clrMapOvr>
    <a:masterClrMapping/>
  </p:clrMapOvr>
  <p:transition spd="med" advTm="733"/>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5481"/>
                                        </p:tgtEl>
                                        <p:attrNameLst>
                                          <p:attrName>style.visibility</p:attrName>
                                        </p:attrNameLst>
                                      </p:cBhvr>
                                      <p:to>
                                        <p:strVal val="visible"/>
                                      </p:to>
                                    </p:set>
                                    <p:anim calcmode="lin" valueType="num">
                                      <p:cBhvr>
                                        <p:cTn id="7" dur="500" fill="hold"/>
                                        <p:tgtEl>
                                          <p:spTgt spid="105481"/>
                                        </p:tgtEl>
                                        <p:attrNameLst>
                                          <p:attrName>ppt_x</p:attrName>
                                        </p:attrNameLst>
                                      </p:cBhvr>
                                      <p:tavLst>
                                        <p:tav tm="100000">
                                          <p:val>
                                            <p:strVal val="#ppt_x"/>
                                          </p:val>
                                        </p:tav>
                                        <p:tav>
                                          <p:val>
                                            <p:strVal val="#ppt_x"/>
                                          </p:val>
                                        </p:tav>
                                      </p:tavLst>
                                    </p:anim>
                                    <p:anim calcmode="lin" valueType="num">
                                      <p:cBhvr>
                                        <p:cTn id="8" dur="500" fill="hold"/>
                                        <p:tgtEl>
                                          <p:spTgt spid="105481"/>
                                        </p:tgtEl>
                                        <p:attrNameLst>
                                          <p:attrName>ppt_y</p:attrName>
                                        </p:attrNameLst>
                                      </p:cBhvr>
                                      <p:tavLst>
                                        <p:tav tm="100000">
                                          <p:val>
                                            <p:strVal val="1+#ppt_h/2"/>
                                          </p:val>
                                        </p:tav>
                                        <p:tav>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05479"/>
                                        </p:tgtEl>
                                        <p:attrNameLst>
                                          <p:attrName>style.visibility</p:attrName>
                                        </p:attrNameLst>
                                      </p:cBhvr>
                                      <p:to>
                                        <p:strVal val="visible"/>
                                      </p:to>
                                    </p:set>
                                    <p:anim calcmode="lin" valueType="num">
                                      <p:cBhvr>
                                        <p:cTn id="11" dur="500" fill="hold"/>
                                        <p:tgtEl>
                                          <p:spTgt spid="105479"/>
                                        </p:tgtEl>
                                        <p:attrNameLst>
                                          <p:attrName>ppt_x</p:attrName>
                                        </p:attrNameLst>
                                      </p:cBhvr>
                                      <p:tavLst>
                                        <p:tav tm="100000">
                                          <p:val>
                                            <p:strVal val="#ppt_x"/>
                                          </p:val>
                                        </p:tav>
                                        <p:tav>
                                          <p:val>
                                            <p:strVal val="#ppt_x"/>
                                          </p:val>
                                        </p:tav>
                                      </p:tavLst>
                                    </p:anim>
                                    <p:anim calcmode="lin" valueType="num">
                                      <p:cBhvr>
                                        <p:cTn id="12" dur="500" fill="hold"/>
                                        <p:tgtEl>
                                          <p:spTgt spid="105479"/>
                                        </p:tgtEl>
                                        <p:attrNameLst>
                                          <p:attrName>ppt_y</p:attrName>
                                        </p:attrNameLst>
                                      </p:cBhvr>
                                      <p:tavLst>
                                        <p:tav tm="100000">
                                          <p:val>
                                            <p:strVal val="1+#ppt_h/2"/>
                                          </p:val>
                                        </p:tav>
                                        <p:tav>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05480"/>
                                        </p:tgtEl>
                                        <p:attrNameLst>
                                          <p:attrName>style.visibility</p:attrName>
                                        </p:attrNameLst>
                                      </p:cBhvr>
                                      <p:to>
                                        <p:strVal val="visible"/>
                                      </p:to>
                                    </p:set>
                                    <p:anim calcmode="lin" valueType="num">
                                      <p:cBhvr>
                                        <p:cTn id="15" dur="500" fill="hold"/>
                                        <p:tgtEl>
                                          <p:spTgt spid="105480"/>
                                        </p:tgtEl>
                                        <p:attrNameLst>
                                          <p:attrName>ppt_x</p:attrName>
                                        </p:attrNameLst>
                                      </p:cBhvr>
                                      <p:tavLst>
                                        <p:tav tm="100000">
                                          <p:val>
                                            <p:strVal val="#ppt_x"/>
                                          </p:val>
                                        </p:tav>
                                        <p:tav>
                                          <p:val>
                                            <p:strVal val="#ppt_x"/>
                                          </p:val>
                                        </p:tav>
                                      </p:tavLst>
                                    </p:anim>
                                    <p:anim calcmode="lin" valueType="num">
                                      <p:cBhvr>
                                        <p:cTn id="16" dur="500" fill="hold"/>
                                        <p:tgtEl>
                                          <p:spTgt spid="105480"/>
                                        </p:tgtEl>
                                        <p:attrNameLst>
                                          <p:attrName>ppt_y</p:attrName>
                                        </p:attrNameLst>
                                      </p:cBhvr>
                                      <p:tavLst>
                                        <p:tav tm="100000">
                                          <p:val>
                                            <p:strVal val="1+#ppt_h/2"/>
                                          </p:val>
                                        </p:tav>
                                        <p:tav>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05490"/>
                                        </p:tgtEl>
                                        <p:attrNameLst>
                                          <p:attrName>style.visibility</p:attrName>
                                        </p:attrNameLst>
                                      </p:cBhvr>
                                      <p:to>
                                        <p:strVal val="visible"/>
                                      </p:to>
                                    </p:set>
                                    <p:anim calcmode="lin" valueType="num">
                                      <p:cBhvr>
                                        <p:cTn id="19" dur="500" fill="hold"/>
                                        <p:tgtEl>
                                          <p:spTgt spid="105490"/>
                                        </p:tgtEl>
                                        <p:attrNameLst>
                                          <p:attrName>ppt_x</p:attrName>
                                        </p:attrNameLst>
                                      </p:cBhvr>
                                      <p:tavLst>
                                        <p:tav tm="100000">
                                          <p:val>
                                            <p:strVal val="#ppt_x"/>
                                          </p:val>
                                        </p:tav>
                                        <p:tav>
                                          <p:val>
                                            <p:strVal val="#ppt_x"/>
                                          </p:val>
                                        </p:tav>
                                      </p:tavLst>
                                    </p:anim>
                                    <p:anim calcmode="lin" valueType="num">
                                      <p:cBhvr>
                                        <p:cTn id="20" dur="500" fill="hold"/>
                                        <p:tgtEl>
                                          <p:spTgt spid="105490"/>
                                        </p:tgtEl>
                                        <p:attrNameLst>
                                          <p:attrName>ppt_y</p:attrName>
                                        </p:attrNameLst>
                                      </p:cBhvr>
                                      <p:tavLst>
                                        <p:tav tm="100000">
                                          <p:val>
                                            <p:strVal val="1+#ppt_h/2"/>
                                          </p:val>
                                        </p:tav>
                                        <p:tav>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05487"/>
                                        </p:tgtEl>
                                        <p:attrNameLst>
                                          <p:attrName>style.visibility</p:attrName>
                                        </p:attrNameLst>
                                      </p:cBhvr>
                                      <p:to>
                                        <p:strVal val="visible"/>
                                      </p:to>
                                    </p:set>
                                    <p:anim calcmode="lin" valueType="num">
                                      <p:cBhvr>
                                        <p:cTn id="23" dur="500" fill="hold"/>
                                        <p:tgtEl>
                                          <p:spTgt spid="105487"/>
                                        </p:tgtEl>
                                        <p:attrNameLst>
                                          <p:attrName>ppt_x</p:attrName>
                                        </p:attrNameLst>
                                      </p:cBhvr>
                                      <p:tavLst>
                                        <p:tav tm="100000">
                                          <p:val>
                                            <p:strVal val="#ppt_x"/>
                                          </p:val>
                                        </p:tav>
                                        <p:tav>
                                          <p:val>
                                            <p:strVal val="#ppt_x"/>
                                          </p:val>
                                        </p:tav>
                                      </p:tavLst>
                                    </p:anim>
                                    <p:anim calcmode="lin" valueType="num">
                                      <p:cBhvr>
                                        <p:cTn id="24" dur="500" fill="hold"/>
                                        <p:tgtEl>
                                          <p:spTgt spid="105487"/>
                                        </p:tgtEl>
                                        <p:attrNameLst>
                                          <p:attrName>ppt_y</p:attrName>
                                        </p:attrNameLst>
                                      </p:cBhvr>
                                      <p:tavLst>
                                        <p:tav tm="100000">
                                          <p:val>
                                            <p:strVal val="1+#ppt_h/2"/>
                                          </p:val>
                                        </p:tav>
                                        <p:tav>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05486"/>
                                        </p:tgtEl>
                                        <p:attrNameLst>
                                          <p:attrName>style.visibility</p:attrName>
                                        </p:attrNameLst>
                                      </p:cBhvr>
                                      <p:to>
                                        <p:strVal val="visible"/>
                                      </p:to>
                                    </p:set>
                                    <p:anim calcmode="lin" valueType="num">
                                      <p:cBhvr>
                                        <p:cTn id="27" dur="500" fill="hold"/>
                                        <p:tgtEl>
                                          <p:spTgt spid="105486"/>
                                        </p:tgtEl>
                                        <p:attrNameLst>
                                          <p:attrName>ppt_x</p:attrName>
                                        </p:attrNameLst>
                                      </p:cBhvr>
                                      <p:tavLst>
                                        <p:tav tm="100000">
                                          <p:val>
                                            <p:strVal val="#ppt_x"/>
                                          </p:val>
                                        </p:tav>
                                        <p:tav>
                                          <p:val>
                                            <p:strVal val="#ppt_x"/>
                                          </p:val>
                                        </p:tav>
                                      </p:tavLst>
                                    </p:anim>
                                    <p:anim calcmode="lin" valueType="num">
                                      <p:cBhvr>
                                        <p:cTn id="28" dur="500" fill="hold"/>
                                        <p:tgtEl>
                                          <p:spTgt spid="105486"/>
                                        </p:tgtEl>
                                        <p:attrNameLst>
                                          <p:attrName>ppt_y</p:attrName>
                                        </p:attrNameLst>
                                      </p:cBhvr>
                                      <p:tavLst>
                                        <p:tav tm="100000">
                                          <p:val>
                                            <p:strVal val="1+#ppt_h/2"/>
                                          </p:val>
                                        </p:tav>
                                        <p:tav>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05482"/>
                                        </p:tgtEl>
                                        <p:attrNameLst>
                                          <p:attrName>style.visibility</p:attrName>
                                        </p:attrNameLst>
                                      </p:cBhvr>
                                      <p:to>
                                        <p:strVal val="visible"/>
                                      </p:to>
                                    </p:set>
                                    <p:anim calcmode="lin" valueType="num">
                                      <p:cBhvr>
                                        <p:cTn id="31" dur="500" fill="hold"/>
                                        <p:tgtEl>
                                          <p:spTgt spid="105482"/>
                                        </p:tgtEl>
                                        <p:attrNameLst>
                                          <p:attrName>ppt_x</p:attrName>
                                        </p:attrNameLst>
                                      </p:cBhvr>
                                      <p:tavLst>
                                        <p:tav tm="100000">
                                          <p:val>
                                            <p:strVal val="#ppt_x"/>
                                          </p:val>
                                        </p:tav>
                                        <p:tav>
                                          <p:val>
                                            <p:strVal val="#ppt_x"/>
                                          </p:val>
                                        </p:tav>
                                      </p:tavLst>
                                    </p:anim>
                                    <p:anim calcmode="lin" valueType="num">
                                      <p:cBhvr>
                                        <p:cTn id="32" dur="500" fill="hold"/>
                                        <p:tgtEl>
                                          <p:spTgt spid="105482"/>
                                        </p:tgtEl>
                                        <p:attrNameLst>
                                          <p:attrName>ppt_y</p:attrName>
                                        </p:attrNameLst>
                                      </p:cBhvr>
                                      <p:tavLst>
                                        <p:tav tm="100000">
                                          <p:val>
                                            <p:strVal val="1+#ppt_h/2"/>
                                          </p:val>
                                        </p:tav>
                                        <p:tav>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105484"/>
                                        </p:tgtEl>
                                        <p:attrNameLst>
                                          <p:attrName>style.visibility</p:attrName>
                                        </p:attrNameLst>
                                      </p:cBhvr>
                                      <p:to>
                                        <p:strVal val="visible"/>
                                      </p:to>
                                    </p:set>
                                    <p:anim calcmode="lin" valueType="num">
                                      <p:cBhvr>
                                        <p:cTn id="35" dur="500" fill="hold"/>
                                        <p:tgtEl>
                                          <p:spTgt spid="105484"/>
                                        </p:tgtEl>
                                        <p:attrNameLst>
                                          <p:attrName>ppt_x</p:attrName>
                                        </p:attrNameLst>
                                      </p:cBhvr>
                                      <p:tavLst>
                                        <p:tav tm="100000">
                                          <p:val>
                                            <p:strVal val="#ppt_x"/>
                                          </p:val>
                                        </p:tav>
                                        <p:tav>
                                          <p:val>
                                            <p:strVal val="#ppt_x"/>
                                          </p:val>
                                        </p:tav>
                                      </p:tavLst>
                                    </p:anim>
                                    <p:anim calcmode="lin" valueType="num">
                                      <p:cBhvr>
                                        <p:cTn id="36" dur="500" fill="hold"/>
                                        <p:tgtEl>
                                          <p:spTgt spid="105484"/>
                                        </p:tgtEl>
                                        <p:attrNameLst>
                                          <p:attrName>ppt_y</p:attrName>
                                        </p:attrNameLst>
                                      </p:cBhvr>
                                      <p:tavLst>
                                        <p:tav tm="100000">
                                          <p:val>
                                            <p:strVal val="1+#ppt_h/2"/>
                                          </p:val>
                                        </p:tav>
                                        <p:tav>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105485"/>
                                        </p:tgtEl>
                                        <p:attrNameLst>
                                          <p:attrName>style.visibility</p:attrName>
                                        </p:attrNameLst>
                                      </p:cBhvr>
                                      <p:to>
                                        <p:strVal val="visible"/>
                                      </p:to>
                                    </p:set>
                                    <p:anim calcmode="lin" valueType="num">
                                      <p:cBhvr>
                                        <p:cTn id="39" dur="500" fill="hold"/>
                                        <p:tgtEl>
                                          <p:spTgt spid="105485"/>
                                        </p:tgtEl>
                                        <p:attrNameLst>
                                          <p:attrName>ppt_x</p:attrName>
                                        </p:attrNameLst>
                                      </p:cBhvr>
                                      <p:tavLst>
                                        <p:tav tm="100000">
                                          <p:val>
                                            <p:strVal val="#ppt_x"/>
                                          </p:val>
                                        </p:tav>
                                        <p:tav>
                                          <p:val>
                                            <p:strVal val="#ppt_x"/>
                                          </p:val>
                                        </p:tav>
                                      </p:tavLst>
                                    </p:anim>
                                    <p:anim calcmode="lin" valueType="num">
                                      <p:cBhvr>
                                        <p:cTn id="40" dur="500" fill="hold"/>
                                        <p:tgtEl>
                                          <p:spTgt spid="105485"/>
                                        </p:tgtEl>
                                        <p:attrNameLst>
                                          <p:attrName>ppt_y</p:attrName>
                                        </p:attrNameLst>
                                      </p:cBhvr>
                                      <p:tavLst>
                                        <p:tav tm="100000">
                                          <p:val>
                                            <p:strVal val="1+#ppt_h/2"/>
                                          </p:val>
                                        </p:tav>
                                        <p:tav>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105488"/>
                                        </p:tgtEl>
                                        <p:attrNameLst>
                                          <p:attrName>style.visibility</p:attrName>
                                        </p:attrNameLst>
                                      </p:cBhvr>
                                      <p:to>
                                        <p:strVal val="visible"/>
                                      </p:to>
                                    </p:set>
                                    <p:anim calcmode="lin" valueType="num">
                                      <p:cBhvr>
                                        <p:cTn id="43" dur="500" fill="hold"/>
                                        <p:tgtEl>
                                          <p:spTgt spid="105488"/>
                                        </p:tgtEl>
                                        <p:attrNameLst>
                                          <p:attrName>ppt_x</p:attrName>
                                        </p:attrNameLst>
                                      </p:cBhvr>
                                      <p:tavLst>
                                        <p:tav tm="100000">
                                          <p:val>
                                            <p:strVal val="#ppt_x"/>
                                          </p:val>
                                        </p:tav>
                                        <p:tav>
                                          <p:val>
                                            <p:strVal val="#ppt_x"/>
                                          </p:val>
                                        </p:tav>
                                      </p:tavLst>
                                    </p:anim>
                                    <p:anim calcmode="lin" valueType="num">
                                      <p:cBhvr>
                                        <p:cTn id="44" dur="500" fill="hold"/>
                                        <p:tgtEl>
                                          <p:spTgt spid="105488"/>
                                        </p:tgtEl>
                                        <p:attrNameLst>
                                          <p:attrName>ppt_y</p:attrName>
                                        </p:attrNameLst>
                                      </p:cBhvr>
                                      <p:tavLst>
                                        <p:tav tm="100000">
                                          <p:val>
                                            <p:strVal val="1+#ppt_h/2"/>
                                          </p:val>
                                        </p:tav>
                                        <p:tav>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105483"/>
                                        </p:tgtEl>
                                        <p:attrNameLst>
                                          <p:attrName>style.visibility</p:attrName>
                                        </p:attrNameLst>
                                      </p:cBhvr>
                                      <p:to>
                                        <p:strVal val="visible"/>
                                      </p:to>
                                    </p:set>
                                    <p:anim calcmode="lin" valueType="num">
                                      <p:cBhvr>
                                        <p:cTn id="47" dur="500" fill="hold"/>
                                        <p:tgtEl>
                                          <p:spTgt spid="105483"/>
                                        </p:tgtEl>
                                        <p:attrNameLst>
                                          <p:attrName>ppt_x</p:attrName>
                                        </p:attrNameLst>
                                      </p:cBhvr>
                                      <p:tavLst>
                                        <p:tav tm="100000">
                                          <p:val>
                                            <p:strVal val="#ppt_x"/>
                                          </p:val>
                                        </p:tav>
                                        <p:tav>
                                          <p:val>
                                            <p:strVal val="#ppt_x"/>
                                          </p:val>
                                        </p:tav>
                                      </p:tavLst>
                                    </p:anim>
                                    <p:anim calcmode="lin" valueType="num">
                                      <p:cBhvr>
                                        <p:cTn id="48" dur="500" fill="hold"/>
                                        <p:tgtEl>
                                          <p:spTgt spid="105483"/>
                                        </p:tgtEl>
                                        <p:attrNameLst>
                                          <p:attrName>ppt_y</p:attrName>
                                        </p:attrNameLst>
                                      </p:cBhvr>
                                      <p:tavLst>
                                        <p:tav tm="100000">
                                          <p:val>
                                            <p:strVal val="1+#ppt_h/2"/>
                                          </p:val>
                                        </p:tav>
                                        <p:tav>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479" grpId="0" animBg="1"/>
      <p:bldP spid="105480" grpId="0" animBg="1"/>
      <p:bldP spid="105481" grpId="0" animBg="1"/>
      <p:bldP spid="105482" grpId="0" animBg="1"/>
      <p:bldP spid="105483" grpId="0" animBg="1"/>
      <p:bldP spid="105484" grpId="0" animBg="1"/>
      <p:bldP spid="105485" grpId="0" animBg="1"/>
      <p:bldP spid="105486" grpId="0" animBg="1"/>
      <p:bldP spid="105487" grpId="0" animBg="1"/>
      <p:bldP spid="105488" grpId="0" animBg="1"/>
      <p:bldP spid="105490" grpId="0" animBg="1"/>
    </p:bldLst>
  </p:timing>
</p:sld>
</file>

<file path=ppt/slides/slide2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9142413" cy="6856413"/>
            <a:chOff x="0" y="0"/>
            <a:chExt cx="6047" cy="4895"/>
          </a:xfrm>
        </p:grpSpPr>
        <p:sp>
          <p:nvSpPr>
            <p:cNvPr id="169992" name="Rectangle 3"/>
            <p:cNvSpPr>
              <a:spLocks noChangeArrowheads="1"/>
            </p:cNvSpPr>
            <p:nvPr/>
          </p:nvSpPr>
          <p:spPr bwMode="auto">
            <a:xfrm>
              <a:off x="0" y="0"/>
              <a:ext cx="6048" cy="4896"/>
            </a:xfrm>
            <a:prstGeom prst="rect">
              <a:avLst/>
            </a:prstGeom>
            <a:solidFill>
              <a:srgbClr val="99CC00"/>
            </a:solidFill>
            <a:ln w="9525">
              <a:noFill/>
              <a:round/>
              <a:headEnd/>
              <a:tailEnd/>
            </a:ln>
          </p:spPr>
          <p:txBody>
            <a:bodyPr wrap="none" anchor="ctr">
              <a:prstTxWarp prst="textNoShape">
                <a:avLst/>
              </a:prstTxWarp>
            </a:bodyPr>
            <a:lstStyle/>
            <a:p>
              <a:pPr algn="ctr"/>
              <a:endParaRPr lang="en-US" sz="1800"/>
            </a:p>
          </p:txBody>
        </p:sp>
        <p:sp>
          <p:nvSpPr>
            <p:cNvPr id="169993" name="Rectangle 4"/>
            <p:cNvSpPr>
              <a:spLocks noChangeArrowheads="1"/>
            </p:cNvSpPr>
            <p:nvPr/>
          </p:nvSpPr>
          <p:spPr bwMode="auto">
            <a:xfrm>
              <a:off x="101" y="82"/>
              <a:ext cx="5836" cy="4690"/>
            </a:xfrm>
            <a:prstGeom prst="rect">
              <a:avLst/>
            </a:prstGeom>
            <a:solidFill>
              <a:srgbClr val="FFFFFF"/>
            </a:solidFill>
            <a:ln w="9360">
              <a:solidFill>
                <a:srgbClr val="000000"/>
              </a:solidFill>
              <a:miter lim="800000"/>
              <a:headEnd/>
              <a:tailEnd/>
            </a:ln>
          </p:spPr>
          <p:txBody>
            <a:bodyPr wrap="none" anchor="ctr">
              <a:prstTxWarp prst="textNoShape">
                <a:avLst/>
              </a:prstTxWarp>
            </a:bodyPr>
            <a:lstStyle/>
            <a:p>
              <a:pPr algn="ctr"/>
              <a:endParaRPr lang="en-US" sz="1800"/>
            </a:p>
          </p:txBody>
        </p:sp>
      </p:grpSp>
      <p:sp>
        <p:nvSpPr>
          <p:cNvPr id="169987" name="Text Box 5"/>
          <p:cNvSpPr txBox="1">
            <a:spLocks noChangeArrowheads="1"/>
          </p:cNvSpPr>
          <p:nvPr/>
        </p:nvSpPr>
        <p:spPr bwMode="auto">
          <a:xfrm>
            <a:off x="460375" y="366713"/>
            <a:ext cx="8223250" cy="468312"/>
          </a:xfrm>
          <a:prstGeom prst="rect">
            <a:avLst/>
          </a:prstGeom>
          <a:noFill/>
          <a:ln w="9525">
            <a:noFill/>
            <a:round/>
            <a:headEnd/>
            <a:tailEnd/>
          </a:ln>
        </p:spPr>
        <p:txBody>
          <a:bodyPr lIns="91511" tIns="45755" rIns="91511" bIns="45755" anchor="ctr">
            <a:prstTxWarp prst="textNoShape">
              <a:avLst/>
            </a:prstTxWarp>
            <a:spAutoFit/>
          </a:bodyPr>
          <a:lstStyle/>
          <a:p>
            <a:pPr algn="ctr">
              <a:lnSpc>
                <a:spcPct val="81000"/>
              </a:lnSpc>
              <a:tabLst>
                <a:tab pos="0" algn="l"/>
                <a:tab pos="420688" algn="l"/>
                <a:tab pos="841375" algn="l"/>
                <a:tab pos="1262063" algn="l"/>
                <a:tab pos="1682750" algn="l"/>
                <a:tab pos="2105025" algn="l"/>
                <a:tab pos="2525713" algn="l"/>
                <a:tab pos="2946400" algn="l"/>
                <a:tab pos="3367088" algn="l"/>
                <a:tab pos="3789363" algn="l"/>
                <a:tab pos="4210050" algn="l"/>
                <a:tab pos="4630738" algn="l"/>
                <a:tab pos="5051425" algn="l"/>
                <a:tab pos="5473700" algn="l"/>
                <a:tab pos="5894388" algn="l"/>
                <a:tab pos="6315075" algn="l"/>
                <a:tab pos="6735763" algn="l"/>
                <a:tab pos="7158038" algn="l"/>
                <a:tab pos="7578725" algn="l"/>
                <a:tab pos="7999413" algn="l"/>
                <a:tab pos="8420100" algn="l"/>
              </a:tabLst>
            </a:pPr>
            <a:r>
              <a:rPr lang="en-GB" sz="2900" b="1">
                <a:solidFill>
                  <a:srgbClr val="000000"/>
                </a:solidFill>
              </a:rPr>
              <a:t>WALKING ACCESS TO GROCERY STORES</a:t>
            </a:r>
          </a:p>
        </p:txBody>
      </p:sp>
      <p:grpSp>
        <p:nvGrpSpPr>
          <p:cNvPr id="3" name="Group 6"/>
          <p:cNvGrpSpPr>
            <a:grpSpLocks/>
          </p:cNvGrpSpPr>
          <p:nvPr/>
        </p:nvGrpSpPr>
        <p:grpSpPr bwMode="auto">
          <a:xfrm>
            <a:off x="1741488" y="1457325"/>
            <a:ext cx="5659437" cy="5191125"/>
            <a:chOff x="1152" y="1040"/>
            <a:chExt cx="3743" cy="3706"/>
          </a:xfrm>
        </p:grpSpPr>
        <p:pic>
          <p:nvPicPr>
            <p:cNvPr id="169990" name="Picture 7"/>
            <p:cNvPicPr>
              <a:picLocks noChangeAspect="1" noChangeArrowheads="1"/>
            </p:cNvPicPr>
            <p:nvPr/>
          </p:nvPicPr>
          <p:blipFill>
            <a:blip r:embed="rId3"/>
            <a:srcRect/>
            <a:stretch>
              <a:fillRect/>
            </a:stretch>
          </p:blipFill>
          <p:spPr bwMode="auto">
            <a:xfrm>
              <a:off x="1152" y="1040"/>
              <a:ext cx="3744" cy="3707"/>
            </a:xfrm>
            <a:prstGeom prst="rect">
              <a:avLst/>
            </a:prstGeom>
            <a:noFill/>
            <a:ln w="12600">
              <a:solidFill>
                <a:srgbClr val="000000"/>
              </a:solidFill>
              <a:miter lim="800000"/>
              <a:headEnd/>
              <a:tailEnd/>
            </a:ln>
          </p:spPr>
        </p:pic>
        <p:sp>
          <p:nvSpPr>
            <p:cNvPr id="169991" name="Text Box 8"/>
            <p:cNvSpPr txBox="1">
              <a:spLocks noChangeArrowheads="1"/>
            </p:cNvSpPr>
            <p:nvPr/>
          </p:nvSpPr>
          <p:spPr bwMode="auto">
            <a:xfrm>
              <a:off x="1152" y="1040"/>
              <a:ext cx="3744" cy="3707"/>
            </a:xfrm>
            <a:prstGeom prst="rect">
              <a:avLst/>
            </a:prstGeom>
            <a:noFill/>
            <a:ln w="9525">
              <a:noFill/>
              <a:round/>
              <a:headEnd/>
              <a:tailEnd/>
            </a:ln>
          </p:spPr>
          <p:txBody>
            <a:bodyPr wrap="none" anchor="ctr">
              <a:prstTxWarp prst="textNoShape">
                <a:avLst/>
              </a:prstTxWarp>
            </a:bodyPr>
            <a:lstStyle/>
            <a:p>
              <a:pPr algn="ctr"/>
              <a:endParaRPr lang="en-US" sz="1800"/>
            </a:p>
          </p:txBody>
        </p:sp>
      </p:grpSp>
      <p:sp>
        <p:nvSpPr>
          <p:cNvPr id="169989" name="Text Box 9"/>
          <p:cNvSpPr txBox="1">
            <a:spLocks noChangeArrowheads="1"/>
          </p:cNvSpPr>
          <p:nvPr/>
        </p:nvSpPr>
        <p:spPr bwMode="auto">
          <a:xfrm>
            <a:off x="1730375" y="942975"/>
            <a:ext cx="5684838" cy="1058863"/>
          </a:xfrm>
          <a:prstGeom prst="rect">
            <a:avLst/>
          </a:prstGeom>
          <a:solidFill>
            <a:srgbClr val="FFFFFF"/>
          </a:solidFill>
          <a:ln w="12600">
            <a:solidFill>
              <a:srgbClr val="000000"/>
            </a:solidFill>
            <a:miter lim="800000"/>
            <a:headEnd/>
            <a:tailEnd/>
          </a:ln>
        </p:spPr>
        <p:txBody>
          <a:bodyPr lIns="82890" tIns="43103" rIns="82890" bIns="43103">
            <a:prstTxWarp prst="textNoShape">
              <a:avLst/>
            </a:prstTxWarp>
            <a:spAutoFit/>
          </a:bodyPr>
          <a:lstStyle/>
          <a:p>
            <a:pPr algn="ctr">
              <a:lnSpc>
                <a:spcPct val="87000"/>
              </a:lnSpc>
              <a:tabLst>
                <a:tab pos="0" algn="l"/>
                <a:tab pos="420688" algn="l"/>
                <a:tab pos="841375" algn="l"/>
                <a:tab pos="1262063" algn="l"/>
                <a:tab pos="1682750" algn="l"/>
                <a:tab pos="2105025" algn="l"/>
                <a:tab pos="2525713" algn="l"/>
                <a:tab pos="2946400" algn="l"/>
                <a:tab pos="3367088" algn="l"/>
                <a:tab pos="3789363" algn="l"/>
                <a:tab pos="4210050" algn="l"/>
                <a:tab pos="4630738" algn="l"/>
                <a:tab pos="5051425" algn="l"/>
                <a:tab pos="5473700" algn="l"/>
                <a:tab pos="5894388" algn="l"/>
                <a:tab pos="6315075" algn="l"/>
                <a:tab pos="6735763" algn="l"/>
                <a:tab pos="7158038" algn="l"/>
                <a:tab pos="7578725" algn="l"/>
                <a:tab pos="7999413" algn="l"/>
                <a:tab pos="8420100" algn="l"/>
              </a:tabLst>
            </a:pPr>
            <a:r>
              <a:rPr lang="en-GB" sz="1800" b="1">
                <a:solidFill>
                  <a:srgbClr val="000000"/>
                </a:solidFill>
              </a:rPr>
              <a:t>ACCESS TO GROCERY STORES</a:t>
            </a:r>
          </a:p>
          <a:p>
            <a:pPr algn="ctr">
              <a:lnSpc>
                <a:spcPct val="87000"/>
              </a:lnSpc>
              <a:tabLst>
                <a:tab pos="0" algn="l"/>
                <a:tab pos="420688" algn="l"/>
                <a:tab pos="841375" algn="l"/>
                <a:tab pos="1262063" algn="l"/>
                <a:tab pos="1682750" algn="l"/>
                <a:tab pos="2105025" algn="l"/>
                <a:tab pos="2525713" algn="l"/>
                <a:tab pos="2946400" algn="l"/>
                <a:tab pos="3367088" algn="l"/>
                <a:tab pos="3789363" algn="l"/>
                <a:tab pos="4210050" algn="l"/>
                <a:tab pos="4630738" algn="l"/>
                <a:tab pos="5051425" algn="l"/>
                <a:tab pos="5473700" algn="l"/>
                <a:tab pos="5894388" algn="l"/>
                <a:tab pos="6315075" algn="l"/>
                <a:tab pos="6735763" algn="l"/>
                <a:tab pos="7158038" algn="l"/>
                <a:tab pos="7578725" algn="l"/>
                <a:tab pos="7999413" algn="l"/>
                <a:tab pos="8420100" algn="l"/>
              </a:tabLst>
            </a:pPr>
            <a:r>
              <a:rPr lang="en-GB" sz="1800" b="1">
                <a:solidFill>
                  <a:srgbClr val="000000"/>
                </a:solidFill>
              </a:rPr>
              <a:t>PORTLAND-VANCOUVER METRO AREA</a:t>
            </a:r>
          </a:p>
        </p:txBody>
      </p:sp>
    </p:spTree>
  </p:cSld>
  <p:clrMapOvr>
    <a:masterClrMapping/>
  </p:clrMapOvr>
  <p:transition spd="med" advTm="166"/>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2034" name="Rectangle 2"/>
          <p:cNvSpPr>
            <a:spLocks noChangeArrowheads="1"/>
          </p:cNvSpPr>
          <p:nvPr/>
        </p:nvSpPr>
        <p:spPr bwMode="auto">
          <a:xfrm>
            <a:off x="0" y="0"/>
            <a:ext cx="9142413" cy="6856413"/>
          </a:xfrm>
          <a:prstGeom prst="rect">
            <a:avLst/>
          </a:prstGeom>
          <a:solidFill>
            <a:srgbClr val="99CC00"/>
          </a:solidFill>
          <a:ln w="9525">
            <a:noFill/>
            <a:round/>
            <a:headEnd/>
            <a:tailEnd/>
          </a:ln>
        </p:spPr>
        <p:txBody>
          <a:bodyPr wrap="none" lIns="84216" tIns="42108" rIns="84216" bIns="42108" anchor="ctr">
            <a:prstTxWarp prst="textNoShape">
              <a:avLst/>
            </a:prstTxWarp>
          </a:bodyPr>
          <a:lstStyle/>
          <a:p>
            <a:pPr algn="ctr"/>
            <a:endParaRPr lang="en-US" sz="1800"/>
          </a:p>
        </p:txBody>
      </p:sp>
      <p:sp>
        <p:nvSpPr>
          <p:cNvPr id="172035" name="Rectangle 3"/>
          <p:cNvSpPr>
            <a:spLocks noChangeArrowheads="1"/>
          </p:cNvSpPr>
          <p:nvPr/>
        </p:nvSpPr>
        <p:spPr bwMode="auto">
          <a:xfrm>
            <a:off x="153988" y="115888"/>
            <a:ext cx="8821737" cy="6569075"/>
          </a:xfrm>
          <a:prstGeom prst="rect">
            <a:avLst/>
          </a:prstGeom>
          <a:solidFill>
            <a:srgbClr val="FFFFFF"/>
          </a:solidFill>
          <a:ln w="9360">
            <a:solidFill>
              <a:srgbClr val="000000"/>
            </a:solidFill>
            <a:miter lim="800000"/>
            <a:headEnd/>
            <a:tailEnd/>
          </a:ln>
        </p:spPr>
        <p:txBody>
          <a:bodyPr wrap="none" lIns="84216" tIns="42108" rIns="84216" bIns="42108" anchor="ctr">
            <a:prstTxWarp prst="textNoShape">
              <a:avLst/>
            </a:prstTxWarp>
          </a:bodyPr>
          <a:lstStyle/>
          <a:p>
            <a:pPr algn="ctr"/>
            <a:endParaRPr lang="en-US" sz="1800"/>
          </a:p>
        </p:txBody>
      </p:sp>
      <p:pic>
        <p:nvPicPr>
          <p:cNvPr id="172036" name="Picture 4"/>
          <p:cNvPicPr>
            <a:picLocks noChangeAspect="1" noChangeArrowheads="1"/>
          </p:cNvPicPr>
          <p:nvPr/>
        </p:nvPicPr>
        <p:blipFill>
          <a:blip r:embed="rId3"/>
          <a:srcRect l="10425" t="8060" r="12404" b="23453"/>
          <a:stretch>
            <a:fillRect/>
          </a:stretch>
        </p:blipFill>
        <p:spPr bwMode="auto">
          <a:xfrm>
            <a:off x="1668463" y="134938"/>
            <a:ext cx="5749925" cy="6118225"/>
          </a:xfrm>
          <a:prstGeom prst="rect">
            <a:avLst/>
          </a:prstGeom>
          <a:noFill/>
          <a:ln w="9525">
            <a:noFill/>
            <a:round/>
            <a:headEnd/>
            <a:tailEnd/>
          </a:ln>
        </p:spPr>
      </p:pic>
      <p:sp>
        <p:nvSpPr>
          <p:cNvPr id="172037" name="Text Box 5"/>
          <p:cNvSpPr txBox="1">
            <a:spLocks noChangeArrowheads="1"/>
          </p:cNvSpPr>
          <p:nvPr/>
        </p:nvSpPr>
        <p:spPr bwMode="auto">
          <a:xfrm>
            <a:off x="2284413" y="6221413"/>
            <a:ext cx="4610100" cy="923925"/>
          </a:xfrm>
          <a:prstGeom prst="rect">
            <a:avLst/>
          </a:prstGeom>
          <a:noFill/>
          <a:ln w="9525">
            <a:noFill/>
            <a:round/>
            <a:headEnd/>
            <a:tailEnd/>
          </a:ln>
        </p:spPr>
        <p:txBody>
          <a:bodyPr lIns="91511" tIns="45755" rIns="91511" bIns="45755">
            <a:prstTxWarp prst="textNoShape">
              <a:avLst/>
            </a:prstTxWarp>
            <a:spAutoFit/>
          </a:bodyPr>
          <a:lstStyle/>
          <a:p>
            <a:pPr algn="ctr">
              <a:tabLst>
                <a:tab pos="0" algn="l"/>
                <a:tab pos="420688" algn="l"/>
                <a:tab pos="841375" algn="l"/>
                <a:tab pos="1262063" algn="l"/>
                <a:tab pos="1682750" algn="l"/>
                <a:tab pos="2105025" algn="l"/>
                <a:tab pos="2525713" algn="l"/>
                <a:tab pos="2946400" algn="l"/>
                <a:tab pos="3367088" algn="l"/>
                <a:tab pos="3789363" algn="l"/>
                <a:tab pos="4210050" algn="l"/>
                <a:tab pos="4630738" algn="l"/>
                <a:tab pos="5051425" algn="l"/>
                <a:tab pos="5473700" algn="l"/>
                <a:tab pos="5894388" algn="l"/>
                <a:tab pos="6315075" algn="l"/>
                <a:tab pos="6735763" algn="l"/>
                <a:tab pos="7158038" algn="l"/>
                <a:tab pos="7578725" algn="l"/>
                <a:tab pos="7999413" algn="l"/>
                <a:tab pos="8420100" algn="l"/>
              </a:tabLst>
            </a:pPr>
            <a:r>
              <a:rPr lang="en-GB" sz="1800" i="1">
                <a:solidFill>
                  <a:srgbClr val="000000"/>
                </a:solidFill>
              </a:rPr>
              <a:t>Map created by Linda George, 2006</a:t>
            </a:r>
          </a:p>
          <a:p>
            <a:pPr algn="ctr">
              <a:tabLst>
                <a:tab pos="0" algn="l"/>
                <a:tab pos="420688" algn="l"/>
                <a:tab pos="841375" algn="l"/>
                <a:tab pos="1262063" algn="l"/>
                <a:tab pos="1682750" algn="l"/>
                <a:tab pos="2105025" algn="l"/>
                <a:tab pos="2525713" algn="l"/>
                <a:tab pos="2946400" algn="l"/>
                <a:tab pos="3367088" algn="l"/>
                <a:tab pos="3789363" algn="l"/>
                <a:tab pos="4210050" algn="l"/>
                <a:tab pos="4630738" algn="l"/>
                <a:tab pos="5051425" algn="l"/>
                <a:tab pos="5473700" algn="l"/>
                <a:tab pos="5894388" algn="l"/>
                <a:tab pos="6315075" algn="l"/>
                <a:tab pos="6735763" algn="l"/>
                <a:tab pos="7158038" algn="l"/>
                <a:tab pos="7578725" algn="l"/>
                <a:tab pos="7999413" algn="l"/>
                <a:tab pos="8420100" algn="l"/>
              </a:tabLst>
            </a:pPr>
            <a:endParaRPr lang="en-GB" sz="1800" i="1">
              <a:solidFill>
                <a:srgbClr val="000000"/>
              </a:solidFill>
            </a:endParaRPr>
          </a:p>
          <a:p>
            <a:pPr algn="ctr">
              <a:tabLst>
                <a:tab pos="0" algn="l"/>
                <a:tab pos="420688" algn="l"/>
                <a:tab pos="841375" algn="l"/>
                <a:tab pos="1262063" algn="l"/>
                <a:tab pos="1682750" algn="l"/>
                <a:tab pos="2105025" algn="l"/>
                <a:tab pos="2525713" algn="l"/>
                <a:tab pos="2946400" algn="l"/>
                <a:tab pos="3367088" algn="l"/>
                <a:tab pos="3789363" algn="l"/>
                <a:tab pos="4210050" algn="l"/>
                <a:tab pos="4630738" algn="l"/>
                <a:tab pos="5051425" algn="l"/>
                <a:tab pos="5473700" algn="l"/>
                <a:tab pos="5894388" algn="l"/>
                <a:tab pos="6315075" algn="l"/>
                <a:tab pos="6735763" algn="l"/>
                <a:tab pos="7158038" algn="l"/>
                <a:tab pos="7578725" algn="l"/>
                <a:tab pos="7999413" algn="l"/>
                <a:tab pos="8420100" algn="l"/>
              </a:tabLst>
            </a:pPr>
            <a:endParaRPr lang="en-GB" sz="1800" i="1">
              <a:solidFill>
                <a:srgbClr val="FFFFFF"/>
              </a:solidFill>
            </a:endParaRPr>
          </a:p>
        </p:txBody>
      </p:sp>
    </p:spTree>
  </p:cSld>
  <p:clrMapOvr>
    <a:masterClrMapping/>
  </p:clrMapOvr>
  <p:transition spd="med" advTm="166"/>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410" name="Rectangle 2"/>
          <p:cNvSpPr>
            <a:spLocks noChangeArrowheads="1"/>
          </p:cNvSpPr>
          <p:nvPr/>
        </p:nvSpPr>
        <p:spPr bwMode="auto">
          <a:xfrm>
            <a:off x="1378857" y="1748118"/>
            <a:ext cx="6531429" cy="3193582"/>
          </a:xfrm>
          <a:prstGeom prst="rect">
            <a:avLst/>
          </a:prstGeom>
          <a:noFill/>
          <a:ln w="9525">
            <a:noFill/>
            <a:miter lim="800000"/>
            <a:headEnd/>
            <a:tailEnd/>
          </a:ln>
        </p:spPr>
        <p:txBody>
          <a:bodyPr lIns="84216" tIns="42108" rIns="84216" bIns="42108">
            <a:prstTxWarp prst="textNoShape">
              <a:avLst/>
            </a:prstTxWarp>
            <a:spAutoFit/>
          </a:bodyPr>
          <a:lstStyle/>
          <a:p>
            <a:pPr algn="ctr"/>
            <a:r>
              <a:rPr lang="en-US" sz="3700" dirty="0">
                <a:ea typeface="Times New Roman" charset="0"/>
                <a:cs typeface="Times New Roman" charset="0"/>
              </a:rPr>
              <a:t>The right of every person to have access to opportunities necessary for satisfying essential needs and advancing their well-being.</a:t>
            </a:r>
            <a:r>
              <a:rPr lang="en-US" sz="5000" dirty="0">
                <a:ea typeface="Times New Roman" charset="0"/>
                <a:cs typeface="Times New Roman" charset="0"/>
              </a:rPr>
              <a:t> </a:t>
            </a:r>
            <a:endParaRPr lang="en-US" sz="5000" dirty="0"/>
          </a:p>
        </p:txBody>
      </p:sp>
      <p:sp>
        <p:nvSpPr>
          <p:cNvPr id="17411" name="Rectangle 5"/>
          <p:cNvSpPr>
            <a:spLocks noGrp="1" noChangeArrowheads="1"/>
          </p:cNvSpPr>
          <p:nvPr>
            <p:ph type="title" idx="4294967295"/>
          </p:nvPr>
        </p:nvSpPr>
        <p:spPr>
          <a:xfrm>
            <a:off x="458108" y="948298"/>
            <a:ext cx="8227786" cy="530878"/>
          </a:xfrm>
        </p:spPr>
        <p:txBody>
          <a:bodyPr/>
          <a:lstStyle/>
          <a:p>
            <a:pPr eaLnBrk="1" hangingPunct="1"/>
            <a:r>
              <a:rPr lang="en-US" sz="3700" dirty="0">
                <a:solidFill>
                  <a:schemeClr val="tx1"/>
                </a:solidFill>
                <a:latin typeface="Tempus Sans ITC" pitchFamily="82" charset="0"/>
                <a:ea typeface="MS Mincho" pitchFamily="49" charset="-128"/>
                <a:cs typeface="MS Mincho" pitchFamily="49" charset="-128"/>
              </a:rPr>
              <a:t>What do we mean by Equity?</a:t>
            </a:r>
            <a:br>
              <a:rPr lang="en-US" sz="3700" dirty="0">
                <a:solidFill>
                  <a:schemeClr val="tx1"/>
                </a:solidFill>
                <a:latin typeface="Tempus Sans ITC" pitchFamily="82" charset="0"/>
                <a:ea typeface="MS Mincho" pitchFamily="49" charset="-128"/>
                <a:cs typeface="MS Mincho" pitchFamily="49" charset="-128"/>
              </a:rPr>
            </a:br>
            <a:endParaRPr lang="en-US" dirty="0">
              <a:solidFill>
                <a:schemeClr val="tx1"/>
              </a:solidFill>
            </a:endParaRPr>
          </a:p>
        </p:txBody>
      </p:sp>
    </p:spTree>
  </p:cSld>
  <p:clrMapOvr>
    <a:masterClrMapping/>
  </p:clrMapOvr>
  <p:timing>
    <p:tnLst>
      <p:par>
        <p:cTn id="1" dur="indefinite" restart="never" nodeType="tmRoot"/>
      </p:par>
    </p:tnLst>
  </p:timing>
</p:sld>
</file>

<file path=ppt/slides/slide2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Equity Mapping History</a:t>
            </a:r>
            <a:endParaRPr lang="en-US" dirty="0"/>
          </a:p>
        </p:txBody>
      </p:sp>
      <p:sp>
        <p:nvSpPr>
          <p:cNvPr id="3" name="Content Placeholder 2"/>
          <p:cNvSpPr>
            <a:spLocks noGrp="1"/>
          </p:cNvSpPr>
          <p:nvPr>
            <p:ph sz="half" idx="1"/>
          </p:nvPr>
        </p:nvSpPr>
        <p:spPr>
          <a:xfrm>
            <a:off x="457200" y="1600200"/>
            <a:ext cx="7696200" cy="4572000"/>
          </a:xfrm>
        </p:spPr>
        <p:txBody>
          <a:bodyPr/>
          <a:lstStyle/>
          <a:p>
            <a:r>
              <a:rPr lang="en-US" dirty="0" smtClean="0"/>
              <a:t>Historically some of the first equity mapping was within the environmental justice community, hazardous waste citing and countering data by health agencies about things like relation of air pollution to asthma victims</a:t>
            </a:r>
          </a:p>
          <a:p>
            <a:r>
              <a:rPr lang="en-US" dirty="0" smtClean="0"/>
              <a:t>1987 report, Toxic Wastes and Race in the United States, United Church commission on Racial justice</a:t>
            </a:r>
          </a:p>
          <a:p>
            <a:endParaRPr lang="en-US" dirty="0" smtClean="0"/>
          </a:p>
          <a:p>
            <a:endParaRPr lang="en-US" dirty="0"/>
          </a:p>
        </p:txBody>
      </p:sp>
    </p:spTree>
  </p:cSld>
  <p:clrMapOvr>
    <a:masterClrMapping/>
  </p:clrMapOvr>
  <p:timing>
    <p:tnLst>
      <p:par>
        <p:cTn id="1" dur="indefinite" restart="never" nodeType="tmRoot"/>
      </p:par>
    </p:tnLst>
  </p:timing>
</p:sld>
</file>

<file path=ppt/slides/slide2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Reasons for Mapping Equity</a:t>
            </a:r>
            <a:endParaRPr lang="en-US" dirty="0"/>
          </a:p>
        </p:txBody>
      </p:sp>
      <p:sp>
        <p:nvSpPr>
          <p:cNvPr id="3" name="Content Placeholder 2"/>
          <p:cNvSpPr>
            <a:spLocks noGrp="1"/>
          </p:cNvSpPr>
          <p:nvPr>
            <p:ph idx="1"/>
          </p:nvPr>
        </p:nvSpPr>
        <p:spPr/>
        <p:txBody>
          <a:bodyPr/>
          <a:lstStyle/>
          <a:p>
            <a:r>
              <a:rPr lang="en-US" dirty="0" smtClean="0"/>
              <a:t>Rigorous definition of equity that can be translated into public policy</a:t>
            </a:r>
          </a:p>
          <a:p>
            <a:r>
              <a:rPr lang="en-US" dirty="0" smtClean="0"/>
              <a:t>Forces elected officials to put their money where their mouth is</a:t>
            </a:r>
          </a:p>
          <a:p>
            <a:r>
              <a:rPr lang="en-US" dirty="0" smtClean="0"/>
              <a:t>Creative way to engage stakeholders and public in equity issues</a:t>
            </a:r>
          </a:p>
          <a:p>
            <a:r>
              <a:rPr lang="en-US" dirty="0" smtClean="0"/>
              <a:t>Strengthens weakest leg of Sustainability (environment, economy, social)</a:t>
            </a:r>
          </a:p>
        </p:txBody>
      </p:sp>
    </p:spTree>
  </p:cSld>
  <p:clrMapOvr>
    <a:masterClrMapping/>
  </p:clrMapOvr>
  <p:timing>
    <p:tnLst>
      <p:par>
        <p:cTn id="1" dur="indefinite" restart="never" nodeType="tmRoot"/>
      </p:par>
    </p:tnLst>
  </p:timing>
</p:sld>
</file>

<file path=ppt/slides/slide2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Reasons Equity might be thwarted</a:t>
            </a:r>
            <a:br>
              <a:rPr lang="en-US" sz="3600" dirty="0" smtClean="0"/>
            </a:br>
            <a:endParaRPr lang="en-US" sz="3600" dirty="0"/>
          </a:p>
        </p:txBody>
      </p:sp>
      <p:sp>
        <p:nvSpPr>
          <p:cNvPr id="3" name="Content Placeholder 2"/>
          <p:cNvSpPr>
            <a:spLocks noGrp="1"/>
          </p:cNvSpPr>
          <p:nvPr>
            <p:ph idx="1"/>
          </p:nvPr>
        </p:nvSpPr>
        <p:spPr/>
        <p:txBody>
          <a:bodyPr/>
          <a:lstStyle/>
          <a:p>
            <a:r>
              <a:rPr lang="en-US" sz="2800" dirty="0" smtClean="0"/>
              <a:t> Market itself will not provide balance because of unequal return on investments</a:t>
            </a:r>
          </a:p>
          <a:p>
            <a:r>
              <a:rPr lang="en-US" sz="2800" dirty="0" smtClean="0"/>
              <a:t>Nimby resistances</a:t>
            </a:r>
          </a:p>
          <a:p>
            <a:r>
              <a:rPr lang="en-US" sz="2800" dirty="0" smtClean="0"/>
              <a:t>Invested interests dominating public funding or private investments</a:t>
            </a:r>
          </a:p>
          <a:p>
            <a:r>
              <a:rPr lang="en-US" sz="2800" dirty="0" smtClean="0"/>
              <a:t>Local government funding limits</a:t>
            </a:r>
          </a:p>
          <a:p>
            <a:r>
              <a:rPr lang="en-US" sz="2800" dirty="0" smtClean="0"/>
              <a:t>Difficulty of cooperation in complicated jurisdictions</a:t>
            </a:r>
          </a:p>
          <a:p>
            <a:r>
              <a:rPr lang="en-US" sz="2800" dirty="0" smtClean="0"/>
              <a:t>And no forum for equalizing (Portland has Metro)</a:t>
            </a:r>
          </a:p>
          <a:p>
            <a:r>
              <a:rPr lang="en-US" sz="2800" dirty="0" smtClean="0"/>
              <a:t>Not perceived to be a priority locally</a:t>
            </a:r>
          </a:p>
        </p:txBody>
      </p:sp>
    </p:spTree>
  </p:cSld>
  <p:clrMapOvr>
    <a:masterClrMapping/>
  </p:clrMapOvr>
</p:sld>
</file>

<file path=ppt/slides/slide2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New Research Summary</a:t>
            </a:r>
            <a:endParaRPr lang="en-US" dirty="0"/>
          </a:p>
        </p:txBody>
      </p:sp>
      <p:sp>
        <p:nvSpPr>
          <p:cNvPr id="3" name="Content Placeholder 2"/>
          <p:cNvSpPr>
            <a:spLocks noGrp="1"/>
          </p:cNvSpPr>
          <p:nvPr>
            <p:ph idx="1"/>
          </p:nvPr>
        </p:nvSpPr>
        <p:spPr/>
        <p:txBody>
          <a:bodyPr/>
          <a:lstStyle/>
          <a:p>
            <a:r>
              <a:rPr lang="en-US" sz="2200" b="1" dirty="0" smtClean="0"/>
              <a:t>Immigrant Communities</a:t>
            </a:r>
          </a:p>
          <a:p>
            <a:pPr lvl="1"/>
            <a:r>
              <a:rPr lang="en-US" sz="2200" dirty="0" smtClean="0"/>
              <a:t>Place based elements that affect native capacity for economic advancement are the same for immigrants</a:t>
            </a:r>
            <a:endParaRPr lang="en-US" sz="2200" b="1" dirty="0" smtClean="0"/>
          </a:p>
          <a:p>
            <a:r>
              <a:rPr lang="en-US" sz="2200" b="1" dirty="0" smtClean="0"/>
              <a:t>Income Levels and Obesity</a:t>
            </a:r>
          </a:p>
          <a:p>
            <a:pPr>
              <a:buNone/>
            </a:pPr>
            <a:r>
              <a:rPr lang="en-US" sz="2200" dirty="0" smtClean="0"/>
              <a:t>		• Each additional $100,000 in income corresponded 	   with a drop in obesity of two percent</a:t>
            </a:r>
          </a:p>
          <a:p>
            <a:pPr>
              <a:buNone/>
            </a:pPr>
            <a:r>
              <a:rPr lang="en-US" sz="2200" dirty="0" smtClean="0"/>
              <a:t>		• Because of lack of access to fresh food, health 	   insurance, affordable and nutritious groceries</a:t>
            </a:r>
            <a:endParaRPr lang="en-US" sz="2200" b="1" dirty="0" smtClean="0"/>
          </a:p>
          <a:p>
            <a:r>
              <a:rPr lang="en-US" sz="2200" b="1" dirty="0" smtClean="0"/>
              <a:t>Effect of Affluence on different populations </a:t>
            </a:r>
          </a:p>
          <a:p>
            <a:r>
              <a:rPr lang="en-US" sz="2200" dirty="0" smtClean="0"/>
              <a:t>	White Populations benefit more</a:t>
            </a:r>
          </a:p>
          <a:p>
            <a:r>
              <a:rPr lang="en-US" sz="2200" b="1" dirty="0" smtClean="0"/>
              <a:t>Changes in Location of poverty</a:t>
            </a:r>
          </a:p>
          <a:p>
            <a:pPr lvl="1"/>
            <a:r>
              <a:rPr lang="en-US" sz="2200" dirty="0" smtClean="0"/>
              <a:t>Poverty increasing in older inn-ring suburbs</a:t>
            </a:r>
          </a:p>
        </p:txBody>
      </p:sp>
    </p:spTree>
  </p:cSld>
  <p:clrMapOvr>
    <a:masterClrMapping/>
  </p:clrMapOvr>
  <p:timing>
    <p:tnLst>
      <p:par>
        <p:cTn id="1" dur="indefinite" restart="never" nodeType="tmRoot"/>
      </p:par>
    </p:tnLst>
  </p:timing>
</p:sld>
</file>

<file path=ppt/slides/slide2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New Research Summary</a:t>
            </a:r>
            <a:endParaRPr lang="en-US" dirty="0"/>
          </a:p>
        </p:txBody>
      </p:sp>
      <p:sp>
        <p:nvSpPr>
          <p:cNvPr id="3" name="Content Placeholder 2"/>
          <p:cNvSpPr>
            <a:spLocks noGrp="1"/>
          </p:cNvSpPr>
          <p:nvPr>
            <p:ph idx="1"/>
          </p:nvPr>
        </p:nvSpPr>
        <p:spPr/>
        <p:txBody>
          <a:bodyPr/>
          <a:lstStyle/>
          <a:p>
            <a:r>
              <a:rPr lang="en-US" sz="2400" b="1" dirty="0" smtClean="0"/>
              <a:t>Influence of social networks on Youth Development</a:t>
            </a:r>
          </a:p>
          <a:p>
            <a:pPr lvl="1"/>
            <a:r>
              <a:rPr lang="en-US" sz="2000" dirty="0" smtClean="0"/>
              <a:t>Intellectual Development</a:t>
            </a:r>
          </a:p>
          <a:p>
            <a:pPr lvl="1"/>
            <a:r>
              <a:rPr lang="en-US" sz="2000" dirty="0" smtClean="0"/>
              <a:t>Educational Attainment</a:t>
            </a:r>
          </a:p>
          <a:p>
            <a:pPr lvl="1"/>
            <a:r>
              <a:rPr lang="en-US" sz="2000" dirty="0" smtClean="0"/>
              <a:t>Marriage and fertility</a:t>
            </a:r>
          </a:p>
          <a:p>
            <a:pPr lvl="1"/>
            <a:r>
              <a:rPr lang="en-US" sz="2000" dirty="0" smtClean="0"/>
              <a:t>Labor market and earnings</a:t>
            </a:r>
          </a:p>
          <a:p>
            <a:pPr lvl="1"/>
            <a:r>
              <a:rPr lang="en-US" sz="2000" dirty="0" smtClean="0"/>
              <a:t>Criminal </a:t>
            </a:r>
            <a:r>
              <a:rPr lang="en-US" sz="2000" dirty="0" err="1" smtClean="0"/>
              <a:t>behavoir</a:t>
            </a:r>
            <a:r>
              <a:rPr lang="en-US" sz="2000" dirty="0" smtClean="0"/>
              <a:t> and drug use</a:t>
            </a:r>
            <a:r>
              <a:rPr lang="en-US" sz="2400" dirty="0" smtClean="0"/>
              <a:t> </a:t>
            </a:r>
          </a:p>
          <a:p>
            <a:r>
              <a:rPr lang="en-US" sz="2400" b="1" dirty="0" smtClean="0"/>
              <a:t>Spatial Conditions that Influence Youth Behavior</a:t>
            </a:r>
          </a:p>
          <a:p>
            <a:pPr lvl="1"/>
            <a:r>
              <a:rPr lang="en-US" sz="2000" dirty="0" smtClean="0"/>
              <a:t>Poverty rates are not always good indicators for all types of </a:t>
            </a:r>
            <a:r>
              <a:rPr lang="en-US" sz="2000" dirty="0" err="1" smtClean="0"/>
              <a:t>behavoir</a:t>
            </a:r>
            <a:r>
              <a:rPr lang="en-US" sz="2000" dirty="0" smtClean="0"/>
              <a:t>, e.g. drug, </a:t>
            </a:r>
            <a:r>
              <a:rPr lang="en-US" sz="2000" dirty="0" err="1" smtClean="0"/>
              <a:t>proptery</a:t>
            </a:r>
            <a:r>
              <a:rPr lang="en-US" sz="2000" dirty="0" smtClean="0"/>
              <a:t> or violent crimes</a:t>
            </a:r>
          </a:p>
          <a:p>
            <a:pPr>
              <a:buNone/>
            </a:pPr>
            <a:endParaRPr lang="en-US" sz="2400" dirty="0" smtClean="0"/>
          </a:p>
        </p:txBody>
      </p:sp>
    </p:spTree>
  </p:cSld>
  <p:clrMapOvr>
    <a:masterClrMapping/>
  </p:clrMapOvr>
  <p:timing>
    <p:tnLst>
      <p:par>
        <p:cTn id="1" dur="indefinite" restart="never" nodeType="tmRoot"/>
      </p:par>
    </p:tnLst>
  </p:timing>
</p:sld>
</file>

<file path=ppt/slides/slide2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New Research Summary</a:t>
            </a:r>
            <a:endParaRPr lang="en-US" dirty="0"/>
          </a:p>
        </p:txBody>
      </p:sp>
      <p:sp>
        <p:nvSpPr>
          <p:cNvPr id="3" name="Content Placeholder 2"/>
          <p:cNvSpPr>
            <a:spLocks noGrp="1"/>
          </p:cNvSpPr>
          <p:nvPr>
            <p:ph idx="1"/>
          </p:nvPr>
        </p:nvSpPr>
        <p:spPr/>
        <p:txBody>
          <a:bodyPr/>
          <a:lstStyle/>
          <a:p>
            <a:r>
              <a:rPr lang="en-US" dirty="0" smtClean="0"/>
              <a:t>Strong and weak Ties</a:t>
            </a:r>
          </a:p>
          <a:p>
            <a:pPr>
              <a:buNone/>
            </a:pPr>
            <a:r>
              <a:rPr lang="en-US" dirty="0" smtClean="0"/>
              <a:t>		• </a:t>
            </a:r>
            <a:r>
              <a:rPr lang="en-US" sz="2800" dirty="0" smtClean="0"/>
              <a:t>Planning and public policy can shape 	people's ability to obtain employment, i.e. 	diverse social networks, workforce 	intermediaries</a:t>
            </a:r>
          </a:p>
          <a:p>
            <a:pPr>
              <a:buNone/>
            </a:pPr>
            <a:r>
              <a:rPr lang="en-US" sz="2800" dirty="0" smtClean="0"/>
              <a:t>		• Strong bonding social capital or social ties 	can prohibit mobility for low income, i.e. don’t 	move to opportunity areas</a:t>
            </a:r>
          </a:p>
          <a:p>
            <a:endParaRPr lang="en-US" dirty="0"/>
          </a:p>
        </p:txBody>
      </p:sp>
    </p:spTree>
  </p:cSld>
  <p:clrMapOvr>
    <a:masterClrMapping/>
  </p:clrMapOvr>
  <p:timing>
    <p:tnLst>
      <p:par>
        <p:cTn id="1" dur="indefinite" restart="never" nodeType="tmRoot"/>
      </p:par>
    </p:tnLst>
  </p:timing>
</p:sld>
</file>

<file path=ppt/slides/slide2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New Research Summary</a:t>
            </a:r>
            <a:endParaRPr lang="en-US" dirty="0"/>
          </a:p>
        </p:txBody>
      </p:sp>
      <p:sp>
        <p:nvSpPr>
          <p:cNvPr id="3" name="Content Placeholder 2"/>
          <p:cNvSpPr>
            <a:spLocks noGrp="1"/>
          </p:cNvSpPr>
          <p:nvPr>
            <p:ph idx="1"/>
          </p:nvPr>
        </p:nvSpPr>
        <p:spPr/>
        <p:txBody>
          <a:bodyPr/>
          <a:lstStyle/>
          <a:p>
            <a:r>
              <a:rPr lang="en-US" sz="2800" b="1" dirty="0" smtClean="0"/>
              <a:t>Impact on Job Capacities on MOT (moved to opportunity) Families </a:t>
            </a:r>
            <a:r>
              <a:rPr lang="en-US" sz="2800" dirty="0" smtClean="0"/>
              <a:t/>
            </a:r>
            <a:br>
              <a:rPr lang="en-US" sz="2800" dirty="0" smtClean="0"/>
            </a:br>
            <a:r>
              <a:rPr lang="en-US" sz="2800" dirty="0" smtClean="0"/>
              <a:t>	• Families that move to new opportunity areas 	do not necessarily increase their job related 	social networks</a:t>
            </a:r>
          </a:p>
          <a:p>
            <a:r>
              <a:rPr lang="en-US" sz="2800" b="1" dirty="0" smtClean="0"/>
              <a:t> Mental Health among MOT (Moved to Opportunity) Families</a:t>
            </a:r>
          </a:p>
          <a:p>
            <a:pPr>
              <a:buNone/>
            </a:pPr>
            <a:r>
              <a:rPr lang="en-US" sz="2800" dirty="0" smtClean="0"/>
              <a:t>		• Parents reported less distress</a:t>
            </a:r>
          </a:p>
          <a:p>
            <a:pPr>
              <a:buNone/>
            </a:pPr>
            <a:r>
              <a:rPr lang="en-US" sz="2800" dirty="0" smtClean="0"/>
              <a:t>		Boys reported fewer anxious/depressive 	behavior</a:t>
            </a:r>
          </a:p>
        </p:txBody>
      </p:sp>
    </p:spTree>
  </p:cSld>
  <p:clrMapOvr>
    <a:masterClrMapping/>
  </p:clrMapOvr>
  <p:timing>
    <p:tnLst>
      <p:par>
        <p:cTn id="1" dur="indefinite" restart="never" nodeType="tmRoot"/>
      </p:par>
    </p:tnLst>
  </p:timing>
</p:sld>
</file>

<file path=ppt/slides/slide2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Kirwan Opportunity Mapping</a:t>
            </a:r>
            <a:endParaRPr lang="en-US" dirty="0">
              <a:solidFill>
                <a:srgbClr val="FF0000"/>
              </a:solidFill>
            </a:endParaRPr>
          </a:p>
        </p:txBody>
      </p:sp>
      <p:sp>
        <p:nvSpPr>
          <p:cNvPr id="3" name="Content Placeholder 2"/>
          <p:cNvSpPr>
            <a:spLocks noGrp="1"/>
          </p:cNvSpPr>
          <p:nvPr>
            <p:ph sz="half" idx="1"/>
          </p:nvPr>
        </p:nvSpPr>
        <p:spPr/>
        <p:txBody>
          <a:bodyPr/>
          <a:lstStyle/>
          <a:p>
            <a:endParaRPr lang="en-US" dirty="0"/>
          </a:p>
        </p:txBody>
      </p:sp>
      <p:sp>
        <p:nvSpPr>
          <p:cNvPr id="4" name="Content Placeholder 3"/>
          <p:cNvSpPr>
            <a:spLocks noGrp="1"/>
          </p:cNvSpPr>
          <p:nvPr>
            <p:ph sz="half" idx="2"/>
          </p:nvPr>
        </p:nvSpPr>
        <p:spPr/>
        <p:txBody>
          <a:bodyPr/>
          <a:lstStyle/>
          <a:p>
            <a:endParaRPr lang="en-US" dirty="0"/>
          </a:p>
        </p:txBody>
      </p:sp>
    </p:spTree>
  </p:cSld>
  <p:clrMapOvr>
    <a:masterClrMapping/>
  </p:clrMapOvr>
  <p:timing>
    <p:tnLst>
      <p:par>
        <p:cTn id="1" dur="indefinite" restart="never" nodeType="tmRoot"/>
      </p:par>
    </p:tnLst>
  </p:timing>
</p:sld>
</file>

<file path=ppt/slides/slide2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p:txBody>
          <a:bodyPr/>
          <a:lstStyle/>
          <a:p>
            <a:r>
              <a:rPr lang="en-US" dirty="0"/>
              <a:t>Opportunity structures</a:t>
            </a:r>
          </a:p>
        </p:txBody>
      </p:sp>
      <p:grpSp>
        <p:nvGrpSpPr>
          <p:cNvPr id="2" name="Group 15"/>
          <p:cNvGrpSpPr>
            <a:grpSpLocks/>
          </p:cNvGrpSpPr>
          <p:nvPr/>
        </p:nvGrpSpPr>
        <p:grpSpPr bwMode="auto">
          <a:xfrm>
            <a:off x="2362200" y="1828800"/>
            <a:ext cx="4572000" cy="4203700"/>
            <a:chOff x="1200" y="1141"/>
            <a:chExt cx="3456" cy="3179"/>
          </a:xfrm>
        </p:grpSpPr>
        <p:sp>
          <p:nvSpPr>
            <p:cNvPr id="132112" name="Oval 16"/>
            <p:cNvSpPr>
              <a:spLocks noChangeArrowheads="1"/>
            </p:cNvSpPr>
            <p:nvPr/>
          </p:nvSpPr>
          <p:spPr bwMode="auto">
            <a:xfrm>
              <a:off x="1200" y="1141"/>
              <a:ext cx="3456" cy="3179"/>
            </a:xfrm>
            <a:prstGeom prst="ellipse">
              <a:avLst/>
            </a:prstGeom>
            <a:solidFill>
              <a:srgbClr val="FFFFFF"/>
            </a:solidFill>
            <a:ln w="9525">
              <a:solidFill>
                <a:srgbClr val="C0C0C0"/>
              </a:solidFill>
              <a:round/>
              <a:headEnd/>
              <a:tailEnd/>
            </a:ln>
            <a:effectLst/>
          </p:spPr>
          <p:txBody>
            <a:bodyPr wrap="none" anchor="ctr">
              <a:prstTxWarp prst="textNoShape">
                <a:avLst/>
              </a:prstTxWarp>
            </a:bodyPr>
            <a:lstStyle/>
            <a:p>
              <a:endParaRPr lang="en-US" dirty="0"/>
            </a:p>
          </p:txBody>
        </p:sp>
        <p:sp>
          <p:nvSpPr>
            <p:cNvPr id="132113" name="WordArt 17"/>
            <p:cNvSpPr>
              <a:spLocks noChangeArrowheads="1" noChangeShapeType="1" noTextEdit="1"/>
            </p:cNvSpPr>
            <p:nvPr/>
          </p:nvSpPr>
          <p:spPr bwMode="auto">
            <a:xfrm>
              <a:off x="1976" y="1373"/>
              <a:ext cx="1912" cy="691"/>
            </a:xfrm>
            <a:prstGeom prst="rect">
              <a:avLst/>
            </a:prstGeom>
          </p:spPr>
          <p:txBody>
            <a:bodyPr spcFirstLastPara="1" wrap="none" fromWordArt="1">
              <a:prstTxWarp prst="textArchUp">
                <a:avLst>
                  <a:gd name="adj" fmla="val 10800000"/>
                </a:avLst>
              </a:prstTxWarp>
            </a:bodyPr>
            <a:lstStyle/>
            <a:p>
              <a:pPr algn="ctr"/>
              <a:r>
                <a:rPr lang="en-US" sz="4000" kern="10" dirty="0">
                  <a:ln w="9525">
                    <a:solidFill>
                      <a:srgbClr val="000000"/>
                    </a:solidFill>
                    <a:round/>
                    <a:headEnd/>
                    <a:tailEnd/>
                  </a:ln>
                  <a:solidFill>
                    <a:srgbClr val="FFFFFF"/>
                  </a:solidFill>
                  <a:latin typeface="Arial"/>
                  <a:ea typeface="Arial"/>
                  <a:cs typeface="Arial"/>
                </a:rPr>
                <a:t>Fiscal Policies</a:t>
              </a:r>
            </a:p>
          </p:txBody>
        </p:sp>
        <p:sp>
          <p:nvSpPr>
            <p:cNvPr id="132114" name="Oval 18"/>
            <p:cNvSpPr>
              <a:spLocks noChangeArrowheads="1"/>
            </p:cNvSpPr>
            <p:nvPr/>
          </p:nvSpPr>
          <p:spPr bwMode="auto">
            <a:xfrm>
              <a:off x="2376" y="2256"/>
              <a:ext cx="1104" cy="1008"/>
            </a:xfrm>
            <a:prstGeom prst="ellipse">
              <a:avLst/>
            </a:prstGeom>
            <a:solidFill>
              <a:srgbClr val="336699">
                <a:alpha val="80000"/>
              </a:srgbClr>
            </a:solidFill>
            <a:ln w="9525">
              <a:solidFill>
                <a:srgbClr val="000000"/>
              </a:solidFill>
              <a:round/>
              <a:headEnd/>
              <a:tailEnd/>
            </a:ln>
            <a:effectLst/>
          </p:spPr>
          <p:txBody>
            <a:bodyPr wrap="none" anchor="ctr">
              <a:prstTxWarp prst="textNoShape">
                <a:avLst/>
              </a:prstTxWarp>
            </a:bodyPr>
            <a:lstStyle/>
            <a:p>
              <a:pPr algn="ctr"/>
              <a:r>
                <a:rPr lang="en-US" sz="2200" b="1" dirty="0">
                  <a:solidFill>
                    <a:srgbClr val="000000"/>
                  </a:solidFill>
                  <a:latin typeface="Times" charset="0"/>
                </a:rPr>
                <a:t>Housing</a:t>
              </a:r>
            </a:p>
          </p:txBody>
        </p:sp>
        <p:sp>
          <p:nvSpPr>
            <p:cNvPr id="132115" name="Oval 19"/>
            <p:cNvSpPr>
              <a:spLocks noChangeArrowheads="1"/>
            </p:cNvSpPr>
            <p:nvPr/>
          </p:nvSpPr>
          <p:spPr bwMode="auto">
            <a:xfrm>
              <a:off x="1488" y="1872"/>
              <a:ext cx="1104" cy="1008"/>
            </a:xfrm>
            <a:prstGeom prst="ellipse">
              <a:avLst/>
            </a:prstGeom>
            <a:solidFill>
              <a:schemeClr val="accent1">
                <a:alpha val="80000"/>
              </a:schemeClr>
            </a:solidFill>
            <a:ln w="9525">
              <a:solidFill>
                <a:srgbClr val="000000"/>
              </a:solidFill>
              <a:round/>
              <a:headEnd/>
              <a:tailEnd/>
            </a:ln>
            <a:effectLst/>
          </p:spPr>
          <p:txBody>
            <a:bodyPr wrap="none" anchor="ctr">
              <a:prstTxWarp prst="textNoShape">
                <a:avLst/>
              </a:prstTxWarp>
            </a:bodyPr>
            <a:lstStyle/>
            <a:p>
              <a:pPr algn="ctr"/>
              <a:r>
                <a:rPr lang="en-US" sz="2200" dirty="0">
                  <a:solidFill>
                    <a:srgbClr val="000000"/>
                  </a:solidFill>
                  <a:latin typeface="Times" charset="0"/>
                </a:rPr>
                <a:t>Childcare</a:t>
              </a:r>
            </a:p>
          </p:txBody>
        </p:sp>
        <p:sp>
          <p:nvSpPr>
            <p:cNvPr id="132116" name="Oval 20"/>
            <p:cNvSpPr>
              <a:spLocks noChangeArrowheads="1"/>
            </p:cNvSpPr>
            <p:nvPr/>
          </p:nvSpPr>
          <p:spPr bwMode="auto">
            <a:xfrm>
              <a:off x="3216" y="1872"/>
              <a:ext cx="1104" cy="1008"/>
            </a:xfrm>
            <a:prstGeom prst="ellipse">
              <a:avLst/>
            </a:prstGeom>
            <a:solidFill>
              <a:schemeClr val="hlink">
                <a:alpha val="80000"/>
              </a:schemeClr>
            </a:solidFill>
            <a:ln w="9525">
              <a:solidFill>
                <a:srgbClr val="000000"/>
              </a:solidFill>
              <a:round/>
              <a:headEnd/>
              <a:tailEnd/>
            </a:ln>
            <a:effectLst/>
          </p:spPr>
          <p:txBody>
            <a:bodyPr wrap="none" anchor="ctr">
              <a:prstTxWarp prst="textNoShape">
                <a:avLst/>
              </a:prstTxWarp>
            </a:bodyPr>
            <a:lstStyle/>
            <a:p>
              <a:pPr algn="ctr"/>
              <a:r>
                <a:rPr lang="en-US" sz="2200" dirty="0">
                  <a:solidFill>
                    <a:srgbClr val="000000"/>
                  </a:solidFill>
                  <a:latin typeface="Times" charset="0"/>
                </a:rPr>
                <a:t>Employment</a:t>
              </a:r>
            </a:p>
          </p:txBody>
        </p:sp>
        <p:sp>
          <p:nvSpPr>
            <p:cNvPr id="132117" name="Oval 21"/>
            <p:cNvSpPr>
              <a:spLocks noChangeArrowheads="1"/>
            </p:cNvSpPr>
            <p:nvPr/>
          </p:nvSpPr>
          <p:spPr bwMode="auto">
            <a:xfrm>
              <a:off x="3264" y="2736"/>
              <a:ext cx="1104" cy="1008"/>
            </a:xfrm>
            <a:prstGeom prst="ellipse">
              <a:avLst/>
            </a:prstGeom>
            <a:solidFill>
              <a:schemeClr val="accent2">
                <a:alpha val="80000"/>
              </a:schemeClr>
            </a:solidFill>
            <a:ln w="9525">
              <a:solidFill>
                <a:srgbClr val="000000"/>
              </a:solidFill>
              <a:round/>
              <a:headEnd/>
              <a:tailEnd/>
            </a:ln>
            <a:effectLst/>
          </p:spPr>
          <p:txBody>
            <a:bodyPr wrap="none" anchor="ctr">
              <a:prstTxWarp prst="textNoShape">
                <a:avLst/>
              </a:prstTxWarp>
            </a:bodyPr>
            <a:lstStyle/>
            <a:p>
              <a:pPr algn="ctr"/>
              <a:r>
                <a:rPr lang="en-US" sz="2200" dirty="0">
                  <a:solidFill>
                    <a:srgbClr val="000000"/>
                  </a:solidFill>
                  <a:latin typeface="Times" charset="0"/>
                </a:rPr>
                <a:t>Education</a:t>
              </a:r>
            </a:p>
          </p:txBody>
        </p:sp>
        <p:sp>
          <p:nvSpPr>
            <p:cNvPr id="132118" name="Oval 22"/>
            <p:cNvSpPr>
              <a:spLocks noChangeArrowheads="1"/>
            </p:cNvSpPr>
            <p:nvPr/>
          </p:nvSpPr>
          <p:spPr bwMode="auto">
            <a:xfrm>
              <a:off x="2352" y="1488"/>
              <a:ext cx="1104" cy="1008"/>
            </a:xfrm>
            <a:prstGeom prst="ellipse">
              <a:avLst/>
            </a:prstGeom>
            <a:solidFill>
              <a:srgbClr val="FF9933">
                <a:alpha val="80000"/>
              </a:srgbClr>
            </a:solidFill>
            <a:ln w="9525">
              <a:solidFill>
                <a:srgbClr val="000000"/>
              </a:solidFill>
              <a:round/>
              <a:headEnd/>
              <a:tailEnd/>
            </a:ln>
            <a:effectLst/>
          </p:spPr>
          <p:txBody>
            <a:bodyPr wrap="none" anchor="ctr">
              <a:prstTxWarp prst="textNoShape">
                <a:avLst/>
              </a:prstTxWarp>
            </a:bodyPr>
            <a:lstStyle/>
            <a:p>
              <a:pPr algn="ctr"/>
              <a:r>
                <a:rPr lang="en-US" sz="2200" dirty="0">
                  <a:solidFill>
                    <a:srgbClr val="000000"/>
                  </a:solidFill>
                  <a:latin typeface="Times" charset="0"/>
                </a:rPr>
                <a:t>Health</a:t>
              </a:r>
            </a:p>
          </p:txBody>
        </p:sp>
        <p:sp>
          <p:nvSpPr>
            <p:cNvPr id="132119" name="Oval 23"/>
            <p:cNvSpPr>
              <a:spLocks noChangeArrowheads="1"/>
            </p:cNvSpPr>
            <p:nvPr/>
          </p:nvSpPr>
          <p:spPr bwMode="auto">
            <a:xfrm>
              <a:off x="2376" y="3120"/>
              <a:ext cx="1104" cy="1008"/>
            </a:xfrm>
            <a:prstGeom prst="ellipse">
              <a:avLst/>
            </a:prstGeom>
            <a:solidFill>
              <a:srgbClr val="CC0000">
                <a:alpha val="88000"/>
              </a:srgbClr>
            </a:solidFill>
            <a:ln w="9525">
              <a:solidFill>
                <a:srgbClr val="000000"/>
              </a:solidFill>
              <a:round/>
              <a:headEnd/>
              <a:tailEnd/>
            </a:ln>
            <a:effectLst/>
          </p:spPr>
          <p:txBody>
            <a:bodyPr wrap="none" anchor="ctr">
              <a:prstTxWarp prst="textNoShape">
                <a:avLst/>
              </a:prstTxWarp>
            </a:bodyPr>
            <a:lstStyle/>
            <a:p>
              <a:pPr algn="ctr"/>
              <a:r>
                <a:rPr lang="en-US" sz="2200" dirty="0">
                  <a:solidFill>
                    <a:srgbClr val="000000"/>
                  </a:solidFill>
                  <a:latin typeface="Times" charset="0"/>
                </a:rPr>
                <a:t>Transportation</a:t>
              </a:r>
            </a:p>
          </p:txBody>
        </p:sp>
        <p:sp>
          <p:nvSpPr>
            <p:cNvPr id="132120" name="Oval 24"/>
            <p:cNvSpPr>
              <a:spLocks noChangeArrowheads="1"/>
            </p:cNvSpPr>
            <p:nvPr/>
          </p:nvSpPr>
          <p:spPr bwMode="auto">
            <a:xfrm>
              <a:off x="1488" y="2736"/>
              <a:ext cx="1104" cy="1008"/>
            </a:xfrm>
            <a:prstGeom prst="ellipse">
              <a:avLst/>
            </a:prstGeom>
            <a:solidFill>
              <a:srgbClr val="FFFFCC">
                <a:alpha val="80000"/>
              </a:srgbClr>
            </a:solidFill>
            <a:ln w="9525">
              <a:solidFill>
                <a:srgbClr val="000000"/>
              </a:solidFill>
              <a:round/>
              <a:headEnd/>
              <a:tailEnd/>
            </a:ln>
            <a:effectLst/>
          </p:spPr>
          <p:txBody>
            <a:bodyPr wrap="none" anchor="ctr">
              <a:prstTxWarp prst="textNoShape">
                <a:avLst/>
              </a:prstTxWarp>
            </a:bodyPr>
            <a:lstStyle/>
            <a:p>
              <a:pPr algn="ctr"/>
              <a:r>
                <a:rPr lang="en-US" sz="2200" dirty="0">
                  <a:solidFill>
                    <a:srgbClr val="000000"/>
                  </a:solidFill>
                  <a:latin typeface="Times" charset="0"/>
                </a:rPr>
                <a:t>Effective</a:t>
              </a:r>
            </a:p>
            <a:p>
              <a:pPr algn="ctr"/>
              <a:r>
                <a:rPr lang="en-US" sz="2200" dirty="0">
                  <a:solidFill>
                    <a:srgbClr val="000000"/>
                  </a:solidFill>
                  <a:latin typeface="Times" charset="0"/>
                </a:rPr>
                <a:t>Participation</a:t>
              </a:r>
            </a:p>
          </p:txBody>
        </p:sp>
      </p:grpSp>
    </p:spTree>
  </p:cSld>
  <p:clrMapOvr>
    <a:masterClrMapping/>
  </p:clrMapOvr>
  <p:timing>
    <p:tnLst>
      <p:par>
        <p:cTn id="1" dur="indefinite" restart="never" nodeType="tmRoot"/>
      </p:par>
    </p:tnLst>
  </p:timing>
</p:sld>
</file>

<file path=ppt/slides/slide2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dirty="0"/>
              <a:t>framework</a:t>
            </a:r>
          </a:p>
        </p:txBody>
      </p:sp>
      <p:sp>
        <p:nvSpPr>
          <p:cNvPr id="10243" name="Rectangle 3"/>
          <p:cNvSpPr>
            <a:spLocks noGrp="1" noChangeArrowheads="1"/>
          </p:cNvSpPr>
          <p:nvPr>
            <p:ph type="body" idx="1"/>
          </p:nvPr>
        </p:nvSpPr>
        <p:spPr/>
        <p:txBody>
          <a:bodyPr/>
          <a:lstStyle/>
          <a:p>
            <a:r>
              <a:rPr lang="en-US" sz="2600" dirty="0"/>
              <a:t>The “Communities of Opportunity” framework is a model of fair housing and community development</a:t>
            </a:r>
          </a:p>
          <a:p>
            <a:r>
              <a:rPr lang="en-US" sz="2600" dirty="0"/>
              <a:t>The model is based on the premises that </a:t>
            </a:r>
          </a:p>
          <a:p>
            <a:pPr lvl="1"/>
            <a:r>
              <a:rPr lang="en-US" sz="2200" dirty="0"/>
              <a:t>Everyone should have fair access to the critical opportunity structures needed to succeed in life</a:t>
            </a:r>
          </a:p>
          <a:p>
            <a:pPr lvl="1"/>
            <a:r>
              <a:rPr lang="en-US" sz="2200" dirty="0"/>
              <a:t>Affirmatively connecting people to opportunity creates positive, transformative change in communities</a:t>
            </a:r>
          </a:p>
          <a:p>
            <a:endParaRPr lang="en-US" sz="2600" dirty="0"/>
          </a:p>
        </p:txBody>
      </p:sp>
    </p:spTree>
  </p:cSld>
  <p:clrMapOvr>
    <a:masterClrMapping/>
  </p:clrMapOvr>
  <p:timing>
    <p:tnLst>
      <p:par>
        <p:cTn id="1" dur="indefinite" restart="never" nodeType="tmRoot"/>
      </p:par>
    </p:tnLst>
  </p:timing>
</p:sld>
</file>

<file path=ppt/slides/slide2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dirty="0"/>
              <a:t>The web of opportunity</a:t>
            </a:r>
          </a:p>
        </p:txBody>
      </p:sp>
      <p:sp>
        <p:nvSpPr>
          <p:cNvPr id="11267" name="Rectangle 3"/>
          <p:cNvSpPr>
            <a:spLocks noGrp="1" noChangeArrowheads="1"/>
          </p:cNvSpPr>
          <p:nvPr>
            <p:ph type="body" idx="1"/>
          </p:nvPr>
        </p:nvSpPr>
        <p:spPr/>
        <p:txBody>
          <a:bodyPr/>
          <a:lstStyle/>
          <a:p>
            <a:pPr>
              <a:lnSpc>
                <a:spcPct val="80000"/>
              </a:lnSpc>
            </a:pPr>
            <a:r>
              <a:rPr lang="en-US" sz="2600" dirty="0"/>
              <a:t>Opportunities in our society are geographically distributed (and often clustered) throughout metropolitan areas</a:t>
            </a:r>
          </a:p>
          <a:p>
            <a:pPr lvl="1">
              <a:lnSpc>
                <a:spcPct val="80000"/>
              </a:lnSpc>
            </a:pPr>
            <a:r>
              <a:rPr lang="en-US" sz="2200" dirty="0"/>
              <a:t>This creates “winner” and “loser” communities or “high” and “low” opportunity communities</a:t>
            </a:r>
          </a:p>
          <a:p>
            <a:pPr>
              <a:lnSpc>
                <a:spcPct val="80000"/>
              </a:lnSpc>
            </a:pPr>
            <a:r>
              <a:rPr lang="en-US" sz="2600" dirty="0"/>
              <a:t>Your location within this “web of opportunity” plays a decisive role in your life potential and outcomes</a:t>
            </a:r>
          </a:p>
          <a:p>
            <a:pPr lvl="1">
              <a:lnSpc>
                <a:spcPct val="80000"/>
              </a:lnSpc>
            </a:pPr>
            <a:r>
              <a:rPr lang="en-US" sz="2200" dirty="0"/>
              <a:t>Individual characteristics still matter…</a:t>
            </a:r>
          </a:p>
          <a:p>
            <a:pPr lvl="1">
              <a:lnSpc>
                <a:spcPct val="80000"/>
              </a:lnSpc>
            </a:pPr>
            <a:r>
              <a:rPr lang="en-US" sz="2200" dirty="0"/>
              <a:t>…but so does access to opportunity, such as good schools, health care, child care, and job networks</a:t>
            </a:r>
          </a:p>
        </p:txBody>
      </p:sp>
    </p:spTree>
  </p:cSld>
  <p:clrMapOvr>
    <a:masterClrMapping/>
  </p:clrMapOvr>
  <p:timing>
    <p:tnLst>
      <p:par>
        <p:cTn id="1" dur="indefinite" restart="never" nodeType="tmRoot"/>
      </p:par>
    </p:tnLst>
  </p:timing>
</p:sld>
</file>

<file path=ppt/slides/slide2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defRPr/>
            </a:pPr>
            <a:r>
              <a:rPr lang="en-US" sz="4000">
                <a:ea typeface="+mj-ea"/>
                <a:cs typeface="+mj-cs"/>
              </a:rPr>
              <a:t>What has opportunity mapping been used for in other regions?</a:t>
            </a:r>
          </a:p>
        </p:txBody>
      </p:sp>
      <p:sp>
        <p:nvSpPr>
          <p:cNvPr id="4099" name="Rectangle 3"/>
          <p:cNvSpPr>
            <a:spLocks noGrp="1" noChangeArrowheads="1"/>
          </p:cNvSpPr>
          <p:nvPr>
            <p:ph type="body" idx="1"/>
          </p:nvPr>
        </p:nvSpPr>
        <p:spPr/>
        <p:txBody>
          <a:bodyPr/>
          <a:lstStyle/>
          <a:p>
            <a:pPr eaLnBrk="1" hangingPunct="1">
              <a:defRPr/>
            </a:pPr>
            <a:r>
              <a:rPr lang="en-US" sz="2800">
                <a:ea typeface="+mn-ea"/>
                <a:cs typeface="+mn-cs"/>
              </a:rPr>
              <a:t>The Kirwan Institute has conducted opportunity mapping in approximately a dozen metropolitan regions, some prominent examples of this work informing action can be found in three regions</a:t>
            </a:r>
          </a:p>
          <a:p>
            <a:pPr lvl="1" eaLnBrk="1" hangingPunct="1">
              <a:defRPr/>
            </a:pPr>
            <a:r>
              <a:rPr lang="en-US" sz="2400"/>
              <a:t>Chicago</a:t>
            </a:r>
          </a:p>
          <a:p>
            <a:pPr lvl="1" eaLnBrk="1" hangingPunct="1">
              <a:defRPr/>
            </a:pPr>
            <a:r>
              <a:rPr lang="en-US" sz="2400"/>
              <a:t>Baltimore</a:t>
            </a:r>
          </a:p>
          <a:p>
            <a:pPr lvl="1" eaLnBrk="1" hangingPunct="1">
              <a:defRPr/>
            </a:pPr>
            <a:r>
              <a:rPr lang="en-US" sz="2400"/>
              <a:t>Cleveland</a:t>
            </a:r>
          </a:p>
          <a:p>
            <a:pPr lvl="1" eaLnBrk="1" hangingPunct="1">
              <a:defRPr/>
            </a:pPr>
            <a:r>
              <a:rPr lang="en-US" sz="2400"/>
              <a:t>Austin</a:t>
            </a:r>
          </a:p>
          <a:p>
            <a:pPr lvl="1" eaLnBrk="1" hangingPunct="1">
              <a:defRPr/>
            </a:pPr>
            <a:r>
              <a:rPr lang="en-US" sz="2400"/>
              <a:t>Ohio (Education)</a:t>
            </a:r>
          </a:p>
          <a:p>
            <a:pPr lvl="1" eaLnBrk="1" hangingPunct="1">
              <a:defRPr/>
            </a:pPr>
            <a:r>
              <a:rPr lang="en-US" sz="2400"/>
              <a:t>African American Males</a:t>
            </a:r>
          </a:p>
        </p:txBody>
      </p:sp>
    </p:spTree>
  </p:cSld>
  <p:clrMapOvr>
    <a:masterClrMapping/>
  </p:clrMapOvr>
</p:sld>
</file>

<file path=ppt/slides/slide2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defRPr/>
            </a:pPr>
            <a:r>
              <a:rPr lang="en-US">
                <a:ea typeface="+mj-ea"/>
                <a:cs typeface="+mj-cs"/>
              </a:rPr>
              <a:t>Chicago</a:t>
            </a:r>
          </a:p>
        </p:txBody>
      </p:sp>
      <p:sp>
        <p:nvSpPr>
          <p:cNvPr id="5123" name="Rectangle 3"/>
          <p:cNvSpPr>
            <a:spLocks noGrp="1" noChangeArrowheads="1"/>
          </p:cNvSpPr>
          <p:nvPr>
            <p:ph type="body" idx="1"/>
          </p:nvPr>
        </p:nvSpPr>
        <p:spPr/>
        <p:txBody>
          <a:bodyPr/>
          <a:lstStyle/>
          <a:p>
            <a:pPr eaLnBrk="1" hangingPunct="1">
              <a:lnSpc>
                <a:spcPct val="90000"/>
              </a:lnSpc>
              <a:defRPr/>
            </a:pPr>
            <a:r>
              <a:rPr lang="en-US" sz="2400" b="1">
                <a:ea typeface="+mn-ea"/>
                <a:cs typeface="+mn-cs"/>
              </a:rPr>
              <a:t>Chicago:</a:t>
            </a:r>
            <a:r>
              <a:rPr lang="en-US" sz="2400">
                <a:ea typeface="+mn-ea"/>
                <a:cs typeface="+mn-cs"/>
              </a:rPr>
              <a:t> The Kirwan Institute worked with the Leadership Council for Metropolitan Open Communities and the Institute of Race and Poverty to conduct an opportunity mapping analysis in the Chicago region  </a:t>
            </a:r>
          </a:p>
          <a:p>
            <a:pPr lvl="1" eaLnBrk="1" hangingPunct="1">
              <a:lnSpc>
                <a:spcPct val="90000"/>
              </a:lnSpc>
              <a:defRPr/>
            </a:pPr>
            <a:r>
              <a:rPr lang="en-US" sz="2000"/>
              <a:t>The opportunity maps produced as part of the Chicago research were utilized by the Leadership Council for advising inner-city voucher holders looking to relocate to higher opportunity neighborhoods in Chicago </a:t>
            </a:r>
          </a:p>
          <a:p>
            <a:pPr lvl="1" eaLnBrk="1" hangingPunct="1">
              <a:lnSpc>
                <a:spcPct val="90000"/>
              </a:lnSpc>
              <a:defRPr/>
            </a:pPr>
            <a:r>
              <a:rPr lang="en-US" sz="2000"/>
              <a:t>In addition, the research was utilized to inform inclusionary housing advocacy in the Chicago region, focusing on inclusionary zoning advocacy and to assess the impacts of the Low Income Housing Tax Credit program on expanding access to opportunity in the Chicago region </a:t>
            </a:r>
          </a:p>
        </p:txBody>
      </p:sp>
    </p:spTree>
  </p:cSld>
  <p:clrMapOvr>
    <a:masterClrMapping/>
  </p:clrMapOvr>
</p:sld>
</file>

<file path=ppt/slides/slide2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0" y="304800"/>
            <a:ext cx="4267200" cy="1139825"/>
          </a:xfrm>
        </p:spPr>
        <p:txBody>
          <a:bodyPr/>
          <a:lstStyle/>
          <a:p>
            <a:pPr eaLnBrk="1" hangingPunct="1">
              <a:defRPr/>
            </a:pPr>
            <a:r>
              <a:rPr lang="en-US" sz="3200" b="1">
                <a:ea typeface="+mj-ea"/>
                <a:cs typeface="+mj-cs"/>
              </a:rPr>
              <a:t>Chicago’s</a:t>
            </a:r>
            <a:br>
              <a:rPr lang="en-US" sz="3200" b="1">
                <a:ea typeface="+mj-ea"/>
                <a:cs typeface="+mj-cs"/>
              </a:rPr>
            </a:br>
            <a:r>
              <a:rPr lang="en-US" sz="3200" b="1">
                <a:ea typeface="+mj-ea"/>
                <a:cs typeface="+mj-cs"/>
              </a:rPr>
              <a:t>Communities of </a:t>
            </a:r>
            <a:br>
              <a:rPr lang="en-US" sz="3200" b="1">
                <a:ea typeface="+mj-ea"/>
                <a:cs typeface="+mj-cs"/>
              </a:rPr>
            </a:br>
            <a:r>
              <a:rPr lang="en-US" sz="3200" b="1">
                <a:ea typeface="+mj-ea"/>
                <a:cs typeface="+mj-cs"/>
              </a:rPr>
              <a:t>Opportunity</a:t>
            </a:r>
          </a:p>
        </p:txBody>
      </p:sp>
      <p:sp>
        <p:nvSpPr>
          <p:cNvPr id="6147" name="Rectangle 3"/>
          <p:cNvSpPr>
            <a:spLocks noGrp="1" noChangeArrowheads="1"/>
          </p:cNvSpPr>
          <p:nvPr>
            <p:ph type="body" idx="1"/>
          </p:nvPr>
        </p:nvSpPr>
        <p:spPr>
          <a:xfrm>
            <a:off x="460375" y="1912938"/>
            <a:ext cx="3597275" cy="4210050"/>
          </a:xfrm>
        </p:spPr>
        <p:txBody>
          <a:bodyPr/>
          <a:lstStyle/>
          <a:p>
            <a:pPr eaLnBrk="1" hangingPunct="1">
              <a:lnSpc>
                <a:spcPct val="80000"/>
              </a:lnSpc>
              <a:defRPr/>
            </a:pPr>
            <a:r>
              <a:rPr lang="en-US" sz="2400">
                <a:ea typeface="+mn-ea"/>
                <a:cs typeface="+mn-cs"/>
              </a:rPr>
              <a:t>This example is a 6 county Communities of Opportunity map for the Chicago region</a:t>
            </a:r>
          </a:p>
          <a:p>
            <a:pPr lvl="1" eaLnBrk="1" hangingPunct="1">
              <a:lnSpc>
                <a:spcPct val="80000"/>
              </a:lnSpc>
              <a:defRPr/>
            </a:pPr>
            <a:r>
              <a:rPr lang="en-US" sz="2600"/>
              <a:t>Red = Lowest Opportunity</a:t>
            </a:r>
          </a:p>
          <a:p>
            <a:pPr lvl="1" eaLnBrk="1" hangingPunct="1">
              <a:lnSpc>
                <a:spcPct val="80000"/>
              </a:lnSpc>
              <a:defRPr/>
            </a:pPr>
            <a:r>
              <a:rPr lang="en-US" sz="2600"/>
              <a:t>Blue = Highest Opportunity</a:t>
            </a:r>
          </a:p>
        </p:txBody>
      </p:sp>
      <p:sp>
        <p:nvSpPr>
          <p:cNvPr id="20484" name="Text Box 4"/>
          <p:cNvSpPr txBox="1">
            <a:spLocks noChangeArrowheads="1"/>
          </p:cNvSpPr>
          <p:nvPr/>
        </p:nvSpPr>
        <p:spPr bwMode="auto">
          <a:xfrm>
            <a:off x="228600" y="5638800"/>
            <a:ext cx="3886200" cy="457200"/>
          </a:xfrm>
          <a:prstGeom prst="rect">
            <a:avLst/>
          </a:prstGeom>
          <a:noFill/>
          <a:ln w="9525">
            <a:noFill/>
            <a:miter lim="800000"/>
            <a:headEnd/>
            <a:tailEnd/>
          </a:ln>
        </p:spPr>
        <p:txBody>
          <a:bodyPr>
            <a:prstTxWarp prst="textNoShape">
              <a:avLst/>
            </a:prstTxWarp>
            <a:spAutoFit/>
          </a:bodyPr>
          <a:lstStyle/>
          <a:p>
            <a:pPr>
              <a:spcBef>
                <a:spcPct val="50000"/>
              </a:spcBef>
            </a:pPr>
            <a:r>
              <a:rPr lang="en-US" sz="1200" b="1"/>
              <a:t>Source: Report published by the Leadership Council for Metropolitan Open Communities 2005</a:t>
            </a:r>
          </a:p>
        </p:txBody>
      </p:sp>
      <p:pic>
        <p:nvPicPr>
          <p:cNvPr id="20485" name="Picture 5" descr="Chicago C of O map"/>
          <p:cNvPicPr>
            <a:picLocks noChangeAspect="1" noChangeArrowheads="1"/>
          </p:cNvPicPr>
          <p:nvPr/>
        </p:nvPicPr>
        <p:blipFill>
          <a:blip r:embed="rId2"/>
          <a:srcRect/>
          <a:stretch>
            <a:fillRect/>
          </a:stretch>
        </p:blipFill>
        <p:spPr bwMode="auto">
          <a:xfrm>
            <a:off x="3994150" y="0"/>
            <a:ext cx="5149850" cy="6705600"/>
          </a:xfrm>
          <a:prstGeom prst="rect">
            <a:avLst/>
          </a:prstGeom>
          <a:noFill/>
          <a:ln w="9525">
            <a:noFill/>
            <a:miter lim="800000"/>
            <a:headEnd/>
            <a:tailEnd/>
          </a:ln>
        </p:spPr>
      </p:pic>
    </p:spTree>
  </p:cSld>
  <p:clrMapOvr>
    <a:masterClrMapping/>
  </p:clrMapOvr>
  <p:transition/>
</p:sld>
</file>

<file path=ppt/slides/slide2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762000" y="228600"/>
            <a:ext cx="7373938" cy="1412875"/>
          </a:xfrm>
        </p:spPr>
        <p:txBody>
          <a:bodyPr/>
          <a:lstStyle/>
          <a:p>
            <a:r>
              <a:rPr lang="en-US" sz="3200" dirty="0"/>
              <a:t>Proposed remedy identifies Communities of Opportunity </a:t>
            </a:r>
          </a:p>
        </p:txBody>
      </p:sp>
      <p:sp>
        <p:nvSpPr>
          <p:cNvPr id="8195" name="Rectangle 3"/>
          <p:cNvSpPr>
            <a:spLocks noGrp="1" noChangeArrowheads="1"/>
          </p:cNvSpPr>
          <p:nvPr>
            <p:ph type="body" idx="1"/>
          </p:nvPr>
        </p:nvSpPr>
        <p:spPr>
          <a:xfrm>
            <a:off x="228600" y="1676400"/>
            <a:ext cx="4648200" cy="4495800"/>
          </a:xfrm>
        </p:spPr>
        <p:txBody>
          <a:bodyPr/>
          <a:lstStyle/>
          <a:p>
            <a:pPr>
              <a:lnSpc>
                <a:spcPct val="90000"/>
              </a:lnSpc>
            </a:pPr>
            <a:r>
              <a:rPr lang="en-US" sz="2400" dirty="0"/>
              <a:t>Used 14 indicators of neighborhood opportunity to designate high and low opportunity neighborhoods in the region</a:t>
            </a:r>
          </a:p>
          <a:p>
            <a:pPr lvl="1">
              <a:lnSpc>
                <a:spcPct val="90000"/>
              </a:lnSpc>
            </a:pPr>
            <a:r>
              <a:rPr lang="en-US" sz="2200" dirty="0"/>
              <a:t>Neighborhood Quality/Health</a:t>
            </a:r>
          </a:p>
          <a:p>
            <a:pPr lvl="2">
              <a:lnSpc>
                <a:spcPct val="90000"/>
              </a:lnSpc>
            </a:pPr>
            <a:r>
              <a:rPr lang="en-US" sz="1800" dirty="0"/>
              <a:t>Poverty, Crime, Vacancy, Property Values, Population Trends</a:t>
            </a:r>
          </a:p>
          <a:p>
            <a:pPr lvl="1">
              <a:lnSpc>
                <a:spcPct val="90000"/>
              </a:lnSpc>
            </a:pPr>
            <a:r>
              <a:rPr lang="en-US" sz="2200" dirty="0"/>
              <a:t>Economic Opportunity </a:t>
            </a:r>
          </a:p>
          <a:p>
            <a:pPr lvl="2">
              <a:lnSpc>
                <a:spcPct val="90000"/>
              </a:lnSpc>
            </a:pPr>
            <a:r>
              <a:rPr lang="en-US" sz="1800" dirty="0"/>
              <a:t>Proximity to Jobs and Job Changes, Public Transit</a:t>
            </a:r>
          </a:p>
          <a:p>
            <a:pPr lvl="1">
              <a:lnSpc>
                <a:spcPct val="90000"/>
              </a:lnSpc>
            </a:pPr>
            <a:r>
              <a:rPr lang="en-US" sz="2200" dirty="0"/>
              <a:t>Educational Opportunity</a:t>
            </a:r>
          </a:p>
          <a:p>
            <a:pPr lvl="2">
              <a:lnSpc>
                <a:spcPct val="90000"/>
              </a:lnSpc>
            </a:pPr>
            <a:r>
              <a:rPr lang="en-US" sz="1800" dirty="0"/>
              <a:t>School Poverty, School Test Scores, Teacher Qualifications</a:t>
            </a:r>
          </a:p>
          <a:p>
            <a:pPr>
              <a:lnSpc>
                <a:spcPct val="90000"/>
              </a:lnSpc>
            </a:pPr>
            <a:endParaRPr lang="en-US" sz="2400" dirty="0"/>
          </a:p>
        </p:txBody>
      </p:sp>
      <p:pic>
        <p:nvPicPr>
          <p:cNvPr id="8196" name="Picture 4"/>
          <p:cNvPicPr>
            <a:picLocks noChangeAspect="1" noChangeArrowheads="1"/>
          </p:cNvPicPr>
          <p:nvPr/>
        </p:nvPicPr>
        <p:blipFill>
          <a:blip r:embed="rId2"/>
          <a:srcRect/>
          <a:stretch>
            <a:fillRect/>
          </a:stretch>
        </p:blipFill>
        <p:spPr bwMode="auto">
          <a:xfrm>
            <a:off x="4876800" y="1600200"/>
            <a:ext cx="3408363" cy="4495800"/>
          </a:xfrm>
          <a:prstGeom prst="rect">
            <a:avLst/>
          </a:prstGeom>
          <a:noFill/>
          <a:ln w="9525">
            <a:noFill/>
            <a:miter lim="800000"/>
            <a:headEnd/>
            <a:tailEnd/>
          </a:ln>
          <a:effectLst/>
        </p:spPr>
      </p:pic>
    </p:spTree>
  </p:cSld>
  <p:clrMapOvr>
    <a:masterClrMapping/>
  </p:clrMapOvr>
</p:sld>
</file>

<file path=ppt/slides/slide2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277813"/>
            <a:ext cx="8229600" cy="684212"/>
          </a:xfrm>
        </p:spPr>
        <p:txBody>
          <a:bodyPr/>
          <a:lstStyle/>
          <a:p>
            <a:r>
              <a:rPr lang="en-US" sz="2800" dirty="0"/>
              <a:t>Cleveland opportunity analysis &amp; race</a:t>
            </a:r>
          </a:p>
        </p:txBody>
      </p:sp>
      <p:pic>
        <p:nvPicPr>
          <p:cNvPr id="11267" name="Picture 3" descr="Cleve Opp map and AA HH"/>
          <p:cNvPicPr>
            <a:picLocks noChangeAspect="1" noChangeArrowheads="1"/>
          </p:cNvPicPr>
          <p:nvPr/>
        </p:nvPicPr>
        <p:blipFill>
          <a:blip r:embed="rId2"/>
          <a:srcRect/>
          <a:stretch>
            <a:fillRect/>
          </a:stretch>
        </p:blipFill>
        <p:spPr bwMode="auto">
          <a:xfrm>
            <a:off x="4419600" y="990600"/>
            <a:ext cx="3702050" cy="4953000"/>
          </a:xfrm>
          <a:prstGeom prst="rect">
            <a:avLst/>
          </a:prstGeom>
          <a:noFill/>
        </p:spPr>
      </p:pic>
      <p:pic>
        <p:nvPicPr>
          <p:cNvPr id="11268" name="Picture 4" descr="Cleve Opp map"/>
          <p:cNvPicPr>
            <a:picLocks noChangeAspect="1" noChangeArrowheads="1"/>
          </p:cNvPicPr>
          <p:nvPr/>
        </p:nvPicPr>
        <p:blipFill>
          <a:blip r:embed="rId3"/>
          <a:srcRect/>
          <a:stretch>
            <a:fillRect/>
          </a:stretch>
        </p:blipFill>
        <p:spPr bwMode="auto">
          <a:xfrm>
            <a:off x="533400" y="990600"/>
            <a:ext cx="3698875" cy="4953000"/>
          </a:xfrm>
          <a:prstGeom prst="rect">
            <a:avLst/>
          </a:prstGeom>
          <a:noFill/>
        </p:spPr>
      </p:pic>
    </p:spTree>
  </p:cSld>
  <p:clrMapOvr>
    <a:masterClrMapping/>
  </p:clrMapOvr>
</p:sld>
</file>

<file path=ppt/slides/slide2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a:srcRect/>
          <a:stretch>
            <a:fillRect/>
          </a:stretch>
        </p:blipFill>
        <p:spPr bwMode="auto">
          <a:xfrm>
            <a:off x="3838575" y="0"/>
            <a:ext cx="5305425" cy="6858000"/>
          </a:xfrm>
          <a:prstGeom prst="rect">
            <a:avLst/>
          </a:prstGeom>
          <a:noFill/>
          <a:ln w="9525">
            <a:noFill/>
            <a:miter lim="800000"/>
            <a:headEnd/>
            <a:tailEnd/>
          </a:ln>
          <a:effectLst/>
        </p:spPr>
      </p:pic>
      <p:sp>
        <p:nvSpPr>
          <p:cNvPr id="25603" name="Text Box 3"/>
          <p:cNvSpPr txBox="1">
            <a:spLocks noChangeArrowheads="1"/>
          </p:cNvSpPr>
          <p:nvPr/>
        </p:nvSpPr>
        <p:spPr bwMode="auto">
          <a:xfrm>
            <a:off x="457200" y="1600200"/>
            <a:ext cx="2971800" cy="3798888"/>
          </a:xfrm>
          <a:prstGeom prst="rect">
            <a:avLst/>
          </a:prstGeom>
          <a:noFill/>
          <a:ln w="9525">
            <a:noFill/>
            <a:miter lim="800000"/>
            <a:headEnd/>
            <a:tailEnd/>
          </a:ln>
          <a:effectLst/>
        </p:spPr>
        <p:txBody>
          <a:bodyPr>
            <a:prstTxWarp prst="textNoShape">
              <a:avLst/>
            </a:prstTxWarp>
            <a:spAutoFit/>
          </a:bodyPr>
          <a:lstStyle/>
          <a:p>
            <a:pPr algn="ctr" eaLnBrk="1" hangingPunct="1">
              <a:spcBef>
                <a:spcPct val="50000"/>
              </a:spcBef>
            </a:pPr>
            <a:r>
              <a:rPr lang="en-US" sz="2000" b="1" dirty="0"/>
              <a:t>How is Opportunity Distributed in a Hot Market City?</a:t>
            </a:r>
          </a:p>
          <a:p>
            <a:pPr algn="ctr" eaLnBrk="1" hangingPunct="1">
              <a:spcBef>
                <a:spcPct val="50000"/>
              </a:spcBef>
            </a:pPr>
            <a:r>
              <a:rPr lang="en-US" sz="2000" b="1" dirty="0"/>
              <a:t>(Austin, TX)</a:t>
            </a:r>
          </a:p>
          <a:p>
            <a:pPr algn="ctr" eaLnBrk="1" hangingPunct="1">
              <a:spcBef>
                <a:spcPct val="50000"/>
              </a:spcBef>
            </a:pPr>
            <a:r>
              <a:rPr lang="en-US" b="1" dirty="0"/>
              <a:t>Opportunity in the Austin region is more centralized (not a hollow region like Cleveland or Baltimore). Although, opportunity is more centralized it is still spatially segregated.</a:t>
            </a:r>
            <a:r>
              <a:rPr lang="en-US" dirty="0"/>
              <a:t>  </a:t>
            </a:r>
          </a:p>
        </p:txBody>
      </p:sp>
    </p:spTree>
  </p:cSld>
  <p:clrMapOvr>
    <a:masterClrMapping/>
  </p:clrMapOvr>
</p:sld>
</file>

<file path=ppt/slides/slide2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a:srcRect/>
          <a:stretch>
            <a:fillRect/>
          </a:stretch>
        </p:blipFill>
        <p:spPr bwMode="auto">
          <a:xfrm>
            <a:off x="3856038" y="0"/>
            <a:ext cx="5287962" cy="6858000"/>
          </a:xfrm>
          <a:prstGeom prst="rect">
            <a:avLst/>
          </a:prstGeom>
          <a:noFill/>
          <a:ln w="9525">
            <a:noFill/>
            <a:miter lim="800000"/>
            <a:headEnd/>
            <a:tailEnd/>
          </a:ln>
          <a:effectLst/>
        </p:spPr>
      </p:pic>
      <p:sp>
        <p:nvSpPr>
          <p:cNvPr id="26627" name="Text Box 3"/>
          <p:cNvSpPr txBox="1">
            <a:spLocks noChangeArrowheads="1"/>
          </p:cNvSpPr>
          <p:nvPr/>
        </p:nvSpPr>
        <p:spPr bwMode="auto">
          <a:xfrm>
            <a:off x="228600" y="228600"/>
            <a:ext cx="3352800" cy="2282825"/>
          </a:xfrm>
          <a:prstGeom prst="rect">
            <a:avLst/>
          </a:prstGeom>
          <a:noFill/>
          <a:ln w="9525">
            <a:noFill/>
            <a:miter lim="800000"/>
            <a:headEnd/>
            <a:tailEnd/>
          </a:ln>
          <a:effectLst/>
        </p:spPr>
        <p:txBody>
          <a:bodyPr>
            <a:prstTxWarp prst="textNoShape">
              <a:avLst/>
            </a:prstTxWarp>
            <a:spAutoFit/>
          </a:bodyPr>
          <a:lstStyle/>
          <a:p>
            <a:pPr algn="ctr">
              <a:spcBef>
                <a:spcPct val="50000"/>
              </a:spcBef>
            </a:pPr>
            <a:r>
              <a:rPr lang="en-US" sz="2400" b="1" dirty="0">
                <a:latin typeface="Tahoma" charset="0"/>
              </a:rPr>
              <a:t>An in-depth view of the distribution of high and low opportunity areas in and around the City of Austin</a:t>
            </a:r>
          </a:p>
        </p:txBody>
      </p:sp>
    </p:spTree>
  </p:cSld>
  <p:clrMapOvr>
    <a:masterClrMapping/>
  </p:clrMapOvr>
</p:sld>
</file>

<file path=ppt/slides/slide2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Economic Outcomes: The Green Dividend</a:t>
            </a:r>
            <a:endParaRPr lang="en-US" dirty="0">
              <a:solidFill>
                <a:srgbClr val="FF0000"/>
              </a:solidFill>
            </a:endParaRPr>
          </a:p>
        </p:txBody>
      </p:sp>
      <p:sp>
        <p:nvSpPr>
          <p:cNvPr id="3" name="Content Placeholder 2"/>
          <p:cNvSpPr>
            <a:spLocks noGrp="1"/>
          </p:cNvSpPr>
          <p:nvPr>
            <p:ph idx="1"/>
          </p:nvPr>
        </p:nvSpPr>
        <p:spPr/>
        <p:txBody>
          <a:bodyPr/>
          <a:lstStyle/>
          <a:p>
            <a:endParaRPr lang="en-US" dirty="0"/>
          </a:p>
        </p:txBody>
      </p:sp>
    </p:spTree>
  </p:cSld>
  <p:clrMapOvr>
    <a:masterClrMapping/>
  </p:clrMapOvr>
  <p:timing>
    <p:tnLst>
      <p:par>
        <p:cTn id="1" dur="indefinite" restart="never" nodeType="tmRoot"/>
      </p:par>
    </p:tnLst>
  </p:timing>
</p:sld>
</file>

<file path=ppt/slides/slide2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60450" name="Rectangle 2"/>
          <p:cNvSpPr>
            <a:spLocks noGrp="1" noChangeArrowheads="1"/>
          </p:cNvSpPr>
          <p:nvPr>
            <p:ph type="title"/>
          </p:nvPr>
        </p:nvSpPr>
        <p:spPr/>
        <p:txBody>
          <a:bodyPr/>
          <a:lstStyle/>
          <a:p>
            <a:pPr>
              <a:defRPr/>
            </a:pPr>
            <a:r>
              <a:rPr lang="en-US" altLang="zh-CN" dirty="0" smtClean="0">
                <a:ea typeface="宋体" pitchFamily="-109" charset="-122"/>
                <a:cs typeface="宋体" pitchFamily="-109" charset="-122"/>
              </a:rPr>
              <a:t>The </a:t>
            </a:r>
            <a:r>
              <a:rPr lang="en-US" altLang="zh-CN" smtClean="0">
                <a:ea typeface="宋体" pitchFamily="-109" charset="-122"/>
                <a:cs typeface="宋体" pitchFamily="-109" charset="-122"/>
              </a:rPr>
              <a:t>Green Dividend</a:t>
            </a:r>
            <a:endParaRPr lang="en-US" altLang="zh-CN" dirty="0">
              <a:ea typeface="宋体" pitchFamily="-109" charset="-122"/>
              <a:cs typeface="宋体" pitchFamily="-109" charset="-122"/>
            </a:endParaRPr>
          </a:p>
        </p:txBody>
      </p:sp>
      <p:sp>
        <p:nvSpPr>
          <p:cNvPr id="360451" name="Rectangle 3"/>
          <p:cNvSpPr>
            <a:spLocks noGrp="1" noChangeArrowheads="1"/>
          </p:cNvSpPr>
          <p:nvPr>
            <p:ph type="body" idx="1"/>
          </p:nvPr>
        </p:nvSpPr>
        <p:spPr/>
        <p:txBody>
          <a:bodyPr/>
          <a:lstStyle/>
          <a:p>
            <a:pPr>
              <a:buFont typeface="Wingdings" pitchFamily="-109" charset="2"/>
              <a:buChar char="Ø"/>
              <a:defRPr/>
            </a:pPr>
            <a:r>
              <a:rPr lang="en-US" altLang="zh-CN" sz="2300" dirty="0">
                <a:ea typeface="宋体" pitchFamily="-109" charset="-122"/>
                <a:cs typeface="宋体" pitchFamily="-109" charset="-122"/>
              </a:rPr>
              <a:t>Portlanders drive an average 20% fewer miles per day compared to other large cities in America</a:t>
            </a:r>
          </a:p>
          <a:p>
            <a:pPr>
              <a:buFont typeface="Wingdings" pitchFamily="-109" charset="2"/>
              <a:buChar char="Ø"/>
              <a:defRPr/>
            </a:pPr>
            <a:r>
              <a:rPr lang="en-US" altLang="zh-CN" sz="2300" dirty="0">
                <a:ea typeface="宋体" pitchFamily="-109" charset="-122"/>
                <a:cs typeface="宋体" pitchFamily="-109" charset="-122"/>
              </a:rPr>
              <a:t>Total savings per year:  </a:t>
            </a:r>
            <a:br>
              <a:rPr lang="en-US" altLang="zh-CN" sz="2300" dirty="0">
                <a:ea typeface="宋体" pitchFamily="-109" charset="-122"/>
                <a:cs typeface="宋体" pitchFamily="-109" charset="-122"/>
              </a:rPr>
            </a:br>
            <a:r>
              <a:rPr lang="en-US" altLang="zh-CN" sz="2300" dirty="0">
                <a:ea typeface="宋体" pitchFamily="-109" charset="-122"/>
                <a:cs typeface="宋体" pitchFamily="-109" charset="-122"/>
              </a:rPr>
              <a:t>$1.1 billion in direct costs (e.g. gas)</a:t>
            </a:r>
            <a:br>
              <a:rPr lang="en-US" altLang="zh-CN" sz="2300" dirty="0">
                <a:ea typeface="宋体" pitchFamily="-109" charset="-122"/>
                <a:cs typeface="宋体" pitchFamily="-109" charset="-122"/>
              </a:rPr>
            </a:br>
            <a:r>
              <a:rPr lang="en-US" altLang="zh-CN" sz="2300" dirty="0">
                <a:ea typeface="宋体" pitchFamily="-109" charset="-122"/>
                <a:cs typeface="宋体" pitchFamily="-109" charset="-122"/>
              </a:rPr>
              <a:t>$1.5 billion in time savings</a:t>
            </a:r>
          </a:p>
          <a:p>
            <a:pPr>
              <a:buFont typeface="Wingdings" pitchFamily="-109" charset="2"/>
              <a:buChar char="Ø"/>
              <a:defRPr/>
            </a:pPr>
            <a:r>
              <a:rPr lang="en-US" altLang="zh-CN" sz="2300" dirty="0">
                <a:ea typeface="宋体" pitchFamily="-109" charset="-122"/>
                <a:cs typeface="宋体" pitchFamily="-109" charset="-122"/>
              </a:rPr>
              <a:t>Money not spent on vehicles and gasoline (which leaves the region) can be spent locally on housing, dining out, beer, coffee, etc</a:t>
            </a:r>
            <a:r>
              <a:rPr lang="en-US" altLang="zh-CN" sz="2300" dirty="0" smtClean="0">
                <a:ea typeface="宋体" pitchFamily="-109" charset="-122"/>
                <a:cs typeface="宋体" pitchFamily="-109" charset="-122"/>
              </a:rPr>
              <a:t>.</a:t>
            </a:r>
          </a:p>
          <a:p>
            <a:pPr>
              <a:buFont typeface="Wingdings" pitchFamily="-109" charset="2"/>
              <a:buChar char="Ø"/>
              <a:defRPr/>
            </a:pPr>
            <a:r>
              <a:rPr lang="en-US" altLang="zh-CN" sz="2300" dirty="0" smtClean="0">
                <a:ea typeface="宋体" pitchFamily="-109" charset="-122"/>
                <a:cs typeface="宋体" pitchFamily="-109" charset="-122"/>
              </a:rPr>
              <a:t>4</a:t>
            </a:r>
            <a:r>
              <a:rPr lang="en-US" altLang="zh-CN" sz="2300" baseline="30000" dirty="0" smtClean="0">
                <a:ea typeface="宋体" pitchFamily="-109" charset="-122"/>
                <a:cs typeface="宋体" pitchFamily="-109" charset="-122"/>
              </a:rPr>
              <a:t>th</a:t>
            </a:r>
            <a:r>
              <a:rPr lang="en-US" altLang="zh-CN" sz="2300" dirty="0" smtClean="0">
                <a:ea typeface="宋体" pitchFamily="-109" charset="-122"/>
                <a:cs typeface="宋体" pitchFamily="-109" charset="-122"/>
              </a:rPr>
              <a:t> highest migration rate of young </a:t>
            </a:r>
            <a:r>
              <a:rPr lang="en-US" altLang="zh-CN" sz="2300" dirty="0" err="1" smtClean="0">
                <a:ea typeface="宋体" pitchFamily="-109" charset="-122"/>
                <a:cs typeface="宋体" pitchFamily="-109" charset="-122"/>
              </a:rPr>
              <a:t>creatives</a:t>
            </a:r>
            <a:endParaRPr lang="en-US" altLang="zh-CN" sz="2300" dirty="0" smtClean="0">
              <a:ea typeface="宋体" pitchFamily="-109" charset="-122"/>
              <a:cs typeface="宋体" pitchFamily="-109" charset="-122"/>
            </a:endParaRPr>
          </a:p>
          <a:p>
            <a:pPr>
              <a:buFont typeface="Wingdings" pitchFamily="-109" charset="2"/>
              <a:buChar char="Ø"/>
              <a:defRPr/>
            </a:pPr>
            <a:r>
              <a:rPr lang="en-US" altLang="zh-CN" sz="2300" dirty="0" smtClean="0">
                <a:ea typeface="宋体" pitchFamily="-109" charset="-122"/>
                <a:cs typeface="宋体" pitchFamily="-109" charset="-122"/>
              </a:rPr>
              <a:t>Green businesses</a:t>
            </a:r>
          </a:p>
          <a:p>
            <a:pPr>
              <a:buFont typeface="Wingdings" pitchFamily="-109" charset="2"/>
              <a:buChar char="Ø"/>
              <a:defRPr/>
            </a:pPr>
            <a:r>
              <a:rPr lang="en-US" altLang="zh-CN" sz="2300" dirty="0" smtClean="0">
                <a:ea typeface="宋体" pitchFamily="-109" charset="-122"/>
                <a:cs typeface="宋体" pitchFamily="-109" charset="-122"/>
              </a:rPr>
              <a:t>Artisan economy</a:t>
            </a:r>
            <a:endParaRPr lang="en-US" altLang="zh-CN" sz="2300" dirty="0">
              <a:ea typeface="宋体" pitchFamily="-109" charset="-122"/>
              <a:cs typeface="宋体" pitchFamily="-109"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04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04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604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045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6045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6045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0451" grpId="0" build="p"/>
    </p:bldLst>
  </p:timing>
</p:sld>
</file>

<file path=ppt/slides/slide2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239042" name="Rectangle 2"/>
          <p:cNvSpPr>
            <a:spLocks noGrp="1" noChangeArrowheads="1"/>
          </p:cNvSpPr>
          <p:nvPr>
            <p:ph type="title"/>
          </p:nvPr>
        </p:nvSpPr>
        <p:spPr/>
        <p:txBody>
          <a:bodyPr/>
          <a:lstStyle/>
          <a:p>
            <a:r>
              <a:rPr lang="en-US"/>
              <a:t>Flexcar</a:t>
            </a:r>
          </a:p>
        </p:txBody>
      </p:sp>
      <p:sp>
        <p:nvSpPr>
          <p:cNvPr id="1239043" name="Rectangle 3"/>
          <p:cNvSpPr>
            <a:spLocks noGrp="1" noChangeArrowheads="1"/>
          </p:cNvSpPr>
          <p:nvPr>
            <p:ph type="body" idx="1"/>
          </p:nvPr>
        </p:nvSpPr>
        <p:spPr/>
        <p:txBody>
          <a:bodyPr/>
          <a:lstStyle/>
          <a:p>
            <a:pPr>
              <a:lnSpc>
                <a:spcPct val="90000"/>
              </a:lnSpc>
            </a:pPr>
            <a:r>
              <a:rPr lang="en-US" sz="2800">
                <a:latin typeface="Palatino" charset="0"/>
              </a:rPr>
              <a:t>Flexcar is a member-based mobility club that gives its members the key to new cars, trucks, and minivans located across a metropolitan region. You pay an hourly rate, and Flexcar pays for the car, insurance and gas.  There are more than 8,000 Flexcar members.  </a:t>
            </a:r>
            <a:endParaRPr lang="en-US" sz="2800"/>
          </a:p>
        </p:txBody>
      </p:sp>
    </p:spTree>
  </p:cSld>
  <p:clrMapOvr>
    <a:masterClrMapping/>
  </p:clrMapOvr>
  <p:timing>
    <p:tnLst>
      <p:par>
        <p:cTn id="1" dur="indefinite" restart="never" nodeType="tmRoot"/>
      </p:par>
    </p:tnLst>
  </p:timing>
</p:sld>
</file>

<file path=ppt/slides/slide2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254402" name="Rectangle 2"/>
          <p:cNvSpPr>
            <a:spLocks noGrp="1" noChangeArrowheads="1"/>
          </p:cNvSpPr>
          <p:nvPr>
            <p:ph type="title"/>
          </p:nvPr>
        </p:nvSpPr>
        <p:spPr>
          <a:xfrm>
            <a:off x="685800" y="307975"/>
            <a:ext cx="7772400" cy="798513"/>
          </a:xfrm>
          <a:effectLst>
            <a:outerShdw blurRad="63500" dist="35921" dir="18900000" algn="ctr" rotWithShape="0">
              <a:schemeClr val="bg2">
                <a:alpha val="74998"/>
              </a:schemeClr>
            </a:outerShdw>
          </a:effectLst>
        </p:spPr>
        <p:txBody>
          <a:bodyPr/>
          <a:lstStyle/>
          <a:p>
            <a:r>
              <a:rPr lang="en-US" sz="3200"/>
              <a:t>Stormwater Management, Inc</a:t>
            </a:r>
            <a:endParaRPr lang="en-US"/>
          </a:p>
        </p:txBody>
      </p:sp>
      <p:pic>
        <p:nvPicPr>
          <p:cNvPr id="1254403" name="Picture 3" descr="Company Photo - January 2003"/>
          <p:cNvPicPr>
            <a:picLocks noGrp="1" noChangeAspect="1" noChangeArrowheads="1"/>
          </p:cNvPicPr>
          <p:nvPr>
            <p:ph sz="quarter" idx="2"/>
          </p:nvPr>
        </p:nvPicPr>
        <p:blipFill>
          <a:blip r:embed="rId3"/>
          <a:srcRect/>
          <a:stretch>
            <a:fillRect/>
          </a:stretch>
        </p:blipFill>
        <p:spPr>
          <a:xfrm>
            <a:off x="5410200" y="3810000"/>
            <a:ext cx="3265488" cy="2106613"/>
          </a:xfrm>
          <a:ln>
            <a:solidFill>
              <a:srgbClr val="FFCC66"/>
            </a:solidFill>
          </a:ln>
        </p:spPr>
      </p:pic>
      <p:pic>
        <p:nvPicPr>
          <p:cNvPr id="1254404" name="Picture 4" descr="Corporate Building Pic 2004"/>
          <p:cNvPicPr>
            <a:picLocks noGrp="1" noChangeAspect="1" noChangeArrowheads="1"/>
          </p:cNvPicPr>
          <p:nvPr>
            <p:ph sz="quarter" idx="3"/>
          </p:nvPr>
        </p:nvPicPr>
        <p:blipFill>
          <a:blip r:embed="rId4"/>
          <a:srcRect/>
          <a:stretch>
            <a:fillRect/>
          </a:stretch>
        </p:blipFill>
        <p:spPr>
          <a:xfrm>
            <a:off x="5410200" y="1143000"/>
            <a:ext cx="3251200" cy="2438400"/>
          </a:xfrm>
          <a:ln>
            <a:solidFill>
              <a:srgbClr val="FFCC66"/>
            </a:solidFill>
          </a:ln>
        </p:spPr>
      </p:pic>
      <p:sp>
        <p:nvSpPr>
          <p:cNvPr id="1254405" name="Rectangle 5"/>
          <p:cNvSpPr>
            <a:spLocks noGrp="1" noChangeArrowheads="1"/>
          </p:cNvSpPr>
          <p:nvPr>
            <p:ph type="body" sz="half" idx="1"/>
          </p:nvPr>
        </p:nvSpPr>
        <p:spPr>
          <a:xfrm>
            <a:off x="381000" y="1143000"/>
            <a:ext cx="4914900" cy="5211763"/>
          </a:xfrm>
          <a:noFill/>
          <a:ln/>
        </p:spPr>
        <p:txBody>
          <a:bodyPr/>
          <a:lstStyle/>
          <a:p>
            <a:pPr marL="225425" indent="-225425">
              <a:spcBef>
                <a:spcPct val="40000"/>
              </a:spcBef>
            </a:pPr>
            <a:r>
              <a:rPr lang="en-US" sz="2800"/>
              <a:t>Founded in Portland in 1995 to solve local stormwater pollution problems</a:t>
            </a:r>
          </a:p>
          <a:p>
            <a:pPr marL="225425" indent="-225425">
              <a:spcBef>
                <a:spcPct val="40000"/>
              </a:spcBef>
            </a:pPr>
            <a:r>
              <a:rPr lang="en-US" sz="2800"/>
              <a:t>Has grown to 13 regional offices throughout the US</a:t>
            </a:r>
          </a:p>
          <a:p>
            <a:pPr marL="225425" indent="-225425">
              <a:spcBef>
                <a:spcPct val="40000"/>
              </a:spcBef>
            </a:pPr>
            <a:r>
              <a:rPr lang="en-US" sz="2800"/>
              <a:t>Installations in 32 states</a:t>
            </a:r>
          </a:p>
          <a:p>
            <a:pPr marL="225425" indent="-225425">
              <a:spcBef>
                <a:spcPct val="40000"/>
              </a:spcBef>
            </a:pPr>
            <a:r>
              <a:rPr lang="en-US" sz="2800"/>
              <a:t>Operations in Australia, Canada, Korea and New Zealand</a:t>
            </a:r>
          </a:p>
        </p:txBody>
      </p:sp>
    </p:spTree>
  </p:cSld>
  <p:clrMapOvr>
    <a:masterClrMapping/>
  </p:clrMapOvr>
  <p:transition/>
  <p:timing>
    <p:tnLst>
      <p:par>
        <p:cTn id="1" dur="indefinite" restart="never" nodeType="tmRoot"/>
      </p:par>
    </p:tnLst>
  </p:timing>
</p:sld>
</file>

<file path=ppt/slides/slide2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250306" name="Rectangle 2"/>
          <p:cNvSpPr>
            <a:spLocks noGrp="1" noChangeArrowheads="1"/>
          </p:cNvSpPr>
          <p:nvPr>
            <p:ph type="title"/>
          </p:nvPr>
        </p:nvSpPr>
        <p:spPr>
          <a:xfrm>
            <a:off x="685800" y="228600"/>
            <a:ext cx="7772400" cy="1143000"/>
          </a:xfrm>
        </p:spPr>
        <p:txBody>
          <a:bodyPr/>
          <a:lstStyle/>
          <a:p>
            <a:r>
              <a:rPr lang="en-US" b="0"/>
              <a:t>Stumptown Coffee Roasters</a:t>
            </a:r>
          </a:p>
        </p:txBody>
      </p:sp>
      <p:sp>
        <p:nvSpPr>
          <p:cNvPr id="1250307" name="Rectangle 3"/>
          <p:cNvSpPr>
            <a:spLocks noChangeArrowheads="1"/>
          </p:cNvSpPr>
          <p:nvPr/>
        </p:nvSpPr>
        <p:spPr bwMode="auto">
          <a:xfrm>
            <a:off x="4572000" y="1447800"/>
            <a:ext cx="4343400" cy="5181600"/>
          </a:xfrm>
          <a:prstGeom prst="rect">
            <a:avLst/>
          </a:prstGeom>
          <a:noFill/>
          <a:ln w="9525">
            <a:noFill/>
            <a:miter lim="800000"/>
            <a:headEnd/>
            <a:tailEnd/>
          </a:ln>
          <a:effectLst/>
        </p:spPr>
        <p:txBody>
          <a:bodyPr>
            <a:prstTxWarp prst="textNoShape">
              <a:avLst/>
            </a:prstTxWarp>
          </a:bodyPr>
          <a:lstStyle/>
          <a:p>
            <a:pPr marL="342900" indent="-342900" algn="l">
              <a:spcBef>
                <a:spcPct val="20000"/>
              </a:spcBef>
              <a:buClr>
                <a:schemeClr val="hlink"/>
              </a:buClr>
              <a:buSzPct val="80000"/>
              <a:buFont typeface="Wingdings" charset="2"/>
              <a:buNone/>
            </a:pPr>
            <a:r>
              <a:rPr lang="en-US" sz="3200">
                <a:effectLst>
                  <a:outerShdw blurRad="38100" dist="38100" dir="2700000" algn="tl">
                    <a:srgbClr val="000000"/>
                  </a:outerShdw>
                </a:effectLst>
              </a:rPr>
              <a:t>	</a:t>
            </a:r>
          </a:p>
        </p:txBody>
      </p:sp>
      <p:sp>
        <p:nvSpPr>
          <p:cNvPr id="1250308" name="Rectangle 4"/>
          <p:cNvSpPr>
            <a:spLocks noChangeArrowheads="1"/>
          </p:cNvSpPr>
          <p:nvPr/>
        </p:nvSpPr>
        <p:spPr bwMode="auto">
          <a:xfrm>
            <a:off x="3733800" y="1606550"/>
            <a:ext cx="5181600" cy="1739900"/>
          </a:xfrm>
          <a:prstGeom prst="rect">
            <a:avLst/>
          </a:prstGeom>
          <a:noFill/>
          <a:ln w="9525">
            <a:noFill/>
            <a:miter lim="800000"/>
            <a:headEnd/>
            <a:tailEnd/>
          </a:ln>
          <a:effectLst/>
        </p:spPr>
        <p:txBody>
          <a:bodyPr anchor="ctr">
            <a:prstTxWarp prst="textNoShape">
              <a:avLst/>
            </a:prstTxWarp>
            <a:spAutoFit/>
          </a:bodyPr>
          <a:lstStyle/>
          <a:p>
            <a:r>
              <a:rPr lang="en-US" b="1" i="1"/>
              <a:t>Stumptown Coffee Roasters</a:t>
            </a:r>
            <a:r>
              <a:rPr lang="en-US" b="1"/>
              <a:t>’ belief in sustainable business practices leads the company to not only support coffee farms that are committed to the well being of workers, land and water, but also to reduce its own environmental footprint.</a:t>
            </a:r>
          </a:p>
        </p:txBody>
      </p:sp>
      <p:pic>
        <p:nvPicPr>
          <p:cNvPr id="1250309" name="Picture 5" descr="stumptown1"/>
          <p:cNvPicPr>
            <a:picLocks noGrp="1" noChangeAspect="1" noChangeArrowheads="1"/>
          </p:cNvPicPr>
          <p:nvPr>
            <p:ph sz="quarter" idx="2"/>
          </p:nvPr>
        </p:nvPicPr>
        <p:blipFill>
          <a:blip r:embed="rId3"/>
          <a:srcRect/>
          <a:stretch>
            <a:fillRect/>
          </a:stretch>
        </p:blipFill>
        <p:spPr>
          <a:xfrm>
            <a:off x="4397375" y="3746500"/>
            <a:ext cx="2976563" cy="1951038"/>
          </a:xfrm>
          <a:ln/>
        </p:spPr>
      </p:pic>
      <p:pic>
        <p:nvPicPr>
          <p:cNvPr id="1250310" name="Picture 6" descr="stumptown3"/>
          <p:cNvPicPr>
            <a:picLocks noGrp="1" noChangeAspect="1" noChangeArrowheads="1"/>
          </p:cNvPicPr>
          <p:nvPr>
            <p:ph sz="half" idx="1"/>
          </p:nvPr>
        </p:nvPicPr>
        <p:blipFill>
          <a:blip r:embed="rId4"/>
          <a:srcRect/>
          <a:stretch>
            <a:fillRect/>
          </a:stretch>
        </p:blipFill>
        <p:spPr>
          <a:xfrm>
            <a:off x="381000" y="1219200"/>
            <a:ext cx="2743200" cy="4127500"/>
          </a:xfrm>
          <a:ln/>
        </p:spPr>
      </p:pic>
    </p:spTree>
  </p:cSld>
  <p:clrMapOvr>
    <a:masterClrMapping/>
  </p:clrMapOvr>
  <p:timing>
    <p:tnLst>
      <p:par>
        <p:cTn id="1" dur="indefinite" restart="never" nodeType="tmRoot"/>
      </p:par>
    </p:tnLst>
  </p:timing>
</p:sld>
</file>

<file path=ppt/slides/slide2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236994" name="Rectangle 2"/>
          <p:cNvSpPr>
            <a:spLocks noGrp="1" noChangeArrowheads="1"/>
          </p:cNvSpPr>
          <p:nvPr>
            <p:ph type="title"/>
          </p:nvPr>
        </p:nvSpPr>
        <p:spPr/>
        <p:txBody>
          <a:bodyPr/>
          <a:lstStyle/>
          <a:p>
            <a:r>
              <a:rPr lang="en-US"/>
              <a:t>Bicycle-related businesses</a:t>
            </a:r>
          </a:p>
        </p:txBody>
      </p:sp>
      <p:pic>
        <p:nvPicPr>
          <p:cNvPr id="1236995" name="Picture 3"/>
          <p:cNvPicPr>
            <a:picLocks noGrp="1" noChangeAspect="1" noChangeArrowheads="1"/>
          </p:cNvPicPr>
          <p:nvPr>
            <p:ph idx="1"/>
          </p:nvPr>
        </p:nvPicPr>
        <p:blipFill>
          <a:blip r:embed="rId3"/>
          <a:srcRect/>
          <a:stretch>
            <a:fillRect/>
          </a:stretch>
        </p:blipFill>
        <p:spPr>
          <a:xfrm>
            <a:off x="1527175" y="1600200"/>
            <a:ext cx="6088063" cy="4530725"/>
          </a:xfrm>
          <a:ln/>
        </p:spPr>
      </p:pic>
    </p:spTree>
  </p:cSld>
  <p:clrMapOvr>
    <a:masterClrMapping/>
  </p:clrMapOvr>
  <p:timing>
    <p:tnLst>
      <p:par>
        <p:cTn id="1" dur="indefinite" restart="never" nodeType="tmRoot"/>
      </p:par>
    </p:tnLst>
  </p:timing>
</p:sld>
</file>

<file path=ppt/slides/slide2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smtClean="0">
                <a:ea typeface="+mj-ea"/>
                <a:cs typeface="+mj-cs"/>
              </a:rPr>
              <a:t>Bike Political Economy</a:t>
            </a:r>
            <a:endParaRPr lang="en-US" dirty="0">
              <a:ea typeface="+mj-ea"/>
              <a:cs typeface="+mj-cs"/>
            </a:endParaRPr>
          </a:p>
        </p:txBody>
      </p:sp>
      <p:sp>
        <p:nvSpPr>
          <p:cNvPr id="3" name="Content Placeholder 2"/>
          <p:cNvSpPr>
            <a:spLocks noGrp="1"/>
          </p:cNvSpPr>
          <p:nvPr>
            <p:ph idx="1"/>
          </p:nvPr>
        </p:nvSpPr>
        <p:spPr/>
        <p:txBody>
          <a:bodyPr/>
          <a:lstStyle/>
          <a:p>
            <a:pPr eaLnBrk="1" hangingPunct="1">
              <a:buFont typeface="Wingdings" pitchFamily="-109" charset="2"/>
              <a:buChar char="Ø"/>
              <a:defRPr/>
            </a:pPr>
            <a:r>
              <a:rPr lang="en-US" dirty="0" smtClean="0">
                <a:ea typeface="+mn-ea"/>
                <a:cs typeface="+mn-cs"/>
              </a:rPr>
              <a:t>It is a $90 million dollar industry, employing 800 people.  Still a drop in the bucket of Portland’s $17 billion economy but growing</a:t>
            </a:r>
          </a:p>
          <a:p>
            <a:pPr eaLnBrk="1" hangingPunct="1">
              <a:buFont typeface="Wingdings" pitchFamily="-109" charset="2"/>
              <a:buChar char="Ø"/>
              <a:defRPr/>
            </a:pPr>
            <a:r>
              <a:rPr lang="en-US" dirty="0" smtClean="0"/>
              <a:t>Progressive local candidates bike vote critical</a:t>
            </a:r>
          </a:p>
        </p:txBody>
      </p:sp>
    </p:spTree>
  </p:cSld>
  <p:clrMapOvr>
    <a:masterClrMapping/>
  </p:clrMapOvr>
  <p:timing>
    <p:tnLst>
      <p:par>
        <p:cTn id="1" dur="indefinite" restart="never" nodeType="tmRoot"/>
      </p:par>
    </p:tnLst>
  </p:timing>
</p:sld>
</file>

<file path=ppt/slides/slide2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sz="3600" dirty="0" smtClean="0">
                <a:solidFill>
                  <a:srgbClr val="FF0000"/>
                </a:solidFill>
                <a:ea typeface="+mj-ea"/>
                <a:cs typeface="+mj-cs"/>
              </a:rPr>
              <a:t>Migration: The Young </a:t>
            </a:r>
            <a:r>
              <a:rPr lang="en-US" sz="3600" dirty="0" err="1" smtClean="0">
                <a:solidFill>
                  <a:srgbClr val="FF0000"/>
                </a:solidFill>
                <a:ea typeface="+mj-ea"/>
                <a:cs typeface="+mj-cs"/>
              </a:rPr>
              <a:t>Creatives</a:t>
            </a:r>
            <a:endParaRPr lang="en-US" sz="3600" dirty="0">
              <a:solidFill>
                <a:srgbClr val="FF0000"/>
              </a:solidFill>
              <a:ea typeface="+mj-ea"/>
              <a:cs typeface="+mj-cs"/>
            </a:endParaRPr>
          </a:p>
        </p:txBody>
      </p:sp>
      <p:sp>
        <p:nvSpPr>
          <p:cNvPr id="3" name="Content Placeholder 2"/>
          <p:cNvSpPr>
            <a:spLocks noGrp="1"/>
          </p:cNvSpPr>
          <p:nvPr>
            <p:ph idx="1"/>
          </p:nvPr>
        </p:nvSpPr>
        <p:spPr/>
        <p:txBody>
          <a:bodyPr/>
          <a:lstStyle/>
          <a:p>
            <a:pPr eaLnBrk="1" hangingPunct="1">
              <a:buFont typeface="Wingdings" pitchFamily="-107" charset="2"/>
              <a:buChar char="Ø"/>
              <a:defRPr/>
            </a:pPr>
            <a:r>
              <a:rPr lang="en-US" sz="2800" dirty="0" smtClean="0">
                <a:ea typeface="+mn-ea"/>
                <a:cs typeface="+mn-cs"/>
              </a:rPr>
              <a:t>The </a:t>
            </a:r>
            <a:r>
              <a:rPr lang="en-US" sz="2800" b="1" dirty="0" smtClean="0">
                <a:ea typeface="+mn-ea"/>
                <a:cs typeface="+mn-cs"/>
              </a:rPr>
              <a:t>Young </a:t>
            </a:r>
            <a:r>
              <a:rPr lang="en-US" sz="2800" b="1" dirty="0" err="1" smtClean="0">
                <a:ea typeface="+mn-ea"/>
                <a:cs typeface="+mn-cs"/>
              </a:rPr>
              <a:t>Creatives</a:t>
            </a:r>
            <a:r>
              <a:rPr lang="en-US" sz="2800" dirty="0" smtClean="0">
                <a:ea typeface="+mn-ea"/>
                <a:cs typeface="+mn-cs"/>
              </a:rPr>
              <a:t> –well educated, innovative and entrepreneurial</a:t>
            </a:r>
          </a:p>
          <a:p>
            <a:pPr eaLnBrk="1" hangingPunct="1">
              <a:buFont typeface="Wingdings" pitchFamily="-107" charset="2"/>
              <a:buChar char="Ø"/>
              <a:defRPr/>
            </a:pPr>
            <a:r>
              <a:rPr lang="en-US" sz="2800" dirty="0" smtClean="0">
                <a:ea typeface="+mn-ea"/>
                <a:cs typeface="+mn-cs"/>
              </a:rPr>
              <a:t>They're not only sought after by companies, they start their own.  </a:t>
            </a:r>
          </a:p>
          <a:p>
            <a:pPr eaLnBrk="1" hangingPunct="1">
              <a:buFont typeface="Wingdings" pitchFamily="-107" charset="2"/>
              <a:buChar char="Ø"/>
              <a:defRPr/>
            </a:pPr>
            <a:r>
              <a:rPr lang="en-US" sz="2800" dirty="0" smtClean="0">
                <a:ea typeface="+mn-ea"/>
                <a:cs typeface="+mn-cs"/>
              </a:rPr>
              <a:t>Two-thirds of young </a:t>
            </a:r>
            <a:r>
              <a:rPr lang="en-US" sz="2800" dirty="0" err="1" smtClean="0">
                <a:ea typeface="+mn-ea"/>
                <a:cs typeface="+mn-cs"/>
              </a:rPr>
              <a:t>creatives</a:t>
            </a:r>
            <a:r>
              <a:rPr lang="en-US" sz="2800" dirty="0" smtClean="0">
                <a:ea typeface="+mn-ea"/>
                <a:cs typeface="+mn-cs"/>
              </a:rPr>
              <a:t> choose where to live before worrying about a job.</a:t>
            </a:r>
          </a:p>
          <a:p>
            <a:pPr eaLnBrk="1" hangingPunct="1">
              <a:buFont typeface="Wingdings" pitchFamily="-107" charset="2"/>
              <a:buChar char="Ø"/>
              <a:defRPr/>
            </a:pPr>
            <a:r>
              <a:rPr lang="en-US" sz="2800" dirty="0" smtClean="0">
                <a:ea typeface="+mn-ea"/>
                <a:cs typeface="+mn-cs"/>
              </a:rPr>
              <a:t>They don’t want traditional jobs.</a:t>
            </a:r>
          </a:p>
          <a:p>
            <a:pPr eaLnBrk="1" hangingPunct="1">
              <a:buFont typeface="Wingdings" pitchFamily="-107" charset="2"/>
              <a:buChar char="Ø"/>
              <a:defRPr/>
            </a:pPr>
            <a:r>
              <a:rPr lang="en-US" sz="2800" dirty="0" smtClean="0">
                <a:ea typeface="+mn-ea"/>
                <a:cs typeface="+mn-cs"/>
              </a:rPr>
              <a:t>They sew bicycle wear, design www sites, start record labels, and open a lot of coffee shops</a:t>
            </a:r>
          </a:p>
          <a:p>
            <a:pPr eaLnBrk="1" hangingPunct="1">
              <a:buFont typeface="Wingdings" pitchFamily="-107" charset="2"/>
              <a:buNone/>
              <a:defRPr/>
            </a:pPr>
            <a:r>
              <a:rPr lang="en-US" sz="2800" dirty="0" smtClean="0">
                <a:ea typeface="+mn-ea"/>
                <a:cs typeface="+mn-cs"/>
              </a:rPr>
              <a:t>  </a:t>
            </a:r>
          </a:p>
        </p:txBody>
      </p:sp>
    </p:spTree>
  </p:cSld>
  <p:clrMapOvr>
    <a:masterClrMapping/>
  </p:clrMapOvr>
  <p:timing>
    <p:tnLst>
      <p:par>
        <p:cTn id="1" dur="indefinite" restart="never" nodeType="tmRoot"/>
      </p:par>
    </p:tnLst>
  </p:timing>
</p:sld>
</file>

<file path=ppt/slides/slide2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smtClean="0">
                <a:ea typeface="+mj-ea"/>
                <a:cs typeface="+mj-cs"/>
              </a:rPr>
              <a:t>Creative Class in Portland</a:t>
            </a:r>
            <a:endParaRPr lang="en-US" dirty="0">
              <a:ea typeface="+mj-ea"/>
              <a:cs typeface="+mj-cs"/>
            </a:endParaRPr>
          </a:p>
        </p:txBody>
      </p:sp>
      <p:sp>
        <p:nvSpPr>
          <p:cNvPr id="3" name="Content Placeholder 2"/>
          <p:cNvSpPr>
            <a:spLocks noGrp="1"/>
          </p:cNvSpPr>
          <p:nvPr>
            <p:ph idx="1"/>
          </p:nvPr>
        </p:nvSpPr>
        <p:spPr/>
        <p:txBody>
          <a:bodyPr/>
          <a:lstStyle/>
          <a:p>
            <a:pPr eaLnBrk="1" hangingPunct="1">
              <a:buFont typeface="Wingdings" pitchFamily="-107" charset="2"/>
              <a:buChar char="Ø"/>
              <a:defRPr/>
            </a:pPr>
            <a:r>
              <a:rPr lang="en-US" dirty="0" smtClean="0">
                <a:ea typeface="+mn-ea"/>
                <a:cs typeface="+mn-cs"/>
              </a:rPr>
              <a:t>Last year there were twice as many people in the 25-39 age group moving into the city as leaving</a:t>
            </a:r>
          </a:p>
          <a:p>
            <a:pPr eaLnBrk="1" hangingPunct="1">
              <a:buFont typeface="Wingdings" pitchFamily="-107" charset="2"/>
              <a:buChar char="Ø"/>
              <a:defRPr/>
            </a:pPr>
            <a:r>
              <a:rPr lang="en-US" dirty="0" smtClean="0">
                <a:ea typeface="+mn-ea"/>
                <a:cs typeface="+mn-cs"/>
              </a:rPr>
              <a:t>In all, 23,454 young adults moved in while 12,125 moved out. The fourth highest net migration in America</a:t>
            </a:r>
            <a:endParaRPr lang="en-US" dirty="0">
              <a:ea typeface="+mn-ea"/>
              <a:cs typeface="+mn-cs"/>
            </a:endParaRPr>
          </a:p>
        </p:txBody>
      </p:sp>
    </p:spTree>
  </p:cSld>
  <p:clrMapOvr>
    <a:masterClrMapping/>
  </p:clrMapOvr>
  <p:timing>
    <p:tnLst>
      <p:par>
        <p:cTn id="1" dur="indefinite" restart="never" nodeType="tmRoot"/>
      </p:par>
    </p:tnLst>
  </p:timing>
</p:sld>
</file>

<file path=ppt/slides/slide2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smtClean="0">
                <a:ea typeface="+mj-ea"/>
                <a:cs typeface="+mj-cs"/>
              </a:rPr>
              <a:t>What lures the young </a:t>
            </a:r>
            <a:r>
              <a:rPr lang="en-US" dirty="0" err="1" smtClean="0">
                <a:ea typeface="+mj-ea"/>
                <a:cs typeface="+mj-cs"/>
              </a:rPr>
              <a:t>creatives</a:t>
            </a:r>
            <a:r>
              <a:rPr lang="en-US" dirty="0" smtClean="0">
                <a:ea typeface="+mj-ea"/>
                <a:cs typeface="+mj-cs"/>
              </a:rPr>
              <a:t> to Portland</a:t>
            </a:r>
            <a:endParaRPr lang="en-US" dirty="0">
              <a:ea typeface="+mj-ea"/>
              <a:cs typeface="+mj-cs"/>
            </a:endParaRPr>
          </a:p>
        </p:txBody>
      </p:sp>
      <p:sp>
        <p:nvSpPr>
          <p:cNvPr id="3" name="Content Placeholder 2"/>
          <p:cNvSpPr>
            <a:spLocks noGrp="1"/>
          </p:cNvSpPr>
          <p:nvPr>
            <p:ph idx="1"/>
          </p:nvPr>
        </p:nvSpPr>
        <p:spPr/>
        <p:txBody>
          <a:bodyPr/>
          <a:lstStyle/>
          <a:p>
            <a:pPr eaLnBrk="1" hangingPunct="1">
              <a:buFont typeface="Wingdings" pitchFamily="-107" charset="2"/>
              <a:buChar char="Ø"/>
              <a:defRPr/>
            </a:pPr>
            <a:r>
              <a:rPr lang="en-US" sz="2400" dirty="0" smtClean="0">
                <a:ea typeface="+mn-ea"/>
                <a:cs typeface="+mn-cs"/>
              </a:rPr>
              <a:t>key attractors are Portland's livability, local recreation opportunities, the music and art scenes and other "consumption opportunities," for instance, well-brewed beer.  </a:t>
            </a:r>
          </a:p>
          <a:p>
            <a:pPr eaLnBrk="1" hangingPunct="1">
              <a:buFont typeface="Wingdings" pitchFamily="-107" charset="2"/>
              <a:buChar char="Ø"/>
              <a:defRPr/>
            </a:pPr>
            <a:r>
              <a:rPr lang="en-US" sz="2400" dirty="0" smtClean="0">
                <a:ea typeface="+mn-ea"/>
                <a:cs typeface="+mn-cs"/>
              </a:rPr>
              <a:t>A primary draw of college-educated 25- to 34-year-olds is other college educated 25- to 34-years-olds.</a:t>
            </a:r>
          </a:p>
          <a:p>
            <a:pPr eaLnBrk="1" hangingPunct="1">
              <a:buFont typeface="Wingdings" pitchFamily="-107" charset="2"/>
              <a:buChar char="Ø"/>
              <a:defRPr/>
            </a:pPr>
            <a:r>
              <a:rPr lang="en-US" sz="2400" dirty="0" smtClean="0">
                <a:ea typeface="+mn-ea"/>
                <a:cs typeface="+mn-cs"/>
              </a:rPr>
              <a:t>Also mentioned are the city's neighborhoods, mass transit system, bike-friendliness and growth management policies.  </a:t>
            </a:r>
          </a:p>
          <a:p>
            <a:pPr eaLnBrk="1" hangingPunct="1">
              <a:buFont typeface="Wingdings" pitchFamily="-107" charset="2"/>
              <a:buChar char="Ø"/>
              <a:defRPr/>
            </a:pPr>
            <a:r>
              <a:rPr lang="en-US" sz="2400" dirty="0" smtClean="0">
                <a:ea typeface="+mn-ea"/>
                <a:cs typeface="+mn-cs"/>
              </a:rPr>
              <a:t>But the deciding factor is often a more intangible sense of political and social tolerance, intellectual diversity and entrepreneurial opportunity.  </a:t>
            </a:r>
          </a:p>
        </p:txBody>
      </p:sp>
    </p:spTree>
  </p:cSld>
  <p:clrMapOvr>
    <a:masterClrMapping/>
  </p:clrMapOvr>
  <p:timing>
    <p:tnLst>
      <p:par>
        <p:cTn id="1" dur="indefinite" restart="never" nodeType="tmRoot"/>
      </p:par>
    </p:tnLst>
  </p:timing>
</p:sld>
</file>

<file path=ppt/slides/slide2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smtClean="0">
                <a:ea typeface="+mj-ea"/>
                <a:cs typeface="+mj-cs"/>
              </a:rPr>
              <a:t>Young </a:t>
            </a:r>
            <a:r>
              <a:rPr lang="en-US" dirty="0" err="1" smtClean="0">
                <a:ea typeface="+mj-ea"/>
                <a:cs typeface="+mj-cs"/>
              </a:rPr>
              <a:t>Creatives</a:t>
            </a:r>
            <a:r>
              <a:rPr lang="en-US" dirty="0" smtClean="0">
                <a:ea typeface="+mj-ea"/>
                <a:cs typeface="+mj-cs"/>
              </a:rPr>
              <a:t>: An entrepreneurial arts Scene</a:t>
            </a:r>
            <a:endParaRPr lang="en-US" dirty="0">
              <a:ea typeface="+mj-ea"/>
              <a:cs typeface="+mj-cs"/>
            </a:endParaRPr>
          </a:p>
        </p:txBody>
      </p:sp>
      <p:sp>
        <p:nvSpPr>
          <p:cNvPr id="3" name="Content Placeholder 2"/>
          <p:cNvSpPr>
            <a:spLocks noGrp="1"/>
          </p:cNvSpPr>
          <p:nvPr>
            <p:ph idx="1"/>
          </p:nvPr>
        </p:nvSpPr>
        <p:spPr/>
        <p:txBody>
          <a:bodyPr/>
          <a:lstStyle/>
          <a:p>
            <a:pPr eaLnBrk="1" hangingPunct="1">
              <a:buFont typeface="Wingdings" pitchFamily="-107" charset="2"/>
              <a:buChar char="Ø"/>
              <a:defRPr/>
            </a:pPr>
            <a:r>
              <a:rPr lang="en-US" dirty="0" smtClean="0">
                <a:ea typeface="+mn-ea"/>
                <a:cs typeface="+mn-cs"/>
              </a:rPr>
              <a:t>There are more than 20,000 artists in the Portland area, 8</a:t>
            </a:r>
            <a:r>
              <a:rPr lang="en-US" baseline="30000" dirty="0" smtClean="0">
                <a:ea typeface="+mn-ea"/>
                <a:cs typeface="+mn-cs"/>
              </a:rPr>
              <a:t>th</a:t>
            </a:r>
            <a:r>
              <a:rPr lang="en-US" dirty="0" smtClean="0">
                <a:ea typeface="+mn-ea"/>
                <a:cs typeface="+mn-cs"/>
              </a:rPr>
              <a:t> highest per capita in America</a:t>
            </a:r>
          </a:p>
          <a:p>
            <a:pPr eaLnBrk="1" hangingPunct="1">
              <a:buFont typeface="Wingdings" pitchFamily="-107" charset="2"/>
              <a:buChar char="Ø"/>
              <a:defRPr/>
            </a:pPr>
            <a:r>
              <a:rPr lang="en-US" dirty="0" smtClean="0">
                <a:ea typeface="+mn-ea"/>
                <a:cs typeface="+mn-cs"/>
              </a:rPr>
              <a:t>One of the top ten places for independent film makers</a:t>
            </a:r>
            <a:endParaRPr lang="en-US" dirty="0">
              <a:ea typeface="+mn-ea"/>
              <a:cs typeface="+mn-cs"/>
            </a:endParaRPr>
          </a:p>
        </p:txBody>
      </p:sp>
    </p:spTree>
  </p:cSld>
  <p:clrMapOvr>
    <a:masterClrMapping/>
  </p:clrMapOvr>
  <p:timing>
    <p:tnLst>
      <p:par>
        <p:cTn id="1" dur="indefinite" restart="never" nodeType="tmRoot"/>
      </p:par>
    </p:tnLst>
  </p:timing>
</p:sld>
</file>

<file path=ppt/slides/slide2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3581400" y="381000"/>
            <a:ext cx="5257800" cy="1139825"/>
          </a:xfrm>
        </p:spPr>
        <p:txBody>
          <a:bodyPr/>
          <a:lstStyle/>
          <a:p>
            <a:r>
              <a:rPr lang="en-US" dirty="0" smtClean="0"/>
              <a:t>Artisan Economy</a:t>
            </a:r>
            <a:endParaRPr lang="en-US" dirty="0"/>
          </a:p>
        </p:txBody>
      </p:sp>
      <p:pic>
        <p:nvPicPr>
          <p:cNvPr id="4" name="Content Placeholder 3" descr="photo[1].JPG"/>
          <p:cNvPicPr>
            <a:picLocks noGrp="1" noChangeAspect="1"/>
          </p:cNvPicPr>
          <p:nvPr>
            <p:ph idx="1"/>
          </p:nvPr>
        </p:nvPicPr>
        <p:blipFill>
          <a:blip r:embed="rId2"/>
          <a:srcRect l="-17831" r="-17831"/>
          <a:stretch>
            <a:fillRect/>
          </a:stretch>
        </p:blipFill>
        <p:spPr>
          <a:xfrm rot="5400000">
            <a:off x="-869083" y="792882"/>
            <a:ext cx="5562600" cy="3062435"/>
          </a:xfrm>
        </p:spPr>
      </p:pic>
      <p:pic>
        <p:nvPicPr>
          <p:cNvPr id="5" name="Picture 4" descr="Unknown-1.jpeg"/>
          <p:cNvPicPr>
            <a:picLocks noChangeAspect="1"/>
          </p:cNvPicPr>
          <p:nvPr/>
        </p:nvPicPr>
        <p:blipFill>
          <a:blip r:embed="rId3"/>
          <a:stretch>
            <a:fillRect/>
          </a:stretch>
        </p:blipFill>
        <p:spPr>
          <a:xfrm>
            <a:off x="7010400" y="4267200"/>
            <a:ext cx="1712293" cy="2286000"/>
          </a:xfrm>
          <a:prstGeom prst="rect">
            <a:avLst/>
          </a:prstGeom>
        </p:spPr>
      </p:pic>
      <p:pic>
        <p:nvPicPr>
          <p:cNvPr id="6" name="Picture 5" descr="images-1.jpeg"/>
          <p:cNvPicPr>
            <a:picLocks noChangeAspect="1"/>
          </p:cNvPicPr>
          <p:nvPr/>
        </p:nvPicPr>
        <p:blipFill>
          <a:blip r:embed="rId4"/>
          <a:stretch>
            <a:fillRect/>
          </a:stretch>
        </p:blipFill>
        <p:spPr>
          <a:xfrm>
            <a:off x="4572000" y="1600200"/>
            <a:ext cx="3472206" cy="2590800"/>
          </a:xfrm>
          <a:prstGeom prst="rect">
            <a:avLst/>
          </a:prstGeom>
        </p:spPr>
      </p:pic>
      <p:pic>
        <p:nvPicPr>
          <p:cNvPr id="7" name="Picture 6" descr="Unknown.jpeg"/>
          <p:cNvPicPr>
            <a:picLocks noChangeAspect="1"/>
          </p:cNvPicPr>
          <p:nvPr/>
        </p:nvPicPr>
        <p:blipFill>
          <a:blip r:embed="rId5"/>
          <a:stretch>
            <a:fillRect/>
          </a:stretch>
        </p:blipFill>
        <p:spPr>
          <a:xfrm>
            <a:off x="4267200" y="4876800"/>
            <a:ext cx="2590800" cy="1701585"/>
          </a:xfrm>
          <a:prstGeom prst="rect">
            <a:avLst/>
          </a:prstGeom>
        </p:spPr>
      </p:pic>
      <p:pic>
        <p:nvPicPr>
          <p:cNvPr id="9" name="Picture 8" descr="images-2.jpeg"/>
          <p:cNvPicPr>
            <a:picLocks noChangeAspect="1"/>
          </p:cNvPicPr>
          <p:nvPr/>
        </p:nvPicPr>
        <p:blipFill>
          <a:blip r:embed="rId6"/>
          <a:stretch>
            <a:fillRect/>
          </a:stretch>
        </p:blipFill>
        <p:spPr>
          <a:xfrm>
            <a:off x="685800" y="4552132"/>
            <a:ext cx="2209800" cy="2199979"/>
          </a:xfrm>
          <a:prstGeom prst="rect">
            <a:avLst/>
          </a:prstGeom>
        </p:spPr>
      </p:pic>
    </p:spTree>
  </p:cSld>
  <p:clrMapOvr>
    <a:masterClrMapping/>
  </p:clrMapOvr>
  <p:timing>
    <p:tnLst>
      <p:par>
        <p:cTn id="1" dur="indefinite" restart="never" nodeType="tmRoot"/>
      </p:par>
    </p:tnLst>
  </p:timing>
</p:sld>
</file>

<file path=ppt/slides/slide2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274638"/>
            <a:ext cx="8229600" cy="487362"/>
          </a:xfrm>
        </p:spPr>
        <p:txBody>
          <a:bodyPr/>
          <a:lstStyle/>
          <a:p>
            <a:pPr algn="l" eaLnBrk="1" hangingPunct="1"/>
            <a:r>
              <a:rPr lang="en-US" sz="3200">
                <a:solidFill>
                  <a:schemeClr val="tx1"/>
                </a:solidFill>
                <a:latin typeface="Book Antiqua" charset="0"/>
              </a:rPr>
              <a:t>Everywhere </a:t>
            </a:r>
            <a:r>
              <a:rPr lang="en-US" sz="3200">
                <a:solidFill>
                  <a:schemeClr val="tx1"/>
                </a:solidFill>
              </a:rPr>
              <a:t>–</a:t>
            </a:r>
            <a:r>
              <a:rPr lang="en-US" sz="3200">
                <a:solidFill>
                  <a:schemeClr val="tx1"/>
                </a:solidFill>
                <a:latin typeface="Book Antiqua" charset="0"/>
              </a:rPr>
              <a:t> dynamic artisan sectors</a:t>
            </a:r>
          </a:p>
        </p:txBody>
      </p:sp>
      <p:sp>
        <p:nvSpPr>
          <p:cNvPr id="11267" name="Rectangle 3"/>
          <p:cNvSpPr>
            <a:spLocks noGrp="1" noChangeArrowheads="1"/>
          </p:cNvSpPr>
          <p:nvPr>
            <p:ph type="body" idx="1"/>
          </p:nvPr>
        </p:nvSpPr>
        <p:spPr>
          <a:xfrm>
            <a:off x="457200" y="914400"/>
            <a:ext cx="8229600" cy="5562600"/>
          </a:xfrm>
        </p:spPr>
        <p:txBody>
          <a:bodyPr/>
          <a:lstStyle/>
          <a:p>
            <a:pPr eaLnBrk="1" hangingPunct="1">
              <a:lnSpc>
                <a:spcPct val="90000"/>
              </a:lnSpc>
            </a:pPr>
            <a:r>
              <a:rPr lang="en-US" sz="2800">
                <a:latin typeface="Book Antiqua" charset="0"/>
              </a:rPr>
              <a:t>coffee</a:t>
            </a:r>
          </a:p>
          <a:p>
            <a:pPr eaLnBrk="1" hangingPunct="1">
              <a:lnSpc>
                <a:spcPct val="90000"/>
              </a:lnSpc>
            </a:pPr>
            <a:r>
              <a:rPr lang="en-US" sz="2800">
                <a:latin typeface="Book Antiqua" charset="0"/>
              </a:rPr>
              <a:t>distilled spirits</a:t>
            </a:r>
          </a:p>
          <a:p>
            <a:pPr eaLnBrk="1" hangingPunct="1">
              <a:lnSpc>
                <a:spcPct val="90000"/>
              </a:lnSpc>
            </a:pPr>
            <a:r>
              <a:rPr lang="en-US" sz="2800">
                <a:latin typeface="Book Antiqua" charset="0"/>
              </a:rPr>
              <a:t>indie music</a:t>
            </a:r>
          </a:p>
          <a:p>
            <a:pPr eaLnBrk="1" hangingPunct="1">
              <a:lnSpc>
                <a:spcPct val="90000"/>
              </a:lnSpc>
            </a:pPr>
            <a:r>
              <a:rPr lang="en-US" sz="2800">
                <a:latin typeface="Book Antiqua" charset="0"/>
              </a:rPr>
              <a:t>books, comics, zines, </a:t>
            </a:r>
          </a:p>
          <a:p>
            <a:pPr eaLnBrk="1" hangingPunct="1">
              <a:lnSpc>
                <a:spcPct val="90000"/>
              </a:lnSpc>
              <a:buFontTx/>
              <a:buNone/>
            </a:pPr>
            <a:r>
              <a:rPr lang="en-US" sz="2800">
                <a:latin typeface="Book Antiqua" charset="0"/>
              </a:rPr>
              <a:t>		radio, and film</a:t>
            </a:r>
          </a:p>
          <a:p>
            <a:pPr eaLnBrk="1" hangingPunct="1">
              <a:lnSpc>
                <a:spcPct val="90000"/>
              </a:lnSpc>
            </a:pPr>
            <a:r>
              <a:rPr lang="en-US" sz="2800">
                <a:latin typeface="Book Antiqua" charset="0"/>
              </a:rPr>
              <a:t>diy crafters</a:t>
            </a:r>
          </a:p>
          <a:p>
            <a:pPr eaLnBrk="1" hangingPunct="1">
              <a:lnSpc>
                <a:spcPct val="90000"/>
              </a:lnSpc>
            </a:pPr>
            <a:r>
              <a:rPr lang="en-US" sz="2800">
                <a:latin typeface="Book Antiqua" charset="0"/>
              </a:rPr>
              <a:t>nonprofit artisans: Rebuilding </a:t>
            </a:r>
          </a:p>
          <a:p>
            <a:pPr eaLnBrk="1" hangingPunct="1">
              <a:lnSpc>
                <a:spcPct val="90000"/>
              </a:lnSpc>
              <a:buFontTx/>
              <a:buNone/>
            </a:pPr>
            <a:r>
              <a:rPr lang="en-US" sz="2800">
                <a:latin typeface="Book Antiqua" charset="0"/>
              </a:rPr>
              <a:t>      Center, Free Geek, City Repair </a:t>
            </a:r>
          </a:p>
          <a:p>
            <a:pPr eaLnBrk="1" hangingPunct="1">
              <a:lnSpc>
                <a:spcPct val="90000"/>
              </a:lnSpc>
            </a:pPr>
            <a:r>
              <a:rPr lang="en-US" sz="2800">
                <a:latin typeface="Book Antiqua" charset="0"/>
              </a:rPr>
              <a:t>leather</a:t>
            </a:r>
          </a:p>
          <a:p>
            <a:pPr eaLnBrk="1" hangingPunct="1">
              <a:lnSpc>
                <a:spcPct val="90000"/>
              </a:lnSpc>
            </a:pPr>
            <a:r>
              <a:rPr lang="en-US" sz="2800">
                <a:latin typeface="Book Antiqua" charset="0"/>
              </a:rPr>
              <a:t>instrument making</a:t>
            </a:r>
          </a:p>
          <a:p>
            <a:pPr eaLnBrk="1" hangingPunct="1">
              <a:lnSpc>
                <a:spcPct val="90000"/>
              </a:lnSpc>
            </a:pPr>
            <a:r>
              <a:rPr lang="en-US" sz="2800">
                <a:latin typeface="Book Antiqua" charset="0"/>
              </a:rPr>
              <a:t>tech startups</a:t>
            </a:r>
          </a:p>
        </p:txBody>
      </p:sp>
      <p:pic>
        <p:nvPicPr>
          <p:cNvPr id="11268" name="Picture 15"/>
          <p:cNvPicPr>
            <a:picLocks noChangeAspect="1" noChangeArrowheads="1"/>
          </p:cNvPicPr>
          <p:nvPr/>
        </p:nvPicPr>
        <p:blipFill>
          <a:blip r:embed="rId2"/>
          <a:srcRect/>
          <a:stretch>
            <a:fillRect/>
          </a:stretch>
        </p:blipFill>
        <p:spPr bwMode="auto">
          <a:xfrm>
            <a:off x="4800600" y="4953000"/>
            <a:ext cx="3705225" cy="1695450"/>
          </a:xfrm>
          <a:prstGeom prst="rect">
            <a:avLst/>
          </a:prstGeom>
          <a:noFill/>
          <a:ln w="9525">
            <a:noFill/>
            <a:miter lim="800000"/>
            <a:headEnd/>
            <a:tailEnd/>
          </a:ln>
        </p:spPr>
      </p:pic>
      <p:pic>
        <p:nvPicPr>
          <p:cNvPr id="11269" name="Picture 16"/>
          <p:cNvPicPr>
            <a:picLocks noChangeAspect="1" noChangeArrowheads="1"/>
          </p:cNvPicPr>
          <p:nvPr/>
        </p:nvPicPr>
        <p:blipFill>
          <a:blip r:embed="rId3"/>
          <a:srcRect/>
          <a:stretch>
            <a:fillRect/>
          </a:stretch>
        </p:blipFill>
        <p:spPr bwMode="auto">
          <a:xfrm>
            <a:off x="4114800" y="914400"/>
            <a:ext cx="1752600" cy="1524000"/>
          </a:xfrm>
          <a:prstGeom prst="rect">
            <a:avLst/>
          </a:prstGeom>
          <a:noFill/>
          <a:ln w="9525">
            <a:noFill/>
            <a:miter lim="800000"/>
            <a:headEnd/>
            <a:tailEnd/>
          </a:ln>
        </p:spPr>
      </p:pic>
      <p:pic>
        <p:nvPicPr>
          <p:cNvPr id="11270" name="Picture 9"/>
          <p:cNvPicPr>
            <a:picLocks noChangeAspect="1" noChangeArrowheads="1"/>
          </p:cNvPicPr>
          <p:nvPr/>
        </p:nvPicPr>
        <p:blipFill>
          <a:blip r:embed="rId4"/>
          <a:srcRect/>
          <a:stretch>
            <a:fillRect/>
          </a:stretch>
        </p:blipFill>
        <p:spPr bwMode="auto">
          <a:xfrm>
            <a:off x="5943600" y="1371600"/>
            <a:ext cx="2971800" cy="1990725"/>
          </a:xfrm>
          <a:prstGeom prst="rect">
            <a:avLst/>
          </a:prstGeom>
          <a:noFill/>
          <a:ln w="9525">
            <a:noFill/>
            <a:miter lim="800000"/>
            <a:headEnd/>
            <a:tailEnd/>
          </a:ln>
        </p:spPr>
      </p:pic>
      <p:pic>
        <p:nvPicPr>
          <p:cNvPr id="11271" name="Picture 12"/>
          <p:cNvPicPr>
            <a:picLocks noChangeAspect="1" noChangeArrowheads="1"/>
          </p:cNvPicPr>
          <p:nvPr/>
        </p:nvPicPr>
        <p:blipFill>
          <a:blip r:embed="rId5"/>
          <a:srcRect/>
          <a:stretch>
            <a:fillRect/>
          </a:stretch>
        </p:blipFill>
        <p:spPr bwMode="auto">
          <a:xfrm>
            <a:off x="6248400" y="3200400"/>
            <a:ext cx="2362200" cy="17462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ArtisanEconomy.pdf"/>
          <p:cNvPicPr>
            <a:picLocks noGrp="1" noChangeAspect="1"/>
          </p:cNvPicPr>
          <p:nvPr>
            <p:ph idx="1"/>
          </p:nvPr>
        </p:nvPicPr>
        <mc:AlternateContent xmlns:ma="http://schemas.microsoft.com/office/mac/drawingml/2008/main">
          <mc:Choice Requires="ma">
            <p:blipFill>
              <a:blip r:embed="rId2"/>
              <a:srcRect l="-67532" r="-67532"/>
              <a:stretch>
                <a:fillRect/>
              </a:stretch>
            </p:blipFill>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a="http://schemas.microsoft.com/office/mac/drawingml/2008/main">
            <p:blipFill>
              <a:blip r:embed="rId3"/>
              <a:srcRect l="-67532" r="-67532"/>
              <a:stretch>
                <a:fillRect/>
              </a:stretch>
            </p:blipFill>
          </mc:Fallback>
        </mc:AlternateContent>
        <p:spPr>
          <a:xfrm>
            <a:off x="-2590800" y="457200"/>
            <a:ext cx="11211173" cy="6172200"/>
          </a:xfrm>
        </p:spPr>
      </p:pic>
      <p:sp>
        <p:nvSpPr>
          <p:cNvPr id="5" name="TextBox 4"/>
          <p:cNvSpPr txBox="1"/>
          <p:nvPr/>
        </p:nvSpPr>
        <p:spPr>
          <a:xfrm>
            <a:off x="5562600" y="457200"/>
            <a:ext cx="2378588" cy="954107"/>
          </a:xfrm>
          <a:prstGeom prst="rect">
            <a:avLst/>
          </a:prstGeom>
          <a:noFill/>
        </p:spPr>
        <p:txBody>
          <a:bodyPr wrap="square" rtlCol="0">
            <a:spAutoFit/>
          </a:bodyPr>
          <a:lstStyle/>
          <a:p>
            <a:r>
              <a:rPr lang="en-US" sz="2800" dirty="0" smtClean="0"/>
              <a:t>The Artisan Economy</a:t>
            </a:r>
            <a:endParaRPr lang="en-US" sz="2800" dirty="0"/>
          </a:p>
        </p:txBody>
      </p:sp>
    </p:spTree>
  </p:cSld>
  <p:clrMapOvr>
    <a:masterClrMapping/>
  </p:clrMapOvr>
  <p:timing>
    <p:tnLst>
      <p:par>
        <p:cTn id="1" dur="indefinite" restart="never" nodeType="tmRoot"/>
      </p:par>
    </p:tnLst>
  </p:timing>
</p:sld>
</file>

<file path=ppt/slides/slide2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7170" name="Picture 6"/>
          <p:cNvPicPr>
            <a:picLocks noChangeAspect="1" noChangeArrowheads="1"/>
          </p:cNvPicPr>
          <p:nvPr/>
        </p:nvPicPr>
        <p:blipFill>
          <a:blip r:embed="rId2">
            <a:lum bright="-34000"/>
          </a:blip>
          <a:srcRect/>
          <a:stretch>
            <a:fillRect/>
          </a:stretch>
        </p:blipFill>
        <p:spPr bwMode="auto">
          <a:xfrm>
            <a:off x="0" y="0"/>
            <a:ext cx="9144000" cy="6973888"/>
          </a:xfrm>
          <a:prstGeom prst="rect">
            <a:avLst/>
          </a:prstGeom>
          <a:noFill/>
          <a:ln w="9525">
            <a:noFill/>
            <a:miter lim="800000"/>
            <a:headEnd/>
            <a:tailEnd/>
          </a:ln>
        </p:spPr>
      </p:pic>
      <p:sp>
        <p:nvSpPr>
          <p:cNvPr id="7171" name="AutoShape 8"/>
          <p:cNvSpPr>
            <a:spLocks noGrp="1" noChangeAspect="1" noChangeArrowheads="1"/>
          </p:cNvSpPr>
          <p:nvPr>
            <p:ph type="title"/>
          </p:nvPr>
        </p:nvSpPr>
        <p:spPr>
          <a:xfrm>
            <a:off x="381000" y="304800"/>
            <a:ext cx="7467600" cy="868363"/>
          </a:xfrm>
        </p:spPr>
        <p:txBody>
          <a:bodyPr/>
          <a:lstStyle/>
          <a:p>
            <a:pPr algn="l"/>
            <a:r>
              <a:rPr lang="en-US" sz="4000">
                <a:solidFill>
                  <a:schemeClr val="bg1"/>
                </a:solidFill>
                <a:latin typeface="Book Antiqua" charset="0"/>
              </a:rPr>
              <a:t>Brew</a:t>
            </a:r>
          </a:p>
        </p:txBody>
      </p:sp>
      <p:sp>
        <p:nvSpPr>
          <p:cNvPr id="7172" name="Rectangle 9"/>
          <p:cNvSpPr>
            <a:spLocks noGrp="1" noChangeArrowheads="1"/>
          </p:cNvSpPr>
          <p:nvPr>
            <p:ph type="body" idx="1"/>
          </p:nvPr>
        </p:nvSpPr>
        <p:spPr>
          <a:xfrm>
            <a:off x="381000" y="1295400"/>
            <a:ext cx="8610600" cy="5410200"/>
          </a:xfrm>
        </p:spPr>
        <p:txBody>
          <a:bodyPr/>
          <a:lstStyle/>
          <a:p>
            <a:pPr eaLnBrk="1" hangingPunct="1"/>
            <a:r>
              <a:rPr lang="en-US" sz="2800">
                <a:solidFill>
                  <a:schemeClr val="bg1"/>
                </a:solidFill>
                <a:latin typeface="Book Antiqua" charset="0"/>
              </a:rPr>
              <a:t>Typical of many traditional industries – large scale consolidations at the top – growing artisan sectors at the grassroots </a:t>
            </a:r>
          </a:p>
          <a:p>
            <a:pPr eaLnBrk="1" hangingPunct="1"/>
            <a:endParaRPr lang="en-US" sz="1400">
              <a:solidFill>
                <a:schemeClr val="bg1"/>
              </a:solidFill>
              <a:latin typeface="Book Antiqua" charset="0"/>
            </a:endParaRPr>
          </a:p>
          <a:p>
            <a:pPr eaLnBrk="1" hangingPunct="1"/>
            <a:r>
              <a:rPr lang="en-US" sz="2800">
                <a:solidFill>
                  <a:schemeClr val="bg1"/>
                </a:solidFill>
                <a:latin typeface="Book Antiqua" charset="0"/>
              </a:rPr>
              <a:t>With 38 craft breweries, Portland has more than any city in the world. </a:t>
            </a:r>
          </a:p>
          <a:p>
            <a:pPr eaLnBrk="1" hangingPunct="1"/>
            <a:endParaRPr lang="en-US" sz="1400">
              <a:solidFill>
                <a:schemeClr val="bg1"/>
              </a:solidFill>
              <a:latin typeface="Book Antiqua" charset="0"/>
            </a:endParaRPr>
          </a:p>
          <a:p>
            <a:pPr eaLnBrk="1" hangingPunct="1"/>
            <a:r>
              <a:rPr lang="en-US" sz="2800">
                <a:solidFill>
                  <a:schemeClr val="bg1"/>
                </a:solidFill>
                <a:latin typeface="Book Antiqua" charset="0"/>
              </a:rPr>
              <a:t>12.4% of all beer consumed in Oregon was made in Oregon. </a:t>
            </a:r>
          </a:p>
          <a:p>
            <a:pPr eaLnBrk="1" hangingPunct="1"/>
            <a:endParaRPr lang="en-US" sz="1400">
              <a:solidFill>
                <a:schemeClr val="bg1"/>
              </a:solidFill>
              <a:latin typeface="Book Antiqua" charset="0"/>
            </a:endParaRPr>
          </a:p>
          <a:p>
            <a:pPr eaLnBrk="1" hangingPunct="1"/>
            <a:r>
              <a:rPr lang="en-US" sz="2800">
                <a:solidFill>
                  <a:schemeClr val="bg1"/>
                </a:solidFill>
                <a:latin typeface="Book Antiqua" charset="0"/>
              </a:rPr>
              <a:t>Oregon breweries directly employ 4700 Oregonians</a:t>
            </a:r>
          </a:p>
        </p:txBody>
      </p:sp>
    </p:spTree>
  </p:cSld>
  <p:clrMapOvr>
    <a:masterClrMapping/>
  </p:clrMapOvr>
  <p:timing>
    <p:tnLst>
      <p:par>
        <p:cTn id="1" dur="indefinite" restart="never" nodeType="tmRoot"/>
      </p:par>
    </p:tnLst>
  </p:timing>
</p:sld>
</file>

<file path=ppt/slides/slide2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lum bright="-28000"/>
          </a:blip>
          <a:srcRect t="46976"/>
          <a:stretch>
            <a:fillRect/>
          </a:stretch>
        </p:blipFill>
        <p:spPr bwMode="auto">
          <a:xfrm>
            <a:off x="-762000" y="0"/>
            <a:ext cx="10668000" cy="6845300"/>
          </a:xfrm>
          <a:prstGeom prst="rect">
            <a:avLst/>
          </a:prstGeom>
          <a:noFill/>
          <a:ln w="9525">
            <a:noFill/>
            <a:miter lim="800000"/>
            <a:headEnd/>
            <a:tailEnd/>
          </a:ln>
        </p:spPr>
      </p:pic>
      <p:sp>
        <p:nvSpPr>
          <p:cNvPr id="8195" name="Rectangle 5"/>
          <p:cNvSpPr>
            <a:spLocks noGrp="1" noChangeArrowheads="1"/>
          </p:cNvSpPr>
          <p:nvPr>
            <p:ph type="title"/>
          </p:nvPr>
        </p:nvSpPr>
        <p:spPr/>
        <p:txBody>
          <a:bodyPr/>
          <a:lstStyle/>
          <a:p>
            <a:pPr algn="l"/>
            <a:r>
              <a:rPr lang="en-US" sz="4000">
                <a:solidFill>
                  <a:schemeClr val="bg1"/>
                </a:solidFill>
                <a:latin typeface="Book Antiqua" charset="0"/>
              </a:rPr>
              <a:t>Bikes</a:t>
            </a:r>
          </a:p>
        </p:txBody>
      </p:sp>
      <p:sp>
        <p:nvSpPr>
          <p:cNvPr id="8196" name="Rectangle 6"/>
          <p:cNvSpPr>
            <a:spLocks noGrp="1" noChangeArrowheads="1"/>
          </p:cNvSpPr>
          <p:nvPr>
            <p:ph type="body" idx="1"/>
          </p:nvPr>
        </p:nvSpPr>
        <p:spPr>
          <a:xfrm>
            <a:off x="304800" y="1524000"/>
            <a:ext cx="8610600" cy="4525963"/>
          </a:xfrm>
        </p:spPr>
        <p:txBody>
          <a:bodyPr/>
          <a:lstStyle/>
          <a:p>
            <a:r>
              <a:rPr lang="en-US" sz="2800">
                <a:solidFill>
                  <a:schemeClr val="bg1"/>
                </a:solidFill>
                <a:latin typeface="Book Antiqua" charset="0"/>
              </a:rPr>
              <a:t>Cyclists have long revered Portland for its bicycle friendly culture and infrastructure… Now riders are helping the city build a cycling economy. -  New York Times</a:t>
            </a:r>
          </a:p>
          <a:p>
            <a:endParaRPr lang="en-US" sz="2400">
              <a:solidFill>
                <a:schemeClr val="bg1"/>
              </a:solidFill>
              <a:latin typeface="Book Antiqua" charset="0"/>
            </a:endParaRPr>
          </a:p>
          <a:p>
            <a:r>
              <a:rPr lang="en-US" sz="2800">
                <a:solidFill>
                  <a:schemeClr val="bg1"/>
                </a:solidFill>
                <a:latin typeface="Book Antiqua" charset="0"/>
              </a:rPr>
              <a:t>Bicycle related industries add $90 million to Portland economy – Alta Planning and Design</a:t>
            </a:r>
          </a:p>
        </p:txBody>
      </p:sp>
    </p:spTree>
  </p:cSld>
  <p:clrMapOvr>
    <a:masterClrMapping/>
  </p:clrMapOvr>
  <p:timing>
    <p:tnLst>
      <p:par>
        <p:cTn id="1" dur="indefinite" restart="never" nodeType="tmRoot"/>
      </p:par>
    </p:tnLst>
  </p:timing>
</p:sld>
</file>

<file path=ppt/slides/slide2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lum bright="-22000"/>
          </a:blip>
          <a:srcRect/>
          <a:stretch>
            <a:fillRect/>
          </a:stretch>
        </p:blipFill>
        <p:spPr bwMode="auto">
          <a:xfrm>
            <a:off x="-228600" y="0"/>
            <a:ext cx="9525000" cy="6858000"/>
          </a:xfrm>
          <a:prstGeom prst="rect">
            <a:avLst/>
          </a:prstGeom>
          <a:noFill/>
          <a:ln w="9525">
            <a:noFill/>
            <a:miter lim="800000"/>
            <a:headEnd/>
            <a:tailEnd/>
          </a:ln>
        </p:spPr>
      </p:pic>
      <p:sp>
        <p:nvSpPr>
          <p:cNvPr id="9219" name="Rectangle 3"/>
          <p:cNvSpPr>
            <a:spLocks noChangeArrowheads="1"/>
          </p:cNvSpPr>
          <p:nvPr/>
        </p:nvSpPr>
        <p:spPr bwMode="auto">
          <a:xfrm>
            <a:off x="381000" y="381000"/>
            <a:ext cx="8382000" cy="4729163"/>
          </a:xfrm>
          <a:prstGeom prst="rect">
            <a:avLst/>
          </a:prstGeom>
          <a:noFill/>
          <a:ln w="9525">
            <a:noFill/>
            <a:miter lim="800000"/>
            <a:headEnd/>
            <a:tailEnd/>
          </a:ln>
        </p:spPr>
        <p:txBody>
          <a:bodyPr>
            <a:prstTxWarp prst="textNoShape">
              <a:avLst/>
            </a:prstTxWarp>
            <a:spAutoFit/>
          </a:bodyPr>
          <a:lstStyle/>
          <a:p>
            <a:pPr algn="l"/>
            <a:r>
              <a:rPr lang="en-US" sz="3600">
                <a:solidFill>
                  <a:schemeClr val="bg1"/>
                </a:solidFill>
                <a:latin typeface="Book Antiqua" charset="0"/>
              </a:rPr>
              <a:t>Food </a:t>
            </a:r>
            <a:r>
              <a:rPr lang="en-US" sz="3600">
                <a:solidFill>
                  <a:schemeClr val="bg1"/>
                </a:solidFill>
              </a:rPr>
              <a:t>–</a:t>
            </a:r>
            <a:r>
              <a:rPr lang="en-US" sz="3600">
                <a:solidFill>
                  <a:schemeClr val="bg1"/>
                </a:solidFill>
                <a:latin typeface="Book Antiqua" charset="0"/>
              </a:rPr>
              <a:t> Portland has been discovered</a:t>
            </a:r>
          </a:p>
          <a:p>
            <a:pPr algn="l"/>
            <a:endParaRPr lang="en-US" sz="1600">
              <a:solidFill>
                <a:schemeClr val="bg1"/>
              </a:solidFill>
              <a:latin typeface="Book Antiqua" charset="0"/>
            </a:endParaRPr>
          </a:p>
          <a:p>
            <a:pPr algn="l"/>
            <a:r>
              <a:rPr lang="en-US" sz="2800">
                <a:solidFill>
                  <a:schemeClr val="bg1"/>
                </a:solidFill>
                <a:latin typeface="Book Antiqua" charset="0"/>
              </a:rPr>
              <a:t>This is a golden age of dining and drinking in a city that 15 years ago was about as cutting edge as a tomato in January. Every little neighborhood in this city of funky neighborhoods now seems to be exploding with restaurants, food shops and markets, all benefiting from a critical mass of passion, skill and experience, and all constructed according to the gospel of locally grown ingredients.     New York Times</a:t>
            </a:r>
          </a:p>
        </p:txBody>
      </p:sp>
    </p:spTree>
  </p:cSld>
  <p:clrMapOvr>
    <a:masterClrMapping/>
  </p:clrMapOvr>
  <p:timing>
    <p:tnLst>
      <p:par>
        <p:cTn id="1" dur="indefinite" restart="never" nodeType="tmRoot"/>
      </p:par>
    </p:tnLst>
  </p:timing>
</p:sld>
</file>

<file path=ppt/slides/slide2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0242" name="Picture 4"/>
          <p:cNvPicPr>
            <a:picLocks noChangeAspect="1" noChangeArrowheads="1"/>
          </p:cNvPicPr>
          <p:nvPr/>
        </p:nvPicPr>
        <p:blipFill>
          <a:blip r:embed="rId2"/>
          <a:srcRect/>
          <a:stretch>
            <a:fillRect/>
          </a:stretch>
        </p:blipFill>
        <p:spPr bwMode="auto">
          <a:xfrm>
            <a:off x="3768725" y="0"/>
            <a:ext cx="5375275" cy="6858000"/>
          </a:xfrm>
          <a:prstGeom prst="rect">
            <a:avLst/>
          </a:prstGeom>
          <a:noFill/>
          <a:ln w="9525">
            <a:noFill/>
            <a:miter lim="800000"/>
            <a:headEnd/>
            <a:tailEnd/>
          </a:ln>
        </p:spPr>
      </p:pic>
      <p:sp>
        <p:nvSpPr>
          <p:cNvPr id="10243" name="Rectangle 2"/>
          <p:cNvSpPr>
            <a:spLocks noGrp="1" noChangeArrowheads="1"/>
          </p:cNvSpPr>
          <p:nvPr>
            <p:ph type="title"/>
          </p:nvPr>
        </p:nvSpPr>
        <p:spPr>
          <a:xfrm>
            <a:off x="457200" y="274638"/>
            <a:ext cx="2286000" cy="1143000"/>
          </a:xfrm>
        </p:spPr>
        <p:txBody>
          <a:bodyPr/>
          <a:lstStyle/>
          <a:p>
            <a:pPr algn="l" eaLnBrk="1" hangingPunct="1"/>
            <a:r>
              <a:rPr lang="en-US" sz="4000">
                <a:latin typeface="Book Antiqua" charset="0"/>
              </a:rPr>
              <a:t>Fashion</a:t>
            </a:r>
          </a:p>
        </p:txBody>
      </p:sp>
      <p:sp>
        <p:nvSpPr>
          <p:cNvPr id="10244" name="Rectangle 3"/>
          <p:cNvSpPr>
            <a:spLocks noGrp="1" noChangeArrowheads="1"/>
          </p:cNvSpPr>
          <p:nvPr>
            <p:ph type="body" idx="1"/>
          </p:nvPr>
        </p:nvSpPr>
        <p:spPr>
          <a:xfrm>
            <a:off x="457200" y="1371600"/>
            <a:ext cx="6553200" cy="4525963"/>
          </a:xfrm>
        </p:spPr>
        <p:txBody>
          <a:bodyPr/>
          <a:lstStyle/>
          <a:p>
            <a:pPr eaLnBrk="1" hangingPunct="1"/>
            <a:r>
              <a:rPr lang="en-US">
                <a:latin typeface="Book Antiqua" charset="0"/>
              </a:rPr>
              <a:t>New industry st</a:t>
            </a:r>
            <a:r>
              <a:rPr lang="en-US">
                <a:solidFill>
                  <a:schemeClr val="bg1"/>
                </a:solidFill>
                <a:latin typeface="Book Antiqua" charset="0"/>
              </a:rPr>
              <a:t>arts in 2001</a:t>
            </a:r>
          </a:p>
          <a:p>
            <a:pPr eaLnBrk="1" hangingPunct="1"/>
            <a:r>
              <a:rPr lang="en-US">
                <a:latin typeface="Book Antiqua" charset="0"/>
              </a:rPr>
              <a:t>Today over 90 d</a:t>
            </a:r>
            <a:r>
              <a:rPr lang="en-US">
                <a:solidFill>
                  <a:schemeClr val="bg1"/>
                </a:solidFill>
                <a:latin typeface="Book Antiqua" charset="0"/>
              </a:rPr>
              <a:t>esigners</a:t>
            </a:r>
            <a:r>
              <a:rPr lang="en-US">
                <a:latin typeface="Book Antiqua" charset="0"/>
              </a:rPr>
              <a:t> </a:t>
            </a:r>
          </a:p>
          <a:p>
            <a:pPr eaLnBrk="1" hangingPunct="1"/>
            <a:r>
              <a:rPr lang="en-US">
                <a:latin typeface="Book Antiqua" charset="0"/>
              </a:rPr>
              <a:t>26 retail stores</a:t>
            </a:r>
          </a:p>
          <a:p>
            <a:pPr eaLnBrk="1" hangingPunct="1"/>
            <a:r>
              <a:rPr lang="en-US">
                <a:latin typeface="Book Antiqua" charset="0"/>
              </a:rPr>
              <a:t>4 local winners </a:t>
            </a:r>
            <a:r>
              <a:rPr lang="en-US">
                <a:solidFill>
                  <a:schemeClr val="bg1"/>
                </a:solidFill>
                <a:latin typeface="Book Antiqua" charset="0"/>
              </a:rPr>
              <a:t>of </a:t>
            </a:r>
            <a:r>
              <a:rPr lang="en-US" i="1">
                <a:solidFill>
                  <a:schemeClr val="bg1"/>
                </a:solidFill>
                <a:latin typeface="Book Antiqua" charset="0"/>
              </a:rPr>
              <a:t>Project</a:t>
            </a:r>
            <a:r>
              <a:rPr lang="en-US" i="1">
                <a:latin typeface="Book Antiqua" charset="0"/>
              </a:rPr>
              <a:t> </a:t>
            </a:r>
            <a:r>
              <a:rPr lang="en-US" i="1">
                <a:solidFill>
                  <a:schemeClr val="bg1"/>
                </a:solidFill>
                <a:latin typeface="Book Antiqua" charset="0"/>
              </a:rPr>
              <a:t>Runway</a:t>
            </a:r>
          </a:p>
          <a:p>
            <a:pPr eaLnBrk="1" hangingPunct="1"/>
            <a:endParaRPr lang="en-US" i="1">
              <a:solidFill>
                <a:schemeClr val="bg1"/>
              </a:solidFill>
              <a:latin typeface="Book Antiqua" charset="0"/>
            </a:endParaRPr>
          </a:p>
        </p:txBody>
      </p:sp>
    </p:spTree>
  </p:cSld>
  <p:clrMapOvr>
    <a:masterClrMapping/>
  </p:clrMapOvr>
  <p:timing>
    <p:tnLst>
      <p:par>
        <p:cTn id="1" dur="indefinite" restart="never" nodeType="tmRoot"/>
      </p:par>
    </p:tnLst>
  </p:timing>
</p:sld>
</file>

<file path=ppt/slides/slide2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3314" name="Rectangle 5"/>
          <p:cNvSpPr>
            <a:spLocks noGrp="1" noChangeArrowheads="1"/>
          </p:cNvSpPr>
          <p:nvPr>
            <p:ph type="body" idx="1"/>
          </p:nvPr>
        </p:nvSpPr>
        <p:spPr>
          <a:xfrm>
            <a:off x="457200" y="762000"/>
            <a:ext cx="8229600" cy="4525963"/>
          </a:xfrm>
        </p:spPr>
        <p:txBody>
          <a:bodyPr/>
          <a:lstStyle/>
          <a:p>
            <a:pPr algn="ctr">
              <a:buFontTx/>
              <a:buNone/>
            </a:pPr>
            <a:r>
              <a:rPr lang="en-US">
                <a:latin typeface="Book Antiqua" charset="0"/>
              </a:rPr>
              <a:t>Digital revolution produces a new marketplace that favors niches over hits</a:t>
            </a:r>
          </a:p>
          <a:p>
            <a:endParaRPr lang="en-US">
              <a:latin typeface="Book Antiqua" charset="0"/>
            </a:endParaRPr>
          </a:p>
        </p:txBody>
      </p:sp>
      <p:pic>
        <p:nvPicPr>
          <p:cNvPr id="13315" name="Picture 6"/>
          <p:cNvPicPr>
            <a:picLocks noChangeAspect="1" noChangeArrowheads="1"/>
          </p:cNvPicPr>
          <p:nvPr/>
        </p:nvPicPr>
        <p:blipFill>
          <a:blip r:embed="rId2"/>
          <a:srcRect/>
          <a:stretch>
            <a:fillRect/>
          </a:stretch>
        </p:blipFill>
        <p:spPr bwMode="auto">
          <a:xfrm>
            <a:off x="1905000" y="2438400"/>
            <a:ext cx="4743450" cy="34385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US" sz="4000">
                <a:solidFill>
                  <a:schemeClr val="tx1"/>
                </a:solidFill>
                <a:latin typeface="Book Antiqua" charset="0"/>
              </a:rPr>
              <a:t>Digital revolution changes  production</a:t>
            </a:r>
            <a:r>
              <a:rPr lang="en-US" sz="4000">
                <a:latin typeface="Book Antiqua" charset="0"/>
              </a:rPr>
              <a:t> </a:t>
            </a:r>
          </a:p>
        </p:txBody>
      </p:sp>
      <p:sp>
        <p:nvSpPr>
          <p:cNvPr id="14339" name="Rectangle 3"/>
          <p:cNvSpPr>
            <a:spLocks noGrp="1" noChangeArrowheads="1"/>
          </p:cNvSpPr>
          <p:nvPr>
            <p:ph type="body" idx="1"/>
          </p:nvPr>
        </p:nvSpPr>
        <p:spPr/>
        <p:txBody>
          <a:bodyPr/>
          <a:lstStyle/>
          <a:p>
            <a:pPr>
              <a:lnSpc>
                <a:spcPct val="90000"/>
              </a:lnSpc>
              <a:buFontTx/>
              <a:buNone/>
            </a:pPr>
            <a:endParaRPr lang="en-US" sz="2400">
              <a:latin typeface="Book Antiqua" charset="0"/>
            </a:endParaRPr>
          </a:p>
          <a:p>
            <a:pPr>
              <a:lnSpc>
                <a:spcPct val="90000"/>
              </a:lnSpc>
            </a:pPr>
            <a:r>
              <a:rPr lang="en-US" sz="2400">
                <a:latin typeface="Book Antiqua" charset="0"/>
              </a:rPr>
              <a:t>Undermines the production functions of large centralized organizations</a:t>
            </a:r>
          </a:p>
          <a:p>
            <a:pPr>
              <a:lnSpc>
                <a:spcPct val="90000"/>
              </a:lnSpc>
            </a:pPr>
            <a:endParaRPr lang="en-US" sz="2400">
              <a:latin typeface="Book Antiqua" charset="0"/>
            </a:endParaRPr>
          </a:p>
          <a:p>
            <a:pPr>
              <a:lnSpc>
                <a:spcPct val="90000"/>
              </a:lnSpc>
            </a:pPr>
            <a:r>
              <a:rPr lang="en-US" sz="2400">
                <a:latin typeface="Book Antiqua" charset="0"/>
              </a:rPr>
              <a:t>Increases access to specialized tools, services, products</a:t>
            </a:r>
          </a:p>
          <a:p>
            <a:pPr>
              <a:lnSpc>
                <a:spcPct val="90000"/>
              </a:lnSpc>
              <a:buFontTx/>
              <a:buNone/>
            </a:pPr>
            <a:endParaRPr lang="en-US" sz="2400">
              <a:latin typeface="Book Antiqua" charset="0"/>
            </a:endParaRPr>
          </a:p>
          <a:p>
            <a:pPr>
              <a:lnSpc>
                <a:spcPct val="90000"/>
              </a:lnSpc>
            </a:pPr>
            <a:r>
              <a:rPr lang="en-US" sz="2400">
                <a:latin typeface="Book Antiqua" charset="0"/>
              </a:rPr>
              <a:t>Increases capacity to quickly find and assemble resources</a:t>
            </a:r>
          </a:p>
          <a:p>
            <a:pPr>
              <a:lnSpc>
                <a:spcPct val="90000"/>
              </a:lnSpc>
              <a:buFontTx/>
              <a:buNone/>
            </a:pPr>
            <a:endParaRPr lang="en-US" sz="2400">
              <a:latin typeface="Book Antiqua" charset="0"/>
            </a:endParaRPr>
          </a:p>
          <a:p>
            <a:pPr>
              <a:lnSpc>
                <a:spcPct val="90000"/>
              </a:lnSpc>
            </a:pPr>
            <a:r>
              <a:rPr lang="en-US" sz="2400">
                <a:latin typeface="Book Antiqua" charset="0"/>
              </a:rPr>
              <a:t>Flexible programmable production equipment available for short run artisan like products </a:t>
            </a:r>
          </a:p>
        </p:txBody>
      </p:sp>
    </p:spTree>
  </p:cSld>
  <p:clrMapOvr>
    <a:masterClrMapping/>
  </p:clrMapOvr>
  <p:timing>
    <p:tnLst>
      <p:par>
        <p:cTn id="1" dur="indefinite" restart="never" nodeType="tmRoot"/>
      </p:par>
    </p:tnLst>
  </p:timing>
</p:sld>
</file>

<file path=ppt/slides/slide2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274638"/>
            <a:ext cx="8229600" cy="944562"/>
          </a:xfrm>
        </p:spPr>
        <p:txBody>
          <a:bodyPr/>
          <a:lstStyle/>
          <a:p>
            <a:r>
              <a:rPr lang="en-US" sz="3600">
                <a:solidFill>
                  <a:schemeClr val="tx1"/>
                </a:solidFill>
                <a:latin typeface="Book Antiqua" charset="0"/>
              </a:rPr>
              <a:t>Why a particular place?</a:t>
            </a:r>
          </a:p>
        </p:txBody>
      </p:sp>
      <p:sp>
        <p:nvSpPr>
          <p:cNvPr id="103427" name="Rectangle 3"/>
          <p:cNvSpPr>
            <a:spLocks noGrp="1" noChangeArrowheads="1"/>
          </p:cNvSpPr>
          <p:nvPr>
            <p:ph type="body" idx="1"/>
          </p:nvPr>
        </p:nvSpPr>
        <p:spPr>
          <a:xfrm>
            <a:off x="457200" y="1219200"/>
            <a:ext cx="8229600" cy="5638800"/>
          </a:xfrm>
        </p:spPr>
        <p:txBody>
          <a:bodyPr/>
          <a:lstStyle/>
          <a:p>
            <a:r>
              <a:rPr lang="en-US" sz="2400">
                <a:latin typeface="Book Antiqua" charset="0"/>
              </a:rPr>
              <a:t>Place is an attribute of some artisan products </a:t>
            </a:r>
            <a:r>
              <a:rPr lang="en-US" sz="2400" i="1">
                <a:latin typeface="Book Antiqua" charset="0"/>
              </a:rPr>
              <a:t>(terroir)</a:t>
            </a:r>
            <a:r>
              <a:rPr lang="en-US" sz="2400">
                <a:latin typeface="Book Antiqua" charset="0"/>
              </a:rPr>
              <a:t> </a:t>
            </a:r>
          </a:p>
          <a:p>
            <a:pPr lvl="1"/>
            <a:r>
              <a:rPr lang="en-US" sz="2000">
                <a:latin typeface="Book Antiqua" charset="0"/>
              </a:rPr>
              <a:t>wine, food</a:t>
            </a:r>
          </a:p>
          <a:p>
            <a:pPr lvl="1"/>
            <a:endParaRPr lang="en-US" sz="2000">
              <a:latin typeface="Book Antiqua" charset="0"/>
            </a:endParaRPr>
          </a:p>
          <a:p>
            <a:r>
              <a:rPr lang="en-US" sz="2400">
                <a:latin typeface="Book Antiqua" charset="0"/>
              </a:rPr>
              <a:t>Place </a:t>
            </a:r>
            <a:r>
              <a:rPr lang="en-US" sz="2400" i="1">
                <a:latin typeface="Book Antiqua" charset="0"/>
              </a:rPr>
              <a:t>becomes</a:t>
            </a:r>
            <a:r>
              <a:rPr lang="en-US" sz="2400">
                <a:latin typeface="Book Antiqua" charset="0"/>
              </a:rPr>
              <a:t> an attribute of other artisan products</a:t>
            </a:r>
          </a:p>
          <a:p>
            <a:pPr lvl="1"/>
            <a:r>
              <a:rPr lang="en-US" sz="2000">
                <a:latin typeface="Book Antiqua" charset="0"/>
              </a:rPr>
              <a:t>bikes, music</a:t>
            </a:r>
          </a:p>
          <a:p>
            <a:pPr lvl="1"/>
            <a:endParaRPr lang="en-US" sz="2000">
              <a:latin typeface="Book Antiqua" charset="0"/>
            </a:endParaRPr>
          </a:p>
          <a:p>
            <a:r>
              <a:rPr lang="en-US" sz="2400">
                <a:latin typeface="Book Antiqua" charset="0"/>
              </a:rPr>
              <a:t>Face to face is still important</a:t>
            </a:r>
          </a:p>
          <a:p>
            <a:endParaRPr lang="en-US" sz="2400">
              <a:latin typeface="Book Antiqua" charset="0"/>
            </a:endParaRPr>
          </a:p>
          <a:p>
            <a:r>
              <a:rPr lang="en-US" sz="2400">
                <a:latin typeface="Book Antiqua" charset="0"/>
              </a:rPr>
              <a:t>Clusters are advantageous – </a:t>
            </a:r>
            <a:r>
              <a:rPr lang="en-US" sz="2400" i="1">
                <a:latin typeface="Book Antiqua" charset="0"/>
              </a:rPr>
              <a:t>coopertition</a:t>
            </a:r>
          </a:p>
          <a:p>
            <a:endParaRPr lang="en-US" sz="2400" i="1">
              <a:latin typeface="Book Antiqua" charset="0"/>
            </a:endParaRPr>
          </a:p>
          <a:p>
            <a:r>
              <a:rPr lang="en-US" sz="2400">
                <a:latin typeface="Book Antiqua" charset="0"/>
              </a:rPr>
              <a:t>Mobility allows choice and artisans follow a vibe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3427">
                                            <p:txEl>
                                              <p:pRg st="0" end="0"/>
                                            </p:txEl>
                                          </p:spTgt>
                                        </p:tgtEl>
                                        <p:attrNameLst>
                                          <p:attrName>style.visibility</p:attrName>
                                        </p:attrNameLst>
                                      </p:cBhvr>
                                      <p:to>
                                        <p:strVal val="visible"/>
                                      </p:to>
                                    </p:set>
                                    <p:animEffect transition="in" filter="fade">
                                      <p:cBhvr>
                                        <p:cTn id="7" dur="1000"/>
                                        <p:tgtEl>
                                          <p:spTgt spid="103427">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03427">
                                            <p:txEl>
                                              <p:pRg st="1" end="1"/>
                                            </p:txEl>
                                          </p:spTgt>
                                        </p:tgtEl>
                                        <p:attrNameLst>
                                          <p:attrName>style.visibility</p:attrName>
                                        </p:attrNameLst>
                                      </p:cBhvr>
                                      <p:to>
                                        <p:strVal val="visible"/>
                                      </p:to>
                                    </p:set>
                                    <p:animEffect transition="in" filter="fade">
                                      <p:cBhvr>
                                        <p:cTn id="10" dur="1000"/>
                                        <p:tgtEl>
                                          <p:spTgt spid="103427">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03427">
                                            <p:txEl>
                                              <p:pRg st="3" end="3"/>
                                            </p:txEl>
                                          </p:spTgt>
                                        </p:tgtEl>
                                        <p:attrNameLst>
                                          <p:attrName>style.visibility</p:attrName>
                                        </p:attrNameLst>
                                      </p:cBhvr>
                                      <p:to>
                                        <p:strVal val="visible"/>
                                      </p:to>
                                    </p:set>
                                    <p:animEffect transition="in" filter="fade">
                                      <p:cBhvr>
                                        <p:cTn id="15" dur="1000"/>
                                        <p:tgtEl>
                                          <p:spTgt spid="103427">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103427">
                                            <p:txEl>
                                              <p:pRg st="4" end="4"/>
                                            </p:txEl>
                                          </p:spTgt>
                                        </p:tgtEl>
                                        <p:attrNameLst>
                                          <p:attrName>style.visibility</p:attrName>
                                        </p:attrNameLst>
                                      </p:cBhvr>
                                      <p:to>
                                        <p:strVal val="visible"/>
                                      </p:to>
                                    </p:set>
                                    <p:animEffect transition="in" filter="fade">
                                      <p:cBhvr>
                                        <p:cTn id="18" dur="2000"/>
                                        <p:tgtEl>
                                          <p:spTgt spid="103427">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03427">
                                            <p:txEl>
                                              <p:pRg st="6" end="6"/>
                                            </p:txEl>
                                          </p:spTgt>
                                        </p:tgtEl>
                                        <p:attrNameLst>
                                          <p:attrName>style.visibility</p:attrName>
                                        </p:attrNameLst>
                                      </p:cBhvr>
                                      <p:to>
                                        <p:strVal val="visible"/>
                                      </p:to>
                                    </p:set>
                                    <p:animEffect transition="in" filter="fade">
                                      <p:cBhvr>
                                        <p:cTn id="23" dur="1000"/>
                                        <p:tgtEl>
                                          <p:spTgt spid="103427">
                                            <p:txEl>
                                              <p:pRg st="6" end="6"/>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03427">
                                            <p:txEl>
                                              <p:pRg st="8" end="8"/>
                                            </p:txEl>
                                          </p:spTgt>
                                        </p:tgtEl>
                                        <p:attrNameLst>
                                          <p:attrName>style.visibility</p:attrName>
                                        </p:attrNameLst>
                                      </p:cBhvr>
                                      <p:to>
                                        <p:strVal val="visible"/>
                                      </p:to>
                                    </p:set>
                                    <p:animEffect transition="in" filter="fade">
                                      <p:cBhvr>
                                        <p:cTn id="28" dur="1000"/>
                                        <p:tgtEl>
                                          <p:spTgt spid="103427">
                                            <p:txEl>
                                              <p:pRg st="8" end="8"/>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03427">
                                            <p:txEl>
                                              <p:pRg st="10" end="10"/>
                                            </p:txEl>
                                          </p:spTgt>
                                        </p:tgtEl>
                                        <p:attrNameLst>
                                          <p:attrName>style.visibility</p:attrName>
                                        </p:attrNameLst>
                                      </p:cBhvr>
                                      <p:to>
                                        <p:strVal val="visible"/>
                                      </p:to>
                                    </p:set>
                                    <p:animEffect transition="in" filter="fade">
                                      <p:cBhvr>
                                        <p:cTn id="33" dur="1000"/>
                                        <p:tgtEl>
                                          <p:spTgt spid="103427">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6259" name="Rectangle 3"/>
          <p:cNvSpPr>
            <a:spLocks noGrp="1" noChangeArrowheads="1"/>
          </p:cNvSpPr>
          <p:nvPr>
            <p:ph type="body" idx="1"/>
          </p:nvPr>
        </p:nvSpPr>
        <p:spPr>
          <a:xfrm>
            <a:off x="457200" y="457200"/>
            <a:ext cx="8229600" cy="5486400"/>
          </a:xfrm>
        </p:spPr>
        <p:txBody>
          <a:bodyPr/>
          <a:lstStyle/>
          <a:p>
            <a:pPr algn="ctr">
              <a:lnSpc>
                <a:spcPct val="90000"/>
              </a:lnSpc>
              <a:buFontTx/>
              <a:buNone/>
            </a:pPr>
            <a:r>
              <a:rPr lang="en-US" sz="3600">
                <a:latin typeface="Book Antiqua" charset="0"/>
              </a:rPr>
              <a:t>Why Portland?</a:t>
            </a:r>
          </a:p>
          <a:p>
            <a:pPr>
              <a:lnSpc>
                <a:spcPct val="90000"/>
              </a:lnSpc>
            </a:pPr>
            <a:r>
              <a:rPr lang="en-US" sz="2400">
                <a:latin typeface="Book Antiqua" charset="0"/>
              </a:rPr>
              <a:t>Has the vibe</a:t>
            </a:r>
          </a:p>
          <a:p>
            <a:pPr>
              <a:lnSpc>
                <a:spcPct val="90000"/>
              </a:lnSpc>
            </a:pPr>
            <a:r>
              <a:rPr lang="en-US" sz="2400">
                <a:latin typeface="Book Antiqua" charset="0"/>
              </a:rPr>
              <a:t>Vibrant funky neighborhoods and business districts</a:t>
            </a:r>
          </a:p>
          <a:p>
            <a:pPr>
              <a:lnSpc>
                <a:spcPct val="90000"/>
              </a:lnSpc>
            </a:pPr>
            <a:r>
              <a:rPr lang="en-US" sz="2400">
                <a:latin typeface="Book Antiqua" charset="0"/>
              </a:rPr>
              <a:t>Walkable. bikeable, transitable city </a:t>
            </a:r>
          </a:p>
          <a:p>
            <a:pPr>
              <a:lnSpc>
                <a:spcPct val="90000"/>
              </a:lnSpc>
            </a:pPr>
            <a:r>
              <a:rPr lang="en-US" sz="2400">
                <a:latin typeface="Book Antiqua" charset="0"/>
              </a:rPr>
              <a:t>Relatively low cost residential </a:t>
            </a:r>
          </a:p>
          <a:p>
            <a:pPr>
              <a:lnSpc>
                <a:spcPct val="90000"/>
              </a:lnSpc>
            </a:pPr>
            <a:r>
              <a:rPr lang="en-US" sz="2400">
                <a:latin typeface="Book Antiqua" charset="0"/>
              </a:rPr>
              <a:t>Knowledgable patrons who support local enterprises</a:t>
            </a:r>
          </a:p>
          <a:p>
            <a:pPr>
              <a:lnSpc>
                <a:spcPct val="90000"/>
              </a:lnSpc>
            </a:pPr>
            <a:r>
              <a:rPr lang="en-US" sz="2400">
                <a:latin typeface="Book Antiqua" charset="0"/>
              </a:rPr>
              <a:t>Substantial social wealth</a:t>
            </a:r>
          </a:p>
          <a:p>
            <a:pPr>
              <a:lnSpc>
                <a:spcPct val="90000"/>
              </a:lnSpc>
            </a:pPr>
            <a:r>
              <a:rPr lang="en-US" sz="2400">
                <a:latin typeface="Book Antiqua" charset="0"/>
              </a:rPr>
              <a:t>Open political system receptive to new ideas</a:t>
            </a:r>
          </a:p>
          <a:p>
            <a:pPr>
              <a:lnSpc>
                <a:spcPct val="90000"/>
              </a:lnSpc>
            </a:pPr>
            <a:r>
              <a:rPr lang="en-US" sz="2400">
                <a:latin typeface="Book Antiqua" charset="0"/>
              </a:rPr>
              <a:t>Some big artisan anchors – Stumptown, Powells, New Seasons, Dark Horse Comics, Rejuvenation, Mcmenamins, Clear Creek Distillery, Grand Central Baking.</a:t>
            </a:r>
          </a:p>
          <a:p>
            <a:pPr>
              <a:lnSpc>
                <a:spcPct val="90000"/>
              </a:lnSpc>
            </a:pPr>
            <a:r>
              <a:rPr lang="en-US" sz="2400">
                <a:latin typeface="Book Antiqua" charset="0"/>
              </a:rPr>
              <a:t>Culture that takes social innovation seriously</a:t>
            </a:r>
          </a:p>
          <a:p>
            <a:pPr>
              <a:lnSpc>
                <a:spcPct val="90000"/>
              </a:lnSpc>
              <a:buFontTx/>
              <a:buNone/>
            </a:pPr>
            <a:endParaRPr lang="en-US" sz="2400">
              <a:latin typeface="Book Antiqua" charset="0"/>
            </a:endParaRPr>
          </a:p>
          <a:p>
            <a:pPr>
              <a:lnSpc>
                <a:spcPct val="90000"/>
              </a:lnSpc>
              <a:buFontTx/>
              <a:buNone/>
            </a:pPr>
            <a:endParaRPr lang="en-US" sz="2400">
              <a:latin typeface="Book Antiqua" charset="0"/>
            </a:endParaRPr>
          </a:p>
          <a:p>
            <a:pPr>
              <a:lnSpc>
                <a:spcPct val="90000"/>
              </a:lnSpc>
            </a:pPr>
            <a:endParaRPr lang="en-US" sz="2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6259">
                                            <p:txEl>
                                              <p:pRg st="1" end="1"/>
                                            </p:txEl>
                                          </p:spTgt>
                                        </p:tgtEl>
                                        <p:attrNameLst>
                                          <p:attrName>style.visibility</p:attrName>
                                        </p:attrNameLst>
                                      </p:cBhvr>
                                      <p:to>
                                        <p:strVal val="visible"/>
                                      </p:to>
                                    </p:set>
                                    <p:animEffect transition="in" filter="fade">
                                      <p:cBhvr>
                                        <p:cTn id="7" dur="2000"/>
                                        <p:tgtEl>
                                          <p:spTgt spid="9625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6259">
                                            <p:txEl>
                                              <p:pRg st="2" end="2"/>
                                            </p:txEl>
                                          </p:spTgt>
                                        </p:tgtEl>
                                        <p:attrNameLst>
                                          <p:attrName>style.visibility</p:attrName>
                                        </p:attrNameLst>
                                      </p:cBhvr>
                                      <p:to>
                                        <p:strVal val="visible"/>
                                      </p:to>
                                    </p:set>
                                    <p:animEffect transition="in" filter="fade">
                                      <p:cBhvr>
                                        <p:cTn id="12" dur="2000"/>
                                        <p:tgtEl>
                                          <p:spTgt spid="9625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6259">
                                            <p:txEl>
                                              <p:pRg st="3" end="3"/>
                                            </p:txEl>
                                          </p:spTgt>
                                        </p:tgtEl>
                                        <p:attrNameLst>
                                          <p:attrName>style.visibility</p:attrName>
                                        </p:attrNameLst>
                                      </p:cBhvr>
                                      <p:to>
                                        <p:strVal val="visible"/>
                                      </p:to>
                                    </p:set>
                                    <p:animEffect transition="in" filter="fade">
                                      <p:cBhvr>
                                        <p:cTn id="17" dur="2000"/>
                                        <p:tgtEl>
                                          <p:spTgt spid="9625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6259">
                                            <p:txEl>
                                              <p:pRg st="4" end="4"/>
                                            </p:txEl>
                                          </p:spTgt>
                                        </p:tgtEl>
                                        <p:attrNameLst>
                                          <p:attrName>style.visibility</p:attrName>
                                        </p:attrNameLst>
                                      </p:cBhvr>
                                      <p:to>
                                        <p:strVal val="visible"/>
                                      </p:to>
                                    </p:set>
                                    <p:animEffect transition="in" filter="fade">
                                      <p:cBhvr>
                                        <p:cTn id="22" dur="2000"/>
                                        <p:tgtEl>
                                          <p:spTgt spid="9625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6259">
                                            <p:txEl>
                                              <p:pRg st="5" end="5"/>
                                            </p:txEl>
                                          </p:spTgt>
                                        </p:tgtEl>
                                        <p:attrNameLst>
                                          <p:attrName>style.visibility</p:attrName>
                                        </p:attrNameLst>
                                      </p:cBhvr>
                                      <p:to>
                                        <p:strVal val="visible"/>
                                      </p:to>
                                    </p:set>
                                    <p:animEffect transition="in" filter="fade">
                                      <p:cBhvr>
                                        <p:cTn id="27" dur="2000"/>
                                        <p:tgtEl>
                                          <p:spTgt spid="96259">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6259">
                                            <p:txEl>
                                              <p:pRg st="6" end="6"/>
                                            </p:txEl>
                                          </p:spTgt>
                                        </p:tgtEl>
                                        <p:attrNameLst>
                                          <p:attrName>style.visibility</p:attrName>
                                        </p:attrNameLst>
                                      </p:cBhvr>
                                      <p:to>
                                        <p:strVal val="visible"/>
                                      </p:to>
                                    </p:set>
                                    <p:animEffect transition="in" filter="fade">
                                      <p:cBhvr>
                                        <p:cTn id="32" dur="2000"/>
                                        <p:tgtEl>
                                          <p:spTgt spid="96259">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6259">
                                            <p:txEl>
                                              <p:pRg st="7" end="7"/>
                                            </p:txEl>
                                          </p:spTgt>
                                        </p:tgtEl>
                                        <p:attrNameLst>
                                          <p:attrName>style.visibility</p:attrName>
                                        </p:attrNameLst>
                                      </p:cBhvr>
                                      <p:to>
                                        <p:strVal val="visible"/>
                                      </p:to>
                                    </p:set>
                                    <p:animEffect transition="in" filter="fade">
                                      <p:cBhvr>
                                        <p:cTn id="37" dur="2000"/>
                                        <p:tgtEl>
                                          <p:spTgt spid="96259">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6259">
                                            <p:txEl>
                                              <p:pRg st="8" end="8"/>
                                            </p:txEl>
                                          </p:spTgt>
                                        </p:tgtEl>
                                        <p:attrNameLst>
                                          <p:attrName>style.visibility</p:attrName>
                                        </p:attrNameLst>
                                      </p:cBhvr>
                                      <p:to>
                                        <p:strVal val="visible"/>
                                      </p:to>
                                    </p:set>
                                    <p:animEffect transition="in" filter="fade">
                                      <p:cBhvr>
                                        <p:cTn id="42" dur="2000"/>
                                        <p:tgtEl>
                                          <p:spTgt spid="96259">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6259">
                                            <p:txEl>
                                              <p:pRg st="9" end="9"/>
                                            </p:txEl>
                                          </p:spTgt>
                                        </p:tgtEl>
                                        <p:attrNameLst>
                                          <p:attrName>style.visibility</p:attrName>
                                        </p:attrNameLst>
                                      </p:cBhvr>
                                      <p:to>
                                        <p:strVal val="visible"/>
                                      </p:to>
                                    </p:set>
                                    <p:animEffect transition="in" filter="fade">
                                      <p:cBhvr>
                                        <p:cTn id="47" dur="2000"/>
                                        <p:tgtEl>
                                          <p:spTgt spid="9625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259" grpId="0" build="p"/>
    </p:bldLst>
  </p:timing>
</p:sld>
</file>

<file path=ppt/slides/slide2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ctr">
              <a:buNone/>
            </a:pPr>
            <a:r>
              <a:rPr lang="en-US" sz="5400" dirty="0" smtClean="0">
                <a:solidFill>
                  <a:srgbClr val="FF0000"/>
                </a:solidFill>
              </a:rPr>
              <a:t>Community Organizing</a:t>
            </a:r>
          </a:p>
          <a:p>
            <a:pPr algn="ctr">
              <a:buNone/>
            </a:pPr>
            <a:r>
              <a:rPr lang="en-US" sz="5400" dirty="0" smtClean="0">
                <a:solidFill>
                  <a:srgbClr val="FF0000"/>
                </a:solidFill>
              </a:rPr>
              <a:t>And Civic Engagement</a:t>
            </a:r>
            <a:br>
              <a:rPr lang="en-US" sz="5400" dirty="0" smtClean="0">
                <a:solidFill>
                  <a:srgbClr val="FF0000"/>
                </a:solidFill>
              </a:rPr>
            </a:br>
            <a:endParaRPr lang="en-US" sz="5400" dirty="0"/>
          </a:p>
        </p:txBody>
      </p:sp>
    </p:spTree>
  </p:cSld>
  <p:clrMapOvr>
    <a:masterClrMapping/>
  </p:clrMapOvr>
</p:sld>
</file>

<file path=ppt/slides/slide2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dirty="0" smtClean="0">
                <a:solidFill>
                  <a:srgbClr val="FF0000"/>
                </a:solidFill>
              </a:rPr>
              <a:t>Why is Civic Engagement Important Today</a:t>
            </a:r>
            <a:endParaRPr lang="en-US" sz="4800" dirty="0">
              <a:solidFill>
                <a:srgbClr val="FF0000"/>
              </a:solidFill>
            </a:endParaRPr>
          </a:p>
        </p:txBody>
      </p:sp>
      <p:sp>
        <p:nvSpPr>
          <p:cNvPr id="3" name="Content Placeholder 2"/>
          <p:cNvSpPr>
            <a:spLocks noGrp="1"/>
          </p:cNvSpPr>
          <p:nvPr>
            <p:ph idx="1"/>
          </p:nvPr>
        </p:nvSpPr>
        <p:spPr/>
        <p:txBody>
          <a:bodyPr/>
          <a:lstStyle/>
          <a:p>
            <a:endParaRPr lang="en-US"/>
          </a:p>
        </p:txBody>
      </p:sp>
    </p:spTree>
  </p:cSld>
  <p:clrMapOvr>
    <a:masterClrMapping/>
  </p:clrMapOvr>
</p:sld>
</file>

<file path=ppt/slides/slide25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sz="3600" dirty="0" smtClean="0"/>
              <a:t>We Pay for things that were Free</a:t>
            </a:r>
            <a:endParaRPr lang="en-US" sz="3600" dirty="0"/>
          </a:p>
        </p:txBody>
      </p:sp>
      <p:sp>
        <p:nvSpPr>
          <p:cNvPr id="3" name="Content Placeholder 2"/>
          <p:cNvSpPr>
            <a:spLocks noGrp="1"/>
          </p:cNvSpPr>
          <p:nvPr>
            <p:ph idx="1"/>
          </p:nvPr>
        </p:nvSpPr>
        <p:spPr/>
        <p:txBody>
          <a:bodyPr/>
          <a:lstStyle/>
          <a:p>
            <a:pPr>
              <a:defRPr/>
            </a:pPr>
            <a:endParaRPr lang="en-US" dirty="0"/>
          </a:p>
        </p:txBody>
      </p:sp>
      <p:graphicFrame>
        <p:nvGraphicFramePr>
          <p:cNvPr id="24578" name="Object 2"/>
          <p:cNvGraphicFramePr>
            <a:graphicFrameLocks noChangeAspect="1"/>
          </p:cNvGraphicFramePr>
          <p:nvPr/>
        </p:nvGraphicFramePr>
        <p:xfrm>
          <a:off x="1981200" y="1752600"/>
          <a:ext cx="4953000" cy="4379913"/>
        </p:xfrm>
        <a:graphic>
          <a:graphicData uri="http://schemas.openxmlformats.org/presentationml/2006/ole">
            <p:oleObj spid="_x0000_s1503234" name="Document" r:id="rId3" imgW="5486400" imgH="4851400" progId="Word.Document.12">
              <p:link updateAutomatic="1"/>
            </p:oleObj>
          </a:graphicData>
        </a:graphic>
      </p:graphicFrame>
    </p:spTree>
  </p:cSld>
  <p:clrMapOvr>
    <a:masterClrMapping/>
  </p:clrMapOvr>
  <p:timing>
    <p:tnLst>
      <p:par>
        <p:cTn id="1" dur="indefinite" restart="never" nodeType="tmRoot"/>
      </p:par>
    </p:tnLst>
  </p:timing>
</p:sld>
</file>

<file path=ppt/slides/slide26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84386" name="Rectangle 2"/>
          <p:cNvSpPr>
            <a:spLocks noGrp="1" noChangeArrowheads="1"/>
          </p:cNvSpPr>
          <p:nvPr>
            <p:ph type="title"/>
          </p:nvPr>
        </p:nvSpPr>
        <p:spPr/>
        <p:txBody>
          <a:bodyPr/>
          <a:lstStyle/>
          <a:p>
            <a:pPr>
              <a:defRPr/>
            </a:pPr>
            <a:r>
              <a:rPr lang="en-US"/>
              <a:t>Cost of Governance</a:t>
            </a:r>
          </a:p>
        </p:txBody>
      </p:sp>
      <p:sp>
        <p:nvSpPr>
          <p:cNvPr id="48131" name="Rectangle 3"/>
          <p:cNvSpPr>
            <a:spLocks noGrp="1" noChangeArrowheads="1"/>
          </p:cNvSpPr>
          <p:nvPr>
            <p:ph type="body" idx="1"/>
          </p:nvPr>
        </p:nvSpPr>
        <p:spPr/>
        <p:txBody>
          <a:bodyPr/>
          <a:lstStyle/>
          <a:p>
            <a:r>
              <a:rPr lang="en-US">
                <a:effectLst/>
                <a:ea typeface="ＭＳ Ｐゴシック" charset="-128"/>
                <a:cs typeface="ＭＳ Ｐゴシック" charset="-128"/>
              </a:rPr>
              <a:t>When community involvement is lacking, the cost of governance is higher and the work of bureaucrats more difficult</a:t>
            </a:r>
          </a:p>
          <a:p>
            <a:r>
              <a:rPr lang="en-US">
                <a:effectLst/>
                <a:ea typeface="ＭＳ Ｐゴシック" charset="-128"/>
                <a:cs typeface="ＭＳ Ｐゴシック" charset="-128"/>
              </a:rPr>
              <a:t>If trust and social connections decreases cost of governance increases</a:t>
            </a:r>
          </a:p>
          <a:p>
            <a:r>
              <a:rPr lang="en-US">
                <a:effectLst/>
                <a:ea typeface="ＭＳ Ｐゴシック" charset="-128"/>
                <a:cs typeface="ＭＳ Ｐゴシック" charset="-128"/>
              </a:rPr>
              <a:t>Without collective actions government increases rules and regulations</a:t>
            </a:r>
          </a:p>
        </p:txBody>
      </p:sp>
    </p:spTree>
  </p:cSld>
  <p:clrMapOvr>
    <a:masterClrMapping/>
  </p:clrMapOvr>
  <p:timing>
    <p:tnLst>
      <p:par>
        <p:cTn id="1" dur="indefinite" restart="never" nodeType="tmRoot"/>
      </p:par>
    </p:tnLst>
  </p:timing>
</p:sld>
</file>

<file path=ppt/slides/slide26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0" y="228600"/>
            <a:ext cx="4648200" cy="3352800"/>
          </a:xfrm>
        </p:spPr>
        <p:txBody>
          <a:bodyPr/>
          <a:lstStyle/>
          <a:p>
            <a:r>
              <a:rPr lang="en-US" sz="4000" dirty="0" smtClean="0"/>
              <a:t>Climate Change: Resilience</a:t>
            </a:r>
            <a:br>
              <a:rPr lang="en-US" sz="4000" dirty="0" smtClean="0"/>
            </a:br>
            <a:r>
              <a:rPr lang="en-US" sz="4000" dirty="0" smtClean="0"/>
              <a:t>Community Participation is Critical</a:t>
            </a:r>
            <a:endParaRPr lang="en-US" sz="4000" dirty="0"/>
          </a:p>
        </p:txBody>
      </p:sp>
      <p:pic>
        <p:nvPicPr>
          <p:cNvPr id="4" name="Content Placeholder 3" descr="images-1.jpeg"/>
          <p:cNvPicPr>
            <a:picLocks noGrp="1" noChangeAspect="1"/>
          </p:cNvPicPr>
          <p:nvPr>
            <p:ph idx="1"/>
          </p:nvPr>
        </p:nvPicPr>
        <p:blipFill>
          <a:blip r:embed="rId2"/>
          <a:srcRect l="-34948" r="-34948"/>
          <a:stretch>
            <a:fillRect/>
          </a:stretch>
        </p:blipFill>
        <p:spPr>
          <a:xfrm>
            <a:off x="-685800" y="228600"/>
            <a:ext cx="6090019" cy="3352800"/>
          </a:xfrm>
        </p:spPr>
      </p:pic>
      <p:pic>
        <p:nvPicPr>
          <p:cNvPr id="5" name="Picture 4" descr="images.jpeg"/>
          <p:cNvPicPr>
            <a:picLocks noChangeAspect="1"/>
          </p:cNvPicPr>
          <p:nvPr/>
        </p:nvPicPr>
        <p:blipFill>
          <a:blip r:embed="rId3"/>
          <a:stretch>
            <a:fillRect/>
          </a:stretch>
        </p:blipFill>
        <p:spPr>
          <a:xfrm>
            <a:off x="4343400" y="3505200"/>
            <a:ext cx="4445000" cy="3118134"/>
          </a:xfrm>
          <a:prstGeom prst="rect">
            <a:avLst/>
          </a:prstGeom>
        </p:spPr>
      </p:pic>
    </p:spTree>
  </p:cSld>
  <p:clrMapOvr>
    <a:masterClrMapping/>
  </p:clrMapOvr>
  <p:timing>
    <p:tnLst>
      <p:par>
        <p:cTn id="1" dur="indefinite" restart="never" nodeType="tmRoot"/>
      </p:par>
    </p:tnLst>
  </p:timing>
</p:sld>
</file>

<file path=ppt/slides/slide26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sz="3600" dirty="0" smtClean="0"/>
              <a:t>Collective Action is Essential</a:t>
            </a:r>
            <a:br>
              <a:rPr lang="en-US" sz="3600" dirty="0" smtClean="0"/>
            </a:br>
            <a:r>
              <a:rPr lang="en-US" sz="2667" dirty="0" smtClean="0"/>
              <a:t>Climate Change and Community Participation</a:t>
            </a:r>
            <a:endParaRPr lang="en-US" sz="2667" dirty="0"/>
          </a:p>
        </p:txBody>
      </p:sp>
      <p:sp>
        <p:nvSpPr>
          <p:cNvPr id="3" name="Content Placeholder 2"/>
          <p:cNvSpPr>
            <a:spLocks noGrp="1"/>
          </p:cNvSpPr>
          <p:nvPr>
            <p:ph idx="1"/>
          </p:nvPr>
        </p:nvSpPr>
        <p:spPr/>
        <p:txBody>
          <a:bodyPr/>
          <a:lstStyle/>
          <a:p>
            <a:pPr>
              <a:defRPr/>
            </a:pPr>
            <a:r>
              <a:rPr lang="en-US" sz="2400" dirty="0" smtClean="0"/>
              <a:t>Resilience is the key characteristic for resilient communities</a:t>
            </a:r>
          </a:p>
          <a:p>
            <a:pPr lvl="1">
              <a:defRPr/>
            </a:pPr>
            <a:r>
              <a:rPr lang="en-US" sz="2400" dirty="0" smtClean="0"/>
              <a:t>Decentralized</a:t>
            </a:r>
          </a:p>
          <a:p>
            <a:pPr lvl="1">
              <a:defRPr/>
            </a:pPr>
            <a:r>
              <a:rPr lang="en-US" sz="2400" dirty="0" smtClean="0"/>
              <a:t>Redundant</a:t>
            </a:r>
          </a:p>
          <a:p>
            <a:pPr lvl="1">
              <a:defRPr/>
            </a:pPr>
            <a:r>
              <a:rPr lang="en-US" sz="2400" dirty="0" smtClean="0"/>
              <a:t>Systems that people can “repair”</a:t>
            </a:r>
          </a:p>
          <a:p>
            <a:pPr lvl="1">
              <a:defRPr/>
            </a:pPr>
            <a:r>
              <a:rPr lang="en-US" sz="2400" dirty="0" smtClean="0"/>
              <a:t>Support for Micro-economic and informal economy</a:t>
            </a:r>
          </a:p>
          <a:p>
            <a:pPr>
              <a:defRPr/>
            </a:pPr>
            <a:r>
              <a:rPr lang="en-US" sz="2400" dirty="0" smtClean="0"/>
              <a:t>Government Alone Cannot Solve the problems</a:t>
            </a:r>
          </a:p>
          <a:p>
            <a:pPr>
              <a:defRPr/>
            </a:pPr>
            <a:r>
              <a:rPr lang="en-US" sz="2400" dirty="0" smtClean="0"/>
              <a:t>Social Networks and Social Capital are as  important as Infrastructure</a:t>
            </a:r>
          </a:p>
          <a:p>
            <a:pPr>
              <a:defRPr/>
            </a:pPr>
            <a:r>
              <a:rPr lang="en-US" sz="2400" dirty="0" smtClean="0"/>
              <a:t>In a recession your social network is more important than a job</a:t>
            </a:r>
          </a:p>
        </p:txBody>
      </p:sp>
    </p:spTree>
  </p:cSld>
  <p:clrMapOvr>
    <a:masterClrMapping/>
  </p:clrMapOvr>
  <p:transition advTm="149"/>
  <p:timing>
    <p:tnLst>
      <p:par>
        <p:cTn id="1" dur="indefinite" restart="never" nodeType="tmRoot"/>
      </p:par>
    </p:tnLst>
  </p:timing>
</p:sld>
</file>

<file path=ppt/slides/slide26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solidFill>
                  <a:srgbClr val="FFFFFF"/>
                </a:solidFill>
              </a:rPr>
              <a:t>Community Governance by Facilitating the Wisdom of Crowds</a:t>
            </a:r>
          </a:p>
        </p:txBody>
      </p:sp>
      <p:pic>
        <p:nvPicPr>
          <p:cNvPr id="4" name="Content Placeholder 3"/>
          <p:cNvPicPr>
            <a:picLocks noGrp="1" noChangeAspect="1" noChangeArrowheads="1"/>
          </p:cNvPicPr>
          <p:nvPr>
            <p:ph idx="1"/>
          </p:nvPr>
        </p:nvPicPr>
        <p:blipFill>
          <a:blip r:embed="rId2"/>
          <a:srcRect l="-11452" r="-11452"/>
          <a:stretch>
            <a:fillRect/>
          </a:stretch>
        </p:blipFill>
        <p:spPr bwMode="blackWhite">
          <a:xfrm>
            <a:off x="228600" y="1447800"/>
            <a:ext cx="7010400" cy="3859506"/>
          </a:xfrm>
          <a:prstGeom prst="rect">
            <a:avLst/>
          </a:prstGeom>
          <a:noFill/>
          <a:ln w="9525">
            <a:noFill/>
            <a:miter lim="800000"/>
            <a:headEnd/>
            <a:tailEnd/>
          </a:ln>
          <a:effectLst/>
        </p:spPr>
      </p:pic>
      <p:sp>
        <p:nvSpPr>
          <p:cNvPr id="5" name="TextBox 4"/>
          <p:cNvSpPr txBox="1"/>
          <p:nvPr/>
        </p:nvSpPr>
        <p:spPr>
          <a:xfrm>
            <a:off x="1011565" y="5638800"/>
            <a:ext cx="7048637" cy="646331"/>
          </a:xfrm>
          <a:prstGeom prst="rect">
            <a:avLst/>
          </a:prstGeom>
          <a:noFill/>
        </p:spPr>
        <p:txBody>
          <a:bodyPr wrap="none" rtlCol="0">
            <a:spAutoFit/>
          </a:bodyPr>
          <a:lstStyle/>
          <a:p>
            <a:r>
              <a:rPr lang="en-US" sz="1800" dirty="0" smtClean="0"/>
              <a:t>Leaders become Facilitators not Paternalistic Commanders</a:t>
            </a:r>
          </a:p>
          <a:p>
            <a:r>
              <a:rPr lang="en-US" sz="1800" dirty="0" smtClean="0"/>
              <a:t>And Bureaucrats with Social skills as well as scientific and technical </a:t>
            </a:r>
            <a:endParaRPr lang="en-US" sz="1800" dirty="0"/>
          </a:p>
        </p:txBody>
      </p:sp>
      <p:sp>
        <p:nvSpPr>
          <p:cNvPr id="6" name="TextBox 5"/>
          <p:cNvSpPr txBox="1"/>
          <p:nvPr/>
        </p:nvSpPr>
        <p:spPr>
          <a:xfrm>
            <a:off x="7162800" y="2133600"/>
            <a:ext cx="1416524" cy="1569660"/>
          </a:xfrm>
          <a:prstGeom prst="rect">
            <a:avLst/>
          </a:prstGeom>
          <a:noFill/>
        </p:spPr>
        <p:txBody>
          <a:bodyPr wrap="none" rtlCol="0">
            <a:spAutoFit/>
          </a:bodyPr>
          <a:lstStyle/>
          <a:p>
            <a:r>
              <a:rPr lang="en-US" dirty="0" smtClean="0"/>
              <a:t>Because</a:t>
            </a:r>
          </a:p>
          <a:p>
            <a:r>
              <a:rPr lang="en-US" dirty="0" smtClean="0"/>
              <a:t>We now </a:t>
            </a:r>
          </a:p>
          <a:p>
            <a:r>
              <a:rPr lang="en-US" dirty="0" smtClean="0"/>
              <a:t>Have the </a:t>
            </a:r>
          </a:p>
          <a:p>
            <a:r>
              <a:rPr lang="en-US" dirty="0" smtClean="0"/>
              <a:t>tools</a:t>
            </a:r>
            <a:endParaRPr lang="en-US" dirty="0"/>
          </a:p>
        </p:txBody>
      </p:sp>
    </p:spTree>
  </p:cSld>
  <p:clrMapOvr>
    <a:masterClrMapping/>
  </p:clrMapOvr>
  <p:timing>
    <p:tnLst>
      <p:par>
        <p:cTn id="1" dur="indefinite" restart="never" nodeType="tmRoot"/>
      </p:par>
    </p:tnLst>
  </p:timing>
</p:sld>
</file>

<file path=ppt/slides/slide26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Civic Engagement in A Democracy: Overview</a:t>
            </a:r>
            <a:endParaRPr lang="en-US" dirty="0">
              <a:solidFill>
                <a:srgbClr val="FF0000"/>
              </a:solidFill>
            </a:endParaRPr>
          </a:p>
        </p:txBody>
      </p:sp>
      <p:sp>
        <p:nvSpPr>
          <p:cNvPr id="3" name="Content Placeholder 2"/>
          <p:cNvSpPr>
            <a:spLocks noGrp="1"/>
          </p:cNvSpPr>
          <p:nvPr>
            <p:ph idx="1"/>
          </p:nvPr>
        </p:nvSpPr>
        <p:spPr/>
        <p:txBody>
          <a:bodyPr/>
          <a:lstStyle/>
          <a:p>
            <a:endParaRPr lang="en-US" dirty="0"/>
          </a:p>
        </p:txBody>
      </p:sp>
    </p:spTree>
  </p:cSld>
  <p:clrMapOvr>
    <a:masterClrMapping/>
  </p:clrMapOvr>
</p:sld>
</file>

<file path=ppt/slides/slide26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A Capitalism Quiz</a:t>
            </a:r>
            <a:endParaRPr lang="en-US" dirty="0"/>
          </a:p>
        </p:txBody>
      </p:sp>
      <p:sp>
        <p:nvSpPr>
          <p:cNvPr id="3" name="Content Placeholder 2"/>
          <p:cNvSpPr>
            <a:spLocks noGrp="1"/>
          </p:cNvSpPr>
          <p:nvPr>
            <p:ph idx="1"/>
          </p:nvPr>
        </p:nvSpPr>
        <p:spPr/>
        <p:txBody>
          <a:bodyPr/>
          <a:lstStyle/>
          <a:p>
            <a:pPr>
              <a:defRPr/>
            </a:pPr>
            <a:r>
              <a:rPr lang="en-US" dirty="0" smtClean="0"/>
              <a:t>Where is the closest mall?</a:t>
            </a:r>
          </a:p>
          <a:p>
            <a:pPr>
              <a:defRPr/>
            </a:pPr>
            <a:r>
              <a:rPr lang="en-US" dirty="0" smtClean="0"/>
              <a:t>Are there more Starbucks or 7/11s in America?</a:t>
            </a:r>
          </a:p>
          <a:p>
            <a:pPr>
              <a:defRPr/>
            </a:pPr>
            <a:r>
              <a:rPr lang="en-US" dirty="0" smtClean="0"/>
              <a:t>What is the stock market?</a:t>
            </a:r>
          </a:p>
          <a:p>
            <a:pPr>
              <a:defRPr/>
            </a:pPr>
            <a:r>
              <a:rPr lang="en-US" dirty="0" smtClean="0"/>
              <a:t>Who are the ten richest people in America?</a:t>
            </a:r>
          </a:p>
          <a:p>
            <a:pPr>
              <a:defRPr/>
            </a:pPr>
            <a:r>
              <a:rPr lang="en-US" dirty="0" smtClean="0"/>
              <a:t>Who are the ten most powerful?  Is there an overlap?  If so why?</a:t>
            </a:r>
            <a:endParaRPr lang="en-US" dirty="0"/>
          </a:p>
        </p:txBody>
      </p:sp>
    </p:spTree>
  </p:cSld>
  <p:clrMapOvr>
    <a:masterClrMapping/>
  </p:clrMapOvr>
</p:sld>
</file>

<file path=ppt/slides/slide26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88802" name="Rectangle 2"/>
          <p:cNvSpPr>
            <a:spLocks noGrp="1" noChangeArrowheads="1"/>
          </p:cNvSpPr>
          <p:nvPr>
            <p:ph type="title"/>
          </p:nvPr>
        </p:nvSpPr>
        <p:spPr/>
        <p:txBody>
          <a:bodyPr/>
          <a:lstStyle/>
          <a:p>
            <a:pPr>
              <a:defRPr/>
            </a:pPr>
            <a:r>
              <a:rPr lang="en-US" dirty="0">
                <a:ea typeface="+mj-ea"/>
                <a:cs typeface="+mj-cs"/>
              </a:rPr>
              <a:t>What is civil society?</a:t>
            </a:r>
          </a:p>
        </p:txBody>
      </p:sp>
      <p:sp>
        <p:nvSpPr>
          <p:cNvPr id="588803" name="Rectangle 3"/>
          <p:cNvSpPr>
            <a:spLocks noGrp="1" noChangeArrowheads="1"/>
          </p:cNvSpPr>
          <p:nvPr>
            <p:ph type="body" idx="1"/>
          </p:nvPr>
        </p:nvSpPr>
        <p:spPr/>
        <p:txBody>
          <a:bodyPr/>
          <a:lstStyle/>
          <a:p>
            <a:pPr>
              <a:defRPr/>
            </a:pPr>
            <a:r>
              <a:rPr lang="en-US" sz="2400" dirty="0">
                <a:ea typeface="+mn-ea"/>
                <a:cs typeface="+mn-cs"/>
              </a:rPr>
              <a:t>Civil society is the domain that can potentially mediate between the state and private sectors and offer people a space for activity that is simultaneously voluntary and public. It is a space that unites the virtue of the private sector--liberty--with the virtue of the public sector--concern for the general good. That is, it is public without being coercive or bureaucratic and voluntary without being privatized or</a:t>
            </a:r>
            <a:r>
              <a:rPr lang="en-US" dirty="0">
                <a:ea typeface="+mn-ea"/>
                <a:cs typeface="+mn-cs"/>
              </a:rPr>
              <a:t> </a:t>
            </a:r>
            <a:r>
              <a:rPr lang="en-US" sz="2400" dirty="0">
                <a:ea typeface="+mn-ea"/>
                <a:cs typeface="+mn-cs"/>
              </a:rPr>
              <a:t>commercial</a:t>
            </a:r>
            <a:r>
              <a:rPr lang="en-US" dirty="0">
                <a:ea typeface="+mn-ea"/>
                <a:cs typeface="+mn-cs"/>
              </a:rPr>
              <a:t>.</a:t>
            </a:r>
          </a:p>
        </p:txBody>
      </p:sp>
    </p:spTree>
  </p:cSld>
  <p:clrMapOvr>
    <a:masterClrMapping/>
  </p:clrMapOvr>
  <p:timing>
    <p:tnLst>
      <p:par>
        <p:cTn id="1" dur="indefinite" restart="never" nodeType="tmRoot"/>
      </p:par>
    </p:tnLst>
  </p:timing>
</p:sld>
</file>

<file path=ppt/slides/slide26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3"/>
          <a:srcRect/>
          <a:stretch>
            <a:fillRect/>
          </a:stretch>
        </p:blipFill>
        <p:spPr bwMode="auto">
          <a:xfrm>
            <a:off x="1368425" y="541338"/>
            <a:ext cx="6400800" cy="57785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6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The Commons</a:t>
            </a:r>
            <a:endParaRPr lang="en-US" dirty="0"/>
          </a:p>
        </p:txBody>
      </p:sp>
      <p:sp>
        <p:nvSpPr>
          <p:cNvPr id="3" name="Content Placeholder 2"/>
          <p:cNvSpPr>
            <a:spLocks noGrp="1"/>
          </p:cNvSpPr>
          <p:nvPr>
            <p:ph idx="1"/>
          </p:nvPr>
        </p:nvSpPr>
        <p:spPr/>
        <p:txBody>
          <a:bodyPr/>
          <a:lstStyle/>
          <a:p>
            <a:pPr>
              <a:defRPr/>
            </a:pPr>
            <a:r>
              <a:rPr lang="en-US" dirty="0" smtClean="0"/>
              <a:t>Rousseau argued that people were not complete until they participated in civic life</a:t>
            </a:r>
          </a:p>
          <a:p>
            <a:pPr>
              <a:defRPr/>
            </a:pPr>
            <a:r>
              <a:rPr lang="en-US" dirty="0" err="1" smtClean="0"/>
              <a:t>Putnum</a:t>
            </a:r>
            <a:r>
              <a:rPr lang="en-US" dirty="0" smtClean="0"/>
              <a:t> likewise documents a correlation between social capital and community participation</a:t>
            </a:r>
            <a:endParaRPr lang="en-US" dirty="0"/>
          </a:p>
        </p:txBody>
      </p:sp>
    </p:spTree>
  </p:cSld>
  <p:clrMapOvr>
    <a:masterClrMapping/>
  </p:clrMapOvr>
  <p:timing>
    <p:tnLst>
      <p:par>
        <p:cTn id="1" dur="indefinite" restart="never" nodeType="tmRoot"/>
      </p:par>
    </p:tnLst>
  </p:timing>
</p:sld>
</file>

<file path=ppt/slides/slide26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a:defRPr/>
            </a:pPr>
            <a:r>
              <a:rPr lang="en-US" dirty="0" err="1">
                <a:ea typeface="+mj-ea"/>
                <a:cs typeface="+mj-cs"/>
              </a:rPr>
              <a:t>DeTocqueville’s</a:t>
            </a:r>
            <a:r>
              <a:rPr lang="en-US" dirty="0">
                <a:ea typeface="+mj-ea"/>
                <a:cs typeface="+mj-cs"/>
              </a:rPr>
              <a:t> America</a:t>
            </a:r>
          </a:p>
        </p:txBody>
      </p:sp>
      <p:sp>
        <p:nvSpPr>
          <p:cNvPr id="18435" name="Rectangle 3"/>
          <p:cNvSpPr>
            <a:spLocks noGrp="1" noChangeArrowheads="1"/>
          </p:cNvSpPr>
          <p:nvPr>
            <p:ph type="body" idx="1"/>
          </p:nvPr>
        </p:nvSpPr>
        <p:spPr/>
        <p:txBody>
          <a:bodyPr/>
          <a:lstStyle/>
          <a:p>
            <a:pPr>
              <a:lnSpc>
                <a:spcPct val="90000"/>
              </a:lnSpc>
              <a:defRPr/>
            </a:pPr>
            <a:r>
              <a:rPr lang="en-US" sz="2800">
                <a:ea typeface="+mn-ea"/>
                <a:cs typeface="+mn-cs"/>
              </a:rPr>
              <a:t>Viewing birth of democracy, wondering:</a:t>
            </a:r>
          </a:p>
          <a:p>
            <a:pPr>
              <a:lnSpc>
                <a:spcPct val="90000"/>
              </a:lnSpc>
              <a:defRPr/>
            </a:pPr>
            <a:r>
              <a:rPr lang="en-US" sz="2800">
                <a:ea typeface="+mn-ea"/>
                <a:cs typeface="+mn-cs"/>
              </a:rPr>
              <a:t>As people can no longer be self sufficient where will they turn?</a:t>
            </a:r>
          </a:p>
          <a:p>
            <a:pPr>
              <a:lnSpc>
                <a:spcPct val="90000"/>
              </a:lnSpc>
              <a:defRPr/>
            </a:pPr>
            <a:r>
              <a:rPr lang="en-US" sz="2800">
                <a:ea typeface="+mn-ea"/>
                <a:cs typeface="+mn-cs"/>
              </a:rPr>
              <a:t>If people turn to government then society will be more regulated and restrictive</a:t>
            </a:r>
          </a:p>
          <a:p>
            <a:pPr>
              <a:lnSpc>
                <a:spcPct val="90000"/>
              </a:lnSpc>
              <a:defRPr/>
            </a:pPr>
            <a:r>
              <a:rPr lang="en-US" sz="2800">
                <a:ea typeface="+mn-ea"/>
                <a:cs typeface="+mn-cs"/>
              </a:rPr>
              <a:t>Importance of civic associations to keep a democracy innovative and not over-procedural</a:t>
            </a:r>
          </a:p>
          <a:p>
            <a:pPr>
              <a:lnSpc>
                <a:spcPct val="90000"/>
              </a:lnSpc>
              <a:defRPr/>
            </a:pPr>
            <a:endParaRPr lang="en-US" sz="2800">
              <a:ea typeface="+mn-ea"/>
              <a:cs typeface="+mn-cs"/>
            </a:endParaRPr>
          </a:p>
          <a:p>
            <a:pPr>
              <a:lnSpc>
                <a:spcPct val="90000"/>
              </a:lnSpc>
              <a:defRPr/>
            </a:pPr>
            <a:endParaRPr lang="en-US" sz="2800">
              <a:ea typeface="+mn-ea"/>
              <a:cs typeface="+mn-cs"/>
            </a:endParaRPr>
          </a:p>
        </p:txBody>
      </p:sp>
    </p:spTree>
  </p:cSld>
  <p:clrMapOvr>
    <a:masterClrMapping/>
  </p:clrMapOvr>
  <p:timing>
    <p:tnLst>
      <p:par>
        <p:cTn id="1" dur="indefinite" restart="never" nodeType="tmRoot"/>
      </p:par>
    </p:tnLst>
  </p:timing>
</p:sld>
</file>

<file path=ppt/slides/slide27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681410" name="Rectangle 2"/>
          <p:cNvSpPr>
            <a:spLocks noGrp="1" noChangeArrowheads="1"/>
          </p:cNvSpPr>
          <p:nvPr>
            <p:ph type="title"/>
          </p:nvPr>
        </p:nvSpPr>
        <p:spPr/>
        <p:txBody>
          <a:bodyPr/>
          <a:lstStyle/>
          <a:p>
            <a:pPr>
              <a:defRPr/>
            </a:pPr>
            <a:r>
              <a:rPr lang="en-US" sz="3600" dirty="0">
                <a:ea typeface="+mj-ea"/>
                <a:cs typeface="+mj-cs"/>
              </a:rPr>
              <a:t>Bureaucracy and Democracy</a:t>
            </a:r>
            <a:endParaRPr lang="en-US" dirty="0">
              <a:ea typeface="+mj-ea"/>
              <a:cs typeface="+mj-cs"/>
            </a:endParaRPr>
          </a:p>
        </p:txBody>
      </p:sp>
      <p:sp>
        <p:nvSpPr>
          <p:cNvPr id="1681411" name="Rectangle 3"/>
          <p:cNvSpPr>
            <a:spLocks noGrp="1" noChangeArrowheads="1"/>
          </p:cNvSpPr>
          <p:nvPr>
            <p:ph type="body" idx="1"/>
          </p:nvPr>
        </p:nvSpPr>
        <p:spPr/>
        <p:txBody>
          <a:bodyPr/>
          <a:lstStyle/>
          <a:p>
            <a:pPr>
              <a:defRPr/>
            </a:pPr>
            <a:r>
              <a:rPr lang="en-US" dirty="0">
                <a:ea typeface="+mn-ea"/>
                <a:cs typeface="+mn-cs"/>
              </a:rPr>
              <a:t>That the interests of citizens are brought to the public table via the electoral system, and yet the actions that result from electoral dictates are carried out by bureaucrats working within a specialized, departmentalized bureaucracy.</a:t>
            </a:r>
          </a:p>
        </p:txBody>
      </p:sp>
    </p:spTree>
  </p:cSld>
  <p:clrMapOvr>
    <a:masterClrMapping/>
  </p:clrMapOvr>
  <p:timing>
    <p:tnLst>
      <p:par>
        <p:cTn id="1" dur="indefinite" restart="never" nodeType="tmRoot"/>
      </p:par>
    </p:tnLst>
  </p:timing>
</p:sld>
</file>

<file path=ppt/slides/slide27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sz="4000" dirty="0" smtClean="0"/>
              <a:t>Freedom “to” or Freedom “from</a:t>
            </a:r>
            <a:endParaRPr lang="en-US" sz="4000" dirty="0"/>
          </a:p>
        </p:txBody>
      </p:sp>
      <p:sp>
        <p:nvSpPr>
          <p:cNvPr id="3" name="Content Placeholder 2"/>
          <p:cNvSpPr>
            <a:spLocks noGrp="1"/>
          </p:cNvSpPr>
          <p:nvPr>
            <p:ph idx="1"/>
          </p:nvPr>
        </p:nvSpPr>
        <p:spPr/>
        <p:txBody>
          <a:bodyPr/>
          <a:lstStyle/>
          <a:p>
            <a:pPr>
              <a:defRPr/>
            </a:pPr>
            <a:r>
              <a:rPr lang="en-US" sz="2800" dirty="0" smtClean="0"/>
              <a:t>Some people think America and Australia should promote equal opportunity for all, that is, allowing everyone to compete for jobs and wealth on a fair and even basis. Other people think America should promote equal outcomes, that is, insuring that everyone has a decent standard of living and that there are only small differences in wealth and income between the top and bottom in society. Which do you favor: promoting equal opportunity or promoting equal outcomes?</a:t>
            </a:r>
          </a:p>
          <a:p>
            <a:pPr>
              <a:defRPr/>
            </a:pPr>
            <a:endParaRPr lang="en-US" sz="2800" dirty="0"/>
          </a:p>
        </p:txBody>
      </p:sp>
    </p:spTree>
  </p:cSld>
  <p:clrMapOvr>
    <a:masterClrMapping/>
  </p:clrMapOvr>
  <p:timing>
    <p:tnLst>
      <p:par>
        <p:cTn id="1" dur="indefinite" restart="never" nodeType="tmRoot"/>
      </p:par>
    </p:tnLst>
  </p:timing>
</p:sld>
</file>

<file path=ppt/slides/slide27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solidFill>
                  <a:srgbClr val="FF0000"/>
                </a:solidFill>
              </a:rPr>
              <a:t>Social Movements: Cooptation or Incorporation?</a:t>
            </a:r>
            <a:endParaRPr lang="en-US" sz="3200" dirty="0">
              <a:solidFill>
                <a:srgbClr val="FF0000"/>
              </a:solidFill>
            </a:endParaRPr>
          </a:p>
        </p:txBody>
      </p:sp>
      <p:sp>
        <p:nvSpPr>
          <p:cNvPr id="3" name="Content Placeholder 2"/>
          <p:cNvSpPr>
            <a:spLocks noGrp="1"/>
          </p:cNvSpPr>
          <p:nvPr>
            <p:ph idx="1"/>
          </p:nvPr>
        </p:nvSpPr>
        <p:spPr/>
        <p:txBody>
          <a:bodyPr/>
          <a:lstStyle/>
          <a:p>
            <a:r>
              <a:rPr lang="en-US" sz="2000" dirty="0" smtClean="0"/>
              <a:t>Food:  From </a:t>
            </a:r>
            <a:r>
              <a:rPr lang="en-US" sz="2000" dirty="0" err="1" smtClean="0"/>
              <a:t>Tilth</a:t>
            </a:r>
            <a:r>
              <a:rPr lang="en-US" sz="2000" dirty="0" smtClean="0"/>
              <a:t> to Food Policy Council or Safeway "natural foods"</a:t>
            </a:r>
          </a:p>
          <a:p>
            <a:r>
              <a:rPr lang="en-US" sz="2000" dirty="0" smtClean="0"/>
              <a:t>Bicycles:  From PSU Bike Lobby to Alternative Transportation office, City of Portland</a:t>
            </a:r>
          </a:p>
          <a:p>
            <a:r>
              <a:rPr lang="en-US" sz="2000" dirty="0" smtClean="0"/>
              <a:t>Nature in City: From PSU/Audubon Society to Metro, BES, etc.</a:t>
            </a:r>
          </a:p>
          <a:p>
            <a:r>
              <a:rPr lang="en-US" sz="2000" dirty="0" smtClean="0"/>
              <a:t>Recycling:  From PSU student program, OEC to Metro, BES</a:t>
            </a:r>
          </a:p>
          <a:p>
            <a:r>
              <a:rPr lang="en-US" sz="2000" dirty="0" smtClean="0"/>
              <a:t>Land Use:  first rule Citizen Involvement</a:t>
            </a:r>
          </a:p>
          <a:p>
            <a:r>
              <a:rPr lang="en-US" sz="2000" dirty="0" smtClean="0"/>
              <a:t>Affordable Housing:  SE Portland Congress, late 1970s--watched by subversive task force, same with childcare</a:t>
            </a:r>
          </a:p>
          <a:p>
            <a:r>
              <a:rPr lang="en-US" sz="2000" dirty="0" smtClean="0"/>
              <a:t>Women's movement:  1980s organizational innovation, only 30 out of 150 still exist from that period</a:t>
            </a:r>
          </a:p>
          <a:p>
            <a:endParaRPr lang="en-US" sz="2000" dirty="0" smtClean="0"/>
          </a:p>
          <a:p>
            <a:r>
              <a:rPr lang="en-US" sz="2000" dirty="0" err="1" smtClean="0"/>
              <a:t>Ecotopia</a:t>
            </a:r>
            <a:r>
              <a:rPr lang="en-US" sz="2000" dirty="0" smtClean="0"/>
              <a:t> or </a:t>
            </a:r>
            <a:r>
              <a:rPr lang="en-US" sz="2000" dirty="0" err="1" smtClean="0"/>
              <a:t>Cascadia</a:t>
            </a:r>
            <a:r>
              <a:rPr lang="en-US" sz="2000" dirty="0" smtClean="0"/>
              <a:t>: term used in movement, </a:t>
            </a:r>
            <a:r>
              <a:rPr lang="en-US" sz="2000" i="1" dirty="0" smtClean="0"/>
              <a:t>borrowed </a:t>
            </a:r>
            <a:r>
              <a:rPr lang="en-US" sz="2000" dirty="0" smtClean="0"/>
              <a:t>by business community</a:t>
            </a:r>
          </a:p>
        </p:txBody>
      </p:sp>
    </p:spTree>
  </p:cSld>
  <p:clrMapOvr>
    <a:masterClrMapping/>
  </p:clrMapOvr>
  <p:timing>
    <p:tnLst>
      <p:par>
        <p:cTn id="1" dur="indefinite" restart="never" nodeType="tmRoot"/>
      </p:par>
    </p:tnLst>
  </p:timing>
</p:sld>
</file>

<file path=ppt/slides/slide27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Social Movements Today</a:t>
            </a:r>
            <a:endParaRPr lang="en-US" dirty="0">
              <a:solidFill>
                <a:srgbClr val="FF0000"/>
              </a:solidFill>
            </a:endParaRPr>
          </a:p>
        </p:txBody>
      </p:sp>
      <p:sp>
        <p:nvSpPr>
          <p:cNvPr id="3" name="Content Placeholder 2"/>
          <p:cNvSpPr>
            <a:spLocks noGrp="1"/>
          </p:cNvSpPr>
          <p:nvPr>
            <p:ph idx="1"/>
          </p:nvPr>
        </p:nvSpPr>
        <p:spPr/>
        <p:txBody>
          <a:bodyPr/>
          <a:lstStyle/>
          <a:p>
            <a:r>
              <a:rPr lang="en-US" dirty="0" smtClean="0"/>
              <a:t>The Power of One Increases</a:t>
            </a:r>
          </a:p>
          <a:p>
            <a:r>
              <a:rPr lang="en-US" dirty="0" smtClean="0"/>
              <a:t>Virtual Organizations</a:t>
            </a:r>
          </a:p>
          <a:p>
            <a:r>
              <a:rPr lang="en-US" dirty="0" smtClean="0"/>
              <a:t>Collaborative Creativity</a:t>
            </a:r>
          </a:p>
          <a:p>
            <a:r>
              <a:rPr lang="en-US" dirty="0" smtClean="0"/>
              <a:t>Community Governance</a:t>
            </a:r>
          </a:p>
          <a:p>
            <a:r>
              <a:rPr lang="en-US" dirty="0" smtClean="0"/>
              <a:t>Facilitation of Wisdom of Crowds and socially constructed knowledge</a:t>
            </a:r>
            <a:endParaRPr lang="en-US" dirty="0"/>
          </a:p>
        </p:txBody>
      </p:sp>
    </p:spTree>
  </p:cSld>
  <p:clrMapOvr>
    <a:masterClrMapping/>
  </p:clrMapOvr>
  <p:timing>
    <p:tnLst>
      <p:par>
        <p:cTn id="1" dur="indefinite" restart="never" nodeType="tmRoot"/>
      </p:par>
    </p:tnLst>
  </p:timing>
</p:sld>
</file>

<file path=ppt/slides/slide27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02434" name="Rectangle 2"/>
          <p:cNvSpPr>
            <a:spLocks noGrp="1" noChangeArrowheads="1"/>
          </p:cNvSpPr>
          <p:nvPr>
            <p:ph type="title"/>
          </p:nvPr>
        </p:nvSpPr>
        <p:spPr/>
        <p:txBody>
          <a:bodyPr/>
          <a:lstStyle/>
          <a:p>
            <a:r>
              <a:rPr lang="en-US" sz="3200" dirty="0"/>
              <a:t>When looked at from an ecological point of view, organizations come and go</a:t>
            </a:r>
            <a:endParaRPr lang="en-US" dirty="0"/>
          </a:p>
        </p:txBody>
      </p:sp>
      <p:sp>
        <p:nvSpPr>
          <p:cNvPr id="402435" name="Rectangle 3"/>
          <p:cNvSpPr>
            <a:spLocks noGrp="1" noChangeArrowheads="1"/>
          </p:cNvSpPr>
          <p:nvPr>
            <p:ph type="body" idx="1"/>
          </p:nvPr>
        </p:nvSpPr>
        <p:spPr/>
        <p:txBody>
          <a:bodyPr/>
          <a:lstStyle/>
          <a:p>
            <a:r>
              <a:rPr lang="en-US" sz="2400" dirty="0"/>
              <a:t>Almost three quarters of the environmental and sustainability groups existent today are less than ten years old, and almost half of those are less than five years old</a:t>
            </a:r>
          </a:p>
          <a:p>
            <a:r>
              <a:rPr lang="en-US" sz="2400" dirty="0"/>
              <a:t>While this might seem like a fragile institutional state, keep in mind that less than 20% of all civic organizations in Portland in existence in 1960 still exist today. </a:t>
            </a:r>
          </a:p>
          <a:p>
            <a:r>
              <a:rPr lang="en-US" sz="2400" dirty="0"/>
              <a:t>Niches are filled or disappear as social enterprises are “failures,” or goals of</a:t>
            </a:r>
            <a:r>
              <a:rPr lang="en-US" sz="2400" dirty="0" smtClean="0"/>
              <a:t> activists </a:t>
            </a:r>
            <a:r>
              <a:rPr lang="en-US" sz="2400" dirty="0"/>
              <a:t>achieved or </a:t>
            </a:r>
            <a:r>
              <a:rPr lang="en-US" sz="2400" dirty="0" smtClean="0"/>
              <a:t>institutionalized</a:t>
            </a:r>
          </a:p>
        </p:txBody>
      </p:sp>
    </p:spTree>
  </p:cSld>
  <p:clrMapOvr>
    <a:masterClrMapping/>
  </p:clrMapOvr>
  <p:timing>
    <p:tnLst>
      <p:par>
        <p:cTn id="1" dur="indefinite" restart="never" nodeType="tmRoot"/>
      </p:par>
    </p:tnLst>
  </p:timing>
</p:sld>
</file>

<file path=ppt/slides/slide27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Women’s Movement</a:t>
            </a:r>
            <a:endParaRPr lang="en-US" dirty="0"/>
          </a:p>
        </p:txBody>
      </p:sp>
      <p:sp>
        <p:nvSpPr>
          <p:cNvPr id="3" name="Content Placeholder 2"/>
          <p:cNvSpPr>
            <a:spLocks noGrp="1"/>
          </p:cNvSpPr>
          <p:nvPr>
            <p:ph idx="1"/>
          </p:nvPr>
        </p:nvSpPr>
        <p:spPr/>
        <p:txBody>
          <a:bodyPr/>
          <a:lstStyle/>
          <a:p>
            <a:r>
              <a:rPr lang="en-US" dirty="0" smtClean="0"/>
              <a:t>1950s: women’s clubs, 600, 10,000 members, 1 out of 18 women</a:t>
            </a:r>
          </a:p>
          <a:p>
            <a:r>
              <a:rPr lang="en-US" dirty="0" smtClean="0"/>
              <a:t>Late 1970s, 1980s Women’s Movement Organizational Stage, 200 new organizations.</a:t>
            </a:r>
          </a:p>
          <a:p>
            <a:r>
              <a:rPr lang="en-US" dirty="0" smtClean="0"/>
              <a:t>Women’s Clubs, 1600 in the 1950s (state wide) to 277 in 2003</a:t>
            </a:r>
          </a:p>
          <a:p>
            <a:r>
              <a:rPr lang="en-US" dirty="0" smtClean="0"/>
              <a:t>By the 1990s only 30 of the 200 new women’s organizations existed</a:t>
            </a:r>
            <a:endParaRPr lang="en-US" dirty="0"/>
          </a:p>
        </p:txBody>
      </p:sp>
    </p:spTree>
  </p:cSld>
  <p:clrMapOvr>
    <a:masterClrMapping/>
  </p:clrMapOvr>
  <p:timing>
    <p:tnLst>
      <p:par>
        <p:cTn id="1" dur="indefinite" restart="never" nodeType="tmRoot"/>
      </p:par>
    </p:tnLst>
  </p:timing>
</p:sld>
</file>

<file path=ppt/slides/slide27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lstStyle/>
          <a:p>
            <a:r>
              <a:rPr lang="en-US" dirty="0" smtClean="0"/>
              <a:t>Success and Failure?</a:t>
            </a:r>
            <a:endParaRPr lang="en-US" dirty="0"/>
          </a:p>
        </p:txBody>
      </p:sp>
      <p:sp>
        <p:nvSpPr>
          <p:cNvPr id="4" name="Content Placeholder 3"/>
          <p:cNvSpPr>
            <a:spLocks noGrp="1"/>
          </p:cNvSpPr>
          <p:nvPr>
            <p:ph sz="half" idx="2"/>
          </p:nvPr>
        </p:nvSpPr>
        <p:spPr>
          <a:xfrm>
            <a:off x="228600" y="1066800"/>
            <a:ext cx="3505200" cy="5562600"/>
          </a:xfrm>
        </p:spPr>
        <p:txBody>
          <a:bodyPr/>
          <a:lstStyle/>
          <a:p>
            <a:r>
              <a:rPr lang="en-US" sz="1400" dirty="0" smtClean="0">
                <a:solidFill>
                  <a:srgbClr val="161616"/>
                </a:solidFill>
              </a:rPr>
              <a:t>abundant life seeds</a:t>
            </a:r>
          </a:p>
          <a:p>
            <a:r>
              <a:rPr lang="en-US" sz="1400" dirty="0" err="1" smtClean="0">
                <a:solidFill>
                  <a:srgbClr val="161616"/>
                </a:solidFill>
              </a:rPr>
              <a:t>Apocalyption</a:t>
            </a:r>
            <a:r>
              <a:rPr lang="en-US" sz="1400" dirty="0" smtClean="0">
                <a:solidFill>
                  <a:srgbClr val="161616"/>
                </a:solidFill>
              </a:rPr>
              <a:t> reconstruction company</a:t>
            </a:r>
          </a:p>
          <a:p>
            <a:r>
              <a:rPr lang="en-US" sz="1400" dirty="0" err="1" smtClean="0">
                <a:solidFill>
                  <a:srgbClr val="161616"/>
                </a:solidFill>
              </a:rPr>
              <a:t>california</a:t>
            </a:r>
            <a:r>
              <a:rPr lang="en-US" sz="1400" dirty="0" smtClean="0">
                <a:solidFill>
                  <a:srgbClr val="161616"/>
                </a:solidFill>
              </a:rPr>
              <a:t> green lace wings collective</a:t>
            </a:r>
          </a:p>
          <a:p>
            <a:r>
              <a:rPr lang="en-US" sz="1400" dirty="0" smtClean="0">
                <a:solidFill>
                  <a:srgbClr val="161616"/>
                </a:solidFill>
              </a:rPr>
              <a:t>captain compost</a:t>
            </a:r>
          </a:p>
          <a:p>
            <a:r>
              <a:rPr lang="en-US" sz="1400" dirty="0" smtClean="0">
                <a:solidFill>
                  <a:srgbClr val="161616"/>
                </a:solidFill>
              </a:rPr>
              <a:t>coalition of </a:t>
            </a:r>
            <a:r>
              <a:rPr lang="en-US" sz="1400" dirty="0" err="1" smtClean="0">
                <a:solidFill>
                  <a:srgbClr val="161616"/>
                </a:solidFill>
              </a:rPr>
              <a:t>interntional</a:t>
            </a:r>
            <a:r>
              <a:rPr lang="en-US" sz="1400" dirty="0" smtClean="0">
                <a:solidFill>
                  <a:srgbClr val="161616"/>
                </a:solidFill>
              </a:rPr>
              <a:t> cooperative communities</a:t>
            </a:r>
          </a:p>
          <a:p>
            <a:r>
              <a:rPr lang="en-US" sz="1400" dirty="0" err="1" smtClean="0">
                <a:solidFill>
                  <a:srgbClr val="161616"/>
                </a:solidFill>
              </a:rPr>
              <a:t>continum</a:t>
            </a:r>
            <a:r>
              <a:rPr lang="en-US" sz="1400" dirty="0" smtClean="0">
                <a:solidFill>
                  <a:srgbClr val="161616"/>
                </a:solidFill>
              </a:rPr>
              <a:t> limited</a:t>
            </a:r>
          </a:p>
          <a:p>
            <a:r>
              <a:rPr lang="en-US" sz="1400" dirty="0" smtClean="0">
                <a:solidFill>
                  <a:srgbClr val="161616"/>
                </a:solidFill>
              </a:rPr>
              <a:t>Dana Space </a:t>
            </a:r>
            <a:r>
              <a:rPr lang="en-US" sz="1400" dirty="0" err="1" smtClean="0">
                <a:solidFill>
                  <a:srgbClr val="161616"/>
                </a:solidFill>
              </a:rPr>
              <a:t>Achley</a:t>
            </a:r>
            <a:endParaRPr lang="en-US" sz="1400" dirty="0" smtClean="0">
              <a:solidFill>
                <a:srgbClr val="161616"/>
              </a:solidFill>
            </a:endParaRPr>
          </a:p>
          <a:p>
            <a:r>
              <a:rPr lang="en-US" sz="1400" dirty="0" smtClean="0">
                <a:solidFill>
                  <a:srgbClr val="161616"/>
                </a:solidFill>
              </a:rPr>
              <a:t>Dildo press</a:t>
            </a:r>
          </a:p>
          <a:p>
            <a:r>
              <a:rPr lang="en-US" sz="1400" dirty="0" err="1" smtClean="0">
                <a:solidFill>
                  <a:srgbClr val="161616"/>
                </a:solidFill>
              </a:rPr>
              <a:t>emma</a:t>
            </a:r>
            <a:r>
              <a:rPr lang="en-US" sz="1400" dirty="0" smtClean="0">
                <a:solidFill>
                  <a:srgbClr val="161616"/>
                </a:solidFill>
              </a:rPr>
              <a:t> </a:t>
            </a:r>
            <a:r>
              <a:rPr lang="en-US" sz="1400" dirty="0" err="1" smtClean="0">
                <a:solidFill>
                  <a:srgbClr val="161616"/>
                </a:solidFill>
              </a:rPr>
              <a:t>goldman</a:t>
            </a:r>
            <a:r>
              <a:rPr lang="en-US" sz="1400" dirty="0" smtClean="0">
                <a:solidFill>
                  <a:srgbClr val="161616"/>
                </a:solidFill>
              </a:rPr>
              <a:t> collective</a:t>
            </a:r>
          </a:p>
          <a:p>
            <a:r>
              <a:rPr lang="en-US" sz="1400" dirty="0" err="1" smtClean="0">
                <a:solidFill>
                  <a:srgbClr val="161616"/>
                </a:solidFill>
              </a:rPr>
              <a:t>esperanto</a:t>
            </a:r>
            <a:endParaRPr lang="en-US" sz="1400" dirty="0" smtClean="0">
              <a:solidFill>
                <a:srgbClr val="161616"/>
              </a:solidFill>
            </a:endParaRPr>
          </a:p>
          <a:p>
            <a:r>
              <a:rPr lang="en-US" sz="1400" dirty="0" smtClean="0">
                <a:solidFill>
                  <a:srgbClr val="161616"/>
                </a:solidFill>
              </a:rPr>
              <a:t>experiments in art and technology</a:t>
            </a:r>
          </a:p>
          <a:p>
            <a:r>
              <a:rPr lang="en-US" sz="1400" dirty="0" smtClean="0">
                <a:solidFill>
                  <a:srgbClr val="161616"/>
                </a:solidFill>
              </a:rPr>
              <a:t>Fallen Arches (anti Macdonald)</a:t>
            </a:r>
          </a:p>
          <a:p>
            <a:r>
              <a:rPr lang="en-US" sz="1400" dirty="0" smtClean="0">
                <a:solidFill>
                  <a:srgbClr val="161616"/>
                </a:solidFill>
              </a:rPr>
              <a:t>Fat Chance</a:t>
            </a:r>
          </a:p>
          <a:p>
            <a:r>
              <a:rPr lang="en-US" sz="1400" dirty="0" smtClean="0">
                <a:solidFill>
                  <a:srgbClr val="161616"/>
                </a:solidFill>
              </a:rPr>
              <a:t>Fields of merit</a:t>
            </a:r>
          </a:p>
          <a:p>
            <a:r>
              <a:rPr lang="en-US" sz="1400" dirty="0" smtClean="0">
                <a:solidFill>
                  <a:srgbClr val="161616"/>
                </a:solidFill>
              </a:rPr>
              <a:t>float town</a:t>
            </a:r>
          </a:p>
          <a:p>
            <a:r>
              <a:rPr lang="en-US" sz="1400" dirty="0" smtClean="0">
                <a:solidFill>
                  <a:srgbClr val="161616"/>
                </a:solidFill>
              </a:rPr>
              <a:t>frog in the well collective</a:t>
            </a:r>
          </a:p>
          <a:p>
            <a:r>
              <a:rPr lang="en-US" sz="1400" dirty="0" smtClean="0">
                <a:solidFill>
                  <a:srgbClr val="161616"/>
                </a:solidFill>
              </a:rPr>
              <a:t>futures conditional</a:t>
            </a:r>
          </a:p>
          <a:p>
            <a:r>
              <a:rPr lang="en-US" sz="1400" dirty="0" smtClean="0">
                <a:solidFill>
                  <a:srgbClr val="161616"/>
                </a:solidFill>
              </a:rPr>
              <a:t>great western radio conspiracy</a:t>
            </a:r>
          </a:p>
          <a:p>
            <a:r>
              <a:rPr lang="en-US" sz="1400" dirty="0" smtClean="0">
                <a:solidFill>
                  <a:srgbClr val="161616"/>
                </a:solidFill>
              </a:rPr>
              <a:t>here comes the sun</a:t>
            </a:r>
          </a:p>
          <a:p>
            <a:r>
              <a:rPr lang="en-US" sz="1400" dirty="0" err="1" smtClean="0">
                <a:solidFill>
                  <a:srgbClr val="161616"/>
                </a:solidFill>
              </a:rPr>
              <a:t>imagebank</a:t>
            </a:r>
            <a:endParaRPr lang="en-US" sz="1400" dirty="0" smtClean="0">
              <a:solidFill>
                <a:srgbClr val="161616"/>
              </a:solidFill>
            </a:endParaRPr>
          </a:p>
        </p:txBody>
      </p:sp>
      <p:sp>
        <p:nvSpPr>
          <p:cNvPr id="6" name="Content Placeholder 5"/>
          <p:cNvSpPr>
            <a:spLocks noGrp="1"/>
          </p:cNvSpPr>
          <p:nvPr>
            <p:ph sz="quarter" idx="4"/>
          </p:nvPr>
        </p:nvSpPr>
        <p:spPr>
          <a:xfrm>
            <a:off x="3962401" y="1066800"/>
            <a:ext cx="3886200" cy="5562600"/>
          </a:xfrm>
        </p:spPr>
        <p:txBody>
          <a:bodyPr/>
          <a:lstStyle/>
          <a:p>
            <a:r>
              <a:rPr lang="en-US" sz="1400" dirty="0" smtClean="0">
                <a:solidFill>
                  <a:srgbClr val="161616"/>
                </a:solidFill>
              </a:rPr>
              <a:t>in a nutshell</a:t>
            </a:r>
          </a:p>
          <a:p>
            <a:r>
              <a:rPr lang="en-US" sz="1400" dirty="0" smtClean="0">
                <a:solidFill>
                  <a:srgbClr val="161616"/>
                </a:solidFill>
              </a:rPr>
              <a:t>institute of applied </a:t>
            </a:r>
            <a:r>
              <a:rPr lang="en-US" sz="1400" dirty="0" err="1" smtClean="0">
                <a:solidFill>
                  <a:srgbClr val="161616"/>
                </a:solidFill>
              </a:rPr>
              <a:t>energetics</a:t>
            </a:r>
            <a:endParaRPr lang="en-US" sz="1400" dirty="0" smtClean="0">
              <a:solidFill>
                <a:srgbClr val="161616"/>
              </a:solidFill>
            </a:endParaRPr>
          </a:p>
          <a:p>
            <a:r>
              <a:rPr lang="en-US" sz="1400" dirty="0" smtClean="0">
                <a:solidFill>
                  <a:srgbClr val="161616"/>
                </a:solidFill>
              </a:rPr>
              <a:t>jaybird information</a:t>
            </a:r>
          </a:p>
          <a:p>
            <a:pPr>
              <a:buNone/>
            </a:pPr>
            <a:r>
              <a:rPr lang="en-US" sz="1400" dirty="0" smtClean="0">
                <a:solidFill>
                  <a:srgbClr val="161616"/>
                </a:solidFill>
              </a:rPr>
              <a:t>	living systems institute</a:t>
            </a:r>
          </a:p>
          <a:p>
            <a:r>
              <a:rPr lang="en-US" sz="1400" dirty="0" smtClean="0">
                <a:solidFill>
                  <a:srgbClr val="161616"/>
                </a:solidFill>
              </a:rPr>
              <a:t>Main street gathering</a:t>
            </a:r>
          </a:p>
          <a:p>
            <a:r>
              <a:rPr lang="en-US" sz="1400" dirty="0" smtClean="0">
                <a:solidFill>
                  <a:srgbClr val="161616"/>
                </a:solidFill>
              </a:rPr>
              <a:t>Muddy Duck Sound</a:t>
            </a:r>
          </a:p>
          <a:p>
            <a:r>
              <a:rPr lang="en-US" sz="1400" dirty="0" smtClean="0">
                <a:solidFill>
                  <a:srgbClr val="161616"/>
                </a:solidFill>
              </a:rPr>
              <a:t>new life environmental design network</a:t>
            </a:r>
          </a:p>
          <a:p>
            <a:r>
              <a:rPr lang="en-US" sz="1400" dirty="0" smtClean="0">
                <a:solidFill>
                  <a:srgbClr val="161616"/>
                </a:solidFill>
              </a:rPr>
              <a:t>North paranoid climbing school</a:t>
            </a:r>
          </a:p>
          <a:p>
            <a:r>
              <a:rPr lang="en-US" sz="1400" dirty="0" smtClean="0">
                <a:solidFill>
                  <a:srgbClr val="161616"/>
                </a:solidFill>
              </a:rPr>
              <a:t>Observations from the </a:t>
            </a:r>
            <a:r>
              <a:rPr lang="en-US" sz="1400" dirty="0" err="1" smtClean="0">
                <a:solidFill>
                  <a:srgbClr val="161616"/>
                </a:solidFill>
              </a:rPr>
              <a:t>Tredmill</a:t>
            </a:r>
            <a:endParaRPr lang="en-US" sz="1400" dirty="0" smtClean="0">
              <a:solidFill>
                <a:srgbClr val="161616"/>
              </a:solidFill>
            </a:endParaRPr>
          </a:p>
          <a:p>
            <a:r>
              <a:rPr lang="en-US" sz="1400" dirty="0" err="1" smtClean="0">
                <a:solidFill>
                  <a:srgbClr val="161616"/>
                </a:solidFill>
              </a:rPr>
              <a:t>Pomegrante</a:t>
            </a:r>
            <a:r>
              <a:rPr lang="en-US" sz="1400" dirty="0" smtClean="0">
                <a:solidFill>
                  <a:srgbClr val="161616"/>
                </a:solidFill>
              </a:rPr>
              <a:t> design</a:t>
            </a:r>
          </a:p>
          <a:p>
            <a:r>
              <a:rPr lang="en-US" sz="1400" dirty="0" err="1" smtClean="0">
                <a:solidFill>
                  <a:srgbClr val="161616"/>
                </a:solidFill>
              </a:rPr>
              <a:t>portland</a:t>
            </a:r>
            <a:r>
              <a:rPr lang="en-US" sz="1400" dirty="0" smtClean="0">
                <a:solidFill>
                  <a:srgbClr val="161616"/>
                </a:solidFill>
              </a:rPr>
              <a:t> community warehouse</a:t>
            </a:r>
          </a:p>
          <a:p>
            <a:r>
              <a:rPr lang="en-US" sz="1400" dirty="0" smtClean="0">
                <a:solidFill>
                  <a:srgbClr val="161616"/>
                </a:solidFill>
              </a:rPr>
              <a:t>quicksilver messenger service</a:t>
            </a:r>
          </a:p>
          <a:p>
            <a:r>
              <a:rPr lang="en-US" sz="1400" dirty="0" smtClean="0">
                <a:solidFill>
                  <a:srgbClr val="161616"/>
                </a:solidFill>
              </a:rPr>
              <a:t>Reality library</a:t>
            </a:r>
          </a:p>
          <a:p>
            <a:r>
              <a:rPr lang="en-US" sz="1400" dirty="0" smtClean="0">
                <a:solidFill>
                  <a:srgbClr val="161616"/>
                </a:solidFill>
              </a:rPr>
              <a:t>society of strangers</a:t>
            </a:r>
          </a:p>
          <a:p>
            <a:r>
              <a:rPr lang="en-US" sz="1400" dirty="0" smtClean="0">
                <a:solidFill>
                  <a:srgbClr val="161616"/>
                </a:solidFill>
              </a:rPr>
              <a:t>sonny blue boy astrology</a:t>
            </a:r>
          </a:p>
          <a:p>
            <a:r>
              <a:rPr lang="en-US" sz="1400" dirty="0" err="1" smtClean="0">
                <a:solidFill>
                  <a:srgbClr val="161616"/>
                </a:solidFill>
              </a:rPr>
              <a:t>sumerian</a:t>
            </a:r>
            <a:r>
              <a:rPr lang="en-US" sz="1400" dirty="0" smtClean="0">
                <a:solidFill>
                  <a:srgbClr val="161616"/>
                </a:solidFill>
              </a:rPr>
              <a:t> world improvement association</a:t>
            </a:r>
          </a:p>
          <a:p>
            <a:r>
              <a:rPr lang="en-US" sz="1400" dirty="0" smtClean="0">
                <a:solidFill>
                  <a:srgbClr val="161616"/>
                </a:solidFill>
              </a:rPr>
              <a:t>talking leaf association</a:t>
            </a:r>
          </a:p>
          <a:p>
            <a:r>
              <a:rPr lang="en-US" sz="1400" dirty="0" smtClean="0">
                <a:solidFill>
                  <a:srgbClr val="161616"/>
                </a:solidFill>
              </a:rPr>
              <a:t>The light fantastic</a:t>
            </a:r>
          </a:p>
          <a:p>
            <a:r>
              <a:rPr lang="en-US" sz="1400" dirty="0" smtClean="0">
                <a:solidFill>
                  <a:srgbClr val="161616"/>
                </a:solidFill>
              </a:rPr>
              <a:t>The Rap line</a:t>
            </a:r>
          </a:p>
          <a:p>
            <a:r>
              <a:rPr lang="en-US" sz="1400" dirty="0" err="1" smtClean="0">
                <a:solidFill>
                  <a:srgbClr val="161616"/>
                </a:solidFill>
              </a:rPr>
              <a:t>universing</a:t>
            </a:r>
            <a:r>
              <a:rPr lang="en-US" sz="1400" dirty="0" smtClean="0">
                <a:solidFill>
                  <a:srgbClr val="161616"/>
                </a:solidFill>
              </a:rPr>
              <a:t> center</a:t>
            </a:r>
          </a:p>
          <a:p>
            <a:r>
              <a:rPr lang="en-US" sz="1400" dirty="0" smtClean="0">
                <a:solidFill>
                  <a:srgbClr val="161616"/>
                </a:solidFill>
              </a:rPr>
              <a:t>vocations for social change</a:t>
            </a:r>
          </a:p>
          <a:p>
            <a:endParaRPr lang="en-US" sz="1400" dirty="0" smtClean="0">
              <a:solidFill>
                <a:srgbClr val="161616"/>
              </a:solidFill>
            </a:endParaRPr>
          </a:p>
          <a:p>
            <a:endParaRPr lang="en-US" sz="1400" dirty="0">
              <a:solidFill>
                <a:srgbClr val="161616"/>
              </a:solidFill>
            </a:endParaRPr>
          </a:p>
        </p:txBody>
      </p:sp>
    </p:spTree>
  </p:cSld>
  <p:clrMapOvr>
    <a:masterClrMapping/>
  </p:clrMapOvr>
  <p:timing>
    <p:tnLst>
      <p:par>
        <p:cTn id="1" dur="indefinite" restart="never" nodeType="tmRoot"/>
      </p:par>
    </p:tnLst>
  </p:timing>
</p:sld>
</file>

<file path=ppt/slides/slide27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865187"/>
          </a:xfrm>
        </p:spPr>
        <p:txBody>
          <a:bodyPr/>
          <a:lstStyle/>
          <a:p>
            <a:r>
              <a:rPr lang="en-US" dirty="0" smtClean="0"/>
              <a:t>Revisionist History</a:t>
            </a:r>
            <a:endParaRPr lang="en-US" dirty="0"/>
          </a:p>
        </p:txBody>
      </p:sp>
      <p:pic>
        <p:nvPicPr>
          <p:cNvPr id="4" name="Content Placeholder 3" descr="CathyLarryW copy 2.jpeg"/>
          <p:cNvPicPr>
            <a:picLocks noGrp="1" noChangeAspect="1"/>
          </p:cNvPicPr>
          <p:nvPr>
            <p:ph idx="1"/>
          </p:nvPr>
        </p:nvPicPr>
        <p:blipFill>
          <a:blip r:embed="rId2"/>
          <a:srcRect l="-22603" r="-22603"/>
          <a:stretch>
            <a:fillRect/>
          </a:stretch>
        </p:blipFill>
        <p:spPr>
          <a:xfrm>
            <a:off x="0" y="1066800"/>
            <a:ext cx="9144000" cy="5034139"/>
          </a:xfrm>
        </p:spPr>
      </p:pic>
      <p:sp>
        <p:nvSpPr>
          <p:cNvPr id="5" name="TextBox 4"/>
          <p:cNvSpPr txBox="1"/>
          <p:nvPr/>
        </p:nvSpPr>
        <p:spPr>
          <a:xfrm>
            <a:off x="609600" y="6248400"/>
            <a:ext cx="7857026" cy="369332"/>
          </a:xfrm>
          <a:prstGeom prst="rect">
            <a:avLst/>
          </a:prstGeom>
          <a:noFill/>
        </p:spPr>
        <p:txBody>
          <a:bodyPr wrap="none" rtlCol="0">
            <a:spAutoFit/>
          </a:bodyPr>
          <a:lstStyle/>
          <a:p>
            <a:r>
              <a:rPr lang="en-US" dirty="0" smtClean="0"/>
              <a:t>Does Metro know the woman on the right Started their Recycling Program?</a:t>
            </a:r>
            <a:endParaRPr lang="en-US" dirty="0"/>
          </a:p>
        </p:txBody>
      </p:sp>
    </p:spTree>
  </p:cSld>
  <p:clrMapOvr>
    <a:masterClrMapping/>
  </p:clrMapOvr>
  <p:timing>
    <p:tnLst>
      <p:par>
        <p:cTn id="1" dur="indefinite" restart="never" nodeType="tmRoot"/>
      </p:par>
    </p:tnLst>
  </p:timing>
</p:sld>
</file>

<file path=ppt/slides/slide27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Sylvia Beach and Revisionist History</a:t>
            </a:r>
            <a:endParaRPr lang="en-US" dirty="0">
              <a:solidFill>
                <a:srgbClr val="FF0000"/>
              </a:solidFill>
            </a:endParaRPr>
          </a:p>
        </p:txBody>
      </p:sp>
      <p:pic>
        <p:nvPicPr>
          <p:cNvPr id="4" name="Content Placeholder 3" descr="James_Joyce_with_Sylvia_Beach_at_Shakespeare_&amp;_Co_Paris_1920.jpg"/>
          <p:cNvPicPr>
            <a:picLocks noGrp="1" noChangeAspect="1"/>
          </p:cNvPicPr>
          <p:nvPr>
            <p:ph idx="1"/>
          </p:nvPr>
        </p:nvPicPr>
        <p:blipFill>
          <a:blip r:embed="rId2"/>
          <a:srcRect l="-9837" r="-9837"/>
          <a:stretch>
            <a:fillRect/>
          </a:stretch>
        </p:blipFill>
        <p:spPr/>
      </p:pic>
      <p:sp>
        <p:nvSpPr>
          <p:cNvPr id="5" name="TextBox 4"/>
          <p:cNvSpPr txBox="1"/>
          <p:nvPr/>
        </p:nvSpPr>
        <p:spPr>
          <a:xfrm>
            <a:off x="2971800" y="6248400"/>
            <a:ext cx="3379463" cy="369332"/>
          </a:xfrm>
          <a:prstGeom prst="rect">
            <a:avLst/>
          </a:prstGeom>
          <a:noFill/>
        </p:spPr>
        <p:txBody>
          <a:bodyPr wrap="none" rtlCol="0">
            <a:spAutoFit/>
          </a:bodyPr>
          <a:lstStyle/>
          <a:p>
            <a:r>
              <a:rPr lang="en-US" dirty="0" smtClean="0"/>
              <a:t>Sylvia Beach and James Joyce</a:t>
            </a:r>
            <a:endParaRPr lang="en-US" dirty="0"/>
          </a:p>
        </p:txBody>
      </p:sp>
    </p:spTree>
  </p:cSld>
  <p:clrMapOvr>
    <a:masterClrMapping/>
  </p:clrMapOvr>
  <p:timing>
    <p:tnLst>
      <p:par>
        <p:cTn id="1" dur="indefinite" restart="never" nodeType="tmRoot"/>
      </p:par>
    </p:tnLst>
  </p:timing>
</p:sld>
</file>

<file path=ppt/slides/slide27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382000" cy="1139825"/>
          </a:xfrm>
        </p:spPr>
        <p:txBody>
          <a:bodyPr/>
          <a:lstStyle/>
          <a:p>
            <a:r>
              <a:rPr lang="en-US" sz="3200" dirty="0" smtClean="0"/>
              <a:t>Community Organizing as an Ecological System</a:t>
            </a:r>
            <a:endParaRPr lang="en-US" sz="3200" dirty="0"/>
          </a:p>
        </p:txBody>
      </p:sp>
      <p:sp>
        <p:nvSpPr>
          <p:cNvPr id="3" name="Content Placeholder 2"/>
          <p:cNvSpPr>
            <a:spLocks noGrp="1"/>
          </p:cNvSpPr>
          <p:nvPr>
            <p:ph idx="1"/>
          </p:nvPr>
        </p:nvSpPr>
        <p:spPr>
          <a:xfrm>
            <a:off x="457200" y="1600200"/>
            <a:ext cx="2971800" cy="914400"/>
          </a:xfrm>
        </p:spPr>
        <p:txBody>
          <a:bodyPr/>
          <a:lstStyle/>
          <a:p>
            <a:pPr>
              <a:buNone/>
            </a:pPr>
            <a:r>
              <a:rPr lang="en-US" sz="2800" dirty="0" smtClean="0"/>
              <a:t>Fireweed</a:t>
            </a:r>
          </a:p>
          <a:p>
            <a:pPr>
              <a:buNone/>
            </a:pPr>
            <a:r>
              <a:rPr lang="en-US" sz="2800" dirty="0" smtClean="0"/>
              <a:t>Pioneering plants</a:t>
            </a:r>
            <a:endParaRPr lang="en-US" sz="2800" dirty="0"/>
          </a:p>
        </p:txBody>
      </p:sp>
      <p:pic>
        <p:nvPicPr>
          <p:cNvPr id="4" name="Picture 3" descr="images-1.jpeg"/>
          <p:cNvPicPr>
            <a:picLocks noChangeAspect="1"/>
          </p:cNvPicPr>
          <p:nvPr/>
        </p:nvPicPr>
        <p:blipFill>
          <a:blip r:embed="rId2"/>
          <a:stretch>
            <a:fillRect/>
          </a:stretch>
        </p:blipFill>
        <p:spPr>
          <a:xfrm>
            <a:off x="3429000" y="1600200"/>
            <a:ext cx="1600200" cy="2331474"/>
          </a:xfrm>
          <a:prstGeom prst="rect">
            <a:avLst/>
          </a:prstGeom>
        </p:spPr>
      </p:pic>
      <p:pic>
        <p:nvPicPr>
          <p:cNvPr id="5" name="Picture 4" descr="images-2.jpeg"/>
          <p:cNvPicPr>
            <a:picLocks noChangeAspect="1"/>
          </p:cNvPicPr>
          <p:nvPr/>
        </p:nvPicPr>
        <p:blipFill>
          <a:blip r:embed="rId3"/>
          <a:stretch>
            <a:fillRect/>
          </a:stretch>
        </p:blipFill>
        <p:spPr>
          <a:xfrm>
            <a:off x="5562600" y="2133600"/>
            <a:ext cx="2413000" cy="2413000"/>
          </a:xfrm>
          <a:prstGeom prst="rect">
            <a:avLst/>
          </a:prstGeom>
        </p:spPr>
      </p:pic>
      <p:pic>
        <p:nvPicPr>
          <p:cNvPr id="6" name="Picture 5" descr="images-3.jpeg"/>
          <p:cNvPicPr>
            <a:picLocks noChangeAspect="1"/>
          </p:cNvPicPr>
          <p:nvPr/>
        </p:nvPicPr>
        <p:blipFill>
          <a:blip r:embed="rId4"/>
          <a:stretch>
            <a:fillRect/>
          </a:stretch>
        </p:blipFill>
        <p:spPr>
          <a:xfrm>
            <a:off x="381000" y="4267200"/>
            <a:ext cx="3492500" cy="2324100"/>
          </a:xfrm>
          <a:prstGeom prst="rect">
            <a:avLst/>
          </a:prstGeom>
        </p:spPr>
      </p:pic>
      <p:sp>
        <p:nvSpPr>
          <p:cNvPr id="10" name="Content Placeholder 2"/>
          <p:cNvSpPr txBox="1">
            <a:spLocks/>
          </p:cNvSpPr>
          <p:nvPr/>
        </p:nvSpPr>
        <p:spPr bwMode="black">
          <a:xfrm>
            <a:off x="5181600" y="4572000"/>
            <a:ext cx="3200400" cy="609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
                <a:schemeClr val="hlink"/>
              </a:buClr>
              <a:buSzPct val="80000"/>
              <a:buFont typeface="Wingdings" charset="2"/>
              <a:buNone/>
              <a:tabLst/>
              <a:defRPr/>
            </a:pPr>
            <a:r>
              <a:rPr kumimoji="0" lang="en-US" sz="2800" b="0" i="0" u="none" strike="noStrike" kern="0" cap="none" spc="0" normalizeH="0" baseline="0" noProof="0" dirty="0" smtClean="0">
                <a:ln>
                  <a:noFill/>
                </a:ln>
                <a:solidFill>
                  <a:schemeClr val="tx1"/>
                </a:solidFill>
                <a:effectLst>
                  <a:outerShdw blurRad="38100" dist="38100" dir="2700000" algn="tl">
                    <a:srgbClr val="000000"/>
                  </a:outerShdw>
                </a:effectLst>
                <a:uLnTx/>
                <a:uFillTx/>
                <a:latin typeface="+mn-lt"/>
                <a:ea typeface="+mn-ea"/>
                <a:cs typeface="+mn-cs"/>
              </a:rPr>
              <a:t>Alder: Nurse trees</a:t>
            </a:r>
            <a:endParaRPr kumimoji="0" lang="en-US" sz="2800" b="0" i="0" u="none" strike="noStrike" kern="0" cap="none" spc="0" normalizeH="0" baseline="0" noProof="0" dirty="0">
              <a:ln>
                <a:noFill/>
              </a:ln>
              <a:solidFill>
                <a:schemeClr val="tx1"/>
              </a:solidFill>
              <a:effectLst>
                <a:outerShdw blurRad="38100" dist="38100" dir="2700000" algn="tl">
                  <a:srgbClr val="000000"/>
                </a:outerShdw>
              </a:effectLst>
              <a:uLnTx/>
              <a:uFillTx/>
              <a:latin typeface="+mn-lt"/>
              <a:ea typeface="+mn-ea"/>
              <a:cs typeface="+mn-cs"/>
            </a:endParaRPr>
          </a:p>
        </p:txBody>
      </p:sp>
      <p:sp>
        <p:nvSpPr>
          <p:cNvPr id="11" name="Content Placeholder 2"/>
          <p:cNvSpPr txBox="1">
            <a:spLocks/>
          </p:cNvSpPr>
          <p:nvPr/>
        </p:nvSpPr>
        <p:spPr bwMode="black">
          <a:xfrm>
            <a:off x="3962400" y="5943600"/>
            <a:ext cx="4343400" cy="609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
                <a:schemeClr val="hlink"/>
              </a:buClr>
              <a:buSzPct val="80000"/>
              <a:buFont typeface="Wingdings" charset="2"/>
              <a:buNone/>
              <a:tabLst/>
              <a:defRPr/>
            </a:pPr>
            <a:r>
              <a:rPr kumimoji="0" lang="en-US" sz="2800" b="0" i="0" u="none" strike="noStrike" kern="0" cap="none" spc="0" normalizeH="0" baseline="0" noProof="0" dirty="0" smtClean="0">
                <a:ln>
                  <a:noFill/>
                </a:ln>
                <a:solidFill>
                  <a:schemeClr val="tx1"/>
                </a:solidFill>
                <a:effectLst>
                  <a:outerShdw blurRad="38100" dist="38100" dir="2700000" algn="tl">
                    <a:srgbClr val="000000"/>
                  </a:outerShdw>
                </a:effectLst>
                <a:uLnTx/>
                <a:uFillTx/>
                <a:latin typeface="+mn-lt"/>
                <a:ea typeface="+mn-ea"/>
                <a:cs typeface="+mn-cs"/>
              </a:rPr>
              <a:t>Hemlock: Climax Forest</a:t>
            </a:r>
            <a:endParaRPr kumimoji="0" lang="en-US" sz="2800" b="0" i="0" u="none" strike="noStrike" kern="0" cap="none" spc="0" normalizeH="0" baseline="0" noProof="0" dirty="0">
              <a:ln>
                <a:noFill/>
              </a:ln>
              <a:solidFill>
                <a:schemeClr val="tx1"/>
              </a:solidFill>
              <a:effectLst>
                <a:outerShdw blurRad="38100" dist="38100" dir="2700000" algn="tl">
                  <a:srgbClr val="000000"/>
                </a:outerShdw>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28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
            <a:ext cx="8229600" cy="914399"/>
          </a:xfrm>
        </p:spPr>
        <p:txBody>
          <a:bodyPr/>
          <a:lstStyle/>
          <a:p>
            <a:r>
              <a:rPr lang="en-US" sz="3200" dirty="0" smtClean="0"/>
              <a:t>Early Occupier: Fireweed or Forest Gump</a:t>
            </a:r>
            <a:endParaRPr lang="en-US" sz="3200" dirty="0"/>
          </a:p>
        </p:txBody>
      </p:sp>
      <p:sp>
        <p:nvSpPr>
          <p:cNvPr id="3" name="Content Placeholder 2"/>
          <p:cNvSpPr>
            <a:spLocks noGrp="1"/>
          </p:cNvSpPr>
          <p:nvPr>
            <p:ph idx="1"/>
          </p:nvPr>
        </p:nvSpPr>
        <p:spPr>
          <a:xfrm>
            <a:off x="457200" y="838200"/>
            <a:ext cx="8458200" cy="5791200"/>
          </a:xfrm>
        </p:spPr>
        <p:txBody>
          <a:bodyPr/>
          <a:lstStyle/>
          <a:p>
            <a:r>
              <a:rPr lang="en-US" sz="1800" b="1" dirty="0" smtClean="0"/>
              <a:t>Tried to create a </a:t>
            </a:r>
            <a:r>
              <a:rPr lang="en-US" sz="1800" b="1" dirty="0" err="1" smtClean="0"/>
              <a:t>Facebook</a:t>
            </a:r>
            <a:r>
              <a:rPr lang="en-US" sz="1800" b="1" dirty="0" smtClean="0"/>
              <a:t>—1971, OMSI, utilizing  Internet, and again in 1977</a:t>
            </a:r>
            <a:endParaRPr lang="en-US" sz="1800" dirty="0" smtClean="0"/>
          </a:p>
          <a:p>
            <a:r>
              <a:rPr lang="en-US" sz="1800" b="1" dirty="0" smtClean="0"/>
              <a:t>Sustainability</a:t>
            </a:r>
            <a:r>
              <a:rPr lang="en-US" sz="1800" dirty="0" smtClean="0"/>
              <a:t>--Publisher, Rain, journal of sustainability, 1974—1988</a:t>
            </a:r>
          </a:p>
          <a:p>
            <a:r>
              <a:rPr lang="en-US" sz="1800" b="1" dirty="0" smtClean="0"/>
              <a:t>Sustainable Future for Portland</a:t>
            </a:r>
            <a:r>
              <a:rPr lang="en-US" sz="1800" dirty="0" smtClean="0"/>
              <a:t>, </a:t>
            </a:r>
            <a:r>
              <a:rPr lang="en-US" sz="1800" i="1" dirty="0" smtClean="0"/>
              <a:t>Knowing Home</a:t>
            </a:r>
            <a:r>
              <a:rPr lang="en-US" sz="1800" dirty="0" smtClean="0"/>
              <a:t>, 1982.</a:t>
            </a:r>
          </a:p>
          <a:p>
            <a:r>
              <a:rPr lang="en-US" sz="1800" b="1" dirty="0" smtClean="0"/>
              <a:t>Recycling--</a:t>
            </a:r>
            <a:r>
              <a:rPr lang="en-US" sz="1800" dirty="0" smtClean="0"/>
              <a:t>1972, Recycling switchboard, my wife, National Recycling Conference, 1975</a:t>
            </a:r>
          </a:p>
          <a:p>
            <a:r>
              <a:rPr lang="en-US" sz="1800" b="1" dirty="0" smtClean="0"/>
              <a:t>Natural Foods Movement--</a:t>
            </a:r>
            <a:r>
              <a:rPr lang="en-US" sz="1800" dirty="0" smtClean="0"/>
              <a:t>1974, Regional conference, 1982 first permaculture conference, winter time gardening in Northwest, 1976, Guide to sustainable agriculture, 1982, CSA on my property, 1994, farmer's market, 1974</a:t>
            </a:r>
          </a:p>
          <a:p>
            <a:r>
              <a:rPr lang="en-US" sz="1800" b="1" dirty="0" smtClean="0"/>
              <a:t>Cyber Cafe</a:t>
            </a:r>
            <a:r>
              <a:rPr lang="en-US" sz="1800" dirty="0" smtClean="0"/>
              <a:t>--Portland, Oregon,1980</a:t>
            </a:r>
          </a:p>
          <a:p>
            <a:r>
              <a:rPr lang="en-US" sz="1800" b="1" dirty="0" smtClean="0"/>
              <a:t>Community based Learning</a:t>
            </a:r>
            <a:r>
              <a:rPr lang="en-US" sz="1800" dirty="0" smtClean="0"/>
              <a:t>, manager of community research and services, 1991; co-authored first federal grant proposal, 199l; first conference at PSU on subject, 1995</a:t>
            </a:r>
          </a:p>
          <a:p>
            <a:r>
              <a:rPr lang="en-US" sz="1800" dirty="0" smtClean="0"/>
              <a:t>Founded a watershed council, Johnson creek, 1985</a:t>
            </a:r>
          </a:p>
          <a:p>
            <a:r>
              <a:rPr lang="en-US" sz="1800" b="1" dirty="0" smtClean="0"/>
              <a:t>First international internet based social movement</a:t>
            </a:r>
            <a:r>
              <a:rPr lang="en-US" sz="1800" dirty="0" smtClean="0"/>
              <a:t>, save the </a:t>
            </a:r>
            <a:r>
              <a:rPr lang="en-US" sz="1800" dirty="0" err="1" smtClean="0"/>
              <a:t>Ikego</a:t>
            </a:r>
            <a:r>
              <a:rPr lang="en-US" sz="1800" dirty="0" smtClean="0"/>
              <a:t>  forest, Japan, 1980.</a:t>
            </a:r>
          </a:p>
          <a:p>
            <a:r>
              <a:rPr lang="en-US" sz="1800" b="1" dirty="0" smtClean="0"/>
              <a:t>First bioregional map</a:t>
            </a:r>
            <a:r>
              <a:rPr lang="en-US" sz="1800" dirty="0" smtClean="0"/>
              <a:t> of Pacific Northwest, 1974.</a:t>
            </a:r>
          </a:p>
          <a:p>
            <a:endParaRPr lang="en-US" sz="1800" dirty="0"/>
          </a:p>
        </p:txBody>
      </p:sp>
    </p:spTree>
  </p:cSld>
  <p:clrMapOvr>
    <a:masterClrMapping/>
  </p:clrMapOvr>
  <p:timing>
    <p:tnLst>
      <p:par>
        <p:cTn id="1" dur="indefinite" restart="never" nodeType="tmRoot"/>
      </p:par>
    </p:tnLst>
  </p:timing>
</p:sld>
</file>

<file path=ppt/slides/slide28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Levitating the Pentagon 1967</a:t>
            </a:r>
            <a:endParaRPr lang="en-US" dirty="0"/>
          </a:p>
        </p:txBody>
      </p:sp>
      <p:pic>
        <p:nvPicPr>
          <p:cNvPr id="4" name="Content Placeholder 3" descr="1967_par37859_comp.jpg"/>
          <p:cNvPicPr>
            <a:picLocks noGrp="1" noChangeAspect="1"/>
          </p:cNvPicPr>
          <p:nvPr>
            <p:ph idx="1"/>
          </p:nvPr>
        </p:nvPicPr>
        <p:blipFill>
          <a:blip r:embed="rId2"/>
          <a:srcRect l="-10452" r="-10452"/>
          <a:stretch>
            <a:fillRect/>
          </a:stretch>
        </p:blipFill>
        <p:spPr>
          <a:xfrm>
            <a:off x="381000" y="1524000"/>
            <a:ext cx="8229600" cy="4530725"/>
          </a:xfrm>
        </p:spPr>
      </p:pic>
      <p:sp>
        <p:nvSpPr>
          <p:cNvPr id="5" name="TextBox 4"/>
          <p:cNvSpPr txBox="1"/>
          <p:nvPr/>
        </p:nvSpPr>
        <p:spPr>
          <a:xfrm>
            <a:off x="2323765" y="6172200"/>
            <a:ext cx="4021241" cy="369332"/>
          </a:xfrm>
          <a:prstGeom prst="rect">
            <a:avLst/>
          </a:prstGeom>
          <a:noFill/>
        </p:spPr>
        <p:txBody>
          <a:bodyPr wrap="none" rtlCol="0">
            <a:spAutoFit/>
          </a:bodyPr>
          <a:lstStyle/>
          <a:p>
            <a:r>
              <a:rPr lang="en-US" dirty="0" smtClean="0"/>
              <a:t>Steve is in the blurry part of the photo</a:t>
            </a:r>
            <a:endParaRPr lang="en-US" dirty="0"/>
          </a:p>
        </p:txBody>
      </p:sp>
    </p:spTree>
  </p:cSld>
  <p:clrMapOvr>
    <a:masterClrMapping/>
  </p:clrMapOvr>
  <p:timing>
    <p:tnLst>
      <p:par>
        <p:cTn id="1" dur="indefinite" restart="never" nodeType="tmRoot"/>
      </p:par>
    </p:tnLst>
  </p:timing>
</p:sld>
</file>

<file path=ppt/slides/slide28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State of Civic Engagement Today</a:t>
            </a:r>
            <a:endParaRPr lang="en-US" dirty="0">
              <a:solidFill>
                <a:srgbClr val="FF0000"/>
              </a:solidFill>
            </a:endParaRPr>
          </a:p>
        </p:txBody>
      </p:sp>
      <p:sp>
        <p:nvSpPr>
          <p:cNvPr id="3" name="Content Placeholder 2"/>
          <p:cNvSpPr>
            <a:spLocks noGrp="1"/>
          </p:cNvSpPr>
          <p:nvPr>
            <p:ph idx="1"/>
          </p:nvPr>
        </p:nvSpPr>
        <p:spPr/>
        <p:txBody>
          <a:bodyPr/>
          <a:lstStyle/>
          <a:p>
            <a:endParaRPr lang="en-US"/>
          </a:p>
        </p:txBody>
      </p:sp>
    </p:spTree>
  </p:cSld>
  <p:clrMapOvr>
    <a:masterClrMapping/>
  </p:clrMapOvr>
</p:sld>
</file>

<file path=ppt/slides/slide28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759810" name="Picture 2" descr="bookcover"/>
          <p:cNvPicPr>
            <a:picLocks noChangeAspect="1" noChangeArrowheads="1"/>
          </p:cNvPicPr>
          <p:nvPr/>
        </p:nvPicPr>
        <p:blipFill>
          <a:blip r:embed="rId3"/>
          <a:srcRect/>
          <a:stretch>
            <a:fillRect/>
          </a:stretch>
        </p:blipFill>
        <p:spPr bwMode="auto">
          <a:xfrm>
            <a:off x="3048000" y="457200"/>
            <a:ext cx="3125788" cy="4749800"/>
          </a:xfrm>
          <a:prstGeom prst="rect">
            <a:avLst/>
          </a:prstGeom>
          <a:noFill/>
          <a:ln w="9525">
            <a:noFill/>
            <a:miter lim="800000"/>
            <a:headEnd/>
            <a:tailEnd/>
          </a:ln>
        </p:spPr>
      </p:pic>
      <p:sp>
        <p:nvSpPr>
          <p:cNvPr id="759811" name="Text Box 3"/>
          <p:cNvSpPr txBox="1">
            <a:spLocks noChangeArrowheads="1"/>
          </p:cNvSpPr>
          <p:nvPr/>
        </p:nvSpPr>
        <p:spPr bwMode="auto">
          <a:xfrm>
            <a:off x="0" y="5943600"/>
            <a:ext cx="9144000" cy="366713"/>
          </a:xfrm>
          <a:prstGeom prst="rect">
            <a:avLst/>
          </a:prstGeom>
          <a:noFill/>
          <a:ln w="9525">
            <a:noFill/>
            <a:miter lim="800000"/>
            <a:headEnd/>
            <a:tailEnd/>
          </a:ln>
          <a:effectLst>
            <a:outerShdw blurRad="63500" dist="38099" dir="2700000" algn="ctr" rotWithShape="0">
              <a:schemeClr val="bg2">
                <a:alpha val="74998"/>
              </a:schemeClr>
            </a:outerShdw>
          </a:effectLst>
        </p:spPr>
        <p:txBody>
          <a:bodyPr lIns="91427" tIns="45714" rIns="91427" bIns="45714">
            <a:prstTxWarp prst="textNoShape">
              <a:avLst/>
            </a:prstTxWarp>
            <a:spAutoFit/>
          </a:bodyPr>
          <a:lstStyle/>
          <a:p>
            <a:pPr>
              <a:spcBef>
                <a:spcPct val="50000"/>
              </a:spcBef>
            </a:pPr>
            <a:r>
              <a:rPr lang="en-US" altLang="ja-JP" b="1">
                <a:solidFill>
                  <a:srgbClr val="FFFFFF"/>
                </a:solidFill>
                <a:latin typeface="Tw Cen MT" charset="0"/>
                <a:ea typeface="ＭＳ Ｐゴシック" charset="-128"/>
                <a:cs typeface="ＭＳ Ｐゴシック" charset="-128"/>
              </a:rPr>
              <a:t>www.BowlingAlone.com</a:t>
            </a:r>
          </a:p>
        </p:txBody>
      </p:sp>
    </p:spTree>
  </p:cSld>
  <p:clrMapOvr>
    <a:masterClrMapping/>
  </p:clrMapOvr>
  <p:timing>
    <p:tnLst>
      <p:par>
        <p:cTn id="1" dur="indefinite" restart="never" nodeType="tmRoot"/>
      </p:par>
    </p:tnLst>
  </p:timing>
</p:sld>
</file>

<file path=ppt/slides/slide28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aphicFrame>
        <p:nvGraphicFramePr>
          <p:cNvPr id="43010" name="Object 2"/>
          <p:cNvGraphicFramePr>
            <a:graphicFrameLocks noChangeAspect="1"/>
          </p:cNvGraphicFramePr>
          <p:nvPr/>
        </p:nvGraphicFramePr>
        <p:xfrm>
          <a:off x="838200" y="914400"/>
          <a:ext cx="7772400" cy="5505450"/>
        </p:xfrm>
        <a:graphic>
          <a:graphicData uri="http://schemas.openxmlformats.org/presentationml/2006/ole">
            <p:oleObj spid="_x0000_s1529858" name="Worksheet" r:id="rId4" imgW="6184900" imgH="4114800" progId="Excel.Sheet.8">
              <p:embed/>
            </p:oleObj>
          </a:graphicData>
        </a:graphic>
      </p:graphicFrame>
      <p:sp>
        <p:nvSpPr>
          <p:cNvPr id="768003" name="Rectangle 3"/>
          <p:cNvSpPr>
            <a:spLocks noChangeArrowheads="1"/>
          </p:cNvSpPr>
          <p:nvPr/>
        </p:nvSpPr>
        <p:spPr bwMode="auto">
          <a:xfrm>
            <a:off x="609600" y="381000"/>
            <a:ext cx="8001000" cy="914400"/>
          </a:xfrm>
          <a:prstGeom prst="rect">
            <a:avLst/>
          </a:prstGeom>
          <a:noFill/>
          <a:ln w="9525">
            <a:noFill/>
            <a:miter lim="800000"/>
            <a:headEnd/>
            <a:tailEnd/>
          </a:ln>
          <a:effectLst>
            <a:outerShdw blurRad="63500" dist="38099" dir="2700000" algn="ctr" rotWithShape="0">
              <a:schemeClr val="bg2">
                <a:alpha val="74998"/>
              </a:schemeClr>
            </a:outerShdw>
          </a:effectLst>
        </p:spPr>
        <p:txBody>
          <a:bodyPr anchor="ctr">
            <a:prstTxWarp prst="textNoShape">
              <a:avLst/>
            </a:prstTxWarp>
          </a:bodyPr>
          <a:lstStyle/>
          <a:p>
            <a:pPr algn="ctr">
              <a:defRPr/>
            </a:pPr>
            <a:r>
              <a:rPr lang="en-US" altLang="ja-JP">
                <a:effectLst>
                  <a:outerShdw blurRad="38100" dist="38100" dir="2700000" algn="tl">
                    <a:srgbClr val="000000"/>
                  </a:outerShdw>
                </a:effectLst>
                <a:latin typeface="Tw Cen MT" pitchFamily="-107" charset="-18"/>
                <a:ea typeface="ＭＳ Ｐゴシック" pitchFamily="-107" charset="-128"/>
                <a:cs typeface="ＭＳ Ｐゴシック" pitchFamily="-107" charset="-128"/>
              </a:rPr>
              <a:t>AVERAGE MEMBERSHIP RATE IN 32 NATIONAL CHAPTER-BASED VOLUNTARY ASSOCIATIONS 1900-1997</a:t>
            </a:r>
            <a:endParaRPr lang="en-US" altLang="ja-JP" b="1">
              <a:effectLst>
                <a:outerShdw blurRad="38100" dist="38100" dir="2700000" algn="tl">
                  <a:srgbClr val="000000"/>
                </a:outerShdw>
              </a:effectLst>
              <a:latin typeface="Tw Cen MT" pitchFamily="-107" charset="-18"/>
              <a:ea typeface="ＭＳ Ｐゴシック" pitchFamily="-107" charset="-128"/>
              <a:cs typeface="ＭＳ Ｐゴシック" pitchFamily="-107" charset="-128"/>
            </a:endParaRPr>
          </a:p>
        </p:txBody>
      </p:sp>
      <p:sp>
        <p:nvSpPr>
          <p:cNvPr id="43012" name="Text Box 4"/>
          <p:cNvSpPr txBox="1">
            <a:spLocks noChangeArrowheads="1"/>
          </p:cNvSpPr>
          <p:nvPr/>
        </p:nvSpPr>
        <p:spPr bwMode="auto">
          <a:xfrm>
            <a:off x="609600" y="2133600"/>
            <a:ext cx="1066800" cy="1466850"/>
          </a:xfrm>
          <a:prstGeom prst="rect">
            <a:avLst/>
          </a:prstGeom>
          <a:noFill/>
          <a:ln w="0">
            <a:noFill/>
            <a:miter lim="800000"/>
            <a:headEnd/>
            <a:tailEnd/>
          </a:ln>
        </p:spPr>
        <p:txBody>
          <a:bodyPr lIns="0" tIns="0" rIns="0" bIns="0">
            <a:prstTxWarp prst="textNoShape">
              <a:avLst/>
            </a:prstTxWarp>
            <a:spAutoFit/>
          </a:bodyPr>
          <a:lstStyle/>
          <a:p>
            <a:pPr eaLnBrk="0" hangingPunct="0"/>
            <a:r>
              <a:rPr lang="en-US" altLang="ja-JP" sz="1600">
                <a:latin typeface="Tw Cen MT" pitchFamily="-110" charset="-18"/>
              </a:rPr>
              <a:t>Mean membership rate for the</a:t>
            </a:r>
          </a:p>
          <a:p>
            <a:pPr eaLnBrk="0" hangingPunct="0"/>
            <a:r>
              <a:rPr lang="en-US" altLang="ja-JP" sz="1600">
                <a:latin typeface="Tw Cen MT" pitchFamily="-110" charset="-18"/>
              </a:rPr>
              <a:t>20th century</a:t>
            </a:r>
          </a:p>
        </p:txBody>
      </p:sp>
    </p:spTree>
  </p:cSld>
  <p:clrMapOvr>
    <a:masterClrMapping/>
  </p:clrMapOvr>
  <p:timing>
    <p:tnLst>
      <p:par>
        <p:cTn id="1" dur="indefinite" restart="never" nodeType="tmRoot"/>
      </p:par>
    </p:tnLst>
  </p:timing>
</p:sld>
</file>

<file path=ppt/slides/slide28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aphicFrame>
        <p:nvGraphicFramePr>
          <p:cNvPr id="45058" name="Object 2"/>
          <p:cNvGraphicFramePr>
            <a:graphicFrameLocks noChangeAspect="1"/>
          </p:cNvGraphicFramePr>
          <p:nvPr/>
        </p:nvGraphicFramePr>
        <p:xfrm>
          <a:off x="685800" y="609600"/>
          <a:ext cx="7924800" cy="5678488"/>
        </p:xfrm>
        <a:graphic>
          <a:graphicData uri="http://schemas.openxmlformats.org/presentationml/2006/ole">
            <p:oleObj spid="_x0000_s1531906" name="Worksheet" r:id="rId4" imgW="6184900" imgH="3771900" progId="Excel.Sheet.8">
              <p:embed/>
            </p:oleObj>
          </a:graphicData>
        </a:graphic>
      </p:graphicFrame>
      <p:sp>
        <p:nvSpPr>
          <p:cNvPr id="770051" name="Rectangle 3"/>
          <p:cNvSpPr>
            <a:spLocks noGrp="1" noChangeArrowheads="1"/>
          </p:cNvSpPr>
          <p:nvPr>
            <p:ph type="title"/>
          </p:nvPr>
        </p:nvSpPr>
        <p:spPr>
          <a:xfrm>
            <a:off x="685800" y="228600"/>
            <a:ext cx="7772400" cy="1143000"/>
          </a:xfrm>
        </p:spPr>
        <p:txBody>
          <a:bodyPr/>
          <a:lstStyle/>
          <a:p>
            <a:pPr eaLnBrk="1" hangingPunct="1">
              <a:defRPr/>
            </a:pPr>
            <a:r>
              <a:rPr lang="en-US" altLang="ja-JP" sz="2400" b="0">
                <a:solidFill>
                  <a:schemeClr val="tx1"/>
                </a:solidFill>
                <a:latin typeface="Tw Cen MT" pitchFamily="-107" charset="-18"/>
                <a:ea typeface="ＭＳ Ｐゴシック" pitchFamily="-107" charset="-128"/>
                <a:cs typeface="ＭＳ Ｐゴシック" pitchFamily="-107" charset="-128"/>
              </a:rPr>
              <a:t>ATTENDANCE</a:t>
            </a:r>
            <a:r>
              <a:rPr lang="en-US" altLang="ja-JP" sz="2700" b="0">
                <a:solidFill>
                  <a:schemeClr val="tx1"/>
                </a:solidFill>
                <a:ea typeface="ＭＳ Ｐゴシック" pitchFamily="-107" charset="-128"/>
                <a:cs typeface="ＭＳ Ｐゴシック" pitchFamily="-107" charset="-128"/>
              </a:rPr>
              <a:t> </a:t>
            </a:r>
            <a:r>
              <a:rPr lang="en-US" altLang="ja-JP" sz="2400" b="0">
                <a:solidFill>
                  <a:schemeClr val="tx1"/>
                </a:solidFill>
                <a:latin typeface="Tw Cen MT" pitchFamily="-107" charset="-18"/>
                <a:ea typeface="ＭＳ Ｐゴシック" pitchFamily="-107" charset="-128"/>
                <a:cs typeface="ＭＳ Ｐゴシック" pitchFamily="-107" charset="-128"/>
              </a:rPr>
              <a:t>AT PUBLIC MEETINGS </a:t>
            </a:r>
            <a:br>
              <a:rPr lang="en-US" altLang="ja-JP" sz="2400" b="0">
                <a:solidFill>
                  <a:schemeClr val="tx1"/>
                </a:solidFill>
                <a:latin typeface="Tw Cen MT" pitchFamily="-107" charset="-18"/>
                <a:ea typeface="ＭＳ Ｐゴシック" pitchFamily="-107" charset="-128"/>
                <a:cs typeface="ＭＳ Ｐゴシック" pitchFamily="-107" charset="-128"/>
              </a:rPr>
            </a:br>
            <a:r>
              <a:rPr lang="en-US" altLang="ja-JP" sz="2400" b="0">
                <a:solidFill>
                  <a:schemeClr val="tx1"/>
                </a:solidFill>
                <a:latin typeface="Tw Cen MT" pitchFamily="-107" charset="-18"/>
                <a:ea typeface="ＭＳ Ｐゴシック" pitchFamily="-107" charset="-128"/>
                <a:cs typeface="ＭＳ Ｐゴシック" pitchFamily="-107" charset="-128"/>
              </a:rPr>
              <a:t>ON LOCAL AFFAIRS COLLAPSES</a:t>
            </a:r>
          </a:p>
        </p:txBody>
      </p:sp>
    </p:spTree>
  </p:cSld>
  <p:clrMapOvr>
    <a:masterClrMapping/>
  </p:clrMapOvr>
  <p:timing>
    <p:tnLst>
      <p:par>
        <p:cTn id="1" dur="indefinite" restart="never" nodeType="tmRoot"/>
      </p:par>
    </p:tnLst>
  </p:timing>
</p:sld>
</file>

<file path=ppt/slides/slide28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aphicFrame>
        <p:nvGraphicFramePr>
          <p:cNvPr id="49154" name="Object 2"/>
          <p:cNvGraphicFramePr>
            <a:graphicFrameLocks noChangeAspect="1"/>
          </p:cNvGraphicFramePr>
          <p:nvPr/>
        </p:nvGraphicFramePr>
        <p:xfrm>
          <a:off x="1066800" y="609600"/>
          <a:ext cx="8077200" cy="5791200"/>
        </p:xfrm>
        <a:graphic>
          <a:graphicData uri="http://schemas.openxmlformats.org/presentationml/2006/ole">
            <p:oleObj spid="_x0000_s1533954" name="Worksheet" r:id="rId4" imgW="6184900" imgH="4127500" progId="Excel.Sheet.8">
              <p:embed/>
            </p:oleObj>
          </a:graphicData>
        </a:graphic>
      </p:graphicFrame>
      <p:sp>
        <p:nvSpPr>
          <p:cNvPr id="776195" name="Rectangle 3"/>
          <p:cNvSpPr>
            <a:spLocks noGrp="1" noChangeArrowheads="1"/>
          </p:cNvSpPr>
          <p:nvPr>
            <p:ph type="title"/>
          </p:nvPr>
        </p:nvSpPr>
        <p:spPr>
          <a:xfrm>
            <a:off x="685800" y="0"/>
            <a:ext cx="7772400" cy="1143000"/>
          </a:xfrm>
        </p:spPr>
        <p:txBody>
          <a:bodyPr/>
          <a:lstStyle/>
          <a:p>
            <a:pPr eaLnBrk="1" hangingPunct="1">
              <a:defRPr/>
            </a:pPr>
            <a:r>
              <a:rPr lang="en-US" altLang="ja-JP" sz="2700" b="0">
                <a:solidFill>
                  <a:schemeClr val="tx1"/>
                </a:solidFill>
                <a:latin typeface="Tw Cen MT" pitchFamily="-107" charset="-18"/>
                <a:ea typeface="ＭＳ Ｐゴシック" pitchFamily="-107" charset="-128"/>
                <a:cs typeface="ＭＳ Ｐゴシック" pitchFamily="-107" charset="-128"/>
              </a:rPr>
              <a:t>FAMILY DINNERS BECOME </a:t>
            </a:r>
            <a:br>
              <a:rPr lang="en-US" altLang="ja-JP" sz="2700" b="0">
                <a:solidFill>
                  <a:schemeClr val="tx1"/>
                </a:solidFill>
                <a:latin typeface="Tw Cen MT" pitchFamily="-107" charset="-18"/>
                <a:ea typeface="ＭＳ Ｐゴシック" pitchFamily="-107" charset="-128"/>
                <a:cs typeface="ＭＳ Ｐゴシック" pitchFamily="-107" charset="-128"/>
              </a:rPr>
            </a:br>
            <a:r>
              <a:rPr lang="en-US" altLang="ja-JP" sz="2700" b="0">
                <a:solidFill>
                  <a:schemeClr val="tx1"/>
                </a:solidFill>
                <a:latin typeface="Tw Cen MT" pitchFamily="-107" charset="-18"/>
                <a:ea typeface="ＭＳ Ｐゴシック" pitchFamily="-107" charset="-128"/>
                <a:cs typeface="ＭＳ Ｐゴシック" pitchFamily="-107" charset="-128"/>
              </a:rPr>
              <a:t>LESS COMMON 1977-1999</a:t>
            </a:r>
          </a:p>
        </p:txBody>
      </p:sp>
      <p:sp>
        <p:nvSpPr>
          <p:cNvPr id="49156" name="Text Box 4"/>
          <p:cNvSpPr txBox="1">
            <a:spLocks noChangeArrowheads="1"/>
          </p:cNvSpPr>
          <p:nvPr/>
        </p:nvSpPr>
        <p:spPr bwMode="auto">
          <a:xfrm>
            <a:off x="152400" y="1295400"/>
            <a:ext cx="1524000" cy="2162175"/>
          </a:xfrm>
          <a:prstGeom prst="rect">
            <a:avLst/>
          </a:prstGeom>
          <a:noFill/>
          <a:ln w="9525">
            <a:noFill/>
            <a:miter lim="800000"/>
            <a:headEnd/>
            <a:tailEnd/>
          </a:ln>
        </p:spPr>
        <p:txBody>
          <a:bodyPr>
            <a:prstTxWarp prst="textNoShape">
              <a:avLst/>
            </a:prstTxWarp>
            <a:spAutoFit/>
          </a:bodyPr>
          <a:lstStyle/>
          <a:p>
            <a:pPr algn="ctr" eaLnBrk="0" hangingPunct="0"/>
            <a:r>
              <a:rPr lang="ja-JP" altLang="en-US" sz="1700">
                <a:latin typeface="Times New Roman" pitchFamily="-110" charset="0"/>
              </a:rPr>
              <a:t>“</a:t>
            </a:r>
            <a:r>
              <a:rPr lang="en-US" altLang="ja-JP" sz="1700" b="1"/>
              <a:t>Our whole family usually eats dinner together.”</a:t>
            </a:r>
          </a:p>
          <a:p>
            <a:pPr algn="ctr" eaLnBrk="0" hangingPunct="0"/>
            <a:r>
              <a:rPr lang="en-US" altLang="ja-JP" sz="1700" b="1"/>
              <a:t>(married respondents only)</a:t>
            </a:r>
          </a:p>
        </p:txBody>
      </p:sp>
    </p:spTree>
  </p:cSld>
  <p:clrMapOvr>
    <a:masterClrMapping/>
  </p:clrMapOvr>
  <p:timing>
    <p:tnLst>
      <p:par>
        <p:cTn id="1" dur="indefinite" restart="never" nodeType="tmRoot"/>
      </p:par>
    </p:tnLst>
  </p:timing>
</p:sld>
</file>

<file path=ppt/slides/slide28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80290" name="Rectangle 2"/>
          <p:cNvSpPr>
            <a:spLocks noGrp="1" noChangeArrowheads="1"/>
          </p:cNvSpPr>
          <p:nvPr>
            <p:ph type="title"/>
          </p:nvPr>
        </p:nvSpPr>
        <p:spPr>
          <a:xfrm>
            <a:off x="685800" y="228600"/>
            <a:ext cx="7772400" cy="1143000"/>
          </a:xfrm>
        </p:spPr>
        <p:txBody>
          <a:bodyPr/>
          <a:lstStyle/>
          <a:p>
            <a:pPr eaLnBrk="1" hangingPunct="1">
              <a:defRPr/>
            </a:pPr>
            <a:r>
              <a:rPr lang="en-US" altLang="ja-JP" sz="2400" b="0">
                <a:solidFill>
                  <a:schemeClr val="tx1"/>
                </a:solidFill>
                <a:latin typeface="Tw Cen MT" pitchFamily="-107" charset="-18"/>
                <a:ea typeface="ＭＳ Ｐゴシック" pitchFamily="-107" charset="-128"/>
                <a:cs typeface="ＭＳ Ｐゴシック" pitchFamily="-107" charset="-128"/>
              </a:rPr>
              <a:t>FOUR DECADES OF DWINDLING </a:t>
            </a:r>
            <a:br>
              <a:rPr lang="en-US" altLang="ja-JP" sz="2400" b="0">
                <a:solidFill>
                  <a:schemeClr val="tx1"/>
                </a:solidFill>
                <a:latin typeface="Tw Cen MT" pitchFamily="-107" charset="-18"/>
                <a:ea typeface="ＭＳ Ｐゴシック" pitchFamily="-107" charset="-128"/>
                <a:cs typeface="ＭＳ Ｐゴシック" pitchFamily="-107" charset="-128"/>
              </a:rPr>
            </a:br>
            <a:r>
              <a:rPr lang="en-US" altLang="ja-JP" sz="2400" b="0">
                <a:solidFill>
                  <a:schemeClr val="tx1"/>
                </a:solidFill>
                <a:latin typeface="Tw Cen MT" pitchFamily="-107" charset="-18"/>
                <a:ea typeface="ＭＳ Ｐゴシック" pitchFamily="-107" charset="-128"/>
                <a:cs typeface="ＭＳ Ｐゴシック" pitchFamily="-107" charset="-128"/>
              </a:rPr>
              <a:t>TRUST-ADULTS AND TEENAGERS</a:t>
            </a:r>
            <a:br>
              <a:rPr lang="en-US" altLang="ja-JP" sz="2400" b="0">
                <a:solidFill>
                  <a:schemeClr val="tx1"/>
                </a:solidFill>
                <a:latin typeface="Tw Cen MT" pitchFamily="-107" charset="-18"/>
                <a:ea typeface="ＭＳ Ｐゴシック" pitchFamily="-107" charset="-128"/>
                <a:cs typeface="ＭＳ Ｐゴシック" pitchFamily="-107" charset="-128"/>
              </a:rPr>
            </a:br>
            <a:r>
              <a:rPr lang="en-US" altLang="ja-JP" sz="2400" b="0">
                <a:solidFill>
                  <a:schemeClr val="tx1"/>
                </a:solidFill>
                <a:latin typeface="Tw Cen MT" pitchFamily="-107" charset="-18"/>
                <a:ea typeface="ＭＳ Ｐゴシック" pitchFamily="-107" charset="-128"/>
                <a:cs typeface="ＭＳ Ｐゴシック" pitchFamily="-107" charset="-128"/>
              </a:rPr>
              <a:t>1960-1999</a:t>
            </a:r>
          </a:p>
        </p:txBody>
      </p:sp>
      <p:graphicFrame>
        <p:nvGraphicFramePr>
          <p:cNvPr id="51202" name="Object 2"/>
          <p:cNvGraphicFramePr>
            <a:graphicFrameLocks noChangeAspect="1"/>
          </p:cNvGraphicFramePr>
          <p:nvPr/>
        </p:nvGraphicFramePr>
        <p:xfrm>
          <a:off x="1295400" y="838200"/>
          <a:ext cx="7696200" cy="5322888"/>
        </p:xfrm>
        <a:graphic>
          <a:graphicData uri="http://schemas.openxmlformats.org/presentationml/2006/ole">
            <p:oleObj spid="_x0000_s1536002" name="Worksheet" r:id="rId4" imgW="6197600" imgH="4127500" progId="Excel.Sheet.8">
              <p:embed/>
            </p:oleObj>
          </a:graphicData>
        </a:graphic>
      </p:graphicFrame>
      <p:sp>
        <p:nvSpPr>
          <p:cNvPr id="51204" name="Text Box 4"/>
          <p:cNvSpPr txBox="1">
            <a:spLocks noChangeArrowheads="1"/>
          </p:cNvSpPr>
          <p:nvPr/>
        </p:nvSpPr>
        <p:spPr bwMode="auto">
          <a:xfrm>
            <a:off x="152400" y="1295400"/>
            <a:ext cx="1981200" cy="2563813"/>
          </a:xfrm>
          <a:prstGeom prst="rect">
            <a:avLst/>
          </a:prstGeom>
          <a:noFill/>
          <a:ln w="9525">
            <a:noFill/>
            <a:miter lim="800000"/>
            <a:headEnd/>
            <a:tailEnd/>
          </a:ln>
        </p:spPr>
        <p:txBody>
          <a:bodyPr>
            <a:prstTxWarp prst="textNoShape">
              <a:avLst/>
            </a:prstTxWarp>
            <a:spAutoFit/>
          </a:bodyPr>
          <a:lstStyle/>
          <a:p>
            <a:pPr eaLnBrk="0" hangingPunct="0"/>
            <a:r>
              <a:rPr lang="en-US" altLang="ja-JP" sz="1800" b="1">
                <a:solidFill>
                  <a:schemeClr val="tx2"/>
                </a:solidFill>
              </a:rPr>
              <a:t>Percent </a:t>
            </a:r>
          </a:p>
          <a:p>
            <a:pPr eaLnBrk="0" hangingPunct="0"/>
            <a:r>
              <a:rPr lang="en-US" altLang="ja-JP" sz="1800" b="1">
                <a:solidFill>
                  <a:schemeClr val="tx2"/>
                </a:solidFill>
              </a:rPr>
              <a:t>Who say </a:t>
            </a:r>
            <a:br>
              <a:rPr lang="en-US" altLang="ja-JP" sz="1800" b="1">
                <a:solidFill>
                  <a:schemeClr val="tx2"/>
                </a:solidFill>
              </a:rPr>
            </a:br>
            <a:r>
              <a:rPr lang="en-US" altLang="ja-JP" sz="1800" b="1">
                <a:solidFill>
                  <a:schemeClr val="tx2"/>
                </a:solidFill>
              </a:rPr>
              <a:t>“most people can be trusted” instead of you can’t </a:t>
            </a:r>
          </a:p>
          <a:p>
            <a:pPr eaLnBrk="0" hangingPunct="0"/>
            <a:r>
              <a:rPr lang="en-US" altLang="ja-JP" sz="1800" b="1">
                <a:solidFill>
                  <a:schemeClr val="tx2"/>
                </a:solidFill>
              </a:rPr>
              <a:t>be too careful </a:t>
            </a:r>
          </a:p>
          <a:p>
            <a:pPr eaLnBrk="0" hangingPunct="0"/>
            <a:r>
              <a:rPr lang="en-US" altLang="ja-JP" sz="1800" b="1">
                <a:solidFill>
                  <a:schemeClr val="tx2"/>
                </a:solidFill>
              </a:rPr>
              <a:t>in dealing </a:t>
            </a:r>
          </a:p>
          <a:p>
            <a:pPr eaLnBrk="0" hangingPunct="0"/>
            <a:r>
              <a:rPr lang="en-US" altLang="ja-JP" sz="1800" b="1">
                <a:solidFill>
                  <a:schemeClr val="tx2"/>
                </a:solidFill>
              </a:rPr>
              <a:t>with people.”</a:t>
            </a:r>
          </a:p>
        </p:txBody>
      </p:sp>
    </p:spTree>
  </p:cSld>
  <p:clrMapOvr>
    <a:masterClrMapping/>
  </p:clrMapOvr>
  <p:timing>
    <p:tnLst>
      <p:par>
        <p:cTn id="1" dur="indefinite" restart="never" nodeType="tmRoot"/>
      </p:par>
    </p:tnLst>
  </p:timing>
</p:sld>
</file>

<file path=ppt/slides/slide28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01090" name="Rectangle 2"/>
          <p:cNvSpPr>
            <a:spLocks noGrp="1" noChangeArrowheads="1"/>
          </p:cNvSpPr>
          <p:nvPr>
            <p:ph type="title"/>
          </p:nvPr>
        </p:nvSpPr>
        <p:spPr/>
        <p:txBody>
          <a:bodyPr/>
          <a:lstStyle/>
          <a:p>
            <a:pPr>
              <a:defRPr/>
            </a:pPr>
            <a:r>
              <a:rPr lang="en-US" sz="3600">
                <a:ea typeface="+mj-ea"/>
                <a:cs typeface="+mj-cs"/>
              </a:rPr>
              <a:t>Character of Today’s Civic Participation</a:t>
            </a:r>
            <a:endParaRPr lang="en-US">
              <a:ea typeface="+mj-ea"/>
              <a:cs typeface="+mj-cs"/>
            </a:endParaRPr>
          </a:p>
        </p:txBody>
      </p:sp>
      <p:sp>
        <p:nvSpPr>
          <p:cNvPr id="601091" name="Rectangle 3"/>
          <p:cNvSpPr>
            <a:spLocks noGrp="1" noChangeArrowheads="1"/>
          </p:cNvSpPr>
          <p:nvPr>
            <p:ph type="body" idx="1"/>
          </p:nvPr>
        </p:nvSpPr>
        <p:spPr/>
        <p:txBody>
          <a:bodyPr/>
          <a:lstStyle/>
          <a:p>
            <a:pPr>
              <a:defRPr/>
            </a:pPr>
            <a:r>
              <a:rPr lang="en-US" sz="2800" dirty="0">
                <a:ea typeface="+mn-ea"/>
                <a:cs typeface="+mn-cs"/>
              </a:rPr>
              <a:t>the more that activities depend on the actions of others, the greater the drop-off in participation. </a:t>
            </a:r>
          </a:p>
          <a:p>
            <a:pPr>
              <a:defRPr/>
            </a:pPr>
            <a:r>
              <a:rPr lang="en-US" sz="2800" dirty="0">
                <a:ea typeface="+mn-ea"/>
                <a:cs typeface="+mn-cs"/>
              </a:rPr>
              <a:t>in other words cooperative forms of behavior have declined more rapidly than expressive forms of behavior (e.g. letter writing)</a:t>
            </a:r>
          </a:p>
          <a:p>
            <a:pPr>
              <a:defRPr/>
            </a:pPr>
            <a:r>
              <a:rPr lang="en-US" sz="2800" dirty="0">
                <a:ea typeface="+mn-ea"/>
                <a:cs typeface="+mn-cs"/>
              </a:rPr>
              <a:t>There is more single issue blare and declining civility</a:t>
            </a:r>
            <a:r>
              <a:rPr lang="en-US" sz="2800" dirty="0" smtClean="0">
                <a:ea typeface="+mn-ea"/>
                <a:cs typeface="+mn-cs"/>
              </a:rPr>
              <a:t>.</a:t>
            </a:r>
            <a:endParaRPr lang="en-US" sz="2800" dirty="0">
              <a:ea typeface="+mn-ea"/>
              <a:cs typeface="+mn-cs"/>
            </a:endParaRPr>
          </a:p>
        </p:txBody>
      </p:sp>
    </p:spTree>
  </p:cSld>
  <p:clrMapOvr>
    <a:masterClrMapping/>
  </p:clrMapOvr>
  <p:timing>
    <p:tnLst>
      <p:par>
        <p:cTn id="1" dur="indefinite" restart="never" nodeType="tmRoot"/>
      </p:par>
    </p:tnLst>
  </p:timing>
</p:sld>
</file>

<file path=ppt/slides/slide28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02114" name="Rectangle 2"/>
          <p:cNvSpPr>
            <a:spLocks noGrp="1" noChangeArrowheads="1"/>
          </p:cNvSpPr>
          <p:nvPr>
            <p:ph type="title"/>
          </p:nvPr>
        </p:nvSpPr>
        <p:spPr/>
        <p:txBody>
          <a:bodyPr/>
          <a:lstStyle/>
          <a:p>
            <a:pPr>
              <a:defRPr/>
            </a:pPr>
            <a:r>
              <a:rPr lang="en-US">
                <a:ea typeface="+mj-ea"/>
                <a:cs typeface="+mj-cs"/>
              </a:rPr>
              <a:t>Social connectedness</a:t>
            </a:r>
          </a:p>
        </p:txBody>
      </p:sp>
      <p:sp>
        <p:nvSpPr>
          <p:cNvPr id="602115" name="Rectangle 3"/>
          <p:cNvSpPr>
            <a:spLocks noGrp="1" noChangeArrowheads="1"/>
          </p:cNvSpPr>
          <p:nvPr>
            <p:ph type="body" idx="1"/>
          </p:nvPr>
        </p:nvSpPr>
        <p:spPr/>
        <p:txBody>
          <a:bodyPr/>
          <a:lstStyle/>
          <a:p>
            <a:pPr>
              <a:defRPr/>
            </a:pPr>
            <a:r>
              <a:rPr lang="en-US" sz="2000">
                <a:ea typeface="+mn-ea"/>
                <a:cs typeface="+mn-cs"/>
              </a:rPr>
              <a:t>decline in social visiting</a:t>
            </a:r>
          </a:p>
          <a:p>
            <a:pPr>
              <a:defRPr/>
            </a:pPr>
            <a:r>
              <a:rPr lang="en-US" sz="2000">
                <a:ea typeface="+mn-ea"/>
                <a:cs typeface="+mn-cs"/>
              </a:rPr>
              <a:t>More entertaining at home</a:t>
            </a:r>
          </a:p>
          <a:p>
            <a:pPr>
              <a:defRPr/>
            </a:pPr>
            <a:r>
              <a:rPr lang="en-US" sz="2000">
                <a:ea typeface="+mn-ea"/>
                <a:cs typeface="+mn-cs"/>
              </a:rPr>
              <a:t>Less eating dinner together</a:t>
            </a:r>
          </a:p>
          <a:p>
            <a:pPr>
              <a:defRPr/>
            </a:pPr>
            <a:r>
              <a:rPr lang="en-US" sz="2000">
                <a:ea typeface="+mn-ea"/>
                <a:cs typeface="+mn-cs"/>
              </a:rPr>
              <a:t>Less vacationing together</a:t>
            </a:r>
          </a:p>
          <a:p>
            <a:pPr>
              <a:defRPr/>
            </a:pPr>
            <a:r>
              <a:rPr lang="en-US" sz="2000">
                <a:ea typeface="+mn-ea"/>
                <a:cs typeface="+mn-cs"/>
              </a:rPr>
              <a:t>Less watching TV together</a:t>
            </a:r>
          </a:p>
          <a:p>
            <a:pPr>
              <a:defRPr/>
            </a:pPr>
            <a:r>
              <a:rPr lang="en-US" sz="2000">
                <a:ea typeface="+mn-ea"/>
                <a:cs typeface="+mn-cs"/>
              </a:rPr>
              <a:t>Less just sitting and talking</a:t>
            </a:r>
          </a:p>
          <a:p>
            <a:pPr>
              <a:defRPr/>
            </a:pPr>
            <a:r>
              <a:rPr lang="en-US" sz="2000">
                <a:ea typeface="+mn-ea"/>
                <a:cs typeface="+mn-cs"/>
              </a:rPr>
              <a:t>Less attending religious services</a:t>
            </a:r>
          </a:p>
          <a:p>
            <a:pPr>
              <a:defRPr/>
            </a:pPr>
            <a:r>
              <a:rPr lang="en-US" sz="2000">
                <a:ea typeface="+mn-ea"/>
                <a:cs typeface="+mn-cs"/>
              </a:rPr>
              <a:t>Less Sending greeting cards</a:t>
            </a:r>
          </a:p>
          <a:p>
            <a:pPr>
              <a:defRPr/>
            </a:pPr>
            <a:r>
              <a:rPr lang="en-US" sz="2000">
                <a:ea typeface="+mn-ea"/>
                <a:cs typeface="+mn-cs"/>
              </a:rPr>
              <a:t>Card playing down</a:t>
            </a:r>
          </a:p>
          <a:p>
            <a:pPr>
              <a:defRPr/>
            </a:pPr>
            <a:endParaRPr lang="en-US" sz="2800">
              <a:ea typeface="+mn-ea"/>
              <a:cs typeface="+mn-cs"/>
            </a:endParaRPr>
          </a:p>
        </p:txBody>
      </p:sp>
    </p:spTree>
  </p:cSld>
  <p:clrMapOvr>
    <a:masterClrMapping/>
  </p:clrMapOvr>
  <p:timing>
    <p:tnLst>
      <p:par>
        <p:cTn id="1" dur="indefinite" restart="never" nodeType="tmRoot"/>
      </p:par>
    </p:tnLst>
  </p:timing>
</p:sld>
</file>

<file path=ppt/slides/slide29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788482" name="Picture 2" descr="BT2"/>
          <p:cNvPicPr>
            <a:picLocks noChangeAspect="1" noChangeArrowheads="1"/>
          </p:cNvPicPr>
          <p:nvPr/>
        </p:nvPicPr>
        <p:blipFill>
          <a:blip r:embed="rId3"/>
          <a:srcRect/>
          <a:stretch>
            <a:fillRect/>
          </a:stretch>
        </p:blipFill>
        <p:spPr bwMode="auto">
          <a:xfrm>
            <a:off x="2819400" y="762000"/>
            <a:ext cx="3314700" cy="5029200"/>
          </a:xfrm>
          <a:prstGeom prst="rect">
            <a:avLst/>
          </a:prstGeom>
          <a:noFill/>
        </p:spPr>
      </p:pic>
    </p:spTree>
  </p:cSld>
  <p:clrMapOvr>
    <a:masterClrMapping/>
  </p:clrMapOvr>
  <p:timing>
    <p:tnLst>
      <p:par>
        <p:cTn id="1" dur="indefinite" restart="never" nodeType="tmRoot"/>
      </p:par>
    </p:tnLst>
  </p:timing>
</p:sld>
</file>

<file path=ppt/slides/slide29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90530" name="Rectangle 2" hidden="1"/>
          <p:cNvSpPr>
            <a:spLocks noGrp="1" noChangeArrowheads="1"/>
          </p:cNvSpPr>
          <p:nvPr>
            <p:ph type="title"/>
          </p:nvPr>
        </p:nvSpPr>
        <p:spPr/>
        <p:txBody>
          <a:bodyPr/>
          <a:lstStyle/>
          <a:p>
            <a:endParaRPr lang="ja-JP" altLang="en-US">
              <a:ea typeface="ＭＳ Ｐゴシック" charset="-128"/>
              <a:cs typeface="ＭＳ Ｐゴシック" charset="-128"/>
            </a:endParaRPr>
          </a:p>
        </p:txBody>
      </p:sp>
      <p:sp>
        <p:nvSpPr>
          <p:cNvPr id="790531" name="Rectangle 3" descr="portland"/>
          <p:cNvSpPr>
            <a:spLocks noGrp="1" noChangeAspect="1" noChangeArrowheads="1"/>
          </p:cNvSpPr>
          <p:nvPr/>
        </p:nvSpPr>
        <p:spPr bwMode="auto">
          <a:xfrm>
            <a:off x="0" y="0"/>
            <a:ext cx="9144000" cy="6858000"/>
          </a:xfrm>
          <a:prstGeom prst="rect">
            <a:avLst/>
          </a:prstGeom>
          <a:blipFill dpi="0" rotWithShape="1">
            <a:blip r:embed="rId3"/>
            <a:srcRect/>
            <a:stretch>
              <a:fillRect r="-1119"/>
            </a:stretch>
          </a:blipFill>
          <a:ln w="9525">
            <a:solidFill>
              <a:schemeClr val="tx1"/>
            </a:solidFill>
            <a:miter lim="800000"/>
            <a:headEnd/>
            <a:tailEnd/>
          </a:ln>
          <a:effectLst/>
        </p:spPr>
        <p:txBody>
          <a:bodyPr>
            <a:prstTxWarp prst="textNoShape">
              <a:avLst/>
            </a:prstTxWarp>
          </a:bodyPr>
          <a:lstStyle/>
          <a:p>
            <a:pPr algn="l"/>
            <a:endParaRPr lang="ja-JP" altLang="en-US">
              <a:ea typeface="ＭＳ Ｐゴシック" charset="-128"/>
              <a:cs typeface="ＭＳ Ｐゴシック" charset="-128"/>
            </a:endParaRPr>
          </a:p>
        </p:txBody>
      </p:sp>
      <p:sp>
        <p:nvSpPr>
          <p:cNvPr id="790532" name="Text Box 4"/>
          <p:cNvSpPr txBox="1">
            <a:spLocks noChangeArrowheads="1"/>
          </p:cNvSpPr>
          <p:nvPr/>
        </p:nvSpPr>
        <p:spPr bwMode="auto">
          <a:xfrm>
            <a:off x="457200" y="6400800"/>
            <a:ext cx="1828800" cy="366713"/>
          </a:xfrm>
          <a:prstGeom prst="rect">
            <a:avLst/>
          </a:prstGeom>
          <a:noFill/>
          <a:ln w="9525">
            <a:noFill/>
            <a:miter lim="800000"/>
            <a:headEnd/>
            <a:tailEnd/>
          </a:ln>
          <a:effectLst/>
        </p:spPr>
        <p:txBody>
          <a:bodyPr>
            <a:prstTxWarp prst="textNoShape">
              <a:avLst/>
            </a:prstTxWarp>
            <a:spAutoFit/>
          </a:bodyPr>
          <a:lstStyle/>
          <a:p>
            <a:pPr algn="l">
              <a:spcBef>
                <a:spcPct val="50000"/>
              </a:spcBef>
            </a:pPr>
            <a:endParaRPr lang="ja-JP" altLang="en-US">
              <a:ea typeface="ＭＳ Ｐゴシック" charset="-128"/>
              <a:cs typeface="ＭＳ Ｐゴシック" charset="-128"/>
            </a:endParaRPr>
          </a:p>
        </p:txBody>
      </p:sp>
      <p:sp>
        <p:nvSpPr>
          <p:cNvPr id="790533" name="Text Box 5"/>
          <p:cNvSpPr txBox="1">
            <a:spLocks noChangeArrowheads="1"/>
          </p:cNvSpPr>
          <p:nvPr/>
        </p:nvSpPr>
        <p:spPr bwMode="auto">
          <a:xfrm>
            <a:off x="1066800" y="4724400"/>
            <a:ext cx="4495800" cy="214313"/>
          </a:xfrm>
          <a:prstGeom prst="rect">
            <a:avLst/>
          </a:prstGeom>
          <a:noFill/>
          <a:ln w="9525">
            <a:noFill/>
            <a:miter lim="800000"/>
            <a:headEnd/>
            <a:tailEnd/>
          </a:ln>
          <a:effectLst/>
        </p:spPr>
        <p:txBody>
          <a:bodyPr>
            <a:prstTxWarp prst="textNoShape">
              <a:avLst/>
            </a:prstTxWarp>
            <a:spAutoFit/>
          </a:bodyPr>
          <a:lstStyle/>
          <a:p>
            <a:pPr algn="l">
              <a:spcBef>
                <a:spcPct val="50000"/>
              </a:spcBef>
            </a:pPr>
            <a:r>
              <a:rPr lang="en-US" altLang="ja-JP" sz="800">
                <a:solidFill>
                  <a:schemeClr val="bg1"/>
                </a:solidFill>
                <a:ea typeface="ＭＳ Ｐゴシック" charset="-128"/>
                <a:cs typeface="ＭＳ Ｐゴシック" charset="-128"/>
              </a:rPr>
              <a:t>Photo courtesy of Portland Oregon Visitors Association</a:t>
            </a:r>
          </a:p>
        </p:txBody>
      </p:sp>
    </p:spTree>
  </p:cSld>
  <p:clrMapOvr>
    <a:masterClrMapping/>
  </p:clrMapOvr>
  <p:timing>
    <p:tnLst>
      <p:par>
        <p:cTn id="1" dur="indefinite" restart="never" nodeType="tmRoot"/>
      </p:par>
    </p:tnLst>
  </p:timing>
</p:sld>
</file>

<file path=ppt/slides/slide29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398587"/>
          </a:xfrm>
        </p:spPr>
        <p:txBody>
          <a:bodyPr/>
          <a:lstStyle/>
          <a:p>
            <a:r>
              <a:rPr lang="en-US" sz="3600" dirty="0" smtClean="0">
                <a:solidFill>
                  <a:schemeClr val="tx1"/>
                </a:solidFill>
              </a:rPr>
              <a:t>Origins of the Portland Story </a:t>
            </a:r>
            <a:br>
              <a:rPr lang="en-US" sz="3600" dirty="0" smtClean="0">
                <a:solidFill>
                  <a:schemeClr val="tx1"/>
                </a:solidFill>
              </a:rPr>
            </a:br>
            <a:r>
              <a:rPr lang="en-US" sz="3600" dirty="0" smtClean="0">
                <a:solidFill>
                  <a:schemeClr val="tx1"/>
                </a:solidFill>
              </a:rPr>
              <a:t>and Civic Reconstruction</a:t>
            </a:r>
            <a:br>
              <a:rPr lang="en-US" sz="3600" dirty="0" smtClean="0">
                <a:solidFill>
                  <a:schemeClr val="tx1"/>
                </a:solidFill>
              </a:rPr>
            </a:br>
            <a:endParaRPr lang="en-US" sz="2800" dirty="0">
              <a:solidFill>
                <a:schemeClr val="tx1"/>
              </a:solidFill>
            </a:endParaRPr>
          </a:p>
        </p:txBody>
      </p:sp>
      <p:pic>
        <p:nvPicPr>
          <p:cNvPr id="4" name="Picture 3" descr="images-1.jpeg"/>
          <p:cNvPicPr>
            <a:picLocks noChangeAspect="1"/>
          </p:cNvPicPr>
          <p:nvPr/>
        </p:nvPicPr>
        <p:blipFill>
          <a:blip r:embed="rId2"/>
          <a:stretch>
            <a:fillRect/>
          </a:stretch>
        </p:blipFill>
        <p:spPr>
          <a:xfrm>
            <a:off x="2667000" y="1752600"/>
            <a:ext cx="3416300" cy="2374900"/>
          </a:xfrm>
          <a:prstGeom prst="rect">
            <a:avLst/>
          </a:prstGeom>
        </p:spPr>
      </p:pic>
      <p:sp>
        <p:nvSpPr>
          <p:cNvPr id="5" name="TextBox 4"/>
          <p:cNvSpPr txBox="1"/>
          <p:nvPr/>
        </p:nvSpPr>
        <p:spPr>
          <a:xfrm>
            <a:off x="762000" y="3276600"/>
            <a:ext cx="1740981" cy="830997"/>
          </a:xfrm>
          <a:prstGeom prst="rect">
            <a:avLst/>
          </a:prstGeom>
          <a:noFill/>
        </p:spPr>
        <p:txBody>
          <a:bodyPr wrap="none" rtlCol="0">
            <a:spAutoFit/>
          </a:bodyPr>
          <a:lstStyle/>
          <a:p>
            <a:r>
              <a:rPr lang="en-US" sz="2400" dirty="0" smtClean="0"/>
              <a:t>Populist</a:t>
            </a:r>
          </a:p>
          <a:p>
            <a:r>
              <a:rPr lang="en-US" sz="2400" dirty="0" smtClean="0"/>
              <a:t>Democracy</a:t>
            </a:r>
            <a:endParaRPr lang="en-US" sz="2400" dirty="0"/>
          </a:p>
        </p:txBody>
      </p:sp>
      <p:sp>
        <p:nvSpPr>
          <p:cNvPr id="6" name="TextBox 5"/>
          <p:cNvSpPr txBox="1"/>
          <p:nvPr/>
        </p:nvSpPr>
        <p:spPr>
          <a:xfrm>
            <a:off x="6233259" y="1752600"/>
            <a:ext cx="1382410" cy="830997"/>
          </a:xfrm>
          <a:prstGeom prst="rect">
            <a:avLst/>
          </a:prstGeom>
          <a:noFill/>
        </p:spPr>
        <p:txBody>
          <a:bodyPr wrap="none" rtlCol="0">
            <a:spAutoFit/>
          </a:bodyPr>
          <a:lstStyle/>
          <a:p>
            <a:r>
              <a:rPr lang="en-US" sz="2400" dirty="0" err="1" smtClean="0"/>
              <a:t>Ecotopia</a:t>
            </a:r>
            <a:endParaRPr lang="en-US" sz="2400" dirty="0" smtClean="0"/>
          </a:p>
          <a:p>
            <a:r>
              <a:rPr lang="en-US" sz="2400" dirty="0" smtClean="0"/>
              <a:t>Myth</a:t>
            </a:r>
            <a:endParaRPr lang="en-US" sz="2400" dirty="0"/>
          </a:p>
        </p:txBody>
      </p:sp>
      <p:sp>
        <p:nvSpPr>
          <p:cNvPr id="8" name="TextBox 7"/>
          <p:cNvSpPr txBox="1"/>
          <p:nvPr/>
        </p:nvSpPr>
        <p:spPr>
          <a:xfrm>
            <a:off x="3505200" y="4191000"/>
            <a:ext cx="1759015" cy="461665"/>
          </a:xfrm>
          <a:prstGeom prst="rect">
            <a:avLst/>
          </a:prstGeom>
          <a:noFill/>
        </p:spPr>
        <p:txBody>
          <a:bodyPr wrap="none" rtlCol="0">
            <a:spAutoFit/>
          </a:bodyPr>
          <a:lstStyle/>
          <a:p>
            <a:r>
              <a:rPr lang="en-US" sz="2400" dirty="0" smtClean="0">
                <a:solidFill>
                  <a:srgbClr val="FF0000"/>
                </a:solidFill>
              </a:rPr>
              <a:t>1970--1985</a:t>
            </a:r>
            <a:endParaRPr lang="en-US" sz="2400" dirty="0">
              <a:solidFill>
                <a:srgbClr val="FF0000"/>
              </a:solidFill>
            </a:endParaRPr>
          </a:p>
        </p:txBody>
      </p:sp>
      <p:pic>
        <p:nvPicPr>
          <p:cNvPr id="9" name="Picture 8" descr="protests_0004.jpg"/>
          <p:cNvPicPr>
            <a:picLocks noChangeAspect="1"/>
          </p:cNvPicPr>
          <p:nvPr/>
        </p:nvPicPr>
        <p:blipFill>
          <a:blip r:embed="rId3"/>
          <a:stretch>
            <a:fillRect/>
          </a:stretch>
        </p:blipFill>
        <p:spPr>
          <a:xfrm>
            <a:off x="609600" y="4648200"/>
            <a:ext cx="2895600" cy="1877113"/>
          </a:xfrm>
          <a:prstGeom prst="rect">
            <a:avLst/>
          </a:prstGeom>
        </p:spPr>
      </p:pic>
      <p:pic>
        <p:nvPicPr>
          <p:cNvPr id="10" name="Picture 9" descr="images.jpeg"/>
          <p:cNvPicPr>
            <a:picLocks noChangeAspect="1"/>
          </p:cNvPicPr>
          <p:nvPr/>
        </p:nvPicPr>
        <p:blipFill>
          <a:blip r:embed="rId4"/>
          <a:stretch>
            <a:fillRect/>
          </a:stretch>
        </p:blipFill>
        <p:spPr>
          <a:xfrm>
            <a:off x="6172200" y="4648200"/>
            <a:ext cx="2636837" cy="1975083"/>
          </a:xfrm>
          <a:prstGeom prst="rect">
            <a:avLst/>
          </a:prstGeom>
        </p:spPr>
      </p:pic>
      <p:cxnSp>
        <p:nvCxnSpPr>
          <p:cNvPr id="12" name="Straight Arrow Connector 11"/>
          <p:cNvCxnSpPr/>
          <p:nvPr/>
        </p:nvCxnSpPr>
        <p:spPr bwMode="auto">
          <a:xfrm>
            <a:off x="3581400" y="5486400"/>
            <a:ext cx="2438400" cy="1588"/>
          </a:xfrm>
          <a:prstGeom prst="straightConnector1">
            <a:avLst/>
          </a:prstGeom>
          <a:solidFill>
            <a:schemeClr val="accent1"/>
          </a:solidFill>
          <a:ln w="76200" cap="flat" cmpd="sng" algn="ctr">
            <a:solidFill>
              <a:srgbClr val="FF0000"/>
            </a:solidFill>
            <a:prstDash val="solid"/>
            <a:round/>
            <a:headEnd type="none" w="med" len="med"/>
            <a:tailEnd type="arrow" w="med" len="med"/>
          </a:ln>
          <a:effectLst/>
        </p:spPr>
      </p:cxnSp>
    </p:spTree>
  </p:cSld>
  <p:clrMapOvr>
    <a:masterClrMapping/>
  </p:clrMapOvr>
  <p:timing>
    <p:tnLst>
      <p:par>
        <p:cTn id="1" dur="indefinite" restart="never" nodeType="tmRoot"/>
      </p:par>
    </p:tnLst>
  </p:timing>
</p:sld>
</file>

<file path=ppt/slides/slide29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7813"/>
            <a:ext cx="8229600" cy="788987"/>
          </a:xfrm>
        </p:spPr>
        <p:txBody>
          <a:bodyPr/>
          <a:lstStyle/>
          <a:p>
            <a:r>
              <a:rPr lang="en-US" sz="3200" dirty="0" smtClean="0"/>
              <a:t>Civic Life Transformation</a:t>
            </a:r>
            <a:endParaRPr lang="en-US" sz="3200" dirty="0"/>
          </a:p>
        </p:txBody>
      </p:sp>
      <p:sp>
        <p:nvSpPr>
          <p:cNvPr id="6" name="Content Placeholder 5"/>
          <p:cNvSpPr>
            <a:spLocks noGrp="1"/>
          </p:cNvSpPr>
          <p:nvPr>
            <p:ph sz="half" idx="2"/>
          </p:nvPr>
        </p:nvSpPr>
        <p:spPr>
          <a:xfrm>
            <a:off x="304800" y="2133600"/>
            <a:ext cx="4038600" cy="3921125"/>
          </a:xfrm>
        </p:spPr>
        <p:txBody>
          <a:bodyPr/>
          <a:lstStyle/>
          <a:p>
            <a:r>
              <a:rPr lang="en-US" sz="2000" dirty="0" smtClean="0"/>
              <a:t>Land Use-Goal 1- citizen participation</a:t>
            </a:r>
          </a:p>
          <a:p>
            <a:r>
              <a:rPr lang="en-US" sz="2000" dirty="0" smtClean="0"/>
              <a:t>Neighborhood democracy movement</a:t>
            </a:r>
          </a:p>
          <a:p>
            <a:r>
              <a:rPr lang="en-US" sz="2000" dirty="0" smtClean="0"/>
              <a:t>Public Meeting Laws</a:t>
            </a:r>
          </a:p>
          <a:p>
            <a:r>
              <a:rPr lang="en-US" sz="2000" dirty="0" smtClean="0"/>
              <a:t>Civic Innovations—new groups, repertoires of contention </a:t>
            </a:r>
          </a:p>
          <a:p>
            <a:endParaRPr lang="en-US" sz="2000" dirty="0"/>
          </a:p>
        </p:txBody>
      </p:sp>
      <p:sp>
        <p:nvSpPr>
          <p:cNvPr id="8" name="TextBox 7"/>
          <p:cNvSpPr txBox="1"/>
          <p:nvPr/>
        </p:nvSpPr>
        <p:spPr>
          <a:xfrm>
            <a:off x="572303" y="1600200"/>
            <a:ext cx="2921443" cy="461665"/>
          </a:xfrm>
          <a:prstGeom prst="rect">
            <a:avLst/>
          </a:prstGeom>
          <a:noFill/>
        </p:spPr>
        <p:txBody>
          <a:bodyPr wrap="none" rtlCol="0">
            <a:spAutoFit/>
          </a:bodyPr>
          <a:lstStyle/>
          <a:p>
            <a:r>
              <a:rPr lang="en-US" sz="2400" dirty="0" smtClean="0"/>
              <a:t>Populist Democracy</a:t>
            </a:r>
            <a:endParaRPr lang="en-US" sz="2400" dirty="0"/>
          </a:p>
        </p:txBody>
      </p:sp>
      <p:sp>
        <p:nvSpPr>
          <p:cNvPr id="10" name="TextBox 9"/>
          <p:cNvSpPr txBox="1"/>
          <p:nvPr/>
        </p:nvSpPr>
        <p:spPr>
          <a:xfrm>
            <a:off x="609600" y="5715000"/>
            <a:ext cx="6518444" cy="646331"/>
          </a:xfrm>
          <a:prstGeom prst="rect">
            <a:avLst/>
          </a:prstGeom>
          <a:noFill/>
        </p:spPr>
        <p:txBody>
          <a:bodyPr wrap="none" rtlCol="0">
            <a:spAutoFit/>
          </a:bodyPr>
          <a:lstStyle/>
          <a:p>
            <a:r>
              <a:rPr lang="en-US" dirty="0" smtClean="0"/>
              <a:t>Almost 85% of civic groups that dominated Portland’s civic life</a:t>
            </a:r>
          </a:p>
          <a:p>
            <a:r>
              <a:rPr lang="en-US" dirty="0" smtClean="0"/>
              <a:t>In the 1950s no longer existed by 1999</a:t>
            </a:r>
            <a:endParaRPr lang="en-US" dirty="0"/>
          </a:p>
        </p:txBody>
      </p:sp>
      <p:pic>
        <p:nvPicPr>
          <p:cNvPr id="11" name="Picture 10" descr="images-2.jpeg"/>
          <p:cNvPicPr>
            <a:picLocks noChangeAspect="1"/>
          </p:cNvPicPr>
          <p:nvPr/>
        </p:nvPicPr>
        <p:blipFill>
          <a:blip r:embed="rId2"/>
          <a:stretch>
            <a:fillRect/>
          </a:stretch>
        </p:blipFill>
        <p:spPr>
          <a:xfrm>
            <a:off x="4495800" y="2667000"/>
            <a:ext cx="3657600" cy="2222500"/>
          </a:xfrm>
          <a:prstGeom prst="rect">
            <a:avLst/>
          </a:prstGeom>
        </p:spPr>
      </p:pic>
      <p:pic>
        <p:nvPicPr>
          <p:cNvPr id="12" name="Picture 11" descr="images.jpeg"/>
          <p:cNvPicPr>
            <a:picLocks noChangeAspect="1"/>
          </p:cNvPicPr>
          <p:nvPr/>
        </p:nvPicPr>
        <p:blipFill>
          <a:blip r:embed="rId3"/>
          <a:stretch>
            <a:fillRect/>
          </a:stretch>
        </p:blipFill>
        <p:spPr>
          <a:xfrm>
            <a:off x="7315200" y="4419600"/>
            <a:ext cx="1600200" cy="1496739"/>
          </a:xfrm>
          <a:prstGeom prst="rect">
            <a:avLst/>
          </a:prstGeom>
        </p:spPr>
      </p:pic>
      <p:pic>
        <p:nvPicPr>
          <p:cNvPr id="13" name="Picture 12" descr="images-1.jpeg"/>
          <p:cNvPicPr>
            <a:picLocks noChangeAspect="1"/>
          </p:cNvPicPr>
          <p:nvPr/>
        </p:nvPicPr>
        <p:blipFill>
          <a:blip r:embed="rId4"/>
          <a:stretch>
            <a:fillRect/>
          </a:stretch>
        </p:blipFill>
        <p:spPr>
          <a:xfrm>
            <a:off x="7010400" y="1219200"/>
            <a:ext cx="1676400" cy="1676400"/>
          </a:xfrm>
          <a:prstGeom prst="rect">
            <a:avLst/>
          </a:prstGeom>
        </p:spPr>
      </p:pic>
      <p:cxnSp>
        <p:nvCxnSpPr>
          <p:cNvPr id="15" name="Straight Arrow Connector 14"/>
          <p:cNvCxnSpPr/>
          <p:nvPr/>
        </p:nvCxnSpPr>
        <p:spPr bwMode="auto">
          <a:xfrm rot="5400000">
            <a:off x="6286500" y="2476500"/>
            <a:ext cx="1143000" cy="762000"/>
          </a:xfrm>
          <a:prstGeom prst="straightConnector1">
            <a:avLst/>
          </a:prstGeom>
          <a:solidFill>
            <a:schemeClr val="accent1"/>
          </a:solidFill>
          <a:ln w="57150" cap="flat" cmpd="sng" algn="ctr">
            <a:solidFill>
              <a:srgbClr val="FF0000"/>
            </a:solidFill>
            <a:prstDash val="solid"/>
            <a:round/>
            <a:headEnd type="none" w="med" len="med"/>
            <a:tailEnd type="arrow" w="med" len="med"/>
          </a:ln>
          <a:effectLst/>
        </p:spPr>
      </p:cxnSp>
      <p:cxnSp>
        <p:nvCxnSpPr>
          <p:cNvPr id="16" name="Straight Arrow Connector 15"/>
          <p:cNvCxnSpPr/>
          <p:nvPr/>
        </p:nvCxnSpPr>
        <p:spPr bwMode="auto">
          <a:xfrm rot="16200000" flipH="1">
            <a:off x="6515100" y="4000500"/>
            <a:ext cx="1219200" cy="838200"/>
          </a:xfrm>
          <a:prstGeom prst="straightConnector1">
            <a:avLst/>
          </a:prstGeom>
          <a:solidFill>
            <a:schemeClr val="accent1"/>
          </a:solidFill>
          <a:ln w="57150" cap="flat" cmpd="sng" algn="ctr">
            <a:solidFill>
              <a:srgbClr val="FF0000"/>
            </a:solidFill>
            <a:prstDash val="solid"/>
            <a:round/>
            <a:headEnd type="none" w="med" len="med"/>
            <a:tailEnd type="arrow" w="med" len="med"/>
          </a:ln>
          <a:effectLst/>
        </p:spPr>
      </p:cxnSp>
    </p:spTree>
  </p:cSld>
  <p:clrMapOvr>
    <a:masterClrMapping/>
  </p:clrMapOvr>
  <p:timing>
    <p:tnLst>
      <p:par>
        <p:cTn id="1" dur="indefinite" restart="never" nodeType="tmRoot"/>
      </p:par>
    </p:tnLst>
  </p:timing>
</p:sld>
</file>

<file path=ppt/slides/slide29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98018" name="Rectangle 2"/>
          <p:cNvSpPr>
            <a:spLocks noGrp="1" noChangeArrowheads="1"/>
          </p:cNvSpPr>
          <p:nvPr>
            <p:ph type="title"/>
          </p:nvPr>
        </p:nvSpPr>
        <p:spPr/>
        <p:txBody>
          <a:bodyPr/>
          <a:lstStyle/>
          <a:p>
            <a:r>
              <a:rPr lang="en-US" sz="3600"/>
              <a:t>Depth of Citizen Participation in Portland and Oregon</a:t>
            </a:r>
            <a:endParaRPr lang="en-US"/>
          </a:p>
        </p:txBody>
      </p:sp>
      <p:sp>
        <p:nvSpPr>
          <p:cNvPr id="598019" name="Rectangle 3"/>
          <p:cNvSpPr>
            <a:spLocks noGrp="1" noChangeArrowheads="1"/>
          </p:cNvSpPr>
          <p:nvPr>
            <p:ph type="body" idx="1"/>
          </p:nvPr>
        </p:nvSpPr>
        <p:spPr/>
        <p:txBody>
          <a:bodyPr/>
          <a:lstStyle/>
          <a:p>
            <a:pPr>
              <a:lnSpc>
                <a:spcPct val="90000"/>
              </a:lnSpc>
            </a:pPr>
            <a:r>
              <a:rPr lang="en-US" sz="2500" dirty="0" smtClean="0"/>
              <a:t>Number of people involved on average: 200,000</a:t>
            </a:r>
          </a:p>
          <a:p>
            <a:pPr>
              <a:lnSpc>
                <a:spcPct val="90000"/>
              </a:lnSpc>
            </a:pPr>
            <a:r>
              <a:rPr lang="en-US" sz="2500" dirty="0" smtClean="0"/>
              <a:t>10,000—15,000 “professional citizens</a:t>
            </a:r>
          </a:p>
          <a:p>
            <a:pPr>
              <a:lnSpc>
                <a:spcPct val="90000"/>
              </a:lnSpc>
            </a:pPr>
            <a:r>
              <a:rPr lang="en-US" sz="2500" dirty="0" smtClean="0"/>
              <a:t>1975</a:t>
            </a:r>
            <a:r>
              <a:rPr lang="en-US" sz="2500" dirty="0"/>
              <a:t>, 1 out of 200 State-wide involved in designing state-wide land use </a:t>
            </a:r>
            <a:r>
              <a:rPr lang="en-US" sz="2500" dirty="0" smtClean="0"/>
              <a:t>system (13,000 citizens)</a:t>
            </a:r>
          </a:p>
          <a:p>
            <a:pPr>
              <a:lnSpc>
                <a:spcPct val="90000"/>
              </a:lnSpc>
            </a:pPr>
            <a:r>
              <a:rPr lang="en-US" sz="2500" dirty="0" err="1"/>
              <a:t>Albina</a:t>
            </a:r>
            <a:r>
              <a:rPr lang="en-US" sz="2500" dirty="0"/>
              <a:t> Planning process, late 1980s, 140 meetings, 4,000 citizens (population 23,000)</a:t>
            </a:r>
          </a:p>
          <a:p>
            <a:pPr>
              <a:lnSpc>
                <a:spcPct val="90000"/>
              </a:lnSpc>
            </a:pPr>
            <a:r>
              <a:rPr lang="en-US" sz="2500" dirty="0"/>
              <a:t>Bike path planning, early 1990s, 2000 involved</a:t>
            </a:r>
          </a:p>
          <a:p>
            <a:pPr>
              <a:lnSpc>
                <a:spcPct val="90000"/>
              </a:lnSpc>
            </a:pPr>
            <a:r>
              <a:rPr lang="en-US" sz="2500" dirty="0"/>
              <a:t>Johnson Creek watershed over 10 years, 1 of 17 involved in restoring stream</a:t>
            </a:r>
          </a:p>
          <a:p>
            <a:pPr>
              <a:lnSpc>
                <a:spcPct val="90000"/>
              </a:lnSpc>
            </a:pPr>
            <a:r>
              <a:rPr lang="en-US" sz="2500" dirty="0"/>
              <a:t>Current neighborhood system,</a:t>
            </a:r>
            <a:r>
              <a:rPr lang="en-US" sz="2500" dirty="0" smtClean="0"/>
              <a:t> 100 neighborhoods, 60 </a:t>
            </a:r>
            <a:r>
              <a:rPr lang="en-US" sz="2500" dirty="0"/>
              <a:t>paid staff, 600+ volunteer positions with neighborhood </a:t>
            </a:r>
            <a:r>
              <a:rPr lang="en-US" sz="2500" dirty="0" smtClean="0"/>
              <a:t>associations</a:t>
            </a:r>
          </a:p>
          <a:p>
            <a:pPr>
              <a:lnSpc>
                <a:spcPct val="90000"/>
              </a:lnSpc>
              <a:buNone/>
            </a:pPr>
            <a:endParaRPr lang="en-US" sz="2500" dirty="0"/>
          </a:p>
        </p:txBody>
      </p:sp>
    </p:spTree>
  </p:cSld>
  <p:clrMapOvr>
    <a:masterClrMapping/>
  </p:clrMapOvr>
  <p:timing>
    <p:tnLst>
      <p:par>
        <p:cTn id="1" dur="indefinite" restart="never" nodeType="tmRoot"/>
      </p:par>
    </p:tnLst>
  </p:timing>
</p:sld>
</file>

<file path=ppt/slides/slide29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685800"/>
            <a:ext cx="8229600" cy="2209800"/>
          </a:xfrm>
        </p:spPr>
        <p:txBody>
          <a:bodyPr/>
          <a:lstStyle/>
          <a:p>
            <a:r>
              <a:rPr lang="en-US" sz="4800" dirty="0" smtClean="0">
                <a:solidFill>
                  <a:srgbClr val="FF0000"/>
                </a:solidFill>
              </a:rPr>
              <a:t>Wisdom of Crowds, Smart Mobs, Social Networks an Gaming</a:t>
            </a:r>
            <a:endParaRPr lang="en-US" sz="4800" dirty="0">
              <a:solidFill>
                <a:srgbClr val="FF0000"/>
              </a:solidFill>
            </a:endParaRPr>
          </a:p>
        </p:txBody>
      </p:sp>
    </p:spTree>
  </p:cSld>
  <p:clrMapOvr>
    <a:masterClrMapping/>
  </p:clrMapOvr>
</p:sld>
</file>

<file path=ppt/slides/slide29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solidFill>
                  <a:srgbClr val="FFFFFF"/>
                </a:solidFill>
              </a:rPr>
              <a:t>Community Governance by Facilitating the Wisdom of Crowds</a:t>
            </a:r>
          </a:p>
        </p:txBody>
      </p:sp>
      <p:pic>
        <p:nvPicPr>
          <p:cNvPr id="4" name="Content Placeholder 3"/>
          <p:cNvPicPr>
            <a:picLocks noGrp="1" noChangeAspect="1" noChangeArrowheads="1"/>
          </p:cNvPicPr>
          <p:nvPr>
            <p:ph idx="1"/>
          </p:nvPr>
        </p:nvPicPr>
        <p:blipFill>
          <a:blip r:embed="rId2"/>
          <a:srcRect l="-11452" r="-11452"/>
          <a:stretch>
            <a:fillRect/>
          </a:stretch>
        </p:blipFill>
        <p:spPr bwMode="blackWhite">
          <a:xfrm>
            <a:off x="1066800" y="1447800"/>
            <a:ext cx="7010400" cy="3859506"/>
          </a:xfrm>
          <a:prstGeom prst="rect">
            <a:avLst/>
          </a:prstGeom>
          <a:noFill/>
          <a:ln w="9525">
            <a:noFill/>
            <a:miter lim="800000"/>
            <a:headEnd/>
            <a:tailEnd/>
          </a:ln>
          <a:effectLst/>
        </p:spPr>
      </p:pic>
      <p:sp>
        <p:nvSpPr>
          <p:cNvPr id="5" name="TextBox 4"/>
          <p:cNvSpPr txBox="1"/>
          <p:nvPr/>
        </p:nvSpPr>
        <p:spPr>
          <a:xfrm>
            <a:off x="1011565" y="5638800"/>
            <a:ext cx="7048637" cy="646331"/>
          </a:xfrm>
          <a:prstGeom prst="rect">
            <a:avLst/>
          </a:prstGeom>
          <a:noFill/>
        </p:spPr>
        <p:txBody>
          <a:bodyPr wrap="none" rtlCol="0">
            <a:spAutoFit/>
          </a:bodyPr>
          <a:lstStyle/>
          <a:p>
            <a:r>
              <a:rPr lang="en-US" dirty="0" smtClean="0"/>
              <a:t>Leaders become Facilitators not Paternalistic Commanders</a:t>
            </a:r>
          </a:p>
          <a:p>
            <a:r>
              <a:rPr lang="en-US" dirty="0" smtClean="0"/>
              <a:t>And Bureaucrats with Social skills as well as scientific and technical </a:t>
            </a:r>
            <a:endParaRPr lang="en-US" dirty="0"/>
          </a:p>
        </p:txBody>
      </p:sp>
    </p:spTree>
  </p:cSld>
  <p:clrMapOvr>
    <a:masterClrMapping/>
  </p:clrMapOvr>
  <p:timing>
    <p:tnLst>
      <p:par>
        <p:cTn id="1" dur="indefinite" restart="never" nodeType="tmRoot"/>
      </p:par>
    </p:tnLst>
  </p:timing>
</p:sld>
</file>

<file path=ppt/slides/slide29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Wisdom of Crowds</a:t>
            </a:r>
            <a:endParaRPr lang="en-US" dirty="0"/>
          </a:p>
        </p:txBody>
      </p:sp>
      <p:sp>
        <p:nvSpPr>
          <p:cNvPr id="3" name="Content Placeholder 2"/>
          <p:cNvSpPr>
            <a:spLocks noGrp="1"/>
          </p:cNvSpPr>
          <p:nvPr>
            <p:ph idx="1"/>
          </p:nvPr>
        </p:nvSpPr>
        <p:spPr/>
        <p:txBody>
          <a:bodyPr/>
          <a:lstStyle/>
          <a:p>
            <a:pPr>
              <a:defRPr/>
            </a:pPr>
            <a:r>
              <a:rPr lang="en-US" sz="2800" dirty="0" smtClean="0"/>
              <a:t>He argues that group wisdom can be applied most effectively to the following kind of problems:</a:t>
            </a:r>
          </a:p>
          <a:p>
            <a:pPr>
              <a:defRPr/>
            </a:pPr>
            <a:r>
              <a:rPr lang="en-US" sz="2800" dirty="0" smtClean="0"/>
              <a:t>Cognition problems.  Such as the best place to build a swimming pool.  </a:t>
            </a:r>
          </a:p>
          <a:p>
            <a:pPr>
              <a:defRPr/>
            </a:pPr>
            <a:r>
              <a:rPr lang="en-US" sz="2800" dirty="0" smtClean="0"/>
              <a:t>Coordination problems  How to drive safely in traffic.</a:t>
            </a:r>
          </a:p>
          <a:p>
            <a:pPr>
              <a:defRPr/>
            </a:pPr>
            <a:r>
              <a:rPr lang="en-US" sz="2800" dirty="0" smtClean="0"/>
              <a:t>Cooperation problems.  How to get self interested distrustful people to work together.</a:t>
            </a:r>
          </a:p>
          <a:p>
            <a:pPr>
              <a:buFont typeface="Wingdings" charset="2"/>
              <a:buNone/>
              <a:defRPr/>
            </a:pPr>
            <a:endParaRPr lang="en-US" sz="2800" dirty="0"/>
          </a:p>
        </p:txBody>
      </p:sp>
    </p:spTree>
  </p:cSld>
  <p:clrMapOvr>
    <a:masterClrMapping/>
  </p:clrMapOvr>
  <p:timing>
    <p:tnLst>
      <p:par>
        <p:cTn id="1" dur="indefinite" restart="never" nodeType="tmRoot"/>
      </p:par>
    </p:tnLst>
  </p:timing>
</p:sld>
</file>

<file path=ppt/slides/slide29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Examples</a:t>
            </a:r>
            <a:endParaRPr lang="en-US" dirty="0"/>
          </a:p>
        </p:txBody>
      </p:sp>
      <p:sp>
        <p:nvSpPr>
          <p:cNvPr id="3" name="Content Placeholder 2"/>
          <p:cNvSpPr>
            <a:spLocks noGrp="1"/>
          </p:cNvSpPr>
          <p:nvPr>
            <p:ph idx="1"/>
          </p:nvPr>
        </p:nvSpPr>
        <p:spPr/>
        <p:txBody>
          <a:bodyPr/>
          <a:lstStyle/>
          <a:p>
            <a:r>
              <a:rPr lang="en-US" dirty="0" smtClean="0"/>
              <a:t>Do you want to be millionaire: audience right 91% of the time; experts 65%</a:t>
            </a:r>
          </a:p>
          <a:p>
            <a:r>
              <a:rPr lang="en-US" dirty="0" smtClean="0"/>
              <a:t>A candy bar name</a:t>
            </a:r>
          </a:p>
          <a:p>
            <a:r>
              <a:rPr lang="en-US" dirty="0" smtClean="0"/>
              <a:t>US navy trying to find sunken ship</a:t>
            </a:r>
          </a:p>
          <a:p>
            <a:r>
              <a:rPr lang="en-US" dirty="0" smtClean="0"/>
              <a:t>Stock market figuring out what went wrong with US challenger missile</a:t>
            </a:r>
            <a:endParaRPr lang="en-US" dirty="0"/>
          </a:p>
        </p:txBody>
      </p:sp>
    </p:spTree>
  </p:cSld>
  <p:clrMapOvr>
    <a:masterClrMapping/>
  </p:clrMapOvr>
  <p:timing>
    <p:tnLst>
      <p:par>
        <p:cTn id="1" dur="indefinite" restart="never" nodeType="tmRoot"/>
      </p:par>
    </p:tnLst>
  </p:timing>
</p:sld>
</file>

<file path=ppt/slides/slide29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4800600" cy="3532187"/>
          </a:xfrm>
        </p:spPr>
        <p:txBody>
          <a:bodyPr/>
          <a:lstStyle/>
          <a:p>
            <a:r>
              <a:rPr lang="en-US" dirty="0" smtClean="0"/>
              <a:t>We have Software for Facilitating Wisdom of Crowds</a:t>
            </a:r>
            <a:endParaRPr lang="en-US" dirty="0"/>
          </a:p>
        </p:txBody>
      </p:sp>
      <p:pic>
        <p:nvPicPr>
          <p:cNvPr id="4" name="Content Placeholder 3" descr="wiki1.tiff"/>
          <p:cNvPicPr>
            <a:picLocks noGrp="1" noChangeAspect="1"/>
          </p:cNvPicPr>
          <p:nvPr>
            <p:ph idx="1"/>
          </p:nvPr>
        </p:nvPicPr>
        <p:blipFill>
          <a:blip r:embed="rId2"/>
          <a:srcRect l="-136097" r="-136097"/>
          <a:stretch>
            <a:fillRect/>
          </a:stretch>
        </p:blipFill>
        <p:spPr>
          <a:xfrm>
            <a:off x="2590800" y="457200"/>
            <a:ext cx="9411848" cy="5181600"/>
          </a:xfrm>
        </p:spPr>
      </p:pic>
      <p:pic>
        <p:nvPicPr>
          <p:cNvPr id="5" name="Picture 4" descr="focus_On_1009_social_media.jpg"/>
          <p:cNvPicPr>
            <a:picLocks noChangeAspect="1"/>
          </p:cNvPicPr>
          <p:nvPr/>
        </p:nvPicPr>
        <p:blipFill>
          <a:blip r:embed="rId3"/>
          <a:stretch>
            <a:fillRect/>
          </a:stretch>
        </p:blipFill>
        <p:spPr>
          <a:xfrm>
            <a:off x="1066800" y="3733800"/>
            <a:ext cx="3810000" cy="2857500"/>
          </a:xfrm>
          <a:prstGeom prst="rect">
            <a:avLst/>
          </a:prstGeom>
        </p:spPr>
      </p:pic>
    </p:spTree>
  </p:cSld>
  <p:clrMapOvr>
    <a:masterClrMapping/>
  </p:clrMapOvr>
  <p:timing>
    <p:tnLst>
      <p:par>
        <p:cTn id="1" dur="indefinite" restart="never" nodeType="tmRoot"/>
      </p:par>
    </p:tnLst>
  </p:timing>
</p:sld>
</file>

<file path=ppt/slides/slide30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10690" name="Rectangle 2"/>
          <p:cNvSpPr>
            <a:spLocks noGrp="1" noChangeArrowheads="1"/>
          </p:cNvSpPr>
          <p:nvPr>
            <p:ph type="title"/>
          </p:nvPr>
        </p:nvSpPr>
        <p:spPr/>
        <p:txBody>
          <a:bodyPr/>
          <a:lstStyle/>
          <a:p>
            <a:pPr eaLnBrk="1" hangingPunct="1">
              <a:defRPr/>
            </a:pPr>
            <a:r>
              <a:rPr lang="en-US">
                <a:ea typeface="+mj-ea"/>
                <a:cs typeface="+mj-cs"/>
              </a:rPr>
              <a:t>Crowds of Wisdom </a:t>
            </a:r>
            <a:r>
              <a:rPr lang="en-US" i="1">
                <a:ea typeface="+mj-ea"/>
                <a:cs typeface="+mj-cs"/>
              </a:rPr>
              <a:t>Software</a:t>
            </a:r>
            <a:br>
              <a:rPr lang="en-US" i="1">
                <a:ea typeface="+mj-ea"/>
                <a:cs typeface="+mj-cs"/>
              </a:rPr>
            </a:br>
            <a:r>
              <a:rPr lang="en-US" sz="2800" i="1">
                <a:ea typeface="+mj-ea"/>
                <a:cs typeface="+mj-cs"/>
              </a:rPr>
              <a:t>Example: Candy bar naming</a:t>
            </a:r>
            <a:endParaRPr lang="en-US">
              <a:ea typeface="+mj-ea"/>
              <a:cs typeface="+mj-cs"/>
            </a:endParaRPr>
          </a:p>
        </p:txBody>
      </p:sp>
      <p:sp>
        <p:nvSpPr>
          <p:cNvPr id="1010691" name="Rectangle 3"/>
          <p:cNvSpPr>
            <a:spLocks noGrp="1" noChangeArrowheads="1"/>
          </p:cNvSpPr>
          <p:nvPr>
            <p:ph type="body" sz="half" idx="1"/>
          </p:nvPr>
        </p:nvSpPr>
        <p:spPr>
          <a:xfrm>
            <a:off x="457200" y="2286000"/>
            <a:ext cx="4038600" cy="3886200"/>
          </a:xfrm>
        </p:spPr>
        <p:txBody>
          <a:bodyPr/>
          <a:lstStyle/>
          <a:p>
            <a:pPr eaLnBrk="1" hangingPunct="1">
              <a:buFont typeface="Wingdings" pitchFamily="-107" charset="2"/>
              <a:buChar char="Ø"/>
              <a:defRPr/>
            </a:pPr>
            <a:r>
              <a:rPr lang="en-US">
                <a:solidFill>
                  <a:srgbClr val="FF9220"/>
                </a:solidFill>
                <a:ea typeface="+mn-ea"/>
                <a:cs typeface="+mn-cs"/>
              </a:rPr>
              <a:t>Wikipedia</a:t>
            </a:r>
            <a:endParaRPr lang="en-US">
              <a:ea typeface="+mn-ea"/>
              <a:cs typeface="+mn-cs"/>
            </a:endParaRPr>
          </a:p>
          <a:p>
            <a:pPr eaLnBrk="1" hangingPunct="1">
              <a:buFont typeface="Wingdings" pitchFamily="-107" charset="2"/>
              <a:buChar char="Ø"/>
              <a:defRPr/>
            </a:pPr>
            <a:r>
              <a:rPr lang="en-US">
                <a:ea typeface="+mn-ea"/>
                <a:cs typeface="+mn-cs"/>
              </a:rPr>
              <a:t>RSS feeds</a:t>
            </a:r>
          </a:p>
          <a:p>
            <a:pPr eaLnBrk="1" hangingPunct="1">
              <a:buFont typeface="Wingdings" pitchFamily="-107" charset="2"/>
              <a:buChar char="Ø"/>
              <a:defRPr/>
            </a:pPr>
            <a:r>
              <a:rPr lang="en-US">
                <a:ea typeface="+mn-ea"/>
                <a:cs typeface="+mn-cs"/>
              </a:rPr>
              <a:t>Del.icio.us</a:t>
            </a:r>
          </a:p>
          <a:p>
            <a:pPr eaLnBrk="1" hangingPunct="1">
              <a:buFont typeface="Wingdings" pitchFamily="-107" charset="2"/>
              <a:buChar char="Ø"/>
              <a:defRPr/>
            </a:pPr>
            <a:r>
              <a:rPr lang="en-US">
                <a:ea typeface="+mn-ea"/>
                <a:cs typeface="+mn-cs"/>
              </a:rPr>
              <a:t>Facebook</a:t>
            </a:r>
          </a:p>
          <a:p>
            <a:pPr eaLnBrk="1" hangingPunct="1">
              <a:buFont typeface="Wingdings" pitchFamily="-107" charset="2"/>
              <a:buChar char="Ø"/>
              <a:defRPr/>
            </a:pPr>
            <a:r>
              <a:rPr lang="en-US">
                <a:ea typeface="+mn-ea"/>
                <a:cs typeface="+mn-cs"/>
              </a:rPr>
              <a:t>Podcasts</a:t>
            </a:r>
          </a:p>
          <a:p>
            <a:pPr eaLnBrk="1" hangingPunct="1">
              <a:buFont typeface="Wingdings" pitchFamily="-107" charset="2"/>
              <a:buChar char="Ø"/>
              <a:defRPr/>
            </a:pPr>
            <a:r>
              <a:rPr lang="en-US">
                <a:ea typeface="+mn-ea"/>
                <a:cs typeface="+mn-cs"/>
              </a:rPr>
              <a:t>Youtube</a:t>
            </a:r>
          </a:p>
        </p:txBody>
      </p:sp>
      <p:sp>
        <p:nvSpPr>
          <p:cNvPr id="1010692" name="Rectangle 4"/>
          <p:cNvSpPr>
            <a:spLocks noGrp="1" noChangeArrowheads="1"/>
          </p:cNvSpPr>
          <p:nvPr>
            <p:ph type="body" sz="half" idx="2"/>
          </p:nvPr>
        </p:nvSpPr>
        <p:spPr>
          <a:xfrm>
            <a:off x="4495800" y="2362200"/>
            <a:ext cx="4038600" cy="3657600"/>
          </a:xfrm>
        </p:spPr>
        <p:txBody>
          <a:bodyPr/>
          <a:lstStyle/>
          <a:p>
            <a:pPr eaLnBrk="1" hangingPunct="1">
              <a:buFont typeface="Wingdings" pitchFamily="-107" charset="2"/>
              <a:buChar char="Ø"/>
              <a:defRPr/>
            </a:pPr>
            <a:r>
              <a:rPr lang="en-US">
                <a:ea typeface="+mn-ea"/>
                <a:cs typeface="+mn-cs"/>
              </a:rPr>
              <a:t>Bit Torrent</a:t>
            </a:r>
          </a:p>
          <a:p>
            <a:pPr eaLnBrk="1" hangingPunct="1">
              <a:buFont typeface="Wingdings" pitchFamily="-107" charset="2"/>
              <a:buChar char="Ø"/>
              <a:defRPr/>
            </a:pPr>
            <a:r>
              <a:rPr lang="en-US">
                <a:ea typeface="+mn-ea"/>
                <a:cs typeface="+mn-cs"/>
              </a:rPr>
              <a:t>Flickr</a:t>
            </a:r>
          </a:p>
          <a:p>
            <a:pPr eaLnBrk="1" hangingPunct="1">
              <a:buFont typeface="Wingdings" pitchFamily="-107" charset="2"/>
              <a:buChar char="Ø"/>
              <a:defRPr/>
            </a:pPr>
            <a:r>
              <a:rPr lang="en-US">
                <a:ea typeface="+mn-ea"/>
                <a:cs typeface="+mn-cs"/>
              </a:rPr>
              <a:t>Digg</a:t>
            </a:r>
          </a:p>
          <a:p>
            <a:pPr eaLnBrk="1" hangingPunct="1">
              <a:buFont typeface="Wingdings" pitchFamily="-107" charset="2"/>
              <a:buChar char="Ø"/>
              <a:defRPr/>
            </a:pPr>
            <a:r>
              <a:rPr lang="en-US">
                <a:ea typeface="+mn-ea"/>
                <a:cs typeface="+mn-cs"/>
              </a:rPr>
              <a:t>Nyspace</a:t>
            </a:r>
          </a:p>
          <a:p>
            <a:pPr eaLnBrk="1" hangingPunct="1">
              <a:buFont typeface="Wingdings" pitchFamily="-107" charset="2"/>
              <a:buChar char="Ø"/>
              <a:defRPr/>
            </a:pPr>
            <a:r>
              <a:rPr lang="en-US">
                <a:ea typeface="+mn-ea"/>
                <a:cs typeface="+mn-cs"/>
              </a:rPr>
              <a:t>FlashofBrilliance.net</a:t>
            </a:r>
          </a:p>
          <a:p>
            <a:pPr eaLnBrk="1" hangingPunct="1">
              <a:buFont typeface="Wingdings" pitchFamily="-107" charset="2"/>
              <a:buChar char="Ø"/>
              <a:defRPr/>
            </a:pPr>
            <a:endParaRPr lang="en-US">
              <a:ea typeface="+mn-ea"/>
              <a:cs typeface="+mn-cs"/>
            </a:endParaRPr>
          </a:p>
          <a:p>
            <a:pPr eaLnBrk="1" hangingPunct="1">
              <a:buFont typeface="Wingdings" pitchFamily="-107" charset="2"/>
              <a:buChar char="Ø"/>
              <a:defRPr/>
            </a:pPr>
            <a:endParaRPr lang="en-US">
              <a:ea typeface="+mn-ea"/>
              <a:cs typeface="+mn-cs"/>
            </a:endParaRPr>
          </a:p>
        </p:txBody>
      </p:sp>
    </p:spTree>
  </p:cSld>
  <p:clrMapOvr>
    <a:masterClrMapping/>
  </p:clrMapOvr>
  <p:timing>
    <p:tnLst>
      <p:par>
        <p:cTn id="1" dur="indefinite" restart="never" nodeType="tmRoot"/>
      </p:par>
    </p:tnLst>
  </p:timing>
</p:sld>
</file>

<file path=ppt/slides/slide30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5181600" y="4038600"/>
            <a:ext cx="3962400" cy="685800"/>
          </a:xfrm>
        </p:spPr>
        <p:txBody>
          <a:bodyPr>
            <a:normAutofit fontScale="90000"/>
          </a:bodyPr>
          <a:lstStyle/>
          <a:p>
            <a:r>
              <a:rPr lang="en-US" sz="2000" dirty="0" smtClean="0"/>
              <a:t>Expert Specialist </a:t>
            </a:r>
            <a:br>
              <a:rPr lang="en-US" sz="2000" dirty="0" smtClean="0"/>
            </a:br>
            <a:r>
              <a:rPr lang="en-US" sz="2000" dirty="0" smtClean="0"/>
              <a:t>Rigid Bureaucracy Society</a:t>
            </a:r>
            <a:endParaRPr lang="en-US" sz="2000" dirty="0"/>
          </a:p>
        </p:txBody>
      </p:sp>
      <p:sp>
        <p:nvSpPr>
          <p:cNvPr id="3" name="Content Placeholder 2"/>
          <p:cNvSpPr>
            <a:spLocks noGrp="1"/>
          </p:cNvSpPr>
          <p:nvPr>
            <p:ph idx="1"/>
          </p:nvPr>
        </p:nvSpPr>
        <p:spPr>
          <a:xfrm>
            <a:off x="457200" y="1600201"/>
            <a:ext cx="4648200" cy="2286000"/>
          </a:xfrm>
        </p:spPr>
        <p:txBody>
          <a:bodyPr/>
          <a:lstStyle/>
          <a:p>
            <a:endParaRPr lang="en-US" dirty="0"/>
          </a:p>
        </p:txBody>
      </p:sp>
      <p:pic>
        <p:nvPicPr>
          <p:cNvPr id="5" name="Picture 4"/>
          <p:cNvPicPr>
            <a:picLocks noChangeAspect="1"/>
          </p:cNvPicPr>
          <p:nvPr/>
        </p:nvPicPr>
        <p:blipFill>
          <a:blip r:embed="rId2"/>
          <a:stretch>
            <a:fillRect/>
          </a:stretch>
        </p:blipFill>
        <p:spPr>
          <a:xfrm>
            <a:off x="6172200" y="304800"/>
            <a:ext cx="2438400" cy="3657600"/>
          </a:xfrm>
          <a:prstGeom prst="rect">
            <a:avLst/>
          </a:prstGeom>
        </p:spPr>
      </p:pic>
      <p:pic>
        <p:nvPicPr>
          <p:cNvPr id="6" name="Picture 5"/>
          <p:cNvPicPr>
            <a:picLocks noChangeAspect="1"/>
          </p:cNvPicPr>
          <p:nvPr/>
        </p:nvPicPr>
        <p:blipFill>
          <a:blip r:embed="rId3"/>
          <a:stretch>
            <a:fillRect/>
          </a:stretch>
        </p:blipFill>
        <p:spPr>
          <a:xfrm>
            <a:off x="228600" y="304800"/>
            <a:ext cx="5486400" cy="3657600"/>
          </a:xfrm>
          <a:prstGeom prst="rect">
            <a:avLst/>
          </a:prstGeom>
        </p:spPr>
      </p:pic>
      <p:sp>
        <p:nvSpPr>
          <p:cNvPr id="8" name="TextBox 7"/>
          <p:cNvSpPr txBox="1"/>
          <p:nvPr/>
        </p:nvSpPr>
        <p:spPr>
          <a:xfrm>
            <a:off x="762000" y="4114800"/>
            <a:ext cx="3802468" cy="1200329"/>
          </a:xfrm>
          <a:prstGeom prst="rect">
            <a:avLst/>
          </a:prstGeom>
          <a:noFill/>
        </p:spPr>
        <p:txBody>
          <a:bodyPr wrap="none" rtlCol="0">
            <a:spAutoFit/>
          </a:bodyPr>
          <a:lstStyle/>
          <a:p>
            <a:r>
              <a:rPr lang="en-US" dirty="0" smtClean="0"/>
              <a:t>Virtual Organizations</a:t>
            </a:r>
          </a:p>
          <a:p>
            <a:r>
              <a:rPr lang="en-US" dirty="0" smtClean="0"/>
              <a:t>Facebook social movements</a:t>
            </a:r>
          </a:p>
          <a:p>
            <a:r>
              <a:rPr lang="en-US" dirty="0" smtClean="0"/>
              <a:t>Cooperative Consumption</a:t>
            </a:r>
          </a:p>
          <a:p>
            <a:r>
              <a:rPr lang="en-US" dirty="0" smtClean="0"/>
              <a:t>Facilitated Community Participation</a:t>
            </a:r>
            <a:endParaRPr lang="en-US" dirty="0"/>
          </a:p>
        </p:txBody>
      </p:sp>
      <p:cxnSp>
        <p:nvCxnSpPr>
          <p:cNvPr id="9" name="Straight Arrow Connector 8"/>
          <p:cNvCxnSpPr/>
          <p:nvPr/>
        </p:nvCxnSpPr>
        <p:spPr bwMode="auto">
          <a:xfrm rot="5400000" flipH="1" flipV="1">
            <a:off x="6667500" y="5067300"/>
            <a:ext cx="1219200" cy="685800"/>
          </a:xfrm>
          <a:prstGeom prst="straightConnector1">
            <a:avLst/>
          </a:prstGeom>
          <a:solidFill>
            <a:schemeClr val="accent1"/>
          </a:solidFill>
          <a:ln w="57150" cap="flat" cmpd="sng" algn="ctr">
            <a:solidFill>
              <a:schemeClr val="tx1"/>
            </a:solidFill>
            <a:prstDash val="solid"/>
            <a:round/>
            <a:headEnd type="none" w="med" len="med"/>
            <a:tailEnd type="arrow" w="med" len="med"/>
          </a:ln>
          <a:effectLst/>
        </p:spPr>
      </p:cxnSp>
      <p:sp>
        <p:nvSpPr>
          <p:cNvPr id="10" name="TextBox 9"/>
          <p:cNvSpPr txBox="1"/>
          <p:nvPr/>
        </p:nvSpPr>
        <p:spPr>
          <a:xfrm>
            <a:off x="6071556" y="6248400"/>
            <a:ext cx="1300356" cy="369332"/>
          </a:xfrm>
          <a:prstGeom prst="rect">
            <a:avLst/>
          </a:prstGeom>
          <a:noFill/>
        </p:spPr>
        <p:txBody>
          <a:bodyPr wrap="none" rtlCol="0">
            <a:spAutoFit/>
          </a:bodyPr>
          <a:lstStyle/>
          <a:p>
            <a:r>
              <a:rPr lang="en-US" dirty="0" smtClean="0"/>
              <a:t>THE PAST</a:t>
            </a:r>
            <a:endParaRPr lang="en-US" dirty="0"/>
          </a:p>
        </p:txBody>
      </p:sp>
      <p:cxnSp>
        <p:nvCxnSpPr>
          <p:cNvPr id="15" name="Straight Arrow Connector 14"/>
          <p:cNvCxnSpPr/>
          <p:nvPr/>
        </p:nvCxnSpPr>
        <p:spPr bwMode="auto">
          <a:xfrm rot="10800000">
            <a:off x="3505200" y="5334000"/>
            <a:ext cx="1219200" cy="914400"/>
          </a:xfrm>
          <a:prstGeom prst="straightConnector1">
            <a:avLst/>
          </a:prstGeom>
          <a:solidFill>
            <a:schemeClr val="accent1"/>
          </a:solidFill>
          <a:ln w="57150" cap="flat" cmpd="sng" algn="ctr">
            <a:solidFill>
              <a:schemeClr val="tx1"/>
            </a:solidFill>
            <a:prstDash val="solid"/>
            <a:round/>
            <a:headEnd type="none" w="med" len="med"/>
            <a:tailEnd type="arrow" w="med" len="med"/>
          </a:ln>
          <a:effectLst/>
        </p:spPr>
      </p:cxnSp>
      <p:sp>
        <p:nvSpPr>
          <p:cNvPr id="16" name="TextBox 15"/>
          <p:cNvSpPr txBox="1"/>
          <p:nvPr/>
        </p:nvSpPr>
        <p:spPr>
          <a:xfrm>
            <a:off x="3352800" y="6248400"/>
            <a:ext cx="1646530" cy="369332"/>
          </a:xfrm>
          <a:prstGeom prst="rect">
            <a:avLst/>
          </a:prstGeom>
          <a:noFill/>
        </p:spPr>
        <p:txBody>
          <a:bodyPr wrap="none" rtlCol="0">
            <a:spAutoFit/>
          </a:bodyPr>
          <a:lstStyle/>
          <a:p>
            <a:r>
              <a:rPr lang="en-US" dirty="0" smtClean="0"/>
              <a:t>THE FUTURE</a:t>
            </a:r>
            <a:endParaRPr lang="en-US" dirty="0"/>
          </a:p>
        </p:txBody>
      </p:sp>
    </p:spTree>
  </p:cSld>
  <p:clrMapOvr>
    <a:masterClrMapping/>
  </p:clrMapOvr>
  <p:timing>
    <p:tnLst>
      <p:par>
        <p:cTn id="1" dur="indefinite" restart="never" nodeType="tmRoot"/>
      </p:par>
    </p:tnLst>
  </p:timing>
</p:sld>
</file>

<file path=ppt/slides/slide30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16834" name="Rectangle 2"/>
          <p:cNvSpPr>
            <a:spLocks noGrp="1" noChangeArrowheads="1"/>
          </p:cNvSpPr>
          <p:nvPr>
            <p:ph type="title"/>
          </p:nvPr>
        </p:nvSpPr>
        <p:spPr/>
        <p:txBody>
          <a:bodyPr/>
          <a:lstStyle/>
          <a:p>
            <a:pPr eaLnBrk="1" hangingPunct="1">
              <a:defRPr/>
            </a:pPr>
            <a:r>
              <a:rPr lang="en-US" dirty="0">
                <a:ea typeface="+mj-ea"/>
                <a:cs typeface="+mj-cs"/>
              </a:rPr>
              <a:t>It’s a “Long Tail” world</a:t>
            </a:r>
            <a:r>
              <a:rPr lang="en-US" dirty="0" smtClean="0">
                <a:ea typeface="+mj-ea"/>
                <a:cs typeface="+mj-cs"/>
              </a:rPr>
              <a:t/>
            </a:r>
            <a:br>
              <a:rPr lang="en-US" dirty="0" smtClean="0">
                <a:ea typeface="+mj-ea"/>
                <a:cs typeface="+mj-cs"/>
              </a:rPr>
            </a:br>
            <a:r>
              <a:rPr lang="en-US" sz="2800" dirty="0" smtClean="0">
                <a:ea typeface="+mj-ea"/>
                <a:cs typeface="+mj-cs"/>
              </a:rPr>
              <a:t>And Social Movements</a:t>
            </a:r>
            <a:endParaRPr lang="en-US" dirty="0">
              <a:ea typeface="+mj-ea"/>
              <a:cs typeface="+mj-cs"/>
            </a:endParaRPr>
          </a:p>
        </p:txBody>
      </p:sp>
      <p:pic>
        <p:nvPicPr>
          <p:cNvPr id="122883" name="Picture 3"/>
          <p:cNvPicPr>
            <a:picLocks noGrp="1" noChangeAspect="1" noChangeArrowheads="1"/>
          </p:cNvPicPr>
          <p:nvPr>
            <p:ph type="body" idx="1"/>
          </p:nvPr>
        </p:nvPicPr>
        <p:blipFill>
          <a:blip r:embed="rId3"/>
          <a:srcRect/>
          <a:stretch>
            <a:fillRect/>
          </a:stretch>
        </p:blipFill>
        <p:spPr/>
      </p:pic>
      <p:sp>
        <p:nvSpPr>
          <p:cNvPr id="122884" name="Rectangle 4"/>
          <p:cNvSpPr>
            <a:spLocks noChangeArrowheads="1"/>
          </p:cNvSpPr>
          <p:nvPr/>
        </p:nvSpPr>
        <p:spPr bwMode="auto">
          <a:xfrm rot="-5400000">
            <a:off x="914400" y="3657600"/>
            <a:ext cx="1524000" cy="609600"/>
          </a:xfrm>
          <a:prstGeom prst="rect">
            <a:avLst/>
          </a:prstGeom>
          <a:solidFill>
            <a:schemeClr val="bg1"/>
          </a:solidFill>
          <a:ln w="9525">
            <a:solidFill>
              <a:schemeClr val="tx1"/>
            </a:solidFill>
            <a:miter lim="800000"/>
            <a:headEnd/>
            <a:tailEnd/>
          </a:ln>
        </p:spPr>
        <p:txBody>
          <a:bodyPr wrap="none" anchor="ctr">
            <a:prstTxWarp prst="textNoShape">
              <a:avLst/>
            </a:prstTxWarp>
          </a:bodyPr>
          <a:lstStyle/>
          <a:p>
            <a:pPr algn="ctr" eaLnBrk="0" hangingPunct="0"/>
            <a:r>
              <a:rPr lang="en-US" b="1"/>
              <a:t>Traffic</a:t>
            </a:r>
          </a:p>
        </p:txBody>
      </p:sp>
      <p:sp>
        <p:nvSpPr>
          <p:cNvPr id="122885" name="Rectangle 5"/>
          <p:cNvSpPr>
            <a:spLocks noChangeArrowheads="1"/>
          </p:cNvSpPr>
          <p:nvPr/>
        </p:nvSpPr>
        <p:spPr bwMode="auto">
          <a:xfrm>
            <a:off x="3810000" y="5638800"/>
            <a:ext cx="2057400" cy="457200"/>
          </a:xfrm>
          <a:prstGeom prst="rect">
            <a:avLst/>
          </a:prstGeom>
          <a:solidFill>
            <a:schemeClr val="bg1"/>
          </a:solidFill>
          <a:ln w="9525">
            <a:solidFill>
              <a:schemeClr val="tx1"/>
            </a:solidFill>
            <a:miter lim="800000"/>
            <a:headEnd/>
            <a:tailEnd/>
          </a:ln>
        </p:spPr>
        <p:txBody>
          <a:bodyPr wrap="none" anchor="ctr">
            <a:prstTxWarp prst="textNoShape">
              <a:avLst/>
            </a:prstTxWarp>
          </a:bodyPr>
          <a:lstStyle/>
          <a:p>
            <a:pPr algn="ctr" eaLnBrk="0" hangingPunct="0"/>
            <a:r>
              <a:rPr lang="en-US" b="1"/>
              <a:t>Content</a:t>
            </a:r>
          </a:p>
        </p:txBody>
      </p:sp>
      <p:sp>
        <p:nvSpPr>
          <p:cNvPr id="122886" name="Line 6"/>
          <p:cNvSpPr>
            <a:spLocks noChangeShapeType="1"/>
          </p:cNvSpPr>
          <p:nvPr/>
        </p:nvSpPr>
        <p:spPr bwMode="auto">
          <a:xfrm>
            <a:off x="3200400" y="1905000"/>
            <a:ext cx="0" cy="3276600"/>
          </a:xfrm>
          <a:prstGeom prst="line">
            <a:avLst/>
          </a:prstGeom>
          <a:noFill/>
          <a:ln w="38100">
            <a:solidFill>
              <a:schemeClr val="tx1"/>
            </a:solidFill>
            <a:round/>
            <a:headEnd/>
            <a:tailEnd/>
          </a:ln>
        </p:spPr>
        <p:txBody>
          <a:bodyPr>
            <a:prstTxWarp prst="textNoShape">
              <a:avLst/>
            </a:prstTxWarp>
          </a:bodyPr>
          <a:lstStyle/>
          <a:p>
            <a:endParaRPr lang="en-US"/>
          </a:p>
        </p:txBody>
      </p:sp>
      <p:sp>
        <p:nvSpPr>
          <p:cNvPr id="122887" name="Rectangle 7"/>
          <p:cNvSpPr>
            <a:spLocks noChangeArrowheads="1"/>
          </p:cNvSpPr>
          <p:nvPr/>
        </p:nvSpPr>
        <p:spPr bwMode="auto">
          <a:xfrm>
            <a:off x="3429000" y="4114800"/>
            <a:ext cx="3962400" cy="685800"/>
          </a:xfrm>
          <a:prstGeom prst="rect">
            <a:avLst/>
          </a:prstGeom>
          <a:solidFill>
            <a:schemeClr val="bg1"/>
          </a:solidFill>
          <a:ln w="9525">
            <a:noFill/>
            <a:miter lim="800000"/>
            <a:headEnd/>
            <a:tailEnd/>
          </a:ln>
        </p:spPr>
        <p:txBody>
          <a:bodyPr wrap="none" anchor="ctr">
            <a:prstTxWarp prst="textNoShape">
              <a:avLst/>
            </a:prstTxWarp>
          </a:bodyPr>
          <a:lstStyle/>
          <a:p>
            <a:pPr algn="ctr" eaLnBrk="0" hangingPunct="0"/>
            <a:r>
              <a:rPr lang="en-US">
                <a:solidFill>
                  <a:srgbClr val="0C0C0C"/>
                </a:solidFill>
              </a:rPr>
              <a:t>20%-40% of traffic or sales</a:t>
            </a:r>
          </a:p>
          <a:p>
            <a:pPr algn="ctr" eaLnBrk="0" hangingPunct="0"/>
            <a:r>
              <a:rPr lang="en-US">
                <a:solidFill>
                  <a:srgbClr val="0C0C0C"/>
                </a:solidFill>
              </a:rPr>
              <a:t>in the “long tail”</a:t>
            </a:r>
          </a:p>
        </p:txBody>
      </p:sp>
      <p:sp>
        <p:nvSpPr>
          <p:cNvPr id="122888" name="Line 8"/>
          <p:cNvSpPr>
            <a:spLocks noChangeShapeType="1"/>
          </p:cNvSpPr>
          <p:nvPr/>
        </p:nvSpPr>
        <p:spPr bwMode="auto">
          <a:xfrm>
            <a:off x="5105400" y="4953000"/>
            <a:ext cx="2590800" cy="457200"/>
          </a:xfrm>
          <a:prstGeom prst="line">
            <a:avLst/>
          </a:prstGeom>
          <a:noFill/>
          <a:ln w="9525">
            <a:solidFill>
              <a:srgbClr val="000000"/>
            </a:solidFill>
            <a:round/>
            <a:headEnd/>
            <a:tailEnd type="triangle" w="med" len="med"/>
          </a:ln>
        </p:spPr>
        <p:txBody>
          <a:bodyPr>
            <a:prstTxWarp prst="textNoShape">
              <a:avLst/>
            </a:prstTxWarp>
          </a:bodyPr>
          <a:lstStyle/>
          <a:p>
            <a:endParaRPr lang="en-US"/>
          </a:p>
        </p:txBody>
      </p:sp>
      <p:sp>
        <p:nvSpPr>
          <p:cNvPr id="122889" name="Line 9"/>
          <p:cNvSpPr>
            <a:spLocks noChangeShapeType="1"/>
          </p:cNvSpPr>
          <p:nvPr/>
        </p:nvSpPr>
        <p:spPr bwMode="auto">
          <a:xfrm flipH="1">
            <a:off x="3505200" y="4953000"/>
            <a:ext cx="1600200" cy="76200"/>
          </a:xfrm>
          <a:prstGeom prst="line">
            <a:avLst/>
          </a:prstGeom>
          <a:noFill/>
          <a:ln w="9525">
            <a:solidFill>
              <a:srgbClr val="000000"/>
            </a:solidFill>
            <a:round/>
            <a:headEnd/>
            <a:tailEnd type="triangle" w="med" len="med"/>
          </a:ln>
        </p:spPr>
        <p:txBody>
          <a:bodyPr>
            <a:prstTxWarp prst="textNoShape">
              <a:avLst/>
            </a:prstTxWarp>
          </a:bodyPr>
          <a:lstStyle/>
          <a:p>
            <a:endParaRPr lang="en-US"/>
          </a:p>
        </p:txBody>
      </p:sp>
    </p:spTree>
  </p:cSld>
  <p:clrMapOvr>
    <a:masterClrMapping/>
  </p:clrMapOvr>
  <p:timing>
    <p:tnLst>
      <p:par>
        <p:cTn id="1" dur="indefinite" restart="never" nodeType="tmRoot"/>
      </p:par>
    </p:tnLst>
  </p:timing>
</p:sld>
</file>

<file path=ppt/slides/slide30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endParaRPr lang="en-US"/>
          </a:p>
        </p:txBody>
      </p:sp>
      <p:pic>
        <p:nvPicPr>
          <p:cNvPr id="52227" name="Content Placeholder 3" descr="chart.tiff"/>
          <p:cNvPicPr>
            <a:picLocks noGrp="1" noChangeAspect="1"/>
          </p:cNvPicPr>
          <p:nvPr>
            <p:ph idx="1"/>
          </p:nvPr>
        </p:nvPicPr>
        <p:blipFill>
          <a:blip r:embed="rId2"/>
          <a:srcRect l="-71616" r="-71616"/>
          <a:stretch>
            <a:fillRect/>
          </a:stretch>
        </p:blipFill>
        <p:spPr>
          <a:xfrm>
            <a:off x="-3048000" y="381000"/>
            <a:ext cx="11349038" cy="6248400"/>
          </a:xfrm>
        </p:spPr>
      </p:pic>
      <p:sp>
        <p:nvSpPr>
          <p:cNvPr id="52228" name="TextBox 6"/>
          <p:cNvSpPr txBox="1">
            <a:spLocks noChangeArrowheads="1"/>
          </p:cNvSpPr>
          <p:nvPr/>
        </p:nvSpPr>
        <p:spPr bwMode="auto">
          <a:xfrm>
            <a:off x="5029200" y="304800"/>
            <a:ext cx="3733800" cy="3046413"/>
          </a:xfrm>
          <a:prstGeom prst="rect">
            <a:avLst/>
          </a:prstGeom>
          <a:noFill/>
          <a:ln w="9525">
            <a:noFill/>
            <a:miter lim="800000"/>
            <a:headEnd/>
            <a:tailEnd/>
          </a:ln>
        </p:spPr>
        <p:txBody>
          <a:bodyPr>
            <a:prstTxWarp prst="textNoShape">
              <a:avLst/>
            </a:prstTxWarp>
            <a:spAutoFit/>
          </a:bodyPr>
          <a:lstStyle/>
          <a:p>
            <a:r>
              <a:rPr lang="en-US"/>
              <a:t>Is Democracy the same thing as capitalism</a:t>
            </a:r>
          </a:p>
          <a:p>
            <a:r>
              <a:rPr lang="en-US"/>
              <a:t>Individualism and collective action</a:t>
            </a:r>
          </a:p>
          <a:p>
            <a:r>
              <a:rPr lang="en-US"/>
              <a:t>Equal opportunity or equal outcome? (social justice)</a:t>
            </a:r>
          </a:p>
          <a:p>
            <a:endParaRPr lang="en-US"/>
          </a:p>
        </p:txBody>
      </p:sp>
    </p:spTree>
  </p:cSld>
  <p:clrMapOvr>
    <a:masterClrMapping/>
  </p:clrMapOvr>
</p:sld>
</file>

<file path=ppt/slides/slide30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7813"/>
            <a:ext cx="8229600" cy="1093787"/>
          </a:xfrm>
        </p:spPr>
        <p:txBody>
          <a:bodyPr/>
          <a:lstStyle/>
          <a:p>
            <a:r>
              <a:rPr lang="en-US" sz="3400" dirty="0" smtClean="0"/>
              <a:t>Altering our Consumer Endogenous </a:t>
            </a:r>
            <a:r>
              <a:rPr lang="en-US" sz="3400" dirty="0" err="1" smtClean="0"/>
              <a:t>Opioid</a:t>
            </a:r>
            <a:r>
              <a:rPr lang="en-US" sz="3400" dirty="0" smtClean="0"/>
              <a:t> Peptide Functions</a:t>
            </a:r>
            <a:endParaRPr lang="en-US" sz="3400" dirty="0"/>
          </a:p>
        </p:txBody>
      </p:sp>
      <p:sp>
        <p:nvSpPr>
          <p:cNvPr id="5" name="Content Placeholder 4"/>
          <p:cNvSpPr>
            <a:spLocks noGrp="1"/>
          </p:cNvSpPr>
          <p:nvPr>
            <p:ph sz="half" idx="1"/>
          </p:nvPr>
        </p:nvSpPr>
        <p:spPr>
          <a:xfrm>
            <a:off x="304800" y="1524000"/>
            <a:ext cx="2743200" cy="3886199"/>
          </a:xfrm>
        </p:spPr>
        <p:txBody>
          <a:bodyPr/>
          <a:lstStyle/>
          <a:p>
            <a:r>
              <a:rPr lang="en-US" b="1" dirty="0" smtClean="0"/>
              <a:t>20</a:t>
            </a:r>
            <a:r>
              <a:rPr lang="en-US" b="1" baseline="30000" dirty="0" smtClean="0"/>
              <a:t>th</a:t>
            </a:r>
            <a:r>
              <a:rPr lang="en-US" b="1" dirty="0" smtClean="0"/>
              <a:t> Century</a:t>
            </a:r>
          </a:p>
          <a:p>
            <a:r>
              <a:rPr lang="en-US" dirty="0" smtClean="0"/>
              <a:t>Hyper Consumption</a:t>
            </a:r>
          </a:p>
          <a:p>
            <a:pPr lvl="1"/>
            <a:r>
              <a:rPr lang="en-US" dirty="0" smtClean="0"/>
              <a:t>Credit</a:t>
            </a:r>
          </a:p>
          <a:p>
            <a:pPr lvl="1"/>
            <a:r>
              <a:rPr lang="en-US" dirty="0" smtClean="0"/>
              <a:t>Advertising</a:t>
            </a:r>
          </a:p>
          <a:p>
            <a:pPr lvl="1"/>
            <a:r>
              <a:rPr lang="en-US" dirty="0" smtClean="0"/>
              <a:t>Individual Ownership</a:t>
            </a:r>
            <a:endParaRPr lang="en-US" dirty="0"/>
          </a:p>
        </p:txBody>
      </p:sp>
      <p:sp>
        <p:nvSpPr>
          <p:cNvPr id="6" name="Content Placeholder 5"/>
          <p:cNvSpPr>
            <a:spLocks noGrp="1"/>
          </p:cNvSpPr>
          <p:nvPr>
            <p:ph sz="half" idx="2"/>
          </p:nvPr>
        </p:nvSpPr>
        <p:spPr>
          <a:xfrm>
            <a:off x="5562600" y="1600200"/>
            <a:ext cx="3276600" cy="3810000"/>
          </a:xfrm>
        </p:spPr>
        <p:txBody>
          <a:bodyPr/>
          <a:lstStyle/>
          <a:p>
            <a:r>
              <a:rPr lang="en-US" b="1" dirty="0" smtClean="0"/>
              <a:t>21</a:t>
            </a:r>
            <a:r>
              <a:rPr lang="en-US" b="1" baseline="30000" dirty="0" smtClean="0"/>
              <a:t>st</a:t>
            </a:r>
            <a:r>
              <a:rPr lang="en-US" b="1" dirty="0" smtClean="0"/>
              <a:t> Century</a:t>
            </a:r>
          </a:p>
          <a:p>
            <a:r>
              <a:rPr lang="en-US" dirty="0" smtClean="0"/>
              <a:t>Collaborative Consumption</a:t>
            </a:r>
          </a:p>
          <a:p>
            <a:pPr lvl="1"/>
            <a:r>
              <a:rPr lang="en-US" dirty="0" smtClean="0"/>
              <a:t>Reputation</a:t>
            </a:r>
          </a:p>
          <a:p>
            <a:pPr lvl="1"/>
            <a:r>
              <a:rPr lang="en-US" dirty="0" smtClean="0"/>
              <a:t>Community</a:t>
            </a:r>
          </a:p>
          <a:p>
            <a:pPr lvl="1"/>
            <a:r>
              <a:rPr lang="en-US" dirty="0" smtClean="0"/>
              <a:t>Shared Access</a:t>
            </a:r>
            <a:endParaRPr lang="en-US" dirty="0"/>
          </a:p>
        </p:txBody>
      </p:sp>
      <p:sp>
        <p:nvSpPr>
          <p:cNvPr id="8" name="Content Placeholder 4"/>
          <p:cNvSpPr txBox="1">
            <a:spLocks/>
          </p:cNvSpPr>
          <p:nvPr/>
        </p:nvSpPr>
        <p:spPr bwMode="black">
          <a:xfrm>
            <a:off x="381000" y="5791200"/>
            <a:ext cx="2133600" cy="60960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vert="horz" wrap="square" lIns="91440" tIns="45720" rIns="91440" bIns="45720" numCol="1" anchor="t" anchorCtr="0" compatLnSpc="1">
            <a:prstTxWarp prst="textNoShape">
              <a:avLst/>
            </a:prstTxWarp>
          </a:bodyPr>
          <a:lstStyle/>
          <a:p>
            <a:pPr marL="342900" marR="0" lvl="0" indent="-342900" algn="ctr" defTabSz="914400" rtl="0" eaLnBrk="0" fontAlgn="base" latinLnBrk="0" hangingPunct="0">
              <a:lnSpc>
                <a:spcPct val="100000"/>
              </a:lnSpc>
              <a:spcBef>
                <a:spcPct val="20000"/>
              </a:spcBef>
              <a:spcAft>
                <a:spcPct val="0"/>
              </a:spcAft>
              <a:buClr>
                <a:schemeClr val="hlink"/>
              </a:buClr>
              <a:buSzPct val="80000"/>
              <a:tabLst/>
              <a:defRPr/>
            </a:pPr>
            <a:r>
              <a:rPr kumimoji="0" lang="en-US" sz="2800" b="0" i="0" u="none" strike="noStrike" kern="0" cap="none" spc="0" normalizeH="0" baseline="0" noProof="0" dirty="0" smtClean="0">
                <a:ln>
                  <a:noFill/>
                </a:ln>
                <a:solidFill>
                  <a:schemeClr val="accent2">
                    <a:lumMod val="75000"/>
                  </a:schemeClr>
                </a:solidFill>
                <a:effectLst>
                  <a:outerShdw blurRad="38100" dist="38100" dir="2700000" algn="tl">
                    <a:srgbClr val="000000"/>
                  </a:outerShdw>
                </a:effectLst>
                <a:uLnTx/>
                <a:uFillTx/>
                <a:latin typeface="+mn-lt"/>
                <a:ea typeface="ＭＳ Ｐゴシック" pitchFamily="-107" charset="-128"/>
              </a:rPr>
              <a:t>Mass</a:t>
            </a:r>
            <a:r>
              <a:rPr kumimoji="0" lang="en-US" sz="2800" b="0" i="0" u="none" strike="noStrike" kern="0" cap="none" spc="0" normalizeH="0" noProof="0" dirty="0" smtClean="0">
                <a:ln>
                  <a:noFill/>
                </a:ln>
                <a:solidFill>
                  <a:schemeClr val="accent2">
                    <a:lumMod val="75000"/>
                  </a:schemeClr>
                </a:solidFill>
                <a:effectLst>
                  <a:outerShdw blurRad="38100" dist="38100" dir="2700000" algn="tl">
                    <a:srgbClr val="000000"/>
                  </a:outerShdw>
                </a:effectLst>
                <a:uLnTx/>
                <a:uFillTx/>
                <a:latin typeface="+mn-lt"/>
                <a:ea typeface="ＭＳ Ｐゴシック" pitchFamily="-107" charset="-128"/>
              </a:rPr>
              <a:t> Media</a:t>
            </a:r>
            <a:endParaRPr kumimoji="0" lang="en-US" sz="2800" b="0" i="0" u="none" strike="noStrike" kern="0" cap="none" spc="0" normalizeH="0" baseline="0" noProof="0" dirty="0">
              <a:ln>
                <a:noFill/>
              </a:ln>
              <a:solidFill>
                <a:schemeClr val="accent2">
                  <a:lumMod val="75000"/>
                </a:schemeClr>
              </a:solidFill>
              <a:effectLst>
                <a:outerShdw blurRad="38100" dist="38100" dir="2700000" algn="tl">
                  <a:srgbClr val="000000"/>
                </a:outerShdw>
              </a:effectLst>
              <a:uLnTx/>
              <a:uFillTx/>
              <a:latin typeface="+mn-lt"/>
              <a:ea typeface="ＭＳ Ｐゴシック" pitchFamily="-107" charset="-128"/>
            </a:endParaRPr>
          </a:p>
        </p:txBody>
      </p:sp>
      <p:cxnSp>
        <p:nvCxnSpPr>
          <p:cNvPr id="11" name="Straight Arrow Connector 10"/>
          <p:cNvCxnSpPr/>
          <p:nvPr/>
        </p:nvCxnSpPr>
        <p:spPr bwMode="auto">
          <a:xfrm>
            <a:off x="2514600" y="6096000"/>
            <a:ext cx="685800" cy="1588"/>
          </a:xfrm>
          <a:prstGeom prst="straightConnector1">
            <a:avLst/>
          </a:prstGeom>
          <a:solidFill>
            <a:schemeClr val="accent1"/>
          </a:solidFill>
          <a:ln w="76200" cap="flat" cmpd="sng" algn="ctr">
            <a:solidFill>
              <a:schemeClr val="tx1"/>
            </a:solidFill>
            <a:prstDash val="solid"/>
            <a:round/>
            <a:headEnd type="none" w="med" len="med"/>
            <a:tailEnd type="arrow" w="med" len="med"/>
          </a:ln>
          <a:effectLst/>
        </p:spPr>
      </p:cxnSp>
      <p:cxnSp>
        <p:nvCxnSpPr>
          <p:cNvPr id="12" name="Straight Arrow Connector 11"/>
          <p:cNvCxnSpPr/>
          <p:nvPr/>
        </p:nvCxnSpPr>
        <p:spPr bwMode="auto">
          <a:xfrm>
            <a:off x="5410200" y="6096000"/>
            <a:ext cx="685800" cy="1588"/>
          </a:xfrm>
          <a:prstGeom prst="straightConnector1">
            <a:avLst/>
          </a:prstGeom>
          <a:solidFill>
            <a:schemeClr val="accent1"/>
          </a:solidFill>
          <a:ln w="76200" cap="flat" cmpd="sng" algn="ctr">
            <a:solidFill>
              <a:schemeClr val="tx1"/>
            </a:solidFill>
            <a:prstDash val="solid"/>
            <a:round/>
            <a:headEnd type="none" w="med" len="med"/>
            <a:tailEnd type="arrow" w="med" len="med"/>
          </a:ln>
          <a:effectLst/>
        </p:spPr>
      </p:cxnSp>
      <p:sp>
        <p:nvSpPr>
          <p:cNvPr id="13" name="Content Placeholder 4"/>
          <p:cNvSpPr txBox="1">
            <a:spLocks/>
          </p:cNvSpPr>
          <p:nvPr/>
        </p:nvSpPr>
        <p:spPr bwMode="black">
          <a:xfrm>
            <a:off x="3200400" y="5791200"/>
            <a:ext cx="2286000" cy="60960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vert="horz" wrap="square" lIns="91440" tIns="45720" rIns="91440" bIns="45720" numCol="1" anchor="t" anchorCtr="0" compatLnSpc="1">
            <a:prstTxWarp prst="textNoShape">
              <a:avLst/>
            </a:prstTxWarp>
          </a:bodyPr>
          <a:lstStyle/>
          <a:p>
            <a:pPr marL="342900" marR="0" lvl="0" indent="-342900" algn="ctr" defTabSz="914400" rtl="0" eaLnBrk="0" fontAlgn="base" latinLnBrk="0" hangingPunct="0">
              <a:lnSpc>
                <a:spcPct val="100000"/>
              </a:lnSpc>
              <a:spcBef>
                <a:spcPct val="20000"/>
              </a:spcBef>
              <a:spcAft>
                <a:spcPct val="0"/>
              </a:spcAft>
              <a:buClr>
                <a:schemeClr val="hlink"/>
              </a:buClr>
              <a:buSzPct val="80000"/>
              <a:tabLst/>
              <a:defRPr/>
            </a:pPr>
            <a:r>
              <a:rPr kumimoji="0" lang="en-US" sz="2800" b="0" i="0" u="none" strike="noStrike" kern="0" cap="none" spc="0" normalizeH="0" baseline="0" noProof="0" dirty="0" smtClean="0">
                <a:ln>
                  <a:noFill/>
                </a:ln>
                <a:solidFill>
                  <a:schemeClr val="accent2">
                    <a:lumMod val="75000"/>
                  </a:schemeClr>
                </a:solidFill>
                <a:effectLst>
                  <a:outerShdw blurRad="38100" dist="38100" dir="2700000" algn="tl">
                    <a:srgbClr val="000000"/>
                  </a:outerShdw>
                </a:effectLst>
                <a:uLnTx/>
                <a:uFillTx/>
                <a:latin typeface="+mn-lt"/>
                <a:ea typeface="ＭＳ Ｐゴシック" pitchFamily="-107" charset="-128"/>
              </a:rPr>
              <a:t>Social Media</a:t>
            </a:r>
            <a:endParaRPr kumimoji="0" lang="en-US" sz="2800" b="0" i="0" u="none" strike="noStrike" kern="0" cap="none" spc="0" normalizeH="0" baseline="0" noProof="0" dirty="0">
              <a:ln>
                <a:noFill/>
              </a:ln>
              <a:solidFill>
                <a:schemeClr val="accent2">
                  <a:lumMod val="75000"/>
                </a:schemeClr>
              </a:solidFill>
              <a:effectLst>
                <a:outerShdw blurRad="38100" dist="38100" dir="2700000" algn="tl">
                  <a:srgbClr val="000000"/>
                </a:outerShdw>
              </a:effectLst>
              <a:uLnTx/>
              <a:uFillTx/>
              <a:latin typeface="+mn-lt"/>
              <a:ea typeface="ＭＳ Ｐゴシック" pitchFamily="-107" charset="-128"/>
            </a:endParaRPr>
          </a:p>
        </p:txBody>
      </p:sp>
      <p:sp>
        <p:nvSpPr>
          <p:cNvPr id="14" name="Content Placeholder 4"/>
          <p:cNvSpPr txBox="1">
            <a:spLocks/>
          </p:cNvSpPr>
          <p:nvPr/>
        </p:nvSpPr>
        <p:spPr bwMode="black">
          <a:xfrm>
            <a:off x="6019800" y="5791200"/>
            <a:ext cx="2286000" cy="60960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vert="horz" wrap="square" lIns="91440" tIns="45720" rIns="91440" bIns="45720" numCol="1" anchor="t" anchorCtr="0" compatLnSpc="1">
            <a:prstTxWarp prst="textNoShape">
              <a:avLst/>
            </a:prstTxWarp>
          </a:bodyPr>
          <a:lstStyle/>
          <a:p>
            <a:pPr marL="342900" marR="0" lvl="0" indent="-342900" algn="ctr" defTabSz="914400" rtl="0" eaLnBrk="0" fontAlgn="base" latinLnBrk="0" hangingPunct="0">
              <a:lnSpc>
                <a:spcPct val="100000"/>
              </a:lnSpc>
              <a:spcBef>
                <a:spcPct val="20000"/>
              </a:spcBef>
              <a:spcAft>
                <a:spcPct val="0"/>
              </a:spcAft>
              <a:buClr>
                <a:schemeClr val="hlink"/>
              </a:buClr>
              <a:buSzPct val="80000"/>
              <a:tabLst/>
              <a:defRPr/>
            </a:pPr>
            <a:r>
              <a:rPr kumimoji="0" lang="en-US" sz="2800" b="0" i="0" u="none" strike="noStrike" kern="0" cap="none" spc="0" normalizeH="0" baseline="0" noProof="0" dirty="0" smtClean="0">
                <a:ln>
                  <a:noFill/>
                </a:ln>
                <a:solidFill>
                  <a:schemeClr val="accent2">
                    <a:lumMod val="75000"/>
                  </a:schemeClr>
                </a:solidFill>
                <a:effectLst>
                  <a:outerShdw blurRad="38100" dist="38100" dir="2700000" algn="tl">
                    <a:srgbClr val="000000"/>
                  </a:outerShdw>
                </a:effectLst>
                <a:uLnTx/>
                <a:uFillTx/>
                <a:latin typeface="+mn-lt"/>
                <a:ea typeface="ＭＳ Ｐゴシック" pitchFamily="-107" charset="-128"/>
              </a:rPr>
              <a:t>Gaming</a:t>
            </a:r>
            <a:endParaRPr kumimoji="0" lang="en-US" sz="2800" b="0" i="0" u="none" strike="noStrike" kern="0" cap="none" spc="0" normalizeH="0" baseline="0" noProof="0" dirty="0">
              <a:ln>
                <a:noFill/>
              </a:ln>
              <a:solidFill>
                <a:schemeClr val="accent2">
                  <a:lumMod val="75000"/>
                </a:schemeClr>
              </a:solidFill>
              <a:effectLst>
                <a:outerShdw blurRad="38100" dist="38100" dir="2700000" algn="tl">
                  <a:srgbClr val="000000"/>
                </a:outerShdw>
              </a:effectLst>
              <a:uLnTx/>
              <a:uFillTx/>
              <a:latin typeface="+mn-lt"/>
              <a:ea typeface="ＭＳ Ｐゴシック" pitchFamily="-107" charset="-128"/>
            </a:endParaRPr>
          </a:p>
        </p:txBody>
      </p:sp>
      <p:pic>
        <p:nvPicPr>
          <p:cNvPr id="10" name="Picture 9" descr="commons1.jpeg"/>
          <p:cNvPicPr>
            <a:picLocks noChangeAspect="1"/>
          </p:cNvPicPr>
          <p:nvPr/>
        </p:nvPicPr>
        <p:blipFill>
          <a:blip r:embed="rId2"/>
          <a:stretch>
            <a:fillRect/>
          </a:stretch>
        </p:blipFill>
        <p:spPr>
          <a:xfrm>
            <a:off x="3048000" y="2743200"/>
            <a:ext cx="2743200" cy="2054752"/>
          </a:xfrm>
          <a:prstGeom prst="rect">
            <a:avLst/>
          </a:prstGeom>
        </p:spPr>
      </p:pic>
    </p:spTree>
  </p:cSld>
  <p:clrMapOvr>
    <a:masterClrMapping/>
  </p:clrMapOvr>
  <p:timing>
    <p:tnLst>
      <p:par>
        <p:cTn id="1" dur="indefinite" restart="never" nodeType="tmRoot"/>
      </p:par>
    </p:tnLst>
  </p:timing>
</p:sld>
</file>

<file path=ppt/slides/slide30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2000’s Decade of Social Media, now Gaming</a:t>
            </a:r>
            <a:endParaRPr lang="en-US" dirty="0"/>
          </a:p>
        </p:txBody>
      </p:sp>
      <p:sp>
        <p:nvSpPr>
          <p:cNvPr id="3" name="Content Placeholder 2"/>
          <p:cNvSpPr>
            <a:spLocks noGrp="1"/>
          </p:cNvSpPr>
          <p:nvPr>
            <p:ph idx="1"/>
          </p:nvPr>
        </p:nvSpPr>
        <p:spPr>
          <a:xfrm>
            <a:off x="228600" y="1981200"/>
            <a:ext cx="4495800" cy="4149725"/>
          </a:xfrm>
        </p:spPr>
        <p:txBody>
          <a:bodyPr/>
          <a:lstStyle/>
          <a:p>
            <a:r>
              <a:rPr lang="en-US" dirty="0" smtClean="0"/>
              <a:t>Modifying people behavior via online collective actions</a:t>
            </a:r>
          </a:p>
          <a:p>
            <a:r>
              <a:rPr lang="en-US" dirty="0" smtClean="0"/>
              <a:t>Cooperative Consumption</a:t>
            </a:r>
          </a:p>
          <a:p>
            <a:r>
              <a:rPr lang="en-US" i="1" dirty="0" smtClean="0"/>
              <a:t>Long Tail </a:t>
            </a:r>
            <a:r>
              <a:rPr lang="en-US" dirty="0" smtClean="0"/>
              <a:t>of civic action and organizing</a:t>
            </a:r>
          </a:p>
        </p:txBody>
      </p:sp>
      <p:pic>
        <p:nvPicPr>
          <p:cNvPr id="4" name="Picture 3" descr="Unknown.jpeg"/>
          <p:cNvPicPr>
            <a:picLocks noChangeAspect="1"/>
          </p:cNvPicPr>
          <p:nvPr/>
        </p:nvPicPr>
        <p:blipFill>
          <a:blip r:embed="rId2"/>
          <a:stretch>
            <a:fillRect/>
          </a:stretch>
        </p:blipFill>
        <p:spPr>
          <a:xfrm>
            <a:off x="4952999" y="1905000"/>
            <a:ext cx="4007787" cy="2667000"/>
          </a:xfrm>
          <a:prstGeom prst="rect">
            <a:avLst/>
          </a:prstGeom>
        </p:spPr>
      </p:pic>
    </p:spTree>
  </p:cSld>
  <p:clrMapOvr>
    <a:masterClrMapping/>
  </p:clrMapOvr>
  <p:timing>
    <p:tnLst>
      <p:par>
        <p:cTn id="1" dur="indefinite" restart="never" nodeType="tmRoot"/>
      </p:par>
    </p:tnLst>
  </p:timing>
</p:sld>
</file>

<file path=ppt/slides/slide30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2946" name="Title 1"/>
          <p:cNvSpPr>
            <a:spLocks noGrp="1"/>
          </p:cNvSpPr>
          <p:nvPr>
            <p:ph type="title"/>
          </p:nvPr>
        </p:nvSpPr>
        <p:spPr/>
        <p:txBody>
          <a:bodyPr/>
          <a:lstStyle/>
          <a:p>
            <a:r>
              <a:rPr lang="en-US" smtClean="0"/>
              <a:t>Collaborative Consumption</a:t>
            </a:r>
          </a:p>
        </p:txBody>
      </p:sp>
      <p:sp>
        <p:nvSpPr>
          <p:cNvPr id="82947" name="Content Placeholder 2"/>
          <p:cNvSpPr>
            <a:spLocks noGrp="1"/>
          </p:cNvSpPr>
          <p:nvPr>
            <p:ph idx="1"/>
          </p:nvPr>
        </p:nvSpPr>
        <p:spPr>
          <a:xfrm>
            <a:off x="457200" y="1447800"/>
            <a:ext cx="8229600" cy="4530725"/>
          </a:xfrm>
        </p:spPr>
        <p:txBody>
          <a:bodyPr/>
          <a:lstStyle/>
          <a:p>
            <a:r>
              <a:rPr lang="en-US" sz="2400" dirty="0" smtClean="0"/>
              <a:t>Zip cars</a:t>
            </a:r>
          </a:p>
          <a:p>
            <a:r>
              <a:rPr lang="en-US" sz="2400" dirty="0" smtClean="0"/>
              <a:t>Tool Lending Libraries</a:t>
            </a:r>
          </a:p>
          <a:p>
            <a:r>
              <a:rPr lang="en-US" sz="2400" dirty="0" smtClean="0"/>
              <a:t>Cooperative urban farms</a:t>
            </a:r>
          </a:p>
          <a:p>
            <a:r>
              <a:rPr lang="en-US" sz="2400" dirty="0" smtClean="0"/>
              <a:t>Helping Hands</a:t>
            </a:r>
          </a:p>
          <a:p>
            <a:r>
              <a:rPr lang="en-US" sz="2400" dirty="0" smtClean="0"/>
              <a:t>School Bus walking</a:t>
            </a:r>
          </a:p>
          <a:p>
            <a:r>
              <a:rPr lang="en-US" sz="2400" dirty="0" smtClean="0"/>
              <a:t>Shared Fruit Trees</a:t>
            </a:r>
          </a:p>
          <a:p>
            <a:r>
              <a:rPr lang="en-US" sz="2400" dirty="0" smtClean="0"/>
              <a:t>Social Seating</a:t>
            </a:r>
          </a:p>
          <a:p>
            <a:r>
              <a:rPr lang="en-US" sz="2400" dirty="0" smtClean="0"/>
              <a:t>Social Eating</a:t>
            </a:r>
          </a:p>
          <a:p>
            <a:r>
              <a:rPr lang="en-US" sz="2400" dirty="0" smtClean="0"/>
              <a:t>Survey Monkey</a:t>
            </a:r>
          </a:p>
          <a:p>
            <a:r>
              <a:rPr lang="en-US" sz="2400" dirty="0" smtClean="0"/>
              <a:t>Shared personal computer networks</a:t>
            </a:r>
          </a:p>
          <a:p>
            <a:r>
              <a:rPr lang="en-US" sz="2400" dirty="0" smtClean="0"/>
              <a:t>Co-housing</a:t>
            </a:r>
          </a:p>
        </p:txBody>
      </p:sp>
      <p:pic>
        <p:nvPicPr>
          <p:cNvPr id="4" name="Picture 3" descr="commons2.jpeg"/>
          <p:cNvPicPr>
            <a:picLocks noChangeAspect="1"/>
          </p:cNvPicPr>
          <p:nvPr/>
        </p:nvPicPr>
        <p:blipFill>
          <a:blip r:embed="rId2"/>
          <a:stretch>
            <a:fillRect/>
          </a:stretch>
        </p:blipFill>
        <p:spPr>
          <a:xfrm>
            <a:off x="5257799" y="1524000"/>
            <a:ext cx="3451761" cy="3657600"/>
          </a:xfrm>
          <a:prstGeom prst="rect">
            <a:avLst/>
          </a:prstGeom>
        </p:spPr>
      </p:pic>
    </p:spTree>
  </p:cSld>
  <p:clrMapOvr>
    <a:masterClrMapping/>
  </p:clrMapOvr>
  <p:timing>
    <p:tnLst>
      <p:par>
        <p:cTn id="1" dur="indefinite" restart="never" nodeType="tmRoot"/>
      </p:par>
    </p:tnLst>
  </p:timing>
</p:sld>
</file>

<file path=ppt/slides/slide30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Solving the Walk to School</a:t>
            </a:r>
            <a:endParaRPr lang="en-US" dirty="0"/>
          </a:p>
        </p:txBody>
      </p:sp>
      <p:pic>
        <p:nvPicPr>
          <p:cNvPr id="4" name="Content Placeholder 3" descr="bus2.jpeg"/>
          <p:cNvPicPr>
            <a:picLocks noGrp="1" noChangeAspect="1"/>
          </p:cNvPicPr>
          <p:nvPr>
            <p:ph idx="1"/>
          </p:nvPr>
        </p:nvPicPr>
        <p:blipFill>
          <a:blip r:embed="rId2"/>
          <a:srcRect l="-85243" r="-85243"/>
          <a:stretch>
            <a:fillRect/>
          </a:stretch>
        </p:blipFill>
        <p:spPr>
          <a:xfrm>
            <a:off x="-1981200" y="1524000"/>
            <a:ext cx="8229600" cy="4530725"/>
          </a:xfrm>
        </p:spPr>
      </p:pic>
    </p:spTree>
  </p:cSld>
  <p:clrMapOvr>
    <a:masterClrMapping/>
  </p:clrMapOvr>
</p:sld>
</file>

<file path=ppt/slides/slide30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Queensland Weekly Household Expenses</a:t>
            </a:r>
            <a:endParaRPr lang="en-US" sz="3600" dirty="0"/>
          </a:p>
        </p:txBody>
      </p:sp>
      <p:graphicFrame>
        <p:nvGraphicFramePr>
          <p:cNvPr id="4" name="Content Placeholder 3"/>
          <p:cNvGraphicFramePr>
            <a:graphicFrameLocks noGrp="1"/>
          </p:cNvGraphicFramePr>
          <p:nvPr>
            <p:ph idx="1"/>
          </p:nvPr>
        </p:nvGraphicFramePr>
        <p:xfrm>
          <a:off x="762000" y="1524000"/>
          <a:ext cx="7391400" cy="3962400"/>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p:cNvSpPr txBox="1"/>
          <p:nvPr/>
        </p:nvSpPr>
        <p:spPr>
          <a:xfrm>
            <a:off x="1524000" y="5638800"/>
            <a:ext cx="6429465" cy="461665"/>
          </a:xfrm>
          <a:prstGeom prst="rect">
            <a:avLst/>
          </a:prstGeom>
          <a:noFill/>
        </p:spPr>
        <p:txBody>
          <a:bodyPr wrap="none" rtlCol="0">
            <a:spAutoFit/>
          </a:bodyPr>
          <a:lstStyle/>
          <a:p>
            <a:r>
              <a:rPr lang="en-US" dirty="0" smtClean="0"/>
              <a:t>Housing and Transportation accounts for 42%</a:t>
            </a:r>
            <a:endParaRPr lang="en-US" dirty="0"/>
          </a:p>
        </p:txBody>
      </p:sp>
    </p:spTree>
  </p:cSld>
  <p:clrMapOvr>
    <a:masterClrMapping/>
  </p:clrMapOvr>
  <p:timing>
    <p:tnLst>
      <p:par>
        <p:cTn id="1" dur="indefinite" restart="never" nodeType="tmRoot"/>
      </p:par>
    </p:tnLst>
  </p:timing>
</p:sld>
</file>

<file path=ppt/slides/slide30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Cairns </a:t>
            </a:r>
            <a:r>
              <a:rPr lang="en-US" i="1" dirty="0" smtClean="0"/>
              <a:t>Mood Ring</a:t>
            </a:r>
            <a:endParaRPr lang="en-US" i="1" dirty="0"/>
          </a:p>
        </p:txBody>
      </p:sp>
      <p:pic>
        <p:nvPicPr>
          <p:cNvPr id="4" name="Content Placeholder 3" descr="moodringsetting.tiff"/>
          <p:cNvPicPr>
            <a:picLocks noGrp="1" noChangeAspect="1"/>
          </p:cNvPicPr>
          <p:nvPr>
            <p:ph idx="1"/>
          </p:nvPr>
        </p:nvPicPr>
        <p:blipFill>
          <a:blip r:embed="rId2"/>
          <a:srcRect l="-8717" r="-8717"/>
          <a:stretch>
            <a:fillRect/>
          </a:stretch>
        </p:blipFill>
        <p:spPr>
          <a:xfrm>
            <a:off x="457200" y="1600201"/>
            <a:ext cx="4844332" cy="2666999"/>
          </a:xfrm>
        </p:spPr>
      </p:pic>
      <p:pic>
        <p:nvPicPr>
          <p:cNvPr id="5" name="Picture 4" descr="moodRing.tiff"/>
          <p:cNvPicPr>
            <a:picLocks noChangeAspect="1"/>
          </p:cNvPicPr>
          <p:nvPr/>
        </p:nvPicPr>
        <p:blipFill>
          <a:blip r:embed="rId3"/>
          <a:stretch>
            <a:fillRect/>
          </a:stretch>
        </p:blipFill>
        <p:spPr>
          <a:xfrm>
            <a:off x="5334000" y="2286000"/>
            <a:ext cx="3299408" cy="4254500"/>
          </a:xfrm>
          <a:prstGeom prst="rect">
            <a:avLst/>
          </a:prstGeom>
        </p:spPr>
      </p:pic>
      <p:sp>
        <p:nvSpPr>
          <p:cNvPr id="6" name="TextBox 5"/>
          <p:cNvSpPr txBox="1"/>
          <p:nvPr/>
        </p:nvSpPr>
        <p:spPr>
          <a:xfrm>
            <a:off x="838200" y="4953000"/>
            <a:ext cx="3965449" cy="830997"/>
          </a:xfrm>
          <a:prstGeom prst="rect">
            <a:avLst/>
          </a:prstGeom>
          <a:noFill/>
        </p:spPr>
        <p:txBody>
          <a:bodyPr wrap="none" rtlCol="0">
            <a:spAutoFit/>
          </a:bodyPr>
          <a:lstStyle/>
          <a:p>
            <a:pPr algn="ctr"/>
            <a:r>
              <a:rPr lang="en-US" dirty="0" smtClean="0"/>
              <a:t>Degrees of Separation from </a:t>
            </a:r>
          </a:p>
          <a:p>
            <a:pPr algn="ctr"/>
            <a:r>
              <a:rPr lang="en-US" dirty="0" smtClean="0"/>
              <a:t>Homelessness</a:t>
            </a:r>
            <a:endParaRPr lang="en-US" dirty="0"/>
          </a:p>
        </p:txBody>
      </p:sp>
    </p:spTree>
  </p:cSld>
  <p:clrMapOvr>
    <a:masterClrMapping/>
  </p:clrMapOvr>
</p:sld>
</file>

<file path=ppt/slides/slide3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47202" name="Rectangle 2"/>
          <p:cNvSpPr>
            <a:spLocks noGrp="1" noChangeArrowheads="1"/>
          </p:cNvSpPr>
          <p:nvPr>
            <p:ph type="title"/>
          </p:nvPr>
        </p:nvSpPr>
        <p:spPr/>
        <p:txBody>
          <a:bodyPr>
            <a:normAutofit fontScale="90000"/>
          </a:bodyPr>
          <a:lstStyle/>
          <a:p>
            <a:r>
              <a:rPr lang="en-US" altLang="ja-JP" sz="3600">
                <a:ea typeface="ＭＳ Ｐゴシック" charset="-128"/>
                <a:cs typeface="ＭＳ Ｐゴシック" charset="-128"/>
              </a:rPr>
              <a:t>Community Problem Solving: hardware and software solutions</a:t>
            </a:r>
            <a:endParaRPr lang="en-US" altLang="ja-JP">
              <a:ea typeface="ＭＳ Ｐゴシック" charset="-128"/>
              <a:cs typeface="ＭＳ Ｐゴシック" charset="-128"/>
            </a:endParaRPr>
          </a:p>
        </p:txBody>
      </p:sp>
      <p:graphicFrame>
        <p:nvGraphicFramePr>
          <p:cNvPr id="947203" name="Object 3"/>
          <p:cNvGraphicFramePr>
            <a:graphicFrameLocks noChangeAspect="1"/>
          </p:cNvGraphicFramePr>
          <p:nvPr>
            <p:ph type="tbl" idx="1"/>
          </p:nvPr>
        </p:nvGraphicFramePr>
        <p:xfrm>
          <a:off x="914400" y="1447800"/>
          <a:ext cx="7239000" cy="5241925"/>
        </p:xfrm>
        <a:graphic>
          <a:graphicData uri="http://schemas.openxmlformats.org/presentationml/2006/ole">
            <p:oleObj spid="_x0000_s1564674" name="Worksheet" r:id="rId4" imgW="5580888" imgH="4041648" progId="Excel.Sheet.8">
              <p:embed/>
            </p:oleObj>
          </a:graphicData>
        </a:graphic>
      </p:graphicFrame>
    </p:spTree>
  </p:cSld>
  <p:clrMapOvr>
    <a:masterClrMapping/>
  </p:clrMapOvr>
  <p:timing>
    <p:tnLst>
      <p:par>
        <p:cTn id="1" dur="indefinite" restart="never" nodeType="tmRoot"/>
      </p:par>
    </p:tnLst>
  </p:timing>
</p:sld>
</file>

<file path=ppt/slides/slide3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53698" name="Rectangle 2"/>
          <p:cNvSpPr>
            <a:spLocks noGrp="1" noChangeArrowheads="1"/>
          </p:cNvSpPr>
          <p:nvPr>
            <p:ph type="title"/>
          </p:nvPr>
        </p:nvSpPr>
        <p:spPr/>
        <p:txBody>
          <a:bodyPr/>
          <a:lstStyle/>
          <a:p>
            <a:pPr eaLnBrk="1" hangingPunct="1">
              <a:defRPr/>
            </a:pPr>
            <a:r>
              <a:rPr lang="en-US" dirty="0">
                <a:solidFill>
                  <a:srgbClr val="FF6600"/>
                </a:solidFill>
                <a:ea typeface="+mj-ea"/>
                <a:cs typeface="+mj-cs"/>
              </a:rPr>
              <a:t>The Internet: The Next Civic Frontier </a:t>
            </a:r>
          </a:p>
        </p:txBody>
      </p:sp>
      <p:sp>
        <p:nvSpPr>
          <p:cNvPr id="1053699" name="Rectangle 3"/>
          <p:cNvSpPr>
            <a:spLocks noGrp="1" noChangeArrowheads="1"/>
          </p:cNvSpPr>
          <p:nvPr>
            <p:ph type="body" idx="1"/>
          </p:nvPr>
        </p:nvSpPr>
        <p:spPr/>
        <p:txBody>
          <a:bodyPr/>
          <a:lstStyle/>
          <a:p>
            <a:pPr algn="ctr" eaLnBrk="1" hangingPunct="1">
              <a:buFont typeface="Wingdings" pitchFamily="-107" charset="2"/>
              <a:buNone/>
              <a:defRPr/>
            </a:pPr>
            <a:endParaRPr lang="en-US" dirty="0">
              <a:ea typeface="+mn-ea"/>
              <a:cs typeface="+mn-cs"/>
            </a:endParaRPr>
          </a:p>
        </p:txBody>
      </p:sp>
    </p:spTree>
  </p:cSld>
  <p:clrMapOvr>
    <a:masterClrMapping/>
  </p:clrMapOvr>
  <p:timing>
    <p:tnLst>
      <p:par>
        <p:cTn id="1" dur="indefinite" restart="never" nodeType="tmRoot"/>
      </p:par>
    </p:tnLst>
  </p:timing>
</p:sld>
</file>

<file path=ppt/slides/slide3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29122" name="Rectangle 2"/>
          <p:cNvSpPr>
            <a:spLocks noGrp="1" noChangeArrowheads="1"/>
          </p:cNvSpPr>
          <p:nvPr>
            <p:ph type="title"/>
          </p:nvPr>
        </p:nvSpPr>
        <p:spPr/>
        <p:txBody>
          <a:bodyPr/>
          <a:lstStyle/>
          <a:p>
            <a:pPr eaLnBrk="1" hangingPunct="1">
              <a:defRPr/>
            </a:pPr>
            <a:r>
              <a:rPr lang="en-US" sz="3200">
                <a:ea typeface="+mj-ea"/>
                <a:cs typeface="+mj-cs"/>
              </a:rPr>
              <a:t>Civic Engagement and Internet Scorecard</a:t>
            </a:r>
            <a:endParaRPr lang="en-US">
              <a:ea typeface="+mj-ea"/>
              <a:cs typeface="+mj-cs"/>
            </a:endParaRPr>
          </a:p>
        </p:txBody>
      </p:sp>
      <p:graphicFrame>
        <p:nvGraphicFramePr>
          <p:cNvPr id="124930" name="Object 2"/>
          <p:cNvGraphicFramePr>
            <a:graphicFrameLocks noChangeAspect="1"/>
          </p:cNvGraphicFramePr>
          <p:nvPr>
            <p:ph type="chart" idx="1"/>
          </p:nvPr>
        </p:nvGraphicFramePr>
        <p:xfrm>
          <a:off x="1295400" y="1600200"/>
          <a:ext cx="6745288" cy="5075238"/>
        </p:xfrm>
        <a:graphic>
          <a:graphicData uri="http://schemas.openxmlformats.org/presentationml/2006/ole">
            <p:oleObj spid="_x0000_s1573890" name="Worksheet" r:id="rId4" imgW="5404104" imgH="4066032" progId="Excel.Sheet.8">
              <p:embed/>
            </p:oleObj>
          </a:graphicData>
        </a:graphic>
      </p:graphicFrame>
    </p:spTree>
  </p:cSld>
  <p:clrMapOvr>
    <a:masterClrMapping/>
  </p:clrMapOvr>
  <p:timing>
    <p:tnLst>
      <p:par>
        <p:cTn id="1" dur="indefinite" restart="never" nodeType="tmRoot"/>
      </p:par>
    </p:tnLst>
  </p:timing>
</p:sld>
</file>

<file path=ppt/slides/slide3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5400" dirty="0" smtClean="0">
                <a:solidFill>
                  <a:srgbClr val="FF0000"/>
                </a:solidFill>
              </a:rPr>
              <a:t>Health of the Civic Infrastructure</a:t>
            </a:r>
            <a:endParaRPr lang="en-US" sz="5400" dirty="0">
              <a:solidFill>
                <a:srgbClr val="FF0000"/>
              </a:solidFill>
            </a:endParaRPr>
          </a:p>
        </p:txBody>
      </p:sp>
      <p:sp>
        <p:nvSpPr>
          <p:cNvPr id="3" name="Content Placeholder 2"/>
          <p:cNvSpPr>
            <a:spLocks noGrp="1"/>
          </p:cNvSpPr>
          <p:nvPr>
            <p:ph idx="1"/>
          </p:nvPr>
        </p:nvSpPr>
        <p:spPr/>
        <p:txBody>
          <a:bodyPr/>
          <a:lstStyle/>
          <a:p>
            <a:endParaRPr lang="en-US" dirty="0"/>
          </a:p>
        </p:txBody>
      </p:sp>
    </p:spTree>
  </p:cSld>
  <p:clrMapOvr>
    <a:masterClrMapping/>
  </p:clrMapOvr>
</p:sld>
</file>

<file path=ppt/slides/slide3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68706" name="Rectangle 2"/>
          <p:cNvSpPr>
            <a:spLocks noGrp="1" noChangeArrowheads="1"/>
          </p:cNvSpPr>
          <p:nvPr>
            <p:ph type="title"/>
          </p:nvPr>
        </p:nvSpPr>
        <p:spPr/>
        <p:txBody>
          <a:bodyPr/>
          <a:lstStyle/>
          <a:p>
            <a:pPr eaLnBrk="1" hangingPunct="1">
              <a:defRPr/>
            </a:pPr>
            <a:r>
              <a:rPr lang="en-US" dirty="0">
                <a:ea typeface="+mj-ea"/>
                <a:cs typeface="+mj-cs"/>
              </a:rPr>
              <a:t>Elements of a Healthy Civic</a:t>
            </a:r>
            <a:r>
              <a:rPr lang="en-US" dirty="0" smtClean="0">
                <a:ea typeface="+mj-ea"/>
                <a:cs typeface="+mj-cs"/>
              </a:rPr>
              <a:t> Ecology</a:t>
            </a:r>
            <a:endParaRPr lang="en-US" dirty="0">
              <a:ea typeface="+mj-ea"/>
              <a:cs typeface="+mj-cs"/>
            </a:endParaRPr>
          </a:p>
        </p:txBody>
      </p:sp>
      <p:sp>
        <p:nvSpPr>
          <p:cNvPr id="968707" name="Rectangle 3"/>
          <p:cNvSpPr>
            <a:spLocks noGrp="1" noChangeArrowheads="1"/>
          </p:cNvSpPr>
          <p:nvPr>
            <p:ph type="body" sz="half" idx="1"/>
          </p:nvPr>
        </p:nvSpPr>
        <p:spPr>
          <a:xfrm>
            <a:off x="457200" y="1600200"/>
            <a:ext cx="4038600" cy="5029200"/>
          </a:xfrm>
        </p:spPr>
        <p:txBody>
          <a:bodyPr/>
          <a:lstStyle/>
          <a:p>
            <a:pPr eaLnBrk="1" hangingPunct="1">
              <a:buFont typeface="Wingdings" pitchFamily="-109" charset="2"/>
              <a:buChar char="Ø"/>
              <a:defRPr/>
            </a:pPr>
            <a:r>
              <a:rPr lang="en-US" dirty="0"/>
              <a:t>Opportunity</a:t>
            </a:r>
          </a:p>
          <a:p>
            <a:pPr eaLnBrk="1" hangingPunct="1">
              <a:buFont typeface="Wingdings" pitchFamily="-109" charset="2"/>
              <a:buChar char="Ø"/>
              <a:defRPr/>
            </a:pPr>
            <a:r>
              <a:rPr lang="en-US" u="sng" dirty="0"/>
              <a:t>Effective</a:t>
            </a:r>
            <a:r>
              <a:rPr lang="en-US" dirty="0"/>
              <a:t> actions</a:t>
            </a:r>
          </a:p>
          <a:p>
            <a:pPr eaLnBrk="1" hangingPunct="1">
              <a:buFont typeface="Wingdings" pitchFamily="-109" charset="2"/>
              <a:buChar char="Ø"/>
              <a:defRPr/>
            </a:pPr>
            <a:r>
              <a:rPr lang="en-US" dirty="0"/>
              <a:t>Deliberative Democratic dialogue</a:t>
            </a:r>
          </a:p>
          <a:p>
            <a:pPr eaLnBrk="1" hangingPunct="1">
              <a:buFont typeface="Wingdings" pitchFamily="-109" charset="2"/>
              <a:buChar char="Ø"/>
              <a:defRPr/>
            </a:pPr>
            <a:r>
              <a:rPr lang="en-US" dirty="0"/>
              <a:t>Civic Space</a:t>
            </a:r>
          </a:p>
          <a:p>
            <a:pPr eaLnBrk="1" hangingPunct="1">
              <a:buFont typeface="Wingdings" pitchFamily="-109" charset="2"/>
              <a:buChar char="Ø"/>
              <a:defRPr/>
            </a:pPr>
            <a:r>
              <a:rPr lang="en-US" dirty="0"/>
              <a:t>Global &amp; Local</a:t>
            </a:r>
          </a:p>
          <a:p>
            <a:pPr eaLnBrk="1" hangingPunct="1">
              <a:buFont typeface="Wingdings" pitchFamily="-109" charset="2"/>
              <a:buChar char="Ø"/>
              <a:defRPr/>
            </a:pPr>
            <a:r>
              <a:rPr lang="en-US" dirty="0"/>
              <a:t>Civic Schools</a:t>
            </a:r>
          </a:p>
          <a:p>
            <a:pPr eaLnBrk="1" hangingPunct="1">
              <a:buFont typeface="Wingdings" pitchFamily="-109" charset="2"/>
              <a:buChar char="Ø"/>
              <a:defRPr/>
            </a:pPr>
            <a:r>
              <a:rPr lang="en-US" dirty="0"/>
              <a:t>Facilitative leadership</a:t>
            </a:r>
          </a:p>
          <a:p>
            <a:pPr eaLnBrk="1" hangingPunct="1">
              <a:buFont typeface="Wingdings" pitchFamily="-109" charset="2"/>
              <a:buChar char="Ø"/>
              <a:defRPr/>
            </a:pPr>
            <a:r>
              <a:rPr lang="en-US" dirty="0"/>
              <a:t>Sustainable civic story</a:t>
            </a:r>
          </a:p>
        </p:txBody>
      </p:sp>
      <p:sp>
        <p:nvSpPr>
          <p:cNvPr id="968708" name="Rectangle 4"/>
          <p:cNvSpPr>
            <a:spLocks noGrp="1" noChangeArrowheads="1"/>
          </p:cNvSpPr>
          <p:nvPr>
            <p:ph type="body" sz="half" idx="2"/>
          </p:nvPr>
        </p:nvSpPr>
        <p:spPr/>
        <p:txBody>
          <a:bodyPr/>
          <a:lstStyle/>
          <a:p>
            <a:pPr eaLnBrk="1" hangingPunct="1">
              <a:buFont typeface="Wingdings" pitchFamily="-107" charset="2"/>
              <a:buChar char="Ø"/>
              <a:defRPr/>
            </a:pPr>
            <a:r>
              <a:rPr lang="en-US" dirty="0">
                <a:solidFill>
                  <a:srgbClr val="FFFFFF"/>
                </a:solidFill>
                <a:ea typeface="+mn-ea"/>
                <a:cs typeface="+mn-cs"/>
              </a:rPr>
              <a:t>These Audiences</a:t>
            </a:r>
          </a:p>
          <a:p>
            <a:pPr lvl="1" eaLnBrk="1" hangingPunct="1">
              <a:buFont typeface="Wingdings" pitchFamily="-107" charset="2"/>
              <a:buChar char="l"/>
              <a:defRPr/>
            </a:pPr>
            <a:r>
              <a:rPr lang="en-US" dirty="0">
                <a:solidFill>
                  <a:srgbClr val="FFFFFF"/>
                </a:solidFill>
              </a:rPr>
              <a:t>Young</a:t>
            </a:r>
          </a:p>
          <a:p>
            <a:pPr lvl="1" eaLnBrk="1" hangingPunct="1">
              <a:buFont typeface="Wingdings" pitchFamily="-107" charset="2"/>
              <a:buChar char="l"/>
              <a:defRPr/>
            </a:pPr>
            <a:r>
              <a:rPr lang="en-US" dirty="0">
                <a:solidFill>
                  <a:srgbClr val="FFFFFF"/>
                </a:solidFill>
              </a:rPr>
              <a:t>Elder</a:t>
            </a:r>
          </a:p>
          <a:p>
            <a:pPr lvl="1" eaLnBrk="1" hangingPunct="1">
              <a:buFont typeface="Wingdings" pitchFamily="-107" charset="2"/>
              <a:buChar char="l"/>
              <a:defRPr/>
            </a:pPr>
            <a:r>
              <a:rPr lang="en-US" dirty="0">
                <a:solidFill>
                  <a:srgbClr val="FFFFFF"/>
                </a:solidFill>
              </a:rPr>
              <a:t>New comers</a:t>
            </a:r>
          </a:p>
          <a:p>
            <a:pPr lvl="1" eaLnBrk="1" hangingPunct="1">
              <a:buFont typeface="Wingdings" pitchFamily="-107" charset="2"/>
              <a:buChar char="l"/>
              <a:defRPr/>
            </a:pPr>
            <a:r>
              <a:rPr lang="en-US" dirty="0">
                <a:solidFill>
                  <a:srgbClr val="FFFFFF"/>
                </a:solidFill>
              </a:rPr>
              <a:t>Disadvantaged</a:t>
            </a:r>
          </a:p>
          <a:p>
            <a:pPr lvl="1" eaLnBrk="1" hangingPunct="1">
              <a:buFont typeface="Wingdings" pitchFamily="-107" charset="2"/>
              <a:buChar char="l"/>
              <a:defRPr/>
            </a:pPr>
            <a:r>
              <a:rPr lang="en-US" dirty="0">
                <a:solidFill>
                  <a:srgbClr val="FFFFFF"/>
                </a:solidFill>
              </a:rPr>
              <a:t>Challenging groups</a:t>
            </a:r>
          </a:p>
          <a:p>
            <a:pPr lvl="1" eaLnBrk="1" hangingPunct="1">
              <a:buFont typeface="Wingdings" pitchFamily="-107" charset="2"/>
              <a:buChar char="l"/>
              <a:defRPr/>
            </a:pPr>
            <a:r>
              <a:rPr lang="en-US" dirty="0">
                <a:solidFill>
                  <a:srgbClr val="FFFFFF"/>
                </a:solidFill>
              </a:rPr>
              <a:t>Diverse population</a:t>
            </a:r>
          </a:p>
          <a:p>
            <a:pPr lvl="1" eaLnBrk="1" hangingPunct="1">
              <a:buFont typeface="Wingdings" pitchFamily="-107" charset="2"/>
              <a:buChar char="l"/>
              <a:defRPr/>
            </a:pPr>
            <a:endParaRPr lang="en-US" dirty="0">
              <a:solidFill>
                <a:srgbClr val="FFFFFF"/>
              </a:solidFill>
            </a:endParaRPr>
          </a:p>
        </p:txBody>
      </p:sp>
    </p:spTree>
  </p:cSld>
  <p:clrMapOvr>
    <a:masterClrMapping/>
  </p:clrMapOvr>
  <p:timing>
    <p:tnLst>
      <p:par>
        <p:cTn id="1" dur="indefinite" restart="never" nodeType="tmRoot"/>
      </p:par>
    </p:tnLst>
  </p:timing>
</p:sld>
</file>

<file path=ppt/slides/slide3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Types of Citizens</a:t>
            </a:r>
            <a:endParaRPr lang="en-US" dirty="0"/>
          </a:p>
        </p:txBody>
      </p:sp>
      <p:sp>
        <p:nvSpPr>
          <p:cNvPr id="3" name="Content Placeholder 2"/>
          <p:cNvSpPr>
            <a:spLocks noGrp="1"/>
          </p:cNvSpPr>
          <p:nvPr>
            <p:ph idx="1"/>
          </p:nvPr>
        </p:nvSpPr>
        <p:spPr/>
        <p:txBody>
          <a:bodyPr/>
          <a:lstStyle/>
          <a:p>
            <a:pPr>
              <a:defRPr/>
            </a:pPr>
            <a:r>
              <a:rPr lang="en-US" dirty="0" smtClean="0"/>
              <a:t>General Public</a:t>
            </a:r>
          </a:p>
          <a:p>
            <a:pPr>
              <a:defRPr/>
            </a:pPr>
            <a:r>
              <a:rPr lang="en-US" dirty="0" smtClean="0"/>
              <a:t>Occasional Citizens</a:t>
            </a:r>
          </a:p>
          <a:p>
            <a:pPr>
              <a:defRPr/>
            </a:pPr>
            <a:r>
              <a:rPr lang="en-US" dirty="0" smtClean="0"/>
              <a:t>The Steadfast</a:t>
            </a:r>
          </a:p>
          <a:p>
            <a:pPr>
              <a:defRPr/>
            </a:pPr>
            <a:r>
              <a:rPr lang="en-US" dirty="0" smtClean="0"/>
              <a:t>“Professional” citizens</a:t>
            </a:r>
          </a:p>
          <a:p>
            <a:pPr>
              <a:defRPr/>
            </a:pPr>
            <a:r>
              <a:rPr lang="en-US" dirty="0" smtClean="0"/>
              <a:t>NGO staff and volunteers</a:t>
            </a:r>
          </a:p>
          <a:p>
            <a:pPr>
              <a:defRPr/>
            </a:pPr>
            <a:r>
              <a:rPr lang="en-US" dirty="0" smtClean="0"/>
              <a:t>Public Sector Citizen Advocates</a:t>
            </a:r>
            <a:endParaRPr lang="en-US" dirty="0"/>
          </a:p>
        </p:txBody>
      </p:sp>
    </p:spTree>
  </p:cSld>
  <p:clrMapOvr>
    <a:masterClrMapping/>
  </p:clrMapOvr>
  <p:timing>
    <p:tnLst>
      <p:par>
        <p:cTn id="1" dur="indefinite" restart="never" nodeType="tmRoot"/>
      </p:par>
    </p:tnLst>
  </p:timing>
</p:sld>
</file>

<file path=ppt/slides/slide3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solidFill>
                  <a:schemeClr val="accent3"/>
                </a:solidFill>
              </a:rPr>
              <a:t>Types of Involvement</a:t>
            </a:r>
            <a:endParaRPr lang="en-US" dirty="0">
              <a:solidFill>
                <a:schemeClr val="accent3"/>
              </a:solidFill>
            </a:endParaRPr>
          </a:p>
        </p:txBody>
      </p:sp>
      <p:sp>
        <p:nvSpPr>
          <p:cNvPr id="5" name="Content Placeholder 4"/>
          <p:cNvSpPr>
            <a:spLocks noGrp="1"/>
          </p:cNvSpPr>
          <p:nvPr>
            <p:ph sz="half" idx="1"/>
          </p:nvPr>
        </p:nvSpPr>
        <p:spPr/>
        <p:txBody>
          <a:bodyPr/>
          <a:lstStyle/>
          <a:p>
            <a:r>
              <a:rPr lang="en-US" sz="2000" b="1" u="sng" dirty="0" smtClean="0"/>
              <a:t>On-demand involvement</a:t>
            </a:r>
            <a:endParaRPr lang="en-US" sz="2000" u="sng" dirty="0" smtClean="0"/>
          </a:p>
          <a:p>
            <a:r>
              <a:rPr lang="en-US" sz="2000" dirty="0" smtClean="0"/>
              <a:t>Ombudsman function</a:t>
            </a:r>
          </a:p>
          <a:p>
            <a:r>
              <a:rPr lang="en-US" sz="2000" dirty="0" smtClean="0"/>
              <a:t>Letter writing/email/telephone</a:t>
            </a:r>
          </a:p>
          <a:p>
            <a:r>
              <a:rPr lang="en-US" sz="2000" dirty="0" smtClean="0"/>
              <a:t>Public hearings</a:t>
            </a:r>
          </a:p>
          <a:p>
            <a:r>
              <a:rPr lang="en-US" sz="2000" dirty="0" smtClean="0"/>
              <a:t>Interactions with field workers and bureaucrats</a:t>
            </a:r>
          </a:p>
          <a:p>
            <a:endParaRPr lang="en-US" sz="2000" dirty="0" smtClean="0"/>
          </a:p>
          <a:p>
            <a:r>
              <a:rPr lang="en-US" sz="2000" b="1" u="sng" dirty="0" smtClean="0"/>
              <a:t>Representative Democracy</a:t>
            </a:r>
            <a:endParaRPr lang="en-US" sz="2000" u="sng" dirty="0" smtClean="0"/>
          </a:p>
          <a:p>
            <a:r>
              <a:rPr lang="en-US" sz="2000" dirty="0" err="1" smtClean="0"/>
              <a:t>Elecitons</a:t>
            </a:r>
            <a:endParaRPr lang="en-US" sz="2000" dirty="0" smtClean="0"/>
          </a:p>
          <a:p>
            <a:r>
              <a:rPr lang="en-US" sz="2000" dirty="0" smtClean="0"/>
              <a:t>Interest groups</a:t>
            </a:r>
          </a:p>
          <a:p>
            <a:r>
              <a:rPr lang="en-US" sz="2000" dirty="0" smtClean="0"/>
              <a:t>Citizen advisory groups</a:t>
            </a:r>
          </a:p>
        </p:txBody>
      </p:sp>
      <p:sp>
        <p:nvSpPr>
          <p:cNvPr id="6" name="Content Placeholder 5"/>
          <p:cNvSpPr>
            <a:spLocks noGrp="1"/>
          </p:cNvSpPr>
          <p:nvPr>
            <p:ph sz="half" idx="2"/>
          </p:nvPr>
        </p:nvSpPr>
        <p:spPr/>
        <p:txBody>
          <a:bodyPr/>
          <a:lstStyle/>
          <a:p>
            <a:r>
              <a:rPr lang="en-US" sz="2000" b="1" u="sng" dirty="0" smtClean="0"/>
              <a:t>Direct Democracy</a:t>
            </a:r>
            <a:endParaRPr lang="en-US" sz="2000" u="sng" dirty="0" smtClean="0"/>
          </a:p>
          <a:p>
            <a:r>
              <a:rPr lang="en-US" sz="2000" dirty="0" smtClean="0"/>
              <a:t>Neighborhood involvement</a:t>
            </a:r>
          </a:p>
          <a:p>
            <a:r>
              <a:rPr lang="en-US" sz="2000" dirty="0" smtClean="0"/>
              <a:t>Citizen juries</a:t>
            </a:r>
          </a:p>
          <a:p>
            <a:r>
              <a:rPr lang="en-US" sz="2000" dirty="0" smtClean="0"/>
              <a:t>Initiatives and referendums</a:t>
            </a:r>
          </a:p>
          <a:p>
            <a:r>
              <a:rPr lang="en-US" sz="2000" dirty="0" smtClean="0"/>
              <a:t>Direct Action—civil </a:t>
            </a:r>
            <a:r>
              <a:rPr lang="en-US" sz="2000" dirty="0" err="1" smtClean="0"/>
              <a:t>disobediance</a:t>
            </a:r>
            <a:endParaRPr lang="en-US" sz="2000" dirty="0" smtClean="0"/>
          </a:p>
          <a:p>
            <a:endParaRPr lang="en-US" sz="2000" dirty="0" smtClean="0"/>
          </a:p>
          <a:p>
            <a:r>
              <a:rPr lang="en-US" sz="2000" b="1" dirty="0" smtClean="0"/>
              <a:t>Experience of community</a:t>
            </a:r>
            <a:endParaRPr lang="en-US" sz="2000" dirty="0" smtClean="0"/>
          </a:p>
          <a:p>
            <a:r>
              <a:rPr lang="en-US" sz="2000" dirty="0" smtClean="0"/>
              <a:t>Media</a:t>
            </a:r>
          </a:p>
          <a:p>
            <a:r>
              <a:rPr lang="en-US" sz="2000" dirty="0" smtClean="0"/>
              <a:t>Civic space</a:t>
            </a:r>
          </a:p>
          <a:p>
            <a:pPr>
              <a:buNone/>
            </a:pPr>
            <a:endParaRPr lang="en-US" sz="2000" dirty="0" smtClean="0"/>
          </a:p>
          <a:p>
            <a:endParaRPr lang="en-US" sz="2000" dirty="0"/>
          </a:p>
        </p:txBody>
      </p:sp>
    </p:spTree>
  </p:cSld>
  <p:clrMapOvr>
    <a:masterClrMapping/>
  </p:clrMapOvr>
  <p:timing>
    <p:tnLst>
      <p:par>
        <p:cTn id="1" dur="indefinite" restart="never" nodeType="tmRoot"/>
      </p:par>
    </p:tnLst>
  </p:timing>
</p:sld>
</file>

<file path=ppt/slides/slide3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97730" name="Rectangle 2"/>
          <p:cNvSpPr>
            <a:spLocks noGrp="1" noChangeArrowheads="1"/>
          </p:cNvSpPr>
          <p:nvPr>
            <p:ph type="title"/>
          </p:nvPr>
        </p:nvSpPr>
        <p:spPr/>
        <p:txBody>
          <a:bodyPr/>
          <a:lstStyle/>
          <a:p>
            <a:r>
              <a:rPr lang="en-US" sz="3600"/>
              <a:t>Civic Innovations through Collaborations and Partnerships</a:t>
            </a:r>
            <a:endParaRPr lang="en-US"/>
          </a:p>
        </p:txBody>
      </p:sp>
      <p:sp>
        <p:nvSpPr>
          <p:cNvPr id="1097732" name="Oval 4"/>
          <p:cNvSpPr>
            <a:spLocks noChangeArrowheads="1"/>
          </p:cNvSpPr>
          <p:nvPr/>
        </p:nvSpPr>
        <p:spPr bwMode="blackWhite">
          <a:xfrm>
            <a:off x="990600" y="1752600"/>
            <a:ext cx="2438400" cy="2209800"/>
          </a:xfrm>
          <a:prstGeom prst="ellipse">
            <a:avLst/>
          </a:prstGeom>
          <a:solidFill>
            <a:srgbClr val="BCBCBC"/>
          </a:solidFill>
          <a:ln w="9525">
            <a:solidFill>
              <a:schemeClr val="tx1"/>
            </a:solidFill>
            <a:round/>
            <a:headEnd/>
            <a:tailEnd/>
          </a:ln>
          <a:effectLst/>
        </p:spPr>
        <p:txBody>
          <a:bodyPr wrap="none" anchor="ctr">
            <a:prstTxWarp prst="textNoShape">
              <a:avLst/>
            </a:prstTxWarp>
          </a:bodyPr>
          <a:lstStyle/>
          <a:p>
            <a:r>
              <a:rPr lang="en-US" sz="2400">
                <a:solidFill>
                  <a:srgbClr val="171717"/>
                </a:solidFill>
                <a:effectLst>
                  <a:outerShdw blurRad="38100" dist="38100" dir="2700000" algn="tl">
                    <a:srgbClr val="000000"/>
                  </a:outerShdw>
                </a:effectLst>
              </a:rPr>
              <a:t>Market</a:t>
            </a:r>
          </a:p>
        </p:txBody>
      </p:sp>
      <p:sp>
        <p:nvSpPr>
          <p:cNvPr id="1097733" name="Oval 5"/>
          <p:cNvSpPr>
            <a:spLocks noChangeArrowheads="1"/>
          </p:cNvSpPr>
          <p:nvPr/>
        </p:nvSpPr>
        <p:spPr bwMode="blackWhite">
          <a:xfrm>
            <a:off x="5791200" y="1676400"/>
            <a:ext cx="2438400" cy="2209800"/>
          </a:xfrm>
          <a:prstGeom prst="ellipse">
            <a:avLst/>
          </a:prstGeom>
          <a:solidFill>
            <a:srgbClr val="BCBCBC"/>
          </a:solidFill>
          <a:ln w="9525">
            <a:solidFill>
              <a:schemeClr val="tx1"/>
            </a:solidFill>
            <a:round/>
            <a:headEnd/>
            <a:tailEnd/>
          </a:ln>
          <a:effectLst/>
        </p:spPr>
        <p:txBody>
          <a:bodyPr wrap="none" anchor="ctr">
            <a:prstTxWarp prst="textNoShape">
              <a:avLst/>
            </a:prstTxWarp>
          </a:bodyPr>
          <a:lstStyle/>
          <a:p>
            <a:r>
              <a:rPr lang="en-US" sz="2400">
                <a:solidFill>
                  <a:srgbClr val="171717"/>
                </a:solidFill>
                <a:effectLst>
                  <a:outerShdw blurRad="38100" dist="38100" dir="2700000" algn="tl">
                    <a:srgbClr val="000000"/>
                  </a:outerShdw>
                </a:effectLst>
              </a:rPr>
              <a:t>Public Sector</a:t>
            </a:r>
            <a:endParaRPr lang="en-US"/>
          </a:p>
        </p:txBody>
      </p:sp>
      <p:sp>
        <p:nvSpPr>
          <p:cNvPr id="1097734" name="Oval 6"/>
          <p:cNvSpPr>
            <a:spLocks noChangeArrowheads="1"/>
          </p:cNvSpPr>
          <p:nvPr/>
        </p:nvSpPr>
        <p:spPr bwMode="blackWhite">
          <a:xfrm>
            <a:off x="3505200" y="4038600"/>
            <a:ext cx="2438400" cy="2209800"/>
          </a:xfrm>
          <a:prstGeom prst="ellipse">
            <a:avLst/>
          </a:prstGeom>
          <a:solidFill>
            <a:srgbClr val="BCBCBC"/>
          </a:solidFill>
          <a:ln w="9525">
            <a:solidFill>
              <a:schemeClr val="tx1"/>
            </a:solidFill>
            <a:round/>
            <a:headEnd/>
            <a:tailEnd/>
          </a:ln>
          <a:effectLst/>
        </p:spPr>
        <p:txBody>
          <a:bodyPr wrap="none" anchor="ctr">
            <a:prstTxWarp prst="textNoShape">
              <a:avLst/>
            </a:prstTxWarp>
          </a:bodyPr>
          <a:lstStyle/>
          <a:p>
            <a:r>
              <a:rPr lang="en-US" sz="2400" dirty="0">
                <a:solidFill>
                  <a:srgbClr val="171717"/>
                </a:solidFill>
                <a:effectLst>
                  <a:outerShdw blurRad="38100" dist="38100" dir="2700000" algn="tl">
                    <a:srgbClr val="000000"/>
                  </a:outerShdw>
                </a:effectLst>
              </a:rPr>
              <a:t>Civil Society</a:t>
            </a:r>
          </a:p>
        </p:txBody>
      </p:sp>
      <p:sp>
        <p:nvSpPr>
          <p:cNvPr id="6" name="TextBox 5"/>
          <p:cNvSpPr txBox="1"/>
          <p:nvPr/>
        </p:nvSpPr>
        <p:spPr>
          <a:xfrm>
            <a:off x="6172200" y="5181600"/>
            <a:ext cx="2006867" cy="369332"/>
          </a:xfrm>
          <a:prstGeom prst="rect">
            <a:avLst/>
          </a:prstGeom>
          <a:noFill/>
        </p:spPr>
        <p:txBody>
          <a:bodyPr wrap="none" rtlCol="0">
            <a:spAutoFit/>
          </a:bodyPr>
          <a:lstStyle/>
          <a:p>
            <a:r>
              <a:rPr lang="en-US" dirty="0" smtClean="0">
                <a:solidFill>
                  <a:srgbClr val="FF0000"/>
                </a:solidFill>
              </a:rPr>
              <a:t>Least Understood</a:t>
            </a:r>
            <a:endParaRPr lang="en-US" dirty="0">
              <a:solidFill>
                <a:srgbClr val="FF0000"/>
              </a:solidFill>
            </a:endParaRPr>
          </a:p>
        </p:txBody>
      </p:sp>
    </p:spTree>
  </p:cSld>
  <p:clrMapOvr>
    <a:masterClrMapping/>
  </p:clrMapOvr>
  <p:timing>
    <p:tnLst>
      <p:par>
        <p:cTn id="1" dur="indefinite" restart="never" nodeType="tmRoot"/>
      </p:par>
    </p:tnLst>
  </p:timing>
</p:sld>
</file>

<file path=ppt/slides/slide3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smtClean="0">
                <a:ea typeface="ＭＳ Ｐゴシック" charset="-128"/>
                <a:cs typeface="ＭＳ Ｐゴシック" charset="-128"/>
              </a:rPr>
              <a:t>Each Sector has Different functions and Capacities</a:t>
            </a:r>
          </a:p>
        </p:txBody>
      </p:sp>
      <p:sp>
        <p:nvSpPr>
          <p:cNvPr id="3" name="Content Placeholder 2"/>
          <p:cNvSpPr>
            <a:spLocks noGrp="1"/>
          </p:cNvSpPr>
          <p:nvPr>
            <p:ph idx="1"/>
          </p:nvPr>
        </p:nvSpPr>
        <p:spPr>
          <a:xfrm>
            <a:off x="457200" y="2209800"/>
            <a:ext cx="8229600" cy="3921125"/>
          </a:xfrm>
        </p:spPr>
        <p:txBody>
          <a:bodyPr/>
          <a:lstStyle/>
          <a:p>
            <a:pPr>
              <a:buFont typeface="Wingdings" pitchFamily="-110" charset="2"/>
              <a:buChar char="Ø"/>
              <a:defRPr/>
            </a:pPr>
            <a:r>
              <a:rPr lang="en-US" u="sng" dirty="0" smtClean="0">
                <a:ea typeface="ＭＳ Ｐゴシック" charset="-128"/>
                <a:cs typeface="ＭＳ Ｐゴシック" charset="-128"/>
              </a:rPr>
              <a:t>NGOS</a:t>
            </a:r>
          </a:p>
          <a:p>
            <a:pPr>
              <a:buFont typeface="Wingdings" pitchFamily="-110" charset="2"/>
              <a:buChar char="Ø"/>
              <a:defRPr/>
            </a:pPr>
            <a:r>
              <a:rPr lang="en-US" dirty="0" smtClean="0">
                <a:ea typeface="ＭＳ Ｐゴシック" charset="-128"/>
                <a:cs typeface="ＭＳ Ｐゴシック" charset="-128"/>
              </a:rPr>
              <a:t>Innovation and incubation of new ideas, </a:t>
            </a:r>
          </a:p>
          <a:p>
            <a:pPr>
              <a:buFont typeface="Wingdings" pitchFamily="-110" charset="2"/>
              <a:buChar char="Ø"/>
              <a:defRPr/>
            </a:pPr>
            <a:r>
              <a:rPr lang="en-US" dirty="0" smtClean="0">
                <a:ea typeface="ＭＳ Ｐゴシック" charset="-128"/>
                <a:cs typeface="ＭＳ Ｐゴシック" charset="-128"/>
              </a:rPr>
              <a:t>Fill niches before there is profit, </a:t>
            </a:r>
          </a:p>
          <a:p>
            <a:pPr>
              <a:buFont typeface="Wingdings" pitchFamily="-110" charset="2"/>
              <a:buChar char="Ø"/>
              <a:defRPr/>
            </a:pPr>
            <a:r>
              <a:rPr lang="en-US" dirty="0" smtClean="0">
                <a:ea typeface="ＭＳ Ｐゴシック" charset="-128"/>
                <a:cs typeface="ＭＳ Ｐゴシック" charset="-128"/>
              </a:rPr>
              <a:t>Building trust, </a:t>
            </a:r>
          </a:p>
          <a:p>
            <a:pPr>
              <a:buFont typeface="Wingdings" pitchFamily="-110" charset="2"/>
              <a:buChar char="Ø"/>
              <a:defRPr/>
            </a:pPr>
            <a:r>
              <a:rPr lang="en-US" dirty="0" smtClean="0">
                <a:ea typeface="ＭＳ Ｐゴシック" charset="-128"/>
                <a:cs typeface="ＭＳ Ｐゴシック" charset="-128"/>
              </a:rPr>
              <a:t>Mobilizing</a:t>
            </a:r>
          </a:p>
          <a:p>
            <a:pPr>
              <a:buFont typeface="Wingdings" pitchFamily="-110" charset="2"/>
              <a:buChar char="Ø"/>
              <a:defRPr/>
            </a:pPr>
            <a:r>
              <a:rPr lang="en-US" dirty="0" smtClean="0">
                <a:ea typeface="ＭＳ Ｐゴシック" charset="-128"/>
                <a:cs typeface="ＭＳ Ｐゴシック" charset="-128"/>
              </a:rPr>
              <a:t>Holding ground before institutions</a:t>
            </a:r>
          </a:p>
        </p:txBody>
      </p:sp>
    </p:spTree>
  </p:cSld>
  <p:clrMapOvr>
    <a:masterClrMapping/>
  </p:clrMapOvr>
  <p:timing>
    <p:tnLst>
      <p:par>
        <p:cTn id="1" dur="indefinite" restart="never" nodeType="tmRoot"/>
      </p:par>
    </p:tnLst>
  </p:timing>
</p:sld>
</file>

<file path=ppt/slides/slide3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Need for Civic Innovation</a:t>
            </a:r>
            <a:endParaRPr lang="en-US" dirty="0"/>
          </a:p>
        </p:txBody>
      </p:sp>
      <p:sp>
        <p:nvSpPr>
          <p:cNvPr id="3" name="Content Placeholder 2"/>
          <p:cNvSpPr>
            <a:spLocks noGrp="1"/>
          </p:cNvSpPr>
          <p:nvPr>
            <p:ph idx="1"/>
          </p:nvPr>
        </p:nvSpPr>
        <p:spPr/>
        <p:txBody>
          <a:bodyPr/>
          <a:lstStyle/>
          <a:p>
            <a:r>
              <a:rPr lang="en-US" dirty="0" smtClean="0"/>
              <a:t>Repertories of Contention</a:t>
            </a:r>
          </a:p>
          <a:p>
            <a:r>
              <a:rPr lang="en-US" dirty="0" smtClean="0"/>
              <a:t>Organizational and Institutional Innovation</a:t>
            </a:r>
          </a:p>
          <a:p>
            <a:pPr lvl="2"/>
            <a:r>
              <a:rPr lang="en-US" dirty="0" smtClean="0"/>
              <a:t>Environmental Justice organizations</a:t>
            </a:r>
          </a:p>
          <a:p>
            <a:pPr lvl="2"/>
            <a:r>
              <a:rPr lang="en-US" dirty="0" smtClean="0"/>
              <a:t>Watershed councils</a:t>
            </a:r>
          </a:p>
          <a:p>
            <a:pPr lvl="2"/>
            <a:r>
              <a:rPr lang="en-US" dirty="0" smtClean="0"/>
              <a:t>Coalition for Livable Future</a:t>
            </a:r>
          </a:p>
          <a:p>
            <a:pPr lvl="2"/>
            <a:endParaRPr lang="en-US" dirty="0"/>
          </a:p>
        </p:txBody>
      </p:sp>
    </p:spTree>
  </p:cSld>
  <p:clrMapOvr>
    <a:masterClrMapping/>
  </p:clrMapOvr>
  <p:timing>
    <p:tnLst>
      <p:par>
        <p:cTn id="1" dur="indefinite" restart="never" nodeType="tmRoot"/>
      </p:par>
    </p:tnLst>
  </p:timing>
</p:sld>
</file>

<file path=ppt/slides/slide3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30818" name="Rectangle 2"/>
          <p:cNvSpPr>
            <a:spLocks noGrp="1" noChangeArrowheads="1"/>
          </p:cNvSpPr>
          <p:nvPr>
            <p:ph type="title"/>
          </p:nvPr>
        </p:nvSpPr>
        <p:spPr/>
        <p:txBody>
          <a:bodyPr/>
          <a:lstStyle/>
          <a:p>
            <a:r>
              <a:rPr lang="en-US" altLang="ja-JP">
                <a:ea typeface="ＭＳ Ｐゴシック" charset="-128"/>
                <a:cs typeface="ＭＳ Ｐゴシック" charset="-128"/>
              </a:rPr>
              <a:t>Importance of Diversity</a:t>
            </a:r>
          </a:p>
        </p:txBody>
      </p:sp>
      <p:sp>
        <p:nvSpPr>
          <p:cNvPr id="930819" name="Rectangle 3"/>
          <p:cNvSpPr>
            <a:spLocks noGrp="1" noChangeArrowheads="1"/>
          </p:cNvSpPr>
          <p:nvPr>
            <p:ph type="body" idx="1"/>
          </p:nvPr>
        </p:nvSpPr>
        <p:spPr/>
        <p:txBody>
          <a:bodyPr/>
          <a:lstStyle/>
          <a:p>
            <a:r>
              <a:rPr lang="en-US" altLang="ja-JP" sz="2400">
                <a:effectLst/>
                <a:latin typeface="Palatino" charset="0"/>
                <a:ea typeface="ＭＳ Ｐゴシック" charset="-128"/>
                <a:cs typeface="ＭＳ Ｐゴシック" charset="-128"/>
              </a:rPr>
              <a:t>Involvement of the diverse populations of a community is also critical, but not just because it is the just or right thing to do, but because when a community can create an inclusive democratic dialogue it is most likely to promote the most innovative solutions to community problems, and create ownership that will reduce government regulations and expenditures.</a:t>
            </a:r>
          </a:p>
          <a:p>
            <a:endParaRPr lang="en-US" altLang="ja-JP" sz="2400">
              <a:ea typeface="ＭＳ Ｐゴシック" charset="-128"/>
              <a:cs typeface="ＭＳ Ｐゴシック" charset="-128"/>
            </a:endParaRPr>
          </a:p>
        </p:txBody>
      </p:sp>
    </p:spTree>
  </p:cSld>
  <p:clrMapOvr>
    <a:masterClrMapping/>
  </p:clrMapOvr>
  <p:timing>
    <p:tnLst>
      <p:par>
        <p:cTn id="1" dur="indefinite" restart="never" nodeType="tmRoot"/>
      </p:par>
    </p:tnLst>
  </p:timing>
</p:sld>
</file>

<file path=ppt/slides/slide3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84322" name="Rectangle 2"/>
          <p:cNvSpPr>
            <a:spLocks noGrp="1" noChangeArrowheads="1"/>
          </p:cNvSpPr>
          <p:nvPr>
            <p:ph type="title"/>
          </p:nvPr>
        </p:nvSpPr>
        <p:spPr/>
        <p:txBody>
          <a:bodyPr/>
          <a:lstStyle/>
          <a:p>
            <a:pPr>
              <a:defRPr/>
            </a:pPr>
            <a:r>
              <a:rPr lang="en-US" dirty="0" smtClean="0">
                <a:ea typeface="+mj-ea"/>
                <a:cs typeface="+mj-cs"/>
              </a:rPr>
              <a:t>Morality Stories </a:t>
            </a:r>
            <a:r>
              <a:rPr lang="en-US" dirty="0" smtClean="0"/>
              <a:t>vs. Technocratic Dialogue</a:t>
            </a:r>
            <a:endParaRPr lang="en-US" dirty="0">
              <a:ea typeface="+mj-ea"/>
              <a:cs typeface="+mj-cs"/>
            </a:endParaRPr>
          </a:p>
        </p:txBody>
      </p:sp>
      <p:sp>
        <p:nvSpPr>
          <p:cNvPr id="184323" name="Rectangle 3"/>
          <p:cNvSpPr>
            <a:spLocks noGrp="1" noChangeArrowheads="1"/>
          </p:cNvSpPr>
          <p:nvPr>
            <p:ph type="body" idx="1"/>
          </p:nvPr>
        </p:nvSpPr>
        <p:spPr/>
        <p:txBody>
          <a:bodyPr/>
          <a:lstStyle/>
          <a:p>
            <a:pPr>
              <a:defRPr/>
            </a:pPr>
            <a:r>
              <a:rPr lang="en-US" dirty="0" smtClean="0">
                <a:ea typeface="+mn-ea"/>
                <a:cs typeface="+mn-cs"/>
              </a:rPr>
              <a:t>Oil Fields of South Dakota (</a:t>
            </a:r>
            <a:r>
              <a:rPr lang="en-US" dirty="0" err="1" smtClean="0">
                <a:ea typeface="+mn-ea"/>
                <a:cs typeface="+mn-cs"/>
              </a:rPr>
              <a:t>Tauxe</a:t>
            </a:r>
            <a:r>
              <a:rPr lang="en-US" dirty="0" smtClean="0">
                <a:ea typeface="+mn-ea"/>
                <a:cs typeface="+mn-cs"/>
              </a:rPr>
              <a:t>)</a:t>
            </a:r>
          </a:p>
          <a:p>
            <a:pPr>
              <a:defRPr/>
            </a:pPr>
            <a:r>
              <a:rPr lang="en-US" dirty="0" smtClean="0">
                <a:ea typeface="+mn-ea"/>
                <a:cs typeface="+mn-cs"/>
              </a:rPr>
              <a:t>Bureaucratic </a:t>
            </a:r>
            <a:r>
              <a:rPr lang="en-US" dirty="0">
                <a:ea typeface="+mn-ea"/>
                <a:cs typeface="+mn-cs"/>
              </a:rPr>
              <a:t>style was a requisite tool</a:t>
            </a:r>
          </a:p>
          <a:p>
            <a:pPr>
              <a:defRPr/>
            </a:pPr>
            <a:r>
              <a:rPr lang="en-US" dirty="0">
                <a:ea typeface="+mn-ea"/>
                <a:cs typeface="+mn-cs"/>
              </a:rPr>
              <a:t>Local people who adapted fared better than those that </a:t>
            </a:r>
            <a:r>
              <a:rPr lang="en-US" dirty="0" smtClean="0">
                <a:ea typeface="+mn-ea"/>
                <a:cs typeface="+mn-cs"/>
              </a:rPr>
              <a:t>didn’t</a:t>
            </a:r>
          </a:p>
          <a:p>
            <a:pPr>
              <a:defRPr/>
            </a:pPr>
            <a:r>
              <a:rPr lang="en-US" dirty="0" smtClean="0"/>
              <a:t>Should we adapt the morality stories with the rational scientific policy dialogue?</a:t>
            </a:r>
            <a:endParaRPr lang="en-US" dirty="0">
              <a:ea typeface="+mn-ea"/>
              <a:cs typeface="+mn-cs"/>
            </a:endParaRPr>
          </a:p>
        </p:txBody>
      </p:sp>
    </p:spTree>
  </p:cSld>
  <p:clrMapOvr>
    <a:masterClrMapping/>
  </p:clrMapOvr>
  <p:timing>
    <p:tnLst>
      <p:par>
        <p:cTn id="1" dur="indefinite" restart="never" nodeType="tmRoot"/>
      </p:par>
    </p:tnLst>
  </p:timing>
</p:sld>
</file>

<file path=ppt/slides/slide3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70754" name="Rectangle 2"/>
          <p:cNvSpPr>
            <a:spLocks noGrp="1" noChangeArrowheads="1"/>
          </p:cNvSpPr>
          <p:nvPr>
            <p:ph type="title"/>
          </p:nvPr>
        </p:nvSpPr>
        <p:spPr/>
        <p:txBody>
          <a:bodyPr/>
          <a:lstStyle/>
          <a:p>
            <a:pPr>
              <a:defRPr/>
            </a:pPr>
            <a:r>
              <a:rPr lang="en-US" sz="3200" dirty="0" smtClean="0">
                <a:ea typeface="+mj-ea"/>
                <a:cs typeface="+mj-cs"/>
              </a:rPr>
              <a:t>Science as Social Control</a:t>
            </a:r>
            <a:endParaRPr lang="en-US" dirty="0">
              <a:ea typeface="+mj-ea"/>
              <a:cs typeface="+mj-cs"/>
            </a:endParaRPr>
          </a:p>
        </p:txBody>
      </p:sp>
      <p:sp>
        <p:nvSpPr>
          <p:cNvPr id="970755" name="Rectangle 3"/>
          <p:cNvSpPr>
            <a:spLocks noGrp="1" noChangeArrowheads="1"/>
          </p:cNvSpPr>
          <p:nvPr>
            <p:ph type="body" idx="1"/>
          </p:nvPr>
        </p:nvSpPr>
        <p:spPr/>
        <p:txBody>
          <a:bodyPr/>
          <a:lstStyle/>
          <a:p>
            <a:pPr>
              <a:defRPr/>
            </a:pPr>
            <a:r>
              <a:rPr lang="en-US" dirty="0" err="1">
                <a:ea typeface="+mn-ea"/>
                <a:cs typeface="+mn-cs"/>
              </a:rPr>
              <a:t>Foucalt</a:t>
            </a:r>
            <a:r>
              <a:rPr lang="en-US" dirty="0">
                <a:ea typeface="+mn-ea"/>
                <a:cs typeface="+mn-cs"/>
              </a:rPr>
              <a:t> argues that the language and vocabulary of science constructs a political universe.  He contends that knowledge and power is built into the methodology of disciplines, and that instead of being a neutral force for discovering truth, science can be used to legitimate social control.</a:t>
            </a:r>
          </a:p>
        </p:txBody>
      </p:sp>
    </p:spTree>
  </p:cSld>
  <p:clrMapOvr>
    <a:masterClrMapping/>
  </p:clrMapOvr>
  <p:timing>
    <p:tnLst>
      <p:par>
        <p:cTn id="1" dur="indefinite" restart="never" nodeType="tmRoot"/>
      </p:par>
    </p:tnLst>
  </p:timing>
</p:sld>
</file>

<file path=ppt/slides/slide3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smtClean="0">
                <a:ea typeface="ＭＳ Ｐゴシック" charset="-128"/>
                <a:cs typeface="ＭＳ Ｐゴシック" charset="-128"/>
              </a:rPr>
              <a:t>Consensual Science</a:t>
            </a:r>
          </a:p>
        </p:txBody>
      </p:sp>
      <p:sp>
        <p:nvSpPr>
          <p:cNvPr id="3" name="Content Placeholder 2"/>
          <p:cNvSpPr>
            <a:spLocks noGrp="1"/>
          </p:cNvSpPr>
          <p:nvPr>
            <p:ph idx="1"/>
          </p:nvPr>
        </p:nvSpPr>
        <p:spPr/>
        <p:txBody>
          <a:bodyPr/>
          <a:lstStyle/>
          <a:p>
            <a:pPr>
              <a:defRPr/>
            </a:pPr>
            <a:r>
              <a:rPr lang="en-US" dirty="0" smtClean="0">
                <a:ea typeface="ＭＳ Ｐゴシック" charset="-128"/>
                <a:cs typeface="ＭＳ Ｐゴシック" charset="-128"/>
              </a:rPr>
              <a:t>Community Policy decisions are often based on consensual science agreements</a:t>
            </a:r>
          </a:p>
          <a:p>
            <a:pPr>
              <a:defRPr/>
            </a:pPr>
            <a:r>
              <a:rPr lang="en-US" dirty="0" smtClean="0">
                <a:ea typeface="ＭＳ Ｐゴシック" charset="-128"/>
                <a:cs typeface="ＭＳ Ｐゴシック" charset="-128"/>
              </a:rPr>
              <a:t>Rational scientific knowledge has to be blended with indigenous or experiential knowledge</a:t>
            </a:r>
          </a:p>
          <a:p>
            <a:pPr>
              <a:defRPr/>
            </a:pPr>
            <a:r>
              <a:rPr lang="en-US" dirty="0" smtClean="0">
                <a:ea typeface="ＭＳ Ｐゴシック" charset="-128"/>
                <a:cs typeface="ＭＳ Ｐゴシック" charset="-128"/>
              </a:rPr>
              <a:t>We are ignorant of what it takes to live in the places we live</a:t>
            </a:r>
          </a:p>
        </p:txBody>
      </p:sp>
    </p:spTree>
  </p:cSld>
  <p:clrMapOvr>
    <a:masterClrMapping/>
  </p:clrMapOvr>
  <p:timing>
    <p:tnLst>
      <p:par>
        <p:cTn id="1" dur="indefinite" restart="never" nodeType="tmRoot"/>
      </p:par>
    </p:tnLst>
  </p:timing>
</p:sld>
</file>

<file path=ppt/slides/slide3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61186" name="Rectangle 2"/>
          <p:cNvSpPr>
            <a:spLocks noGrp="1" noChangeArrowheads="1"/>
          </p:cNvSpPr>
          <p:nvPr>
            <p:ph type="title"/>
          </p:nvPr>
        </p:nvSpPr>
        <p:spPr/>
        <p:txBody>
          <a:bodyPr/>
          <a:lstStyle/>
          <a:p>
            <a:pPr>
              <a:defRPr/>
            </a:pPr>
            <a:r>
              <a:rPr lang="en-US" sz="3600" dirty="0">
                <a:ea typeface="+mj-ea"/>
                <a:cs typeface="+mj-cs"/>
              </a:rPr>
              <a:t>Communicative Planning Model</a:t>
            </a:r>
            <a:endParaRPr lang="en-US" dirty="0">
              <a:ea typeface="+mj-ea"/>
              <a:cs typeface="+mj-cs"/>
            </a:endParaRPr>
          </a:p>
        </p:txBody>
      </p:sp>
      <p:sp>
        <p:nvSpPr>
          <p:cNvPr id="861187" name="Rectangle 3"/>
          <p:cNvSpPr>
            <a:spLocks noGrp="1" noChangeArrowheads="1"/>
          </p:cNvSpPr>
          <p:nvPr>
            <p:ph type="body" idx="1"/>
          </p:nvPr>
        </p:nvSpPr>
        <p:spPr/>
        <p:txBody>
          <a:bodyPr/>
          <a:lstStyle/>
          <a:p>
            <a:pPr>
              <a:lnSpc>
                <a:spcPct val="90000"/>
              </a:lnSpc>
              <a:defRPr/>
            </a:pPr>
            <a:r>
              <a:rPr lang="en-US" dirty="0">
                <a:ea typeface="+mn-ea"/>
                <a:cs typeface="+mn-cs"/>
              </a:rPr>
              <a:t>Knowledge that is embedded in social structure</a:t>
            </a:r>
          </a:p>
          <a:p>
            <a:pPr>
              <a:lnSpc>
                <a:spcPct val="90000"/>
              </a:lnSpc>
              <a:defRPr/>
            </a:pPr>
            <a:r>
              <a:rPr lang="en-US" dirty="0">
                <a:ea typeface="+mn-ea"/>
                <a:cs typeface="+mn-cs"/>
              </a:rPr>
              <a:t>Co-producing intellectual capital</a:t>
            </a:r>
          </a:p>
          <a:p>
            <a:pPr>
              <a:lnSpc>
                <a:spcPct val="90000"/>
              </a:lnSpc>
              <a:defRPr/>
            </a:pPr>
            <a:r>
              <a:rPr lang="en-US" dirty="0">
                <a:ea typeface="+mn-ea"/>
                <a:cs typeface="+mn-cs"/>
              </a:rPr>
              <a:t>The Value of Many kinds of information</a:t>
            </a:r>
            <a:endParaRPr lang="en-US" dirty="0" smtClean="0">
              <a:ea typeface="+mn-ea"/>
              <a:cs typeface="+mn-cs"/>
            </a:endParaRPr>
          </a:p>
          <a:p>
            <a:pPr>
              <a:lnSpc>
                <a:spcPct val="90000"/>
              </a:lnSpc>
              <a:defRPr/>
            </a:pPr>
            <a:r>
              <a:rPr lang="en-US" dirty="0" smtClean="0">
                <a:ea typeface="+mn-ea"/>
                <a:cs typeface="+mn-cs"/>
              </a:rPr>
              <a:t>Repeat </a:t>
            </a:r>
            <a:r>
              <a:rPr lang="en-US" dirty="0">
                <a:ea typeface="+mn-ea"/>
                <a:cs typeface="+mn-cs"/>
              </a:rPr>
              <a:t>after me: I will learn as much from those I am “serving” as</a:t>
            </a:r>
            <a:r>
              <a:rPr lang="en-US" dirty="0" smtClean="0">
                <a:ea typeface="+mn-ea"/>
                <a:cs typeface="+mn-cs"/>
              </a:rPr>
              <a:t> </a:t>
            </a:r>
            <a:r>
              <a:rPr lang="en-US" dirty="0" smtClean="0"/>
              <a:t>I will teach them.</a:t>
            </a:r>
            <a:endParaRPr lang="en-US" dirty="0">
              <a:ea typeface="+mn-ea"/>
              <a:cs typeface="+mn-cs"/>
            </a:endParaRPr>
          </a:p>
        </p:txBody>
      </p:sp>
    </p:spTree>
  </p:cSld>
  <p:clrMapOvr>
    <a:masterClrMapping/>
  </p:clrMapOvr>
  <p:timing>
    <p:tnLst>
      <p:par>
        <p:cTn id="1" dur="indefinite" restart="never" nodeType="tmRoot"/>
      </p:par>
    </p:tnLst>
  </p:timing>
</p:sld>
</file>

<file path=ppt/slides/slide3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68962" name="Picture 2"/>
          <p:cNvPicPr>
            <a:picLocks noChangeAspect="1" noChangeArrowheads="1"/>
          </p:cNvPicPr>
          <p:nvPr/>
        </p:nvPicPr>
        <mc:AlternateContent xmlns:ma="http://schemas.microsoft.com/office/mac/drawingml/2008/main">
          <mc:Choice Requires="ma">
            <p:blipFill>
              <a:blip r:embed="rId3"/>
              <a:srcRect/>
              <a:stretch>
                <a:fillRect/>
              </a:stretch>
            </p:blipFill>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a="http://schemas.microsoft.com/office/mac/drawingml/2008/main">
            <p:blipFill>
              <a:blip r:embed="rId4"/>
              <a:srcRect/>
              <a:stretch>
                <a:fillRect/>
              </a:stretch>
            </p:blipFill>
          </mc:Fallback>
        </mc:AlternateContent>
        <p:spPr bwMode="auto">
          <a:xfrm>
            <a:off x="0" y="0"/>
            <a:ext cx="9144000" cy="68532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20578" name="Rectangle 2"/>
          <p:cNvSpPr>
            <a:spLocks noGrp="1" noChangeArrowheads="1"/>
          </p:cNvSpPr>
          <p:nvPr>
            <p:ph type="title"/>
          </p:nvPr>
        </p:nvSpPr>
        <p:spPr/>
        <p:txBody>
          <a:bodyPr/>
          <a:lstStyle/>
          <a:p>
            <a:pPr eaLnBrk="1" hangingPunct="1">
              <a:defRPr/>
            </a:pPr>
            <a:r>
              <a:rPr lang="en-US" altLang="ja-JP" sz="3600" dirty="0">
                <a:solidFill>
                  <a:srgbClr val="FF6600"/>
                </a:solidFill>
                <a:ea typeface="ＭＳ Ｐゴシック" pitchFamily="-107" charset="-128"/>
                <a:cs typeface="ＭＳ Ｐゴシック" pitchFamily="-107" charset="-128"/>
              </a:rPr>
              <a:t>Engaged Schools and Universities</a:t>
            </a:r>
            <a:endParaRPr lang="en-US" altLang="ja-JP" dirty="0">
              <a:solidFill>
                <a:srgbClr val="FF6600"/>
              </a:solidFill>
              <a:ea typeface="ＭＳ Ｐゴシック" pitchFamily="-107" charset="-128"/>
              <a:cs typeface="ＭＳ Ｐゴシック" pitchFamily="-107" charset="-128"/>
            </a:endParaRPr>
          </a:p>
        </p:txBody>
      </p:sp>
      <p:sp>
        <p:nvSpPr>
          <p:cNvPr id="920579" name="Rectangle 3"/>
          <p:cNvSpPr>
            <a:spLocks noGrp="1" noChangeArrowheads="1"/>
          </p:cNvSpPr>
          <p:nvPr>
            <p:ph type="body" idx="1"/>
          </p:nvPr>
        </p:nvSpPr>
        <p:spPr/>
        <p:txBody>
          <a:bodyPr/>
          <a:lstStyle/>
          <a:p>
            <a:pPr eaLnBrk="1" hangingPunct="1">
              <a:buFont typeface="Wingdings" pitchFamily="-109" charset="2"/>
              <a:buNone/>
              <a:defRPr/>
            </a:pPr>
            <a:r>
              <a:rPr lang="en-US" altLang="ja-JP"/>
              <a:t>The civic health of a community depends on an education system that nurtures good citizens as well as wage earners</a:t>
            </a:r>
          </a:p>
          <a:p>
            <a:pPr eaLnBrk="1" hangingPunct="1">
              <a:buFont typeface="Wingdings" pitchFamily="-109" charset="2"/>
              <a:buNone/>
              <a:defRPr/>
            </a:pPr>
            <a:r>
              <a:rPr lang="en-US" altLang="ja-JP"/>
              <a:t>It is a public good that lowers the cost of governance</a:t>
            </a:r>
          </a:p>
          <a:p>
            <a:pPr eaLnBrk="1" hangingPunct="1">
              <a:buFont typeface="Wingdings" pitchFamily="-109" charset="2"/>
              <a:buNone/>
              <a:defRPr/>
            </a:pPr>
            <a:r>
              <a:rPr lang="en-US" altLang="ja-JP"/>
              <a:t>Universities are incubators for innovative community problem solving</a:t>
            </a:r>
          </a:p>
          <a:p>
            <a:pPr eaLnBrk="1" hangingPunct="1">
              <a:buFont typeface="Wingdings" pitchFamily="-109" charset="2"/>
              <a:buNone/>
              <a:defRPr/>
            </a:pPr>
            <a:r>
              <a:rPr lang="en-US" altLang="ja-JP"/>
              <a:t>Portland State University—Service Learning Program</a:t>
            </a:r>
          </a:p>
        </p:txBody>
      </p:sp>
    </p:spTree>
  </p:cSld>
  <p:clrMapOvr>
    <a:masterClrMapping/>
  </p:clrMapOvr>
  <p:timing>
    <p:tnLst>
      <p:par>
        <p:cTn id="1" dur="indefinite" restart="never" nodeType="tmRoot"/>
      </p:par>
    </p:tnLst>
  </p:timing>
</p:sld>
</file>

<file path=ppt/slides/slide3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The Value of an Education</a:t>
            </a:r>
            <a:endParaRPr lang="en-US" dirty="0"/>
          </a:p>
        </p:txBody>
      </p:sp>
      <p:sp>
        <p:nvSpPr>
          <p:cNvPr id="3" name="Content Placeholder 2"/>
          <p:cNvSpPr>
            <a:spLocks noGrp="1"/>
          </p:cNvSpPr>
          <p:nvPr>
            <p:ph idx="1"/>
          </p:nvPr>
        </p:nvSpPr>
        <p:spPr/>
        <p:txBody>
          <a:bodyPr/>
          <a:lstStyle/>
          <a:p>
            <a:pPr>
              <a:defRPr/>
            </a:pPr>
            <a:r>
              <a:rPr lang="en-US" dirty="0" smtClean="0"/>
              <a:t>To Get a Job, but also</a:t>
            </a:r>
          </a:p>
          <a:p>
            <a:pPr>
              <a:defRPr/>
            </a:pPr>
            <a:r>
              <a:rPr lang="en-US" dirty="0" smtClean="0"/>
              <a:t>Develop social network</a:t>
            </a:r>
          </a:p>
          <a:p>
            <a:pPr>
              <a:defRPr/>
            </a:pPr>
            <a:r>
              <a:rPr lang="en-US" dirty="0" smtClean="0"/>
              <a:t>The value of an education at, for example, Harvard is as much or more about the ties one makes as the actual education</a:t>
            </a:r>
          </a:p>
          <a:p>
            <a:pPr>
              <a:defRPr/>
            </a:pPr>
            <a:r>
              <a:rPr lang="en-US" dirty="0" smtClean="0"/>
              <a:t>Bridging social capital as well as bonding</a:t>
            </a:r>
          </a:p>
          <a:p>
            <a:pPr>
              <a:defRPr/>
            </a:pPr>
            <a:r>
              <a:rPr lang="en-US" dirty="0" smtClean="0"/>
              <a:t>Be willing and able to be a good and effective citizen</a:t>
            </a:r>
            <a:endParaRPr lang="en-US" dirty="0"/>
          </a:p>
        </p:txBody>
      </p:sp>
    </p:spTree>
  </p:cSld>
  <p:clrMapOvr>
    <a:masterClrMapping/>
  </p:clrMapOvr>
  <p:timing>
    <p:tnLst>
      <p:par>
        <p:cTn id="1" dur="indefinite" restart="never" nodeType="tmRoot"/>
      </p:par>
    </p:tnLst>
  </p:timing>
</p:sld>
</file>

<file path=ppt/slides/slide3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74819" name="Rectangle 3"/>
          <p:cNvSpPr>
            <a:spLocks noGrp="1" noChangeArrowheads="1"/>
          </p:cNvSpPr>
          <p:nvPr>
            <p:ph type="title"/>
          </p:nvPr>
        </p:nvSpPr>
        <p:spPr>
          <a:xfrm>
            <a:off x="762000" y="685800"/>
            <a:ext cx="8001000" cy="1143000"/>
          </a:xfrm>
        </p:spPr>
        <p:txBody>
          <a:bodyPr anchorCtr="0"/>
          <a:lstStyle/>
          <a:p>
            <a:pPr eaLnBrk="1" hangingPunct="1">
              <a:defRPr/>
            </a:pPr>
            <a:r>
              <a:rPr lang="en-US" sz="3000" dirty="0" smtClean="0">
                <a:solidFill>
                  <a:schemeClr val="tx1"/>
                </a:solidFill>
                <a:ea typeface="+mj-ea"/>
                <a:cs typeface="+mj-cs"/>
              </a:rPr>
              <a:t>Portland State University—Service Learning</a:t>
            </a:r>
            <a:endParaRPr lang="en-US" sz="4000" dirty="0">
              <a:ea typeface="+mj-ea"/>
              <a:cs typeface="+mj-cs"/>
            </a:endParaRPr>
          </a:p>
        </p:txBody>
      </p:sp>
      <p:sp>
        <p:nvSpPr>
          <p:cNvPr id="84995" name="Rectangle 4"/>
          <p:cNvSpPr>
            <a:spLocks noChangeArrowheads="1"/>
          </p:cNvSpPr>
          <p:nvPr/>
        </p:nvSpPr>
        <p:spPr bwMode="auto">
          <a:xfrm>
            <a:off x="1066800" y="2133600"/>
            <a:ext cx="7086600" cy="2336800"/>
          </a:xfrm>
          <a:prstGeom prst="rect">
            <a:avLst/>
          </a:prstGeom>
          <a:noFill/>
          <a:ln w="9525">
            <a:noFill/>
            <a:miter lim="800000"/>
            <a:headEnd/>
            <a:tailEnd/>
          </a:ln>
        </p:spPr>
        <p:txBody>
          <a:bodyPr>
            <a:prstTxWarp prst="textNoShape">
              <a:avLst/>
            </a:prstTxWarp>
            <a:spAutoFit/>
          </a:bodyPr>
          <a:lstStyle/>
          <a:p>
            <a:pPr eaLnBrk="0" hangingPunct="0">
              <a:spcBef>
                <a:spcPct val="20000"/>
              </a:spcBef>
              <a:buFont typeface="Wingdings" pitchFamily="-110" charset="2"/>
              <a:buChar char="§"/>
            </a:pPr>
            <a:r>
              <a:rPr lang="en-US" sz="2800">
                <a:latin typeface="Helvetica" pitchFamily="-110" charset="0"/>
              </a:rPr>
              <a:t> Annually, 7800 students formally 	</a:t>
            </a:r>
            <a:br>
              <a:rPr lang="en-US" sz="2800">
                <a:latin typeface="Helvetica" pitchFamily="-110" charset="0"/>
              </a:rPr>
            </a:br>
            <a:r>
              <a:rPr lang="en-US" sz="2800">
                <a:latin typeface="Helvetica" pitchFamily="-110" charset="0"/>
              </a:rPr>
              <a:t>  participate in CBL courses</a:t>
            </a:r>
          </a:p>
          <a:p>
            <a:pPr eaLnBrk="0" hangingPunct="0">
              <a:spcBef>
                <a:spcPct val="20000"/>
              </a:spcBef>
              <a:buFont typeface="Wingdings" pitchFamily="-110" charset="2"/>
              <a:buChar char="§"/>
            </a:pPr>
            <a:r>
              <a:rPr lang="en-US" sz="2800">
                <a:latin typeface="Helvetica" pitchFamily="-110" charset="0"/>
              </a:rPr>
              <a:t> Over 400 faculty involved</a:t>
            </a:r>
          </a:p>
          <a:p>
            <a:pPr eaLnBrk="0" hangingPunct="0">
              <a:spcBef>
                <a:spcPct val="20000"/>
              </a:spcBef>
              <a:buFont typeface="Wingdings" pitchFamily="-110" charset="2"/>
              <a:buChar char="§"/>
            </a:pPr>
            <a:r>
              <a:rPr lang="en-US" sz="2800">
                <a:latin typeface="Helvetica" pitchFamily="-110" charset="0"/>
              </a:rPr>
              <a:t> 1000 community partners</a:t>
            </a:r>
            <a:endParaRPr lang="en-US" sz="3200">
              <a:latin typeface="Helvetica" pitchFamily="-110" charset="0"/>
            </a:endParaRPr>
          </a:p>
          <a:p>
            <a:pPr eaLnBrk="0" hangingPunct="0">
              <a:spcBef>
                <a:spcPct val="20000"/>
              </a:spcBef>
            </a:pPr>
            <a:endParaRPr lang="en-US" sz="2000" u="sng">
              <a:latin typeface="Helvetica" pitchFamily="-110" charset="0"/>
            </a:endParaRPr>
          </a:p>
        </p:txBody>
      </p:sp>
    </p:spTree>
  </p:cSld>
  <p:clrMapOvr>
    <a:masterClrMapping/>
  </p:clrMapOvr>
  <p:timing>
    <p:tnLst>
      <p:par>
        <p:cTn id="1" dur="indefinite" restart="never" nodeType="tmRoot"/>
      </p:par>
    </p:tnLst>
  </p:timing>
</p:sld>
</file>

<file path=ppt/slides/slide3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8130" name="Rectangle 2"/>
          <p:cNvSpPr>
            <a:spLocks noChangeArrowheads="1"/>
          </p:cNvSpPr>
          <p:nvPr/>
        </p:nvSpPr>
        <p:spPr bwMode="auto">
          <a:xfrm>
            <a:off x="533400" y="228600"/>
            <a:ext cx="8153400" cy="685800"/>
          </a:xfrm>
          <a:prstGeom prst="rect">
            <a:avLst/>
          </a:prstGeom>
          <a:solidFill>
            <a:srgbClr val="FFCCCC"/>
          </a:solidFill>
          <a:ln w="9525">
            <a:noFill/>
            <a:miter lim="800000"/>
            <a:headEnd/>
            <a:tailEnd/>
          </a:ln>
        </p:spPr>
        <p:txBody>
          <a:bodyPr lIns="0" tIns="0" rIns="0" bIns="76176">
            <a:prstTxWarp prst="textNoShape">
              <a:avLst/>
            </a:prstTxWarp>
            <a:spAutoFit/>
          </a:bodyPr>
          <a:lstStyle/>
          <a:p>
            <a:r>
              <a:rPr lang="en-US" altLang="ja-JP" sz="4000" b="1">
                <a:effectLst/>
                <a:ea typeface="Arial" charset="0"/>
                <a:cs typeface="Arial" charset="0"/>
              </a:rPr>
              <a:t>CIVIC CAPACITY MATRIX</a:t>
            </a:r>
            <a:endParaRPr lang="en-US" altLang="ja-JP" sz="4000" b="1">
              <a:solidFill>
                <a:srgbClr val="CC0000"/>
              </a:solidFill>
              <a:effectLst/>
              <a:ea typeface="ＭＳ Ｐゴシック" charset="-128"/>
              <a:cs typeface="ＭＳ Ｐゴシック" charset="-128"/>
            </a:endParaRPr>
          </a:p>
        </p:txBody>
      </p:sp>
      <p:sp>
        <p:nvSpPr>
          <p:cNvPr id="48131" name="Rectangle 3"/>
          <p:cNvSpPr>
            <a:spLocks noChangeArrowheads="1"/>
          </p:cNvSpPr>
          <p:nvPr/>
        </p:nvSpPr>
        <p:spPr bwMode="auto">
          <a:xfrm>
            <a:off x="2362200" y="1447800"/>
            <a:ext cx="6400800" cy="425450"/>
          </a:xfrm>
          <a:prstGeom prst="rect">
            <a:avLst/>
          </a:prstGeom>
          <a:solidFill>
            <a:srgbClr val="99CCFF"/>
          </a:solidFill>
          <a:ln w="9525">
            <a:noFill/>
            <a:miter lim="800000"/>
            <a:headEnd/>
            <a:tailEnd/>
          </a:ln>
        </p:spPr>
        <p:txBody>
          <a:bodyPr lIns="0" tIns="0" rIns="0" bIns="0">
            <a:prstTxWarp prst="textNoShape">
              <a:avLst/>
            </a:prstTxWarp>
            <a:spAutoFit/>
          </a:bodyPr>
          <a:lstStyle/>
          <a:p>
            <a:r>
              <a:rPr lang="en-US" altLang="ja-JP" sz="1400" b="1" u="sng">
                <a:effectLst/>
                <a:latin typeface="Times New Roman" charset="0"/>
                <a:ea typeface="Times New Roman" charset="0"/>
                <a:cs typeface="Times New Roman" charset="0"/>
              </a:rPr>
              <a:t>Types of Capacity</a:t>
            </a:r>
          </a:p>
          <a:p>
            <a:pPr algn="l" eaLnBrk="0" hangingPunct="0"/>
            <a:endParaRPr lang="ja-JP" altLang="en-US" sz="1400" b="1" u="sng">
              <a:effectLst/>
              <a:ea typeface="ＭＳ Ｐゴシック" charset="-128"/>
              <a:cs typeface="ＭＳ Ｐゴシック" charset="-128"/>
            </a:endParaRPr>
          </a:p>
        </p:txBody>
      </p:sp>
      <p:graphicFrame>
        <p:nvGraphicFramePr>
          <p:cNvPr id="1169412" name="Group 4"/>
          <p:cNvGraphicFramePr>
            <a:graphicFrameLocks noGrp="1"/>
          </p:cNvGraphicFramePr>
          <p:nvPr/>
        </p:nvGraphicFramePr>
        <p:xfrm>
          <a:off x="533400" y="1905000"/>
          <a:ext cx="8178800" cy="1371600"/>
        </p:xfrm>
        <a:graphic>
          <a:graphicData uri="http://schemas.openxmlformats.org/drawingml/2006/table">
            <a:tbl>
              <a:tblPr/>
              <a:tblGrid>
                <a:gridCol w="1822450"/>
                <a:gridCol w="2316163"/>
                <a:gridCol w="2033587"/>
                <a:gridCol w="2006600"/>
              </a:tblGrid>
              <a:tr h="530225">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2"/>
                        <a:buNone/>
                        <a:tabLst/>
                      </a:pPr>
                      <a:endParaRPr kumimoji="0" lang="ja-JP" altLang="en-US"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
                          <a:schemeClr val="hlink"/>
                        </a:buClr>
                        <a:buSzPct val="80000"/>
                        <a:buFont typeface="Wingdings" charset="2"/>
                        <a:buNone/>
                        <a:tabLst/>
                      </a:pPr>
                      <a:r>
                        <a:rPr kumimoji="0" lang="en-US" altLang="ja-JP" sz="1200" b="1"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Beliefs/Values </a:t>
                      </a:r>
                      <a:endParaRPr kumimoji="0" lang="en-US" altLang="ja-JP" sz="12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99CCFF"/>
                    </a:solidFill>
                  </a:tcPr>
                </a:tc>
                <a:tc>
                  <a:txBody>
                    <a:bodyPr/>
                    <a:lstStyle/>
                    <a:p>
                      <a:pPr marL="0" marR="0" lvl="0" indent="0" algn="ctr" defTabSz="914400" rtl="0" eaLnBrk="1" fontAlgn="base" latinLnBrk="0" hangingPunct="1">
                        <a:lnSpc>
                          <a:spcPct val="100000"/>
                        </a:lnSpc>
                        <a:spcBef>
                          <a:spcPct val="0"/>
                        </a:spcBef>
                        <a:spcAft>
                          <a:spcPct val="0"/>
                        </a:spcAft>
                        <a:buClr>
                          <a:schemeClr val="hlink"/>
                        </a:buClr>
                        <a:buSzPct val="80000"/>
                        <a:buFont typeface="Wingdings" charset="2"/>
                        <a:buNone/>
                        <a:tabLst/>
                      </a:pPr>
                      <a:r>
                        <a:rPr kumimoji="0" lang="en-US" altLang="ja-JP" sz="1200" b="1"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Knowledge</a:t>
                      </a:r>
                      <a:endParaRPr kumimoji="0" lang="en-US" altLang="ja-JP" sz="12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99CCFF"/>
                    </a:solidFill>
                  </a:tcPr>
                </a:tc>
                <a:tc>
                  <a:txBody>
                    <a:bodyPr/>
                    <a:lstStyle/>
                    <a:p>
                      <a:pPr marL="0" marR="0" lvl="0" indent="0" algn="ctr" defTabSz="914400" rtl="0" eaLnBrk="1" fontAlgn="base" latinLnBrk="0" hangingPunct="1">
                        <a:lnSpc>
                          <a:spcPct val="100000"/>
                        </a:lnSpc>
                        <a:spcBef>
                          <a:spcPct val="0"/>
                        </a:spcBef>
                        <a:spcAft>
                          <a:spcPct val="0"/>
                        </a:spcAft>
                        <a:buClr>
                          <a:schemeClr val="hlink"/>
                        </a:buClr>
                        <a:buSzPct val="80000"/>
                        <a:buFont typeface="Wingdings" charset="2"/>
                        <a:buNone/>
                        <a:tabLst/>
                      </a:pPr>
                      <a:r>
                        <a:rPr kumimoji="0" lang="en-US" altLang="ja-JP" sz="1200" b="1"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Skills</a:t>
                      </a:r>
                      <a:endParaRPr kumimoji="0" lang="en-US" altLang="ja-JP" sz="12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99CCFF"/>
                    </a:solidFill>
                  </a:tcPr>
                </a:tc>
              </a:tr>
              <a:tr h="841375">
                <a:tc>
                  <a:txBody>
                    <a:bodyPr/>
                    <a:lstStyle/>
                    <a:p>
                      <a:pPr marL="0" marR="0" lvl="0" indent="0" algn="ctr" defTabSz="914400" rtl="0" eaLnBrk="1" fontAlgn="base" latinLnBrk="0" hangingPunct="1">
                        <a:lnSpc>
                          <a:spcPct val="100000"/>
                        </a:lnSpc>
                        <a:spcBef>
                          <a:spcPct val="0"/>
                        </a:spcBef>
                        <a:spcAft>
                          <a:spcPct val="0"/>
                        </a:spcAft>
                        <a:buClr>
                          <a:schemeClr val="hlink"/>
                        </a:buClr>
                        <a:buSzPct val="80000"/>
                        <a:buFont typeface="Wingdings" charset="2"/>
                        <a:buNone/>
                        <a:tabLst/>
                      </a:pPr>
                      <a:r>
                        <a:rPr kumimoji="0" lang="en-US" altLang="ja-JP" sz="1400" b="1" i="0" u="sng"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Levels of Activity</a:t>
                      </a:r>
                    </a:p>
                    <a:p>
                      <a:pPr marL="0" marR="0" lvl="0" indent="0" algn="ctr" defTabSz="914400" rtl="0" eaLnBrk="1" fontAlgn="base" latinLnBrk="0" hangingPunct="1">
                        <a:lnSpc>
                          <a:spcPct val="100000"/>
                        </a:lnSpc>
                        <a:spcBef>
                          <a:spcPct val="0"/>
                        </a:spcBef>
                        <a:spcAft>
                          <a:spcPct val="0"/>
                        </a:spcAft>
                        <a:buClr>
                          <a:schemeClr val="hlink"/>
                        </a:buClr>
                        <a:buSzPct val="80000"/>
                        <a:buFont typeface="Wingdings" charset="2"/>
                        <a:buNone/>
                        <a:tabLst/>
                      </a:pPr>
                      <a:endParaRPr kumimoji="0" lang="ja-JP" altLang="en-US" sz="1400" b="1" i="0" u="sng"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2"/>
                        <a:buNone/>
                        <a:tabLst/>
                      </a:pPr>
                      <a:endParaRPr kumimoji="0" lang="ja-JP" altLang="en-US"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2"/>
                        <a:buNone/>
                        <a:tabLst/>
                      </a:pPr>
                      <a:endParaRPr kumimoji="0" lang="ja-JP" altLang="en-US"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2"/>
                        <a:buNone/>
                        <a:tabLst/>
                      </a:pPr>
                      <a:endParaRPr kumimoji="0" lang="ja-JP" altLang="en-US"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graphicFrame>
        <p:nvGraphicFramePr>
          <p:cNvPr id="1169434" name="Group 26"/>
          <p:cNvGraphicFramePr>
            <a:graphicFrameLocks noGrp="1"/>
          </p:cNvGraphicFramePr>
          <p:nvPr/>
        </p:nvGraphicFramePr>
        <p:xfrm>
          <a:off x="533400" y="2438400"/>
          <a:ext cx="8178800" cy="1728788"/>
        </p:xfrm>
        <a:graphic>
          <a:graphicData uri="http://schemas.openxmlformats.org/drawingml/2006/table">
            <a:tbl>
              <a:tblPr/>
              <a:tblGrid>
                <a:gridCol w="1820863"/>
                <a:gridCol w="2311400"/>
                <a:gridCol w="2022475"/>
                <a:gridCol w="2024062"/>
              </a:tblGrid>
              <a:tr h="838200">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charset="2"/>
                        <a:buNone/>
                        <a:tabLst>
                          <a:tab pos="228600" algn="l"/>
                        </a:tabLst>
                      </a:pPr>
                      <a:endParaRPr kumimoji="0" lang="ja-JP" altLang="en-US" sz="1200" b="1"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p>
                      <a:pPr marL="0" marR="0" lvl="0" indent="0" algn="l" defTabSz="914400" rtl="0" eaLnBrk="1" fontAlgn="base" latinLnBrk="0" hangingPunct="1">
                        <a:lnSpc>
                          <a:spcPct val="100000"/>
                        </a:lnSpc>
                        <a:spcBef>
                          <a:spcPct val="0"/>
                        </a:spcBef>
                        <a:spcAft>
                          <a:spcPct val="0"/>
                        </a:spcAft>
                        <a:buClr>
                          <a:schemeClr val="hlink"/>
                        </a:buClr>
                        <a:buSzPct val="80000"/>
                        <a:buFont typeface="Wingdings" charset="2"/>
                        <a:buNone/>
                        <a:tabLst>
                          <a:tab pos="228600" algn="l"/>
                        </a:tabLst>
                      </a:pPr>
                      <a:endParaRPr kumimoji="0" lang="ja-JP" altLang="en-US" sz="1200" b="1"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p>
                      <a:pPr marL="0" marR="0" lvl="0" indent="0" algn="l" defTabSz="914400" rtl="0" eaLnBrk="1" fontAlgn="base" latinLnBrk="0" hangingPunct="1">
                        <a:lnSpc>
                          <a:spcPct val="100000"/>
                        </a:lnSpc>
                        <a:spcBef>
                          <a:spcPct val="0"/>
                        </a:spcBef>
                        <a:spcAft>
                          <a:spcPct val="0"/>
                        </a:spcAft>
                        <a:buClr>
                          <a:schemeClr val="hlink"/>
                        </a:buClr>
                        <a:buSzPct val="80000"/>
                        <a:buFont typeface="Wingdings" charset="2"/>
                        <a:buNone/>
                        <a:tabLst>
                          <a:tab pos="228600" algn="l"/>
                        </a:tabLst>
                      </a:pPr>
                      <a:r>
                        <a:rPr kumimoji="0" lang="en-US" altLang="ja-JP" sz="1200" b="1"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Individual</a:t>
                      </a:r>
                      <a:endParaRPr kumimoji="0" lang="en-US" altLang="ja-JP" sz="12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Beliefs/values regarding </a:t>
                      </a:r>
                      <a:endParaRPr kumimoji="0" lang="en-US" altLang="ja-JP" sz="800" b="1" i="0" u="sng"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p>
                      <a:pPr marL="0" marR="0" lvl="0" indent="0" algn="l" defTabSz="914400" rtl="0" eaLnBrk="0" fontAlgn="base" latinLnBrk="0" hangingPunct="0">
                        <a:lnSpc>
                          <a:spcPct val="100000"/>
                        </a:lnSpc>
                        <a:spcBef>
                          <a:spcPct val="0"/>
                        </a:spcBef>
                        <a:spcAft>
                          <a:spcPct val="0"/>
                        </a:spcAft>
                        <a:buClrTx/>
                        <a:buSzPct val="80000"/>
                        <a:buFontTx/>
                        <a:buNone/>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self-interest, self-</a:t>
                      </a:r>
                      <a:endParaRPr kumimoji="0" lang="en-US" altLang="ja-JP" sz="800" b="1" i="0" u="sng"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p>
                      <a:pPr marL="0" marR="0" lvl="0" indent="0" algn="l" defTabSz="914400" rtl="0" eaLnBrk="0" fontAlgn="base" latinLnBrk="0" hangingPunct="0">
                        <a:lnSpc>
                          <a:spcPct val="100000"/>
                        </a:lnSpc>
                        <a:spcBef>
                          <a:spcPct val="0"/>
                        </a:spcBef>
                        <a:spcAft>
                          <a:spcPct val="0"/>
                        </a:spcAft>
                        <a:buClrTx/>
                        <a:buSzPct val="80000"/>
                        <a:buFontTx/>
                        <a:buNone/>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confidence </a:t>
                      </a:r>
                      <a:endParaRPr kumimoji="0" lang="en-US" altLang="ja-JP" sz="800" b="1" i="0" u="sng"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Sense of personal efficacy</a:t>
                      </a:r>
                      <a:endParaRPr kumimoji="0" lang="en-US" altLang="ja-JP" sz="800" b="1" i="0" u="sng"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Sense of personal responsibility</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Attitudes regarding service to society</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Theories of  moral development</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Ethical Theories of care and justice</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Theories of adult learning</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Theories of adult development</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Interpersonal communication</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Capacity for self-reflection </a:t>
                      </a:r>
                      <a:endParaRPr kumimoji="0" lang="en-US" altLang="ja-JP" sz="800" b="1" i="0" u="sng"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90588">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charset="2"/>
                        <a:buNone/>
                        <a:tabLst>
                          <a:tab pos="228600" algn="l"/>
                        </a:tabLst>
                      </a:pPr>
                      <a:endParaRPr kumimoji="0" lang="ja-JP" altLang="en-US" sz="800" b="1"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p>
                      <a:pPr marL="0" marR="0" lvl="0" indent="0" algn="l" defTabSz="914400" rtl="0" eaLnBrk="1" fontAlgn="base" latinLnBrk="0" hangingPunct="1">
                        <a:lnSpc>
                          <a:spcPct val="100000"/>
                        </a:lnSpc>
                        <a:spcBef>
                          <a:spcPct val="0"/>
                        </a:spcBef>
                        <a:spcAft>
                          <a:spcPct val="0"/>
                        </a:spcAft>
                        <a:buClr>
                          <a:schemeClr val="hlink"/>
                        </a:buClr>
                        <a:buSzPct val="80000"/>
                        <a:buFont typeface="Wingdings" charset="2"/>
                        <a:buNone/>
                        <a:tabLst>
                          <a:tab pos="228600" algn="l"/>
                        </a:tabLst>
                      </a:pPr>
                      <a:r>
                        <a:rPr kumimoji="0" lang="en-US" altLang="ja-JP" sz="1200" b="1"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Group/Team</a:t>
                      </a:r>
                      <a:endParaRPr kumimoji="0" lang="en-US" altLang="ja-JP" sz="12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Beliefs/values regarding efficacy of group activity</a:t>
                      </a:r>
                      <a:endParaRPr kumimoji="0" lang="en-US" altLang="ja-JP" sz="800" b="1" i="0" u="sng"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Belief/values regarding diversity </a:t>
                      </a:r>
                      <a:endParaRPr kumimoji="0" lang="en-US" altLang="ja-JP" sz="800" b="1" i="0" u="sng"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Self-confidence and sense of efficacy when working in groups/teams</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Role theory</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Small group behavior</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Theories of diversity</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Motivation theories</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Collaboration</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Conflict resolution</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Team leadership</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Group decision-making</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Group presentation</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graphicFrame>
        <p:nvGraphicFramePr>
          <p:cNvPr id="1169451" name="Group 43"/>
          <p:cNvGraphicFramePr>
            <a:graphicFrameLocks noGrp="1"/>
          </p:cNvGraphicFramePr>
          <p:nvPr/>
        </p:nvGraphicFramePr>
        <p:xfrm>
          <a:off x="533400" y="4191000"/>
          <a:ext cx="8178800" cy="2028826"/>
        </p:xfrm>
        <a:graphic>
          <a:graphicData uri="http://schemas.openxmlformats.org/drawingml/2006/table">
            <a:tbl>
              <a:tblPr/>
              <a:tblGrid>
                <a:gridCol w="1820863"/>
                <a:gridCol w="2311400"/>
                <a:gridCol w="2022475"/>
                <a:gridCol w="2024062"/>
              </a:tblGrid>
              <a:tr h="992188">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charset="2"/>
                        <a:buNone/>
                        <a:tabLst>
                          <a:tab pos="228600" algn="l"/>
                        </a:tabLst>
                      </a:pPr>
                      <a:endParaRPr kumimoji="0" lang="ja-JP" altLang="en-US" sz="1200" b="1"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p>
                      <a:pPr marL="0" marR="0" lvl="0" indent="0" algn="l" defTabSz="914400" rtl="0" eaLnBrk="1" fontAlgn="base" latinLnBrk="0" hangingPunct="1">
                        <a:lnSpc>
                          <a:spcPct val="100000"/>
                        </a:lnSpc>
                        <a:spcBef>
                          <a:spcPct val="0"/>
                        </a:spcBef>
                        <a:spcAft>
                          <a:spcPct val="0"/>
                        </a:spcAft>
                        <a:buClr>
                          <a:schemeClr val="hlink"/>
                        </a:buClr>
                        <a:buSzPct val="80000"/>
                        <a:buFont typeface="Wingdings" charset="2"/>
                        <a:buNone/>
                        <a:tabLst>
                          <a:tab pos="228600" algn="l"/>
                        </a:tabLst>
                      </a:pPr>
                      <a:endParaRPr kumimoji="0" lang="ja-JP" altLang="en-US" sz="1200" b="1"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p>
                      <a:pPr marL="0" marR="0" lvl="0" indent="0" algn="l" defTabSz="914400" rtl="0" eaLnBrk="1" fontAlgn="base" latinLnBrk="0" hangingPunct="1">
                        <a:lnSpc>
                          <a:spcPct val="100000"/>
                        </a:lnSpc>
                        <a:spcBef>
                          <a:spcPct val="0"/>
                        </a:spcBef>
                        <a:spcAft>
                          <a:spcPct val="0"/>
                        </a:spcAft>
                        <a:buClr>
                          <a:schemeClr val="hlink"/>
                        </a:buClr>
                        <a:buSzPct val="80000"/>
                        <a:buFont typeface="Wingdings" charset="2"/>
                        <a:buNone/>
                        <a:tabLst>
                          <a:tab pos="228600" algn="l"/>
                        </a:tabLst>
                      </a:pPr>
                      <a:r>
                        <a:rPr kumimoji="0" lang="en-US" altLang="ja-JP" sz="1200" b="1"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Organizational </a:t>
                      </a:r>
                      <a:endParaRPr kumimoji="0" lang="en-US" altLang="ja-JP" sz="12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Beliefs/values regarding role of organizations in society</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Efficacy of organizational activity</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Organizational theory &amp; behavior</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Theories of organizational leadership</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Comparative value of different types of organizations (community groups, political parties, voluntary assoc., etc)</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Planning</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Coordination</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Project management</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Coaching</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Mentoring</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Facilitating</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036638">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charset="2"/>
                        <a:buNone/>
                        <a:tabLst>
                          <a:tab pos="228600" algn="l"/>
                        </a:tabLst>
                      </a:pPr>
                      <a:endParaRPr kumimoji="0" lang="ja-JP" altLang="en-US" sz="1200" b="1"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p>
                      <a:pPr marL="0" marR="0" lvl="0" indent="0" algn="l" defTabSz="914400" rtl="0" eaLnBrk="1" fontAlgn="base" latinLnBrk="0" hangingPunct="1">
                        <a:lnSpc>
                          <a:spcPct val="100000"/>
                        </a:lnSpc>
                        <a:spcBef>
                          <a:spcPct val="0"/>
                        </a:spcBef>
                        <a:spcAft>
                          <a:spcPct val="0"/>
                        </a:spcAft>
                        <a:buClr>
                          <a:schemeClr val="hlink"/>
                        </a:buClr>
                        <a:buSzPct val="80000"/>
                        <a:buFont typeface="Wingdings" charset="2"/>
                        <a:buNone/>
                        <a:tabLst>
                          <a:tab pos="228600" algn="l"/>
                        </a:tabLst>
                      </a:pPr>
                      <a:endParaRPr kumimoji="0" lang="ja-JP" altLang="en-US" sz="1200" b="1"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p>
                      <a:pPr marL="0" marR="0" lvl="0" indent="0" algn="l" defTabSz="914400" rtl="0" eaLnBrk="1" fontAlgn="base" latinLnBrk="0" hangingPunct="1">
                        <a:lnSpc>
                          <a:spcPct val="100000"/>
                        </a:lnSpc>
                        <a:spcBef>
                          <a:spcPct val="0"/>
                        </a:spcBef>
                        <a:spcAft>
                          <a:spcPct val="0"/>
                        </a:spcAft>
                        <a:buClr>
                          <a:schemeClr val="hlink"/>
                        </a:buClr>
                        <a:buSzPct val="80000"/>
                        <a:buFont typeface="Wingdings" charset="2"/>
                        <a:buNone/>
                        <a:tabLst>
                          <a:tab pos="228600" algn="l"/>
                        </a:tabLst>
                      </a:pPr>
                      <a:r>
                        <a:rPr kumimoji="0" lang="en-US" altLang="ja-JP" sz="1200" b="1"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Community/ Society</a:t>
                      </a:r>
                      <a:endParaRPr kumimoji="0" lang="en-US" altLang="ja-JP" sz="12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Beliefs/values regarding society, public/private domains </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Beliefs/values regarding social change, i.e. sense of fatalism, confidence about the future, attitude toward politics, etc.</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Public governance processes/structures</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Theories of community/society</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Origins of modern liberalism</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Understanding of comparative role of economics, sociology, political science, anthropology</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Public participation </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Meeting facilitation</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Use of quantitative/ qualitative techniques for decision-making</a:t>
                      </a:r>
                    </a:p>
                    <a:p>
                      <a:pPr marL="0" marR="0" lvl="0" indent="0" algn="l" defTabSz="914400" rtl="0" eaLnBrk="0" fontAlgn="base" latinLnBrk="0" hangingPunct="0">
                        <a:lnSpc>
                          <a:spcPct val="100000"/>
                        </a:lnSpc>
                        <a:spcBef>
                          <a:spcPct val="0"/>
                        </a:spcBef>
                        <a:spcAft>
                          <a:spcPct val="0"/>
                        </a:spcAft>
                        <a:buClrTx/>
                        <a:buSzPct val="80000"/>
                        <a:buFont typeface="Symbol" charset="2"/>
                        <a:buChar char=""/>
                        <a:tabLst>
                          <a:tab pos="228600" algn="l"/>
                        </a:tabLst>
                      </a:pPr>
                      <a:r>
                        <a:rPr kumimoji="0" lang="en-US" altLang="ja-JP" sz="800" b="0" i="0" u="none" strike="noStrike" cap="none" normalizeH="0" baseline="0">
                          <a:ln>
                            <a:noFill/>
                          </a:ln>
                          <a:solidFill>
                            <a:schemeClr val="tx1"/>
                          </a:solidFill>
                          <a:effectLst>
                            <a:outerShdw blurRad="38100" dist="38100" dir="2700000" algn="tl">
                              <a:srgbClr val="000000"/>
                            </a:outerShdw>
                          </a:effectLst>
                          <a:latin typeface="Arial" charset="0"/>
                          <a:ea typeface="ＭＳ Ｐゴシック" charset="-128"/>
                          <a:cs typeface="ＭＳ Ｐゴシック" charset="-128"/>
                        </a:rPr>
                        <a:t>Organizing and sustaining community- centered activities</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48188" name="Rectangle 60"/>
          <p:cNvSpPr>
            <a:spLocks noChangeArrowheads="1"/>
          </p:cNvSpPr>
          <p:nvPr/>
        </p:nvSpPr>
        <p:spPr bwMode="auto">
          <a:xfrm>
            <a:off x="5283200" y="6484938"/>
            <a:ext cx="2689225" cy="244475"/>
          </a:xfrm>
          <a:prstGeom prst="rect">
            <a:avLst/>
          </a:prstGeom>
          <a:noFill/>
          <a:ln w="9525">
            <a:noFill/>
            <a:miter lim="800000"/>
            <a:headEnd/>
            <a:tailEnd/>
          </a:ln>
        </p:spPr>
        <p:txBody>
          <a:bodyPr wrap="none" anchor="ctr">
            <a:prstTxWarp prst="textNoShape">
              <a:avLst/>
            </a:prstTxWarp>
            <a:spAutoFit/>
          </a:bodyPr>
          <a:lstStyle/>
          <a:p>
            <a:pPr algn="l"/>
            <a:r>
              <a:rPr lang="ja-JP" altLang="en-US" sz="1000">
                <a:effectLst/>
                <a:latin typeface="Times New Roman" charset="0"/>
                <a:ea typeface="ＭＳ Ｐゴシック" charset="-128"/>
                <a:cs typeface="ＭＳ Ｐゴシック" charset="-128"/>
              </a:rPr>
              <a:t>© </a:t>
            </a:r>
            <a:r>
              <a:rPr lang="en-US" altLang="ja-JP" sz="1000">
                <a:effectLst/>
                <a:latin typeface="Times New Roman" charset="0"/>
                <a:ea typeface="ＭＳ Ｐゴシック" charset="-128"/>
                <a:cs typeface="ＭＳ Ｐゴシック" charset="-128"/>
              </a:rPr>
              <a:t>Morgan, D., Williams, D., &amp; Shinn, C. (2000).</a:t>
            </a:r>
            <a:endParaRPr lang="en-US" altLang="ja-JP" sz="2400">
              <a:effectLst/>
              <a:latin typeface="Times New Roman" charset="0"/>
              <a:ea typeface="ＭＳ Ｐゴシック" charset="-128"/>
              <a:cs typeface="ＭＳ Ｐゴシック" charset="-128"/>
            </a:endParaRPr>
          </a:p>
        </p:txBody>
      </p:sp>
    </p:spTree>
  </p:cSld>
  <p:clrMapOvr>
    <a:masterClrMapping/>
  </p:clrMapOvr>
  <p:timing>
    <p:tnLst>
      <p:par>
        <p:cTn id="1" dur="indefinite" restart="never" nodeType="tmRoot"/>
      </p:par>
    </p:tnLst>
  </p:timing>
</p:sld>
</file>

<file path=ppt/slides/slide3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6000" dirty="0" smtClean="0">
                <a:solidFill>
                  <a:srgbClr val="FF0000"/>
                </a:solidFill>
              </a:rPr>
              <a:t>Conclusion</a:t>
            </a:r>
            <a:endParaRPr lang="en-US" sz="6000" dirty="0">
              <a:solidFill>
                <a:srgbClr val="FF0000"/>
              </a:solidFill>
            </a:endParaRPr>
          </a:p>
        </p:txBody>
      </p:sp>
      <p:sp>
        <p:nvSpPr>
          <p:cNvPr id="3" name="Content Placeholder 2"/>
          <p:cNvSpPr>
            <a:spLocks noGrp="1"/>
          </p:cNvSpPr>
          <p:nvPr>
            <p:ph idx="1"/>
          </p:nvPr>
        </p:nvSpPr>
        <p:spPr/>
        <p:txBody>
          <a:bodyPr/>
          <a:lstStyle/>
          <a:p>
            <a:endParaRPr lang="en-US"/>
          </a:p>
        </p:txBody>
      </p:sp>
    </p:spTree>
  </p:cSld>
  <p:clrMapOvr>
    <a:masterClrMapping/>
  </p:clrMapOvr>
</p:sld>
</file>

<file path=ppt/slides/slide3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37314" name="Rectangle 2"/>
          <p:cNvSpPr>
            <a:spLocks noGrp="1" noChangeArrowheads="1"/>
          </p:cNvSpPr>
          <p:nvPr>
            <p:ph type="title"/>
          </p:nvPr>
        </p:nvSpPr>
        <p:spPr>
          <a:xfrm>
            <a:off x="228600" y="304800"/>
            <a:ext cx="7772400" cy="1066800"/>
          </a:xfrm>
        </p:spPr>
        <p:txBody>
          <a:bodyPr/>
          <a:lstStyle/>
          <a:p>
            <a:pPr eaLnBrk="1" hangingPunct="1">
              <a:defRPr/>
            </a:pPr>
            <a:r>
              <a:rPr lang="en-US" dirty="0" smtClean="0">
                <a:solidFill>
                  <a:srgbClr val="FF0000"/>
                </a:solidFill>
                <a:ea typeface="+mj-ea"/>
                <a:cs typeface="+mj-cs"/>
              </a:rPr>
              <a:t>Community Stories</a:t>
            </a:r>
            <a:endParaRPr lang="en-US" dirty="0">
              <a:solidFill>
                <a:srgbClr val="FF0000"/>
              </a:solidFill>
              <a:ea typeface="+mj-ea"/>
              <a:cs typeface="+mj-cs"/>
            </a:endParaRPr>
          </a:p>
        </p:txBody>
      </p:sp>
      <p:sp>
        <p:nvSpPr>
          <p:cNvPr id="1037315" name="Rectangle 3"/>
          <p:cNvSpPr>
            <a:spLocks noGrp="1" noChangeArrowheads="1"/>
          </p:cNvSpPr>
          <p:nvPr>
            <p:ph type="body" idx="1"/>
          </p:nvPr>
        </p:nvSpPr>
        <p:spPr>
          <a:xfrm>
            <a:off x="685800" y="1600200"/>
            <a:ext cx="7772400" cy="4495800"/>
          </a:xfrm>
        </p:spPr>
        <p:txBody>
          <a:bodyPr/>
          <a:lstStyle/>
          <a:p>
            <a:pPr eaLnBrk="1" hangingPunct="1">
              <a:lnSpc>
                <a:spcPct val="90000"/>
              </a:lnSpc>
              <a:buFont typeface="Wingdings" pitchFamily="-107" charset="2"/>
              <a:buNone/>
              <a:defRPr/>
            </a:pPr>
            <a:r>
              <a:rPr lang="en-US" altLang="ja-JP" sz="2800" dirty="0" smtClean="0">
                <a:ea typeface="ＭＳ Ｐゴシック" pitchFamily="-107" charset="-128"/>
                <a:cs typeface="ＭＳ Ｐゴシック" pitchFamily="-107" charset="-128"/>
              </a:rPr>
              <a:t>	Community stories are created based on the interaction between the place and its people</a:t>
            </a:r>
          </a:p>
          <a:p>
            <a:pPr eaLnBrk="1" hangingPunct="1">
              <a:lnSpc>
                <a:spcPct val="90000"/>
              </a:lnSpc>
              <a:buFont typeface="Wingdings" pitchFamily="-107" charset="2"/>
              <a:buChar char="Ø"/>
              <a:defRPr/>
            </a:pPr>
            <a:r>
              <a:rPr lang="en-US" altLang="ja-JP" sz="2800" dirty="0" smtClean="0">
                <a:ea typeface="ＭＳ Ｐゴシック" pitchFamily="-107" charset="-128"/>
                <a:cs typeface="ＭＳ Ｐゴシック" pitchFamily="-107" charset="-128"/>
              </a:rPr>
              <a:t>But community stories are also co-opted by dominate cultural narratives</a:t>
            </a:r>
          </a:p>
          <a:p>
            <a:pPr eaLnBrk="1" hangingPunct="1">
              <a:lnSpc>
                <a:spcPct val="90000"/>
              </a:lnSpc>
              <a:buFont typeface="Wingdings" pitchFamily="-107" charset="2"/>
              <a:buChar char="Ø"/>
              <a:defRPr/>
            </a:pPr>
            <a:r>
              <a:rPr lang="en-US" altLang="ja-JP" sz="2800" dirty="0" smtClean="0">
                <a:ea typeface="ＭＳ Ｐゴシック" pitchFamily="-107" charset="-128"/>
                <a:cs typeface="ＭＳ Ｐゴシック" pitchFamily="-107" charset="-128"/>
              </a:rPr>
              <a:t>A good community story is socially, environmentally, and economically sustainable</a:t>
            </a:r>
          </a:p>
          <a:p>
            <a:pPr eaLnBrk="1" hangingPunct="1">
              <a:lnSpc>
                <a:spcPct val="90000"/>
              </a:lnSpc>
              <a:buFont typeface="Wingdings" pitchFamily="-107" charset="2"/>
              <a:buChar char="Ø"/>
              <a:defRPr/>
            </a:pPr>
            <a:r>
              <a:rPr lang="en-US" altLang="ja-JP" sz="2800" dirty="0" smtClean="0">
                <a:ea typeface="ＭＳ Ｐゴシック" pitchFamily="-107" charset="-128"/>
                <a:cs typeface="ＭＳ Ｐゴシック" pitchFamily="-107" charset="-128"/>
              </a:rPr>
              <a:t>Citizens need to feel they are a part of creating the story so that the cost of governance is lowered.</a:t>
            </a:r>
          </a:p>
          <a:p>
            <a:pPr eaLnBrk="1" hangingPunct="1">
              <a:lnSpc>
                <a:spcPct val="90000"/>
              </a:lnSpc>
              <a:buFont typeface="Wingdings" pitchFamily="-107" charset="2"/>
              <a:buNone/>
              <a:defRPr/>
            </a:pPr>
            <a:endParaRPr lang="en-US" altLang="ja-JP" sz="2800" dirty="0" smtClean="0">
              <a:ea typeface="ＭＳ Ｐゴシック" pitchFamily="-107" charset="-128"/>
              <a:cs typeface="ＭＳ Ｐゴシック" pitchFamily="-107" charset="-128"/>
            </a:endParaRPr>
          </a:p>
          <a:p>
            <a:pPr eaLnBrk="1" hangingPunct="1">
              <a:lnSpc>
                <a:spcPct val="90000"/>
              </a:lnSpc>
              <a:buFont typeface="Wingdings" pitchFamily="-107" charset="2"/>
              <a:buChar char="Ø"/>
              <a:defRPr/>
            </a:pPr>
            <a:endParaRPr lang="en-US" sz="2800" dirty="0">
              <a:ea typeface="+mn-ea"/>
              <a:cs typeface="+mn-cs"/>
            </a:endParaRPr>
          </a:p>
        </p:txBody>
      </p:sp>
    </p:spTree>
  </p:cSld>
  <p:clrMapOvr>
    <a:masterClrMapping/>
  </p:clrMapOvr>
  <p:timing>
    <p:tnLst>
      <p:par>
        <p:cTn id="1" dur="indefinite" restart="never" nodeType="tmRoot"/>
      </p:par>
    </p:tnLst>
  </p:timing>
</p:sld>
</file>

<file path=ppt/slides/slide3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64258" name="Rectangle 2"/>
          <p:cNvSpPr>
            <a:spLocks noGrp="1" noChangeArrowheads="1"/>
          </p:cNvSpPr>
          <p:nvPr>
            <p:ph type="title"/>
          </p:nvPr>
        </p:nvSpPr>
        <p:spPr/>
        <p:txBody>
          <a:bodyPr/>
          <a:lstStyle/>
          <a:p>
            <a:pPr>
              <a:defRPr/>
            </a:pPr>
            <a:r>
              <a:rPr lang="en-US" sz="3200">
                <a:ea typeface="+mj-ea"/>
                <a:cs typeface="+mj-cs"/>
              </a:rPr>
              <a:t>Rappaport’s Narrative Analysis</a:t>
            </a:r>
            <a:endParaRPr lang="en-US">
              <a:ea typeface="+mj-ea"/>
              <a:cs typeface="+mj-cs"/>
            </a:endParaRPr>
          </a:p>
        </p:txBody>
      </p:sp>
      <p:sp>
        <p:nvSpPr>
          <p:cNvPr id="864259" name="Rectangle 3"/>
          <p:cNvSpPr>
            <a:spLocks noGrp="1" noChangeArrowheads="1"/>
          </p:cNvSpPr>
          <p:nvPr>
            <p:ph type="body" idx="1"/>
          </p:nvPr>
        </p:nvSpPr>
        <p:spPr/>
        <p:txBody>
          <a:bodyPr/>
          <a:lstStyle/>
          <a:p>
            <a:pPr>
              <a:defRPr/>
            </a:pPr>
            <a:r>
              <a:rPr lang="en-US" sz="2400">
                <a:ea typeface="+mn-ea"/>
                <a:cs typeface="+mn-cs"/>
              </a:rPr>
              <a:t>Rappaport's proposes that society, community, and individual perspectives are embodied in three narrative typologies:  </a:t>
            </a:r>
          </a:p>
          <a:p>
            <a:pPr>
              <a:defRPr/>
            </a:pPr>
            <a:endParaRPr lang="en-US" sz="2400">
              <a:ea typeface="+mn-ea"/>
              <a:cs typeface="+mn-cs"/>
            </a:endParaRPr>
          </a:p>
          <a:p>
            <a:pPr>
              <a:defRPr/>
            </a:pPr>
            <a:r>
              <a:rPr lang="en-US" sz="2400" u="sng">
                <a:ea typeface="+mn-ea"/>
                <a:cs typeface="+mn-cs"/>
              </a:rPr>
              <a:t>Dominate cultural narratives</a:t>
            </a:r>
            <a:r>
              <a:rPr lang="en-US" sz="2400">
                <a:ea typeface="+mn-ea"/>
                <a:cs typeface="+mn-cs"/>
              </a:rPr>
              <a:t> are those stories about persons, places and things that have consistent storyline and thematic content across individuals and settings.  These narratives reflect societal views about people, places and things. </a:t>
            </a:r>
          </a:p>
        </p:txBody>
      </p:sp>
    </p:spTree>
  </p:cSld>
  <p:clrMapOvr>
    <a:masterClrMapping/>
  </p:clrMapOvr>
  <p:timing>
    <p:tnLst>
      <p:par>
        <p:cTn id="1" dur="indefinite" restart="never" nodeType="tmRoot"/>
      </p:par>
    </p:tnLst>
  </p:timing>
</p:sld>
</file>

<file path=ppt/slides/slide3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65282" name="Rectangle 2"/>
          <p:cNvSpPr>
            <a:spLocks noGrp="1" noChangeArrowheads="1"/>
          </p:cNvSpPr>
          <p:nvPr>
            <p:ph type="title"/>
          </p:nvPr>
        </p:nvSpPr>
        <p:spPr/>
        <p:txBody>
          <a:bodyPr/>
          <a:lstStyle/>
          <a:p>
            <a:pPr>
              <a:defRPr/>
            </a:pPr>
            <a:r>
              <a:rPr lang="en-US" sz="3200">
                <a:ea typeface="+mj-ea"/>
                <a:cs typeface="+mj-cs"/>
              </a:rPr>
              <a:t>Rappaport’s Narrative Analysis</a:t>
            </a:r>
          </a:p>
        </p:txBody>
      </p:sp>
      <p:sp>
        <p:nvSpPr>
          <p:cNvPr id="865283" name="Rectangle 3"/>
          <p:cNvSpPr>
            <a:spLocks noGrp="1" noChangeArrowheads="1"/>
          </p:cNvSpPr>
          <p:nvPr>
            <p:ph type="body" idx="1"/>
          </p:nvPr>
        </p:nvSpPr>
        <p:spPr/>
        <p:txBody>
          <a:bodyPr/>
          <a:lstStyle/>
          <a:p>
            <a:pPr>
              <a:defRPr/>
            </a:pPr>
            <a:r>
              <a:rPr lang="en-US" sz="2000" u="sng">
                <a:ea typeface="+mn-ea"/>
                <a:cs typeface="+mn-cs"/>
              </a:rPr>
              <a:t>Community narratives</a:t>
            </a:r>
            <a:r>
              <a:rPr lang="en-US" sz="2000">
                <a:ea typeface="+mn-ea"/>
                <a:cs typeface="+mn-cs"/>
              </a:rPr>
              <a:t> are descriptive and historical accounts of life in a particular community which are accessible to community members.  The presence of shared community narratives can be indicative of shared community experiences and identity.  </a:t>
            </a:r>
          </a:p>
          <a:p>
            <a:pPr>
              <a:defRPr/>
            </a:pPr>
            <a:endParaRPr lang="en-US" sz="2000">
              <a:ea typeface="+mn-ea"/>
              <a:cs typeface="+mn-cs"/>
            </a:endParaRPr>
          </a:p>
          <a:p>
            <a:pPr>
              <a:defRPr/>
            </a:pPr>
            <a:r>
              <a:rPr lang="en-US" sz="2000" u="sng">
                <a:ea typeface="+mn-ea"/>
                <a:cs typeface="+mn-cs"/>
              </a:rPr>
              <a:t>Personal stories</a:t>
            </a:r>
            <a:r>
              <a:rPr lang="en-US" sz="2000">
                <a:ea typeface="+mn-ea"/>
                <a:cs typeface="+mn-cs"/>
              </a:rPr>
              <a:t> refer to personal accounts of one’s own life or observations.</a:t>
            </a:r>
          </a:p>
          <a:p>
            <a:pPr>
              <a:defRPr/>
            </a:pPr>
            <a:endParaRPr lang="en-US" sz="2800">
              <a:ea typeface="+mn-ea"/>
              <a:cs typeface="+mn-cs"/>
            </a:endParaRPr>
          </a:p>
        </p:txBody>
      </p:sp>
    </p:spTree>
  </p:cSld>
  <p:clrMapOvr>
    <a:masterClrMapping/>
  </p:clrMapOvr>
  <p:timing>
    <p:tnLst>
      <p:par>
        <p:cTn id="1" dur="indefinite" restart="never" nodeType="tmRoot"/>
      </p:par>
    </p:tnLst>
  </p:timing>
</p:sld>
</file>

<file path=ppt/slides/slide3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76898" name="Rectangle 2"/>
          <p:cNvSpPr>
            <a:spLocks noGrp="1" noChangeArrowheads="1"/>
          </p:cNvSpPr>
          <p:nvPr>
            <p:ph type="title"/>
          </p:nvPr>
        </p:nvSpPr>
        <p:spPr/>
        <p:txBody>
          <a:bodyPr/>
          <a:lstStyle/>
          <a:p>
            <a:pPr eaLnBrk="1" hangingPunct="1">
              <a:defRPr/>
            </a:pPr>
            <a:r>
              <a:rPr lang="en-US" altLang="ja-JP" sz="3600" dirty="0"/>
              <a:t>The Role of Story in Building </a:t>
            </a:r>
            <a:r>
              <a:rPr lang="en-US" altLang="ja-JP" sz="3600" dirty="0" smtClean="0"/>
              <a:t>Community Illustrations</a:t>
            </a:r>
            <a:endParaRPr lang="en-US" altLang="ja-JP" dirty="0"/>
          </a:p>
        </p:txBody>
      </p:sp>
      <p:sp>
        <p:nvSpPr>
          <p:cNvPr id="976899" name="Rectangle 3"/>
          <p:cNvSpPr>
            <a:spLocks noGrp="1" noChangeArrowheads="1"/>
          </p:cNvSpPr>
          <p:nvPr>
            <p:ph type="body" idx="1"/>
          </p:nvPr>
        </p:nvSpPr>
        <p:spPr/>
        <p:txBody>
          <a:bodyPr/>
          <a:lstStyle/>
          <a:p>
            <a:pPr eaLnBrk="1" hangingPunct="1">
              <a:lnSpc>
                <a:spcPct val="90000"/>
              </a:lnSpc>
              <a:buFont typeface="Wingdings" pitchFamily="-106" charset="2"/>
              <a:buChar char="Ø"/>
              <a:defRPr/>
            </a:pPr>
            <a:r>
              <a:rPr lang="en-US" altLang="ja-JP" sz="2000" dirty="0" smtClean="0">
                <a:solidFill>
                  <a:schemeClr val="accent4">
                    <a:lumMod val="20000"/>
                    <a:lumOff val="80000"/>
                  </a:schemeClr>
                </a:solidFill>
              </a:rPr>
              <a:t>The </a:t>
            </a:r>
            <a:r>
              <a:rPr lang="en-US" altLang="ja-JP" sz="2000" dirty="0">
                <a:solidFill>
                  <a:schemeClr val="accent4">
                    <a:lumMod val="20000"/>
                    <a:lumOff val="80000"/>
                  </a:schemeClr>
                </a:solidFill>
              </a:rPr>
              <a:t>knowledge to over come rather than learning to work with (Columbia River)</a:t>
            </a:r>
          </a:p>
          <a:p>
            <a:pPr lvl="1" eaLnBrk="1" hangingPunct="1">
              <a:lnSpc>
                <a:spcPct val="90000"/>
              </a:lnSpc>
              <a:buFont typeface="Wingdings" pitchFamily="-106" charset="2"/>
              <a:buChar char="l"/>
              <a:defRPr/>
            </a:pPr>
            <a:r>
              <a:rPr lang="en-US" altLang="ja-JP" sz="1800" dirty="0">
                <a:solidFill>
                  <a:schemeClr val="accent4">
                    <a:lumMod val="20000"/>
                    <a:lumOff val="80000"/>
                  </a:schemeClr>
                </a:solidFill>
                <a:cs typeface="ＭＳ Ｐゴシック" pitchFamily="-106" charset="-128"/>
              </a:rPr>
              <a:t>Saving the strongest salmon</a:t>
            </a:r>
          </a:p>
          <a:p>
            <a:pPr eaLnBrk="1" hangingPunct="1">
              <a:lnSpc>
                <a:spcPct val="90000"/>
              </a:lnSpc>
              <a:buFont typeface="Wingdings" pitchFamily="-106" charset="2"/>
              <a:buChar char="Ø"/>
              <a:defRPr/>
            </a:pPr>
            <a:r>
              <a:rPr lang="en-US" altLang="ja-JP" sz="2000" dirty="0">
                <a:solidFill>
                  <a:schemeClr val="accent4">
                    <a:lumMod val="20000"/>
                    <a:lumOff val="80000"/>
                  </a:schemeClr>
                </a:solidFill>
              </a:rPr>
              <a:t>White Wolf in the Amazon</a:t>
            </a:r>
          </a:p>
          <a:p>
            <a:pPr lvl="1" eaLnBrk="1" hangingPunct="1">
              <a:lnSpc>
                <a:spcPct val="90000"/>
              </a:lnSpc>
              <a:buFont typeface="Wingdings" pitchFamily="-106" charset="2"/>
              <a:buChar char="l"/>
              <a:defRPr/>
            </a:pPr>
            <a:r>
              <a:rPr lang="en-US" altLang="ja-JP" sz="1800" dirty="0">
                <a:solidFill>
                  <a:schemeClr val="accent4">
                    <a:lumMod val="20000"/>
                    <a:lumOff val="80000"/>
                  </a:schemeClr>
                </a:solidFill>
                <a:cs typeface="ＭＳ Ｐゴシック" pitchFamily="-106" charset="-128"/>
              </a:rPr>
              <a:t>Shaman’s son and knowledge of the forest</a:t>
            </a:r>
          </a:p>
          <a:p>
            <a:pPr eaLnBrk="1" hangingPunct="1">
              <a:lnSpc>
                <a:spcPct val="90000"/>
              </a:lnSpc>
              <a:buFont typeface="Wingdings" pitchFamily="-106" charset="2"/>
              <a:buChar char="Ø"/>
              <a:defRPr/>
            </a:pPr>
            <a:r>
              <a:rPr lang="en-US" altLang="ja-JP" sz="2000" dirty="0">
                <a:solidFill>
                  <a:schemeClr val="accent4">
                    <a:lumMod val="20000"/>
                    <a:lumOff val="80000"/>
                  </a:schemeClr>
                </a:solidFill>
              </a:rPr>
              <a:t>Sand Maps in the Australian outback</a:t>
            </a:r>
          </a:p>
          <a:p>
            <a:pPr eaLnBrk="1" hangingPunct="1">
              <a:lnSpc>
                <a:spcPct val="90000"/>
              </a:lnSpc>
              <a:buFont typeface="Wingdings" pitchFamily="-106" charset="2"/>
              <a:buChar char="Ø"/>
              <a:defRPr/>
            </a:pPr>
            <a:r>
              <a:rPr lang="en-US" altLang="ja-JP" sz="2000" dirty="0">
                <a:solidFill>
                  <a:schemeClr val="accent4">
                    <a:lumMod val="20000"/>
                    <a:lumOff val="80000"/>
                  </a:schemeClr>
                </a:solidFill>
              </a:rPr>
              <a:t>Valuing experiential knowledge as well as scientific or technical</a:t>
            </a:r>
          </a:p>
          <a:p>
            <a:pPr lvl="1" eaLnBrk="1" hangingPunct="1">
              <a:lnSpc>
                <a:spcPct val="90000"/>
              </a:lnSpc>
              <a:buFont typeface="Wingdings" pitchFamily="-106" charset="2"/>
              <a:buChar char="l"/>
              <a:defRPr/>
            </a:pPr>
            <a:r>
              <a:rPr lang="en-US" altLang="ja-JP" sz="1800" dirty="0">
                <a:solidFill>
                  <a:schemeClr val="accent4">
                    <a:lumMod val="20000"/>
                    <a:lumOff val="80000"/>
                  </a:schemeClr>
                </a:solidFill>
                <a:cs typeface="ＭＳ Ｐゴシック" pitchFamily="-106" charset="-128"/>
              </a:rPr>
              <a:t>The story of Bob Benson</a:t>
            </a:r>
          </a:p>
          <a:p>
            <a:pPr eaLnBrk="1" hangingPunct="1">
              <a:lnSpc>
                <a:spcPct val="90000"/>
              </a:lnSpc>
              <a:buFont typeface="Wingdings" pitchFamily="-106" charset="2"/>
              <a:buChar char="Ø"/>
              <a:defRPr/>
            </a:pPr>
            <a:r>
              <a:rPr lang="en-US" altLang="ja-JP" sz="2000" dirty="0" err="1">
                <a:solidFill>
                  <a:schemeClr val="accent4">
                    <a:lumMod val="20000"/>
                    <a:lumOff val="80000"/>
                  </a:schemeClr>
                </a:solidFill>
              </a:rPr>
              <a:t>Beavergate</a:t>
            </a:r>
            <a:endParaRPr lang="en-US" altLang="ja-JP" sz="2000" dirty="0">
              <a:solidFill>
                <a:schemeClr val="accent4">
                  <a:lumMod val="20000"/>
                  <a:lumOff val="80000"/>
                </a:schemeClr>
              </a:solidFill>
            </a:endParaRPr>
          </a:p>
          <a:p>
            <a:pPr eaLnBrk="1" hangingPunct="1">
              <a:lnSpc>
                <a:spcPct val="90000"/>
              </a:lnSpc>
              <a:buFont typeface="Wingdings" pitchFamily="-106" charset="2"/>
              <a:buNone/>
              <a:defRPr/>
            </a:pPr>
            <a:endParaRPr lang="en-US" altLang="ja-JP" sz="2000" dirty="0">
              <a:solidFill>
                <a:schemeClr val="accent4">
                  <a:lumMod val="20000"/>
                  <a:lumOff val="80000"/>
                </a:schemeClr>
              </a:solidFill>
            </a:endParaRPr>
          </a:p>
          <a:p>
            <a:pPr eaLnBrk="1" hangingPunct="1">
              <a:lnSpc>
                <a:spcPct val="90000"/>
              </a:lnSpc>
              <a:buFont typeface="Wingdings" pitchFamily="-106" charset="2"/>
              <a:buChar char="Ø"/>
              <a:defRPr/>
            </a:pPr>
            <a:endParaRPr lang="ja-JP" altLang="en-US" sz="2000" dirty="0">
              <a:solidFill>
                <a:schemeClr val="accent4">
                  <a:lumMod val="20000"/>
                  <a:lumOff val="80000"/>
                </a:schemeClr>
              </a:solidFill>
            </a:endParaRPr>
          </a:p>
          <a:p>
            <a:pPr eaLnBrk="1" hangingPunct="1">
              <a:lnSpc>
                <a:spcPct val="90000"/>
              </a:lnSpc>
              <a:buFont typeface="Wingdings" pitchFamily="-106" charset="2"/>
              <a:buChar char="Ø"/>
              <a:defRPr/>
            </a:pPr>
            <a:endParaRPr lang="en-US" altLang="ja-JP" sz="2000" dirty="0">
              <a:solidFill>
                <a:schemeClr val="accent4">
                  <a:lumMod val="20000"/>
                  <a:lumOff val="80000"/>
                </a:schemeClr>
              </a:solidFill>
            </a:endParaRPr>
          </a:p>
        </p:txBody>
      </p:sp>
      <p:sp>
        <p:nvSpPr>
          <p:cNvPr id="176132" name="Rectangle 4"/>
          <p:cNvSpPr>
            <a:spLocks noChangeArrowheads="1"/>
          </p:cNvSpPr>
          <p:nvPr/>
        </p:nvSpPr>
        <p:spPr bwMode="blackWhite">
          <a:xfrm>
            <a:off x="8445500" y="619125"/>
            <a:ext cx="184150" cy="366713"/>
          </a:xfrm>
          <a:prstGeom prst="rect">
            <a:avLst/>
          </a:prstGeom>
          <a:noFill/>
          <a:ln w="9525">
            <a:noFill/>
            <a:miter lim="800000"/>
            <a:headEnd/>
            <a:tailEnd/>
          </a:ln>
        </p:spPr>
        <p:txBody>
          <a:bodyPr wrap="none" anchor="ctr">
            <a:prstTxWarp prst="textNoShape">
              <a:avLst/>
            </a:prstTxWarp>
            <a:spAutoFit/>
          </a:bodyPr>
          <a:lstStyle/>
          <a:p>
            <a:endParaRPr lang="en-US"/>
          </a:p>
        </p:txBody>
      </p:sp>
    </p:spTree>
  </p:cSld>
  <p:clrMapOvr>
    <a:masterClrMapping/>
  </p:clrMapOvr>
  <p:timing>
    <p:tnLst>
      <p:par>
        <p:cTn id="1" dur="indefinite" restart="never" nodeType="tmRoot"/>
      </p:par>
    </p:tnLst>
  </p:timing>
</p:sld>
</file>

<file path=ppt/slides/slide3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Eco Tourism and Sand Maps in the Australian Outback</a:t>
            </a:r>
            <a:endParaRPr lang="en-US" dirty="0"/>
          </a:p>
        </p:txBody>
      </p:sp>
      <p:pic>
        <p:nvPicPr>
          <p:cNvPr id="19459" name="Content Placeholder 3" descr="rock.jpg"/>
          <p:cNvPicPr>
            <a:picLocks noGrp="1" noChangeAspect="1"/>
          </p:cNvPicPr>
          <p:nvPr>
            <p:ph idx="1"/>
          </p:nvPr>
        </p:nvPicPr>
        <p:blipFill>
          <a:blip r:embed="rId2"/>
          <a:srcRect l="-18031" r="-18031"/>
          <a:stretch>
            <a:fillRect/>
          </a:stretch>
        </p:blipFill>
        <p:spPr>
          <a:xfrm>
            <a:off x="-228600" y="1447800"/>
            <a:ext cx="9550400" cy="5257800"/>
          </a:xfrm>
        </p:spPr>
      </p:pic>
    </p:spTree>
  </p:cSld>
  <p:clrMapOvr>
    <a:masterClrMapping/>
  </p:clrMapOvr>
  <p:timing>
    <p:tnLst>
      <p:par>
        <p:cTn id="1" dur="indefinite" restart="never" nodeType="tmRoot"/>
      </p:par>
    </p:tnLst>
  </p:timing>
</p:sld>
</file>

<file path=ppt/slides/slide3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endParaRPr lang="en-US"/>
          </a:p>
        </p:txBody>
      </p:sp>
      <p:pic>
        <p:nvPicPr>
          <p:cNvPr id="20483" name="Content Placeholder 3" descr="road.jpg"/>
          <p:cNvPicPr>
            <a:picLocks noGrp="1" noChangeAspect="1"/>
          </p:cNvPicPr>
          <p:nvPr>
            <p:ph idx="1"/>
          </p:nvPr>
        </p:nvPicPr>
        <p:blipFill>
          <a:blip r:embed="rId2"/>
          <a:srcRect l="-10486" r="-10486"/>
          <a:stretch>
            <a:fillRect/>
          </a:stretch>
        </p:blipFill>
        <p:spPr/>
      </p:pic>
    </p:spTree>
  </p:cSld>
  <p:clrMapOvr>
    <a:masterClrMapping/>
  </p:clrMapOvr>
  <p:timing>
    <p:tnLst>
      <p:par>
        <p:cTn id="1" dur="indefinite" restart="never" nodeType="tmRoot"/>
      </p:par>
    </p:tnLst>
  </p:timing>
</p:sld>
</file>

<file path=ppt/slides/slide3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endParaRPr lang="en-US"/>
          </a:p>
        </p:txBody>
      </p:sp>
      <p:pic>
        <p:nvPicPr>
          <p:cNvPr id="21507" name="Content Placeholder 3" descr="aboriginal.jpg"/>
          <p:cNvPicPr>
            <a:picLocks noGrp="1" noChangeAspect="1"/>
          </p:cNvPicPr>
          <p:nvPr>
            <p:ph idx="1"/>
          </p:nvPr>
        </p:nvPicPr>
        <p:blipFill>
          <a:blip r:embed="rId2"/>
          <a:srcRect l="-10310" r="-10310"/>
          <a:stretch>
            <a:fillRect/>
          </a:stretch>
        </p:blipFill>
        <p:spPr/>
      </p:pic>
    </p:spTree>
  </p:cSld>
  <p:clrMapOvr>
    <a:masterClrMapping/>
  </p:clrMapOvr>
  <p:timing>
    <p:tnLst>
      <p:par>
        <p:cTn id="1" dur="indefinite" restart="never" nodeType="tmRoot"/>
      </p:par>
    </p:tnLst>
  </p:timing>
</p:sld>
</file>

<file path=ppt/slides/slide3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ages-1.jpeg"/>
          <p:cNvPicPr>
            <a:picLocks noGrp="1" noChangeAspect="1"/>
          </p:cNvPicPr>
          <p:nvPr>
            <p:ph idx="1"/>
          </p:nvPr>
        </p:nvPicPr>
        <p:blipFill>
          <a:blip r:embed="rId2"/>
          <a:srcRect l="-40820" r="-40820"/>
          <a:stretch>
            <a:fillRect/>
          </a:stretch>
        </p:blipFill>
        <p:spPr>
          <a:xfrm>
            <a:off x="-1" y="1066800"/>
            <a:ext cx="9827077" cy="5410200"/>
          </a:xfrm>
        </p:spPr>
      </p:pic>
    </p:spTree>
  </p:cSld>
  <p:clrMapOvr>
    <a:masterClrMapping/>
  </p:clrMapOvr>
</p:sld>
</file>

<file path=ppt/slides/slide3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solidFill>
                  <a:srgbClr val="FF0000"/>
                </a:solidFill>
              </a:rPr>
              <a:t>So…Once upon a time in a land called </a:t>
            </a:r>
            <a:r>
              <a:rPr lang="en-US" sz="3200" dirty="0" err="1" smtClean="0">
                <a:solidFill>
                  <a:srgbClr val="FF0000"/>
                </a:solidFill>
              </a:rPr>
              <a:t>Ecotopia</a:t>
            </a:r>
            <a:endParaRPr lang="en-US" sz="3200" dirty="0">
              <a:solidFill>
                <a:srgbClr val="FF0000"/>
              </a:solidFill>
            </a:endParaRPr>
          </a:p>
        </p:txBody>
      </p:sp>
      <p:sp>
        <p:nvSpPr>
          <p:cNvPr id="3" name="Content Placeholder 2"/>
          <p:cNvSpPr>
            <a:spLocks noGrp="1"/>
          </p:cNvSpPr>
          <p:nvPr>
            <p:ph idx="1"/>
          </p:nvPr>
        </p:nvSpPr>
        <p:spPr/>
        <p:txBody>
          <a:bodyPr/>
          <a:lstStyle/>
          <a:p>
            <a:r>
              <a:rPr lang="en-US" dirty="0" smtClean="0"/>
              <a:t>Build it and they will come….</a:t>
            </a:r>
            <a:endParaRPr lang="en-US" dirty="0"/>
          </a:p>
        </p:txBody>
      </p:sp>
      <p:pic>
        <p:nvPicPr>
          <p:cNvPr id="4" name="Picture 3" descr="images.jpeg"/>
          <p:cNvPicPr>
            <a:picLocks noChangeAspect="1"/>
          </p:cNvPicPr>
          <p:nvPr/>
        </p:nvPicPr>
        <p:blipFill>
          <a:blip r:embed="rId2"/>
          <a:stretch>
            <a:fillRect/>
          </a:stretch>
        </p:blipFill>
        <p:spPr>
          <a:xfrm>
            <a:off x="609600" y="2286000"/>
            <a:ext cx="3289300" cy="2463800"/>
          </a:xfrm>
          <a:prstGeom prst="rect">
            <a:avLst/>
          </a:prstGeom>
        </p:spPr>
      </p:pic>
      <p:pic>
        <p:nvPicPr>
          <p:cNvPr id="5" name="Picture 4" descr="images-1.jpeg"/>
          <p:cNvPicPr>
            <a:picLocks noChangeAspect="1"/>
          </p:cNvPicPr>
          <p:nvPr/>
        </p:nvPicPr>
        <p:blipFill>
          <a:blip r:embed="rId3"/>
          <a:stretch>
            <a:fillRect/>
          </a:stretch>
        </p:blipFill>
        <p:spPr>
          <a:xfrm>
            <a:off x="5638800" y="3886200"/>
            <a:ext cx="3048000" cy="2667000"/>
          </a:xfrm>
          <a:prstGeom prst="rect">
            <a:avLst/>
          </a:prstGeom>
        </p:spPr>
      </p:pic>
    </p:spTree>
  </p:cSld>
  <p:clrMapOvr>
    <a:masterClrMapping/>
  </p:clrMapOvr>
  <p:timing>
    <p:tnLst>
      <p:par>
        <p:cTn id="1" dur="indefinite" restart="never" nodeType="tmRoot"/>
      </p:par>
    </p:tnLst>
  </p:timing>
</p:sld>
</file>

<file path=ppt/slides/slide3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77813"/>
            <a:ext cx="8915400" cy="1139825"/>
          </a:xfrm>
        </p:spPr>
        <p:txBody>
          <a:bodyPr/>
          <a:lstStyle/>
          <a:p>
            <a:r>
              <a:rPr lang="en-US" sz="3200" dirty="0" smtClean="0">
                <a:solidFill>
                  <a:schemeClr val="tx1"/>
                </a:solidFill>
              </a:rPr>
              <a:t>A Sustainable Community Narrative</a:t>
            </a:r>
            <a:endParaRPr lang="en-US" sz="3200" dirty="0">
              <a:solidFill>
                <a:schemeClr val="tx1"/>
              </a:solidFill>
            </a:endParaRPr>
          </a:p>
        </p:txBody>
      </p:sp>
      <p:sp>
        <p:nvSpPr>
          <p:cNvPr id="3" name="Content Placeholder 2"/>
          <p:cNvSpPr>
            <a:spLocks noGrp="1"/>
          </p:cNvSpPr>
          <p:nvPr>
            <p:ph idx="1"/>
          </p:nvPr>
        </p:nvSpPr>
        <p:spPr/>
        <p:txBody>
          <a:bodyPr/>
          <a:lstStyle/>
          <a:p>
            <a:r>
              <a:rPr lang="en-US" sz="2200" dirty="0" smtClean="0"/>
              <a:t>Is Socially, economically and environmentally sustainable</a:t>
            </a:r>
          </a:p>
          <a:p>
            <a:r>
              <a:rPr lang="en-US" sz="2200" dirty="0" smtClean="0"/>
              <a:t>Lowers the cost of governance, offsets rugged individualism, and maintains the commons and civic space</a:t>
            </a:r>
          </a:p>
          <a:p>
            <a:r>
              <a:rPr lang="en-US" sz="2200" dirty="0" smtClean="0"/>
              <a:t>Enables a resilient community capable of helping itself</a:t>
            </a:r>
          </a:p>
          <a:p>
            <a:r>
              <a:rPr lang="en-US" sz="2200" dirty="0" smtClean="0"/>
              <a:t>Fuses Scientific knowledge and indigenous knowledge (consensual science and constructed social knowledge) resulting in the must suitable solutions to community problems</a:t>
            </a:r>
          </a:p>
          <a:p>
            <a:r>
              <a:rPr lang="en-US" sz="2200" dirty="0" smtClean="0"/>
              <a:t>Facilitates community participation by providing opportunity, developing civic skills and knowledge, and trust in the wisdom of its people</a:t>
            </a:r>
          </a:p>
          <a:p>
            <a:r>
              <a:rPr lang="en-US" sz="2200" dirty="0" smtClean="0"/>
              <a:t>Bases development on bioregional knowledge</a:t>
            </a:r>
            <a:endParaRPr lang="en-US" sz="2200" dirty="0"/>
          </a:p>
        </p:txBody>
      </p:sp>
    </p:spTree>
  </p:cSld>
  <p:clrMapOvr>
    <a:masterClrMapping/>
  </p:clrMapOvr>
  <p:timing>
    <p:tnLst>
      <p:par>
        <p:cTn id="1" dur="indefinite" restart="never" nodeType="tmRoot"/>
      </p:par>
    </p:tnLst>
  </p:timing>
</p:sld>
</file>

<file path=ppt/slides/slide3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lstStyle/>
          <a:p>
            <a:r>
              <a:rPr lang="en-US" sz="3600" dirty="0" smtClean="0"/>
              <a:t>The Future: Brazil (the movie) or Wikipedia?</a:t>
            </a:r>
            <a:br>
              <a:rPr lang="en-US" sz="3600" dirty="0" smtClean="0"/>
            </a:br>
            <a:endParaRPr lang="en-US" sz="3600" dirty="0"/>
          </a:p>
        </p:txBody>
      </p:sp>
      <p:sp>
        <p:nvSpPr>
          <p:cNvPr id="3" name="Content Placeholder 2"/>
          <p:cNvSpPr>
            <a:spLocks noGrp="1"/>
          </p:cNvSpPr>
          <p:nvPr>
            <p:ph idx="1"/>
          </p:nvPr>
        </p:nvSpPr>
        <p:spPr/>
        <p:txBody>
          <a:bodyPr anchor="ctr"/>
          <a:lstStyle/>
          <a:p>
            <a:r>
              <a:rPr lang="en-US" sz="2400" dirty="0" smtClean="0"/>
              <a:t>The leaders in the next stage of democracy will need to be facilitators: helping to bring people together to solve community problems</a:t>
            </a:r>
          </a:p>
          <a:p>
            <a:r>
              <a:rPr lang="en-US" sz="2400" dirty="0" smtClean="0"/>
              <a:t>Education goals that include civic skills and knowledge, knowledge of places, collective work</a:t>
            </a:r>
          </a:p>
          <a:p>
            <a:r>
              <a:rPr lang="en-US" sz="2400" dirty="0" smtClean="0"/>
              <a:t>There are hardware and software solutions--Software requires collective action</a:t>
            </a:r>
          </a:p>
          <a:p>
            <a:r>
              <a:rPr lang="en-US" sz="2400" dirty="0" smtClean="0"/>
              <a:t>Many problems today are not solvable without community participation (wicked problems)</a:t>
            </a:r>
          </a:p>
          <a:p>
            <a:endParaRPr lang="en-US" sz="2400" dirty="0"/>
          </a:p>
        </p:txBody>
      </p:sp>
    </p:spTree>
  </p:cSld>
  <p:clrMapOvr>
    <a:masterClrMapping/>
  </p:clrMapOvr>
  <p:timing>
    <p:tnLst>
      <p:par>
        <p:cTn id="1" dur="indefinite" restart="never" nodeType="tmRoot"/>
      </p:par>
    </p:tnLst>
  </p:timing>
</p:sld>
</file>

<file path=ppt/slides/slide3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5" name="Content Placeholder 4"/>
          <p:cNvSpPr>
            <a:spLocks noGrp="1"/>
          </p:cNvSpPr>
          <p:nvPr>
            <p:ph idx="1"/>
          </p:nvPr>
        </p:nvSpPr>
        <p:spPr/>
        <p:txBody>
          <a:bodyPr/>
          <a:lstStyle/>
          <a:p>
            <a:r>
              <a:rPr lang="en-US" sz="2400" dirty="0" smtClean="0"/>
              <a:t>Just remember there are 2 million organizations working for social and environmental justice</a:t>
            </a:r>
          </a:p>
          <a:p>
            <a:r>
              <a:rPr lang="en-US" sz="2400" dirty="0" smtClean="0"/>
              <a:t>We can not wait for Leaders to lead us</a:t>
            </a:r>
          </a:p>
          <a:p>
            <a:r>
              <a:rPr lang="en-US" sz="2400" dirty="0" smtClean="0"/>
              <a:t>Innovation comes from the grassroots</a:t>
            </a:r>
          </a:p>
          <a:p>
            <a:r>
              <a:rPr lang="en-US" sz="2400" dirty="0" smtClean="0"/>
              <a:t>The power of one: </a:t>
            </a:r>
            <a:r>
              <a:rPr lang="en-US" sz="2400" dirty="0" err="1" smtClean="0"/>
              <a:t>Majora</a:t>
            </a:r>
            <a:r>
              <a:rPr lang="en-US" sz="2400" dirty="0" smtClean="0"/>
              <a:t> Carter</a:t>
            </a:r>
          </a:p>
          <a:p>
            <a:r>
              <a:rPr lang="en-US" sz="2400" dirty="0" smtClean="0"/>
              <a:t>With the Internet we can harness the wisdom of crowds</a:t>
            </a:r>
          </a:p>
          <a:p>
            <a:r>
              <a:rPr lang="en-US" sz="2400" dirty="0" smtClean="0"/>
              <a:t>But we are also building walls and “</a:t>
            </a:r>
            <a:r>
              <a:rPr lang="en-US" sz="2400" smtClean="0"/>
              <a:t>green zones”</a:t>
            </a:r>
            <a:endParaRPr lang="en-US" sz="2400" dirty="0"/>
          </a:p>
        </p:txBody>
      </p:sp>
    </p:spTree>
  </p:cSld>
  <p:clrMapOvr>
    <a:masterClrMapping/>
  </p:clrMapOvr>
</p:sld>
</file>

<file path=ppt/slides/slide3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dirty="0" smtClean="0">
                <a:solidFill>
                  <a:srgbClr val="FF0000"/>
                </a:solidFill>
              </a:rPr>
              <a:t>CUT</a:t>
            </a:r>
            <a:endParaRPr lang="en-US" sz="4800" dirty="0">
              <a:solidFill>
                <a:srgbClr val="FF0000"/>
              </a:solidFill>
            </a:endParaRPr>
          </a:p>
        </p:txBody>
      </p:sp>
      <p:sp>
        <p:nvSpPr>
          <p:cNvPr id="3" name="Content Placeholder 2"/>
          <p:cNvSpPr>
            <a:spLocks noGrp="1"/>
          </p:cNvSpPr>
          <p:nvPr>
            <p:ph idx="1"/>
          </p:nvPr>
        </p:nvSpPr>
        <p:spPr/>
        <p:txBody>
          <a:bodyPr/>
          <a:lstStyle/>
          <a:p>
            <a:endParaRPr lang="en-US"/>
          </a:p>
        </p:txBody>
      </p:sp>
    </p:spTree>
  </p:cSld>
  <p:clrMapOvr>
    <a:masterClrMapping/>
  </p:clrMapOvr>
</p:sld>
</file>

<file path=ppt/slides/slide3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8200"/>
            <a:ext cx="8229600" cy="1139825"/>
          </a:xfrm>
        </p:spPr>
        <p:txBody>
          <a:bodyPr/>
          <a:lstStyle/>
          <a:p>
            <a:r>
              <a:rPr lang="en-US" sz="5400" dirty="0" smtClean="0">
                <a:solidFill>
                  <a:srgbClr val="FF0000"/>
                </a:solidFill>
              </a:rPr>
              <a:t>For Workshop Interactive</a:t>
            </a:r>
            <a:endParaRPr lang="en-US" sz="5400" dirty="0">
              <a:solidFill>
                <a:srgbClr val="FF0000"/>
              </a:solidFill>
            </a:endParaRPr>
          </a:p>
        </p:txBody>
      </p:sp>
      <p:sp>
        <p:nvSpPr>
          <p:cNvPr id="3" name="Content Placeholder 2"/>
          <p:cNvSpPr>
            <a:spLocks noGrp="1"/>
          </p:cNvSpPr>
          <p:nvPr>
            <p:ph idx="1"/>
          </p:nvPr>
        </p:nvSpPr>
        <p:spPr/>
        <p:txBody>
          <a:bodyPr/>
          <a:lstStyle/>
          <a:p>
            <a:endParaRPr lang="en-US"/>
          </a:p>
        </p:txBody>
      </p:sp>
    </p:spTree>
  </p:cSld>
  <p:clrMapOvr>
    <a:masterClrMapping/>
  </p:clrMapOvr>
  <p:timing>
    <p:tnLst>
      <p:par>
        <p:cTn id="1" dur="indefinite" restart="never" nodeType="tmRoot"/>
      </p:par>
    </p:tnLst>
  </p:timing>
</p:sld>
</file>

<file path=ppt/slides/slide3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Barriers to School</a:t>
            </a:r>
            <a:endParaRPr lang="en-US" dirty="0"/>
          </a:p>
        </p:txBody>
      </p:sp>
      <p:pic>
        <p:nvPicPr>
          <p:cNvPr id="4" name="Content Placeholder 3" descr="barrierstowalktoSchool.pdf"/>
          <p:cNvPicPr>
            <a:picLocks noGrp="1" noChangeAspect="1"/>
          </p:cNvPicPr>
          <p:nvPr>
            <p:ph idx="1"/>
          </p:nvPr>
        </p:nvPicPr>
        <mc:AlternateContent xmlns:ma="http://schemas.microsoft.com/office/mac/drawingml/2008/main">
          <mc:Choice Requires="ma">
            <p:blipFill>
              <a:blip r:embed="rId2"/>
              <a:srcRect l="-4635" r="-4635"/>
              <a:stretch>
                <a:fillRect/>
              </a:stretch>
            </p:blipFill>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a="http://schemas.microsoft.com/office/mac/drawingml/2008/main">
            <p:blipFill>
              <a:blip r:embed="rId3"/>
              <a:srcRect l="-4635" r="-4635"/>
              <a:stretch>
                <a:fillRect/>
              </a:stretch>
            </p:blipFill>
          </mc:Fallback>
        </mc:AlternateContent>
        <p:spPr>
          <a:xfrm>
            <a:off x="1143000" y="1981200"/>
            <a:ext cx="7732712" cy="4093789"/>
          </a:xfrm>
        </p:spPr>
      </p:pic>
    </p:spTree>
  </p:cSld>
  <p:clrMapOvr>
    <a:masterClrMapping/>
  </p:clrMapOvr>
  <p:timing>
    <p:tnLst>
      <p:par>
        <p:cTn id="1" dur="indefinite" restart="never" nodeType="tmRoot"/>
      </p:par>
    </p:tnLst>
  </p:timing>
</p:sld>
</file>

<file path=ppt/slides/slide3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6019" name="Rectangle 2"/>
          <p:cNvSpPr>
            <a:spLocks noGrp="1" noChangeArrowheads="1"/>
          </p:cNvSpPr>
          <p:nvPr>
            <p:ph type="title"/>
          </p:nvPr>
        </p:nvSpPr>
        <p:spPr/>
        <p:txBody>
          <a:bodyPr/>
          <a:lstStyle/>
          <a:p>
            <a:pPr eaLnBrk="1" hangingPunct="1"/>
            <a:r>
              <a:rPr lang="en-US"/>
              <a:t>Barriers to Moderate Exercise</a:t>
            </a:r>
          </a:p>
        </p:txBody>
      </p:sp>
      <p:graphicFrame>
        <p:nvGraphicFramePr>
          <p:cNvPr id="86018" name="Object 2"/>
          <p:cNvGraphicFramePr>
            <a:graphicFrameLocks noChangeAspect="1"/>
          </p:cNvGraphicFramePr>
          <p:nvPr>
            <p:ph type="chart" idx="1"/>
          </p:nvPr>
        </p:nvGraphicFramePr>
        <p:xfrm>
          <a:off x="1219200" y="2133600"/>
          <a:ext cx="7467600" cy="4389438"/>
        </p:xfrm>
        <a:graphic>
          <a:graphicData uri="http://schemas.openxmlformats.org/presentationml/2006/ole">
            <p:oleObj spid="_x0000_s2502658" name="Worksheet" r:id="rId4" imgW="7150608" imgH="4203192" progId="Excel.Sheet.8">
              <p:embed/>
            </p:oleObj>
          </a:graphicData>
        </a:graphic>
      </p:graphicFrame>
    </p:spTree>
  </p:cSld>
  <p:clrMapOvr>
    <a:masterClrMapping/>
  </p:clrMapOvr>
  <p:timing>
    <p:tnLst>
      <p:par>
        <p:cTn id="1" dur="indefinite" restart="never" nodeType="tmRoot"/>
      </p:par>
    </p:tnLst>
  </p:timing>
</p:sld>
</file>

<file path=ppt/slides/slide3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pPr eaLnBrk="1" hangingPunct="1"/>
            <a:r>
              <a:rPr lang="en-US"/>
              <a:t>More from Class Exercise</a:t>
            </a:r>
          </a:p>
        </p:txBody>
      </p:sp>
      <p:sp>
        <p:nvSpPr>
          <p:cNvPr id="88067" name="Rectangle 3"/>
          <p:cNvSpPr>
            <a:spLocks noGrp="1" noChangeArrowheads="1"/>
          </p:cNvSpPr>
          <p:nvPr>
            <p:ph type="body" sz="half" idx="1"/>
          </p:nvPr>
        </p:nvSpPr>
        <p:spPr/>
        <p:txBody>
          <a:bodyPr/>
          <a:lstStyle/>
          <a:p>
            <a:pPr eaLnBrk="1" hangingPunct="1">
              <a:lnSpc>
                <a:spcPct val="90000"/>
              </a:lnSpc>
            </a:pPr>
            <a:r>
              <a:rPr lang="en-US" sz="2000" b="1">
                <a:latin typeface="Palatino" charset="0"/>
              </a:rPr>
              <a:t>Some Specific barriers</a:t>
            </a:r>
            <a:endParaRPr lang="en-US" sz="2000">
              <a:latin typeface="Palatino" charset="0"/>
            </a:endParaRPr>
          </a:p>
          <a:p>
            <a:pPr eaLnBrk="1" hangingPunct="1">
              <a:lnSpc>
                <a:spcPct val="90000"/>
              </a:lnSpc>
            </a:pPr>
            <a:r>
              <a:rPr lang="en-US" sz="2000">
                <a:latin typeface="Palatino" charset="0"/>
              </a:rPr>
              <a:t>lack of crosswalks</a:t>
            </a:r>
          </a:p>
          <a:p>
            <a:pPr eaLnBrk="1" hangingPunct="1">
              <a:lnSpc>
                <a:spcPct val="90000"/>
              </a:lnSpc>
            </a:pPr>
            <a:r>
              <a:rPr lang="en-US" sz="2000">
                <a:latin typeface="Palatino" charset="0"/>
              </a:rPr>
              <a:t>no bike paths</a:t>
            </a:r>
          </a:p>
          <a:p>
            <a:pPr eaLnBrk="1" hangingPunct="1">
              <a:lnSpc>
                <a:spcPct val="90000"/>
              </a:lnSpc>
            </a:pPr>
            <a:r>
              <a:rPr lang="en-US" sz="2000">
                <a:latin typeface="Palatino" charset="0"/>
              </a:rPr>
              <a:t>car driver attitude</a:t>
            </a:r>
          </a:p>
          <a:p>
            <a:pPr eaLnBrk="1" hangingPunct="1">
              <a:lnSpc>
                <a:spcPct val="90000"/>
              </a:lnSpc>
            </a:pPr>
            <a:r>
              <a:rPr lang="en-US" sz="2000">
                <a:latin typeface="Palatino" charset="0"/>
              </a:rPr>
              <a:t>expenses (gym etc.)</a:t>
            </a:r>
          </a:p>
          <a:p>
            <a:pPr eaLnBrk="1" hangingPunct="1">
              <a:lnSpc>
                <a:spcPct val="90000"/>
              </a:lnSpc>
            </a:pPr>
            <a:r>
              <a:rPr lang="en-US" sz="2000">
                <a:latin typeface="Palatino" charset="0"/>
              </a:rPr>
              <a:t>stuff to haul</a:t>
            </a:r>
          </a:p>
          <a:p>
            <a:pPr eaLnBrk="1" hangingPunct="1">
              <a:lnSpc>
                <a:spcPct val="90000"/>
              </a:lnSpc>
            </a:pPr>
            <a:r>
              <a:rPr lang="en-US" sz="2000">
                <a:latin typeface="Palatino" charset="0"/>
              </a:rPr>
              <a:t>unfriendly streets</a:t>
            </a:r>
          </a:p>
          <a:p>
            <a:pPr eaLnBrk="1" hangingPunct="1">
              <a:lnSpc>
                <a:spcPct val="90000"/>
              </a:lnSpc>
            </a:pPr>
            <a:r>
              <a:rPr lang="en-US" sz="2000">
                <a:latin typeface="Palatino" charset="0"/>
              </a:rPr>
              <a:t>changing clothes (biking)</a:t>
            </a:r>
          </a:p>
          <a:p>
            <a:pPr eaLnBrk="1" hangingPunct="1">
              <a:lnSpc>
                <a:spcPct val="90000"/>
              </a:lnSpc>
            </a:pPr>
            <a:r>
              <a:rPr lang="en-US" sz="2000">
                <a:latin typeface="Palatino" charset="0"/>
              </a:rPr>
              <a:t>saving time (car perception)</a:t>
            </a:r>
          </a:p>
          <a:p>
            <a:pPr eaLnBrk="1" hangingPunct="1">
              <a:lnSpc>
                <a:spcPct val="90000"/>
              </a:lnSpc>
            </a:pPr>
            <a:r>
              <a:rPr lang="en-US" sz="2000">
                <a:latin typeface="Palatino" charset="0"/>
              </a:rPr>
              <a:t>Mass transit relation to exercise?</a:t>
            </a:r>
          </a:p>
          <a:p>
            <a:pPr eaLnBrk="1" hangingPunct="1">
              <a:lnSpc>
                <a:spcPct val="90000"/>
              </a:lnSpc>
            </a:pPr>
            <a:endParaRPr lang="en-US" sz="2000"/>
          </a:p>
        </p:txBody>
      </p:sp>
      <p:sp>
        <p:nvSpPr>
          <p:cNvPr id="88068" name="Rectangle 4"/>
          <p:cNvSpPr>
            <a:spLocks noGrp="1" noChangeArrowheads="1"/>
          </p:cNvSpPr>
          <p:nvPr>
            <p:ph type="body" sz="half" idx="2"/>
          </p:nvPr>
        </p:nvSpPr>
        <p:spPr/>
        <p:txBody>
          <a:bodyPr/>
          <a:lstStyle/>
          <a:p>
            <a:pPr eaLnBrk="1" hangingPunct="1"/>
            <a:r>
              <a:rPr lang="en-US" sz="1800" b="1">
                <a:latin typeface="Palatino" charset="0"/>
              </a:rPr>
              <a:t>Some possible improvements (Jeremy and Leah)</a:t>
            </a:r>
            <a:endParaRPr lang="en-US" sz="1800">
              <a:latin typeface="Palatino" charset="0"/>
            </a:endParaRPr>
          </a:p>
          <a:p>
            <a:pPr eaLnBrk="1" hangingPunct="1"/>
            <a:r>
              <a:rPr lang="en-US" sz="1800">
                <a:latin typeface="Palatino" charset="0"/>
              </a:rPr>
              <a:t>sky bridges</a:t>
            </a:r>
          </a:p>
          <a:p>
            <a:pPr eaLnBrk="1" hangingPunct="1"/>
            <a:r>
              <a:rPr lang="en-US" sz="1800">
                <a:latin typeface="Palatino" charset="0"/>
              </a:rPr>
              <a:t>interesting places to walk</a:t>
            </a:r>
          </a:p>
          <a:p>
            <a:pPr eaLnBrk="1" hangingPunct="1"/>
            <a:r>
              <a:rPr lang="en-US" sz="1800">
                <a:latin typeface="Palatino" charset="0"/>
              </a:rPr>
              <a:t>rest areas</a:t>
            </a:r>
          </a:p>
          <a:p>
            <a:pPr eaLnBrk="1" hangingPunct="1"/>
            <a:r>
              <a:rPr lang="en-US" sz="1800">
                <a:latin typeface="Palatino" charset="0"/>
              </a:rPr>
              <a:t>pub crawl</a:t>
            </a:r>
          </a:p>
          <a:p>
            <a:pPr eaLnBrk="1" hangingPunct="1"/>
            <a:r>
              <a:rPr lang="en-US" sz="1800">
                <a:latin typeface="Palatino" charset="0"/>
              </a:rPr>
              <a:t>yellow bike</a:t>
            </a:r>
          </a:p>
          <a:p>
            <a:pPr eaLnBrk="1" hangingPunct="1"/>
            <a:r>
              <a:rPr lang="en-US" sz="1800">
                <a:latin typeface="Palatino" charset="0"/>
              </a:rPr>
              <a:t>mixed used development</a:t>
            </a:r>
          </a:p>
          <a:p>
            <a:pPr eaLnBrk="1" hangingPunct="1"/>
            <a:endParaRPr lang="en-US" sz="2000"/>
          </a:p>
        </p:txBody>
      </p:sp>
    </p:spTree>
  </p:cSld>
  <p:clrMapOvr>
    <a:masterClrMapping/>
  </p:clrMapOvr>
  <p:timing>
    <p:tnLst>
      <p:par>
        <p:cTn id="1" dur="indefinite" restart="never" nodeType="tmRoot"/>
      </p:par>
    </p:tnLst>
  </p:timing>
</p:sld>
</file>

<file path=ppt/slides/slide3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5058" name="AutoShape 2"/>
          <p:cNvSpPr>
            <a:spLocks noGrp="1" noChangeArrowheads="1"/>
          </p:cNvSpPr>
          <p:nvPr>
            <p:ph type="title"/>
          </p:nvPr>
        </p:nvSpPr>
        <p:spPr>
          <a:xfrm>
            <a:off x="839521" y="802165"/>
            <a:ext cx="7927200" cy="966341"/>
          </a:xfrm>
          <a:ln/>
        </p:spPr>
        <p:txBody>
          <a:bodyPr lIns="0" tIns="0" rIns="0" bIns="0" anchor="ctr"/>
          <a:lstStyle/>
          <a:p>
            <a:pPr marL="195843" indent="-195843" defTabSz="652330">
              <a:tabLst>
                <a:tab pos="656650" algn="l"/>
                <a:tab pos="1313299" algn="l"/>
                <a:tab pos="1969949" algn="l"/>
                <a:tab pos="2626599" algn="l"/>
                <a:tab pos="3283248" algn="l"/>
                <a:tab pos="3939898" algn="l"/>
                <a:tab pos="4595108" algn="l"/>
                <a:tab pos="5253198" algn="l"/>
                <a:tab pos="5909847" algn="l"/>
                <a:tab pos="6563617" algn="l"/>
                <a:tab pos="7220267" algn="l"/>
              </a:tabLst>
            </a:pPr>
            <a:r>
              <a:rPr lang="en-GB" dirty="0"/>
              <a:t>Framing the Food System Issues</a:t>
            </a:r>
          </a:p>
        </p:txBody>
      </p:sp>
      <p:sp>
        <p:nvSpPr>
          <p:cNvPr id="45059" name="Text Box 3"/>
          <p:cNvSpPr txBox="1">
            <a:spLocks noChangeArrowheads="1"/>
          </p:cNvSpPr>
          <p:nvPr/>
        </p:nvSpPr>
        <p:spPr bwMode="auto">
          <a:xfrm>
            <a:off x="286560" y="2392092"/>
            <a:ext cx="8640000" cy="4120272"/>
          </a:xfrm>
          <a:prstGeom prst="rect">
            <a:avLst/>
          </a:prstGeom>
          <a:noFill/>
          <a:ln w="9525">
            <a:noFill/>
            <a:round/>
            <a:headEnd/>
            <a:tailEnd/>
          </a:ln>
          <a:effectLst/>
        </p:spPr>
        <p:txBody>
          <a:bodyPr lIns="0" tIns="0" rIns="0" bIns="0">
            <a:prstTxWarp prst="textNoShape">
              <a:avLst/>
            </a:prstTxWarp>
          </a:bodyPr>
          <a:lstStyle/>
          <a:p>
            <a:pPr>
              <a:lnSpc>
                <a:spcPct val="94000"/>
              </a:lnSpc>
              <a:buClr>
                <a:srgbClr val="000000"/>
              </a:buClr>
              <a:buSzPct val="45000"/>
              <a:tabLst>
                <a:tab pos="656650" algn="l"/>
                <a:tab pos="1313299" algn="l"/>
                <a:tab pos="1969949" algn="l"/>
                <a:tab pos="2626599" algn="l"/>
                <a:tab pos="3283248" algn="l"/>
                <a:tab pos="3939898" algn="l"/>
                <a:tab pos="4595108" algn="l"/>
                <a:tab pos="5253198" algn="l"/>
                <a:tab pos="5909847" algn="l"/>
                <a:tab pos="6563617" algn="l"/>
                <a:tab pos="7220267" algn="l"/>
                <a:tab pos="7879796" algn="l"/>
                <a:tab pos="8533566" algn="l"/>
              </a:tabLst>
            </a:pPr>
            <a:r>
              <a:rPr lang="en-GB" sz="2200" dirty="0">
                <a:solidFill>
                  <a:srgbClr val="000000"/>
                </a:solidFill>
              </a:rPr>
              <a:t>		                              </a:t>
            </a:r>
          </a:p>
          <a:p>
            <a:pPr>
              <a:lnSpc>
                <a:spcPct val="95000"/>
              </a:lnSpc>
              <a:buClr>
                <a:srgbClr val="000000"/>
              </a:buClr>
              <a:buSzPct val="45000"/>
              <a:tabLst>
                <a:tab pos="656650" algn="l"/>
                <a:tab pos="1313299" algn="l"/>
                <a:tab pos="1969949" algn="l"/>
                <a:tab pos="2626599" algn="l"/>
                <a:tab pos="3283248" algn="l"/>
                <a:tab pos="3939898" algn="l"/>
                <a:tab pos="4595108" algn="l"/>
                <a:tab pos="5253198" algn="l"/>
                <a:tab pos="5909847" algn="l"/>
                <a:tab pos="6563617" algn="l"/>
                <a:tab pos="7220267" algn="l"/>
                <a:tab pos="7879796" algn="l"/>
                <a:tab pos="8533566" algn="l"/>
              </a:tabLst>
            </a:pPr>
            <a:r>
              <a:rPr lang="en-GB" sz="2200" dirty="0">
                <a:solidFill>
                  <a:srgbClr val="000000"/>
                </a:solidFill>
              </a:rPr>
              <a:t>        basic need/right              </a:t>
            </a:r>
            <a:r>
              <a:rPr lang="en-GB" sz="2200" b="1" dirty="0">
                <a:solidFill>
                  <a:srgbClr val="CC6600"/>
                </a:solidFill>
              </a:rPr>
              <a:t>Food</a:t>
            </a:r>
            <a:r>
              <a:rPr lang="en-GB" sz="2200" dirty="0">
                <a:solidFill>
                  <a:srgbClr val="CC6633"/>
                </a:solidFill>
              </a:rPr>
              <a:t>	</a:t>
            </a:r>
            <a:r>
              <a:rPr lang="en-GB" sz="2200" dirty="0">
                <a:solidFill>
                  <a:srgbClr val="000000"/>
                </a:solidFill>
              </a:rPr>
              <a:t>	 	commodity</a:t>
            </a:r>
          </a:p>
          <a:p>
            <a:pPr>
              <a:lnSpc>
                <a:spcPct val="94000"/>
              </a:lnSpc>
              <a:buClr>
                <a:srgbClr val="000000"/>
              </a:buClr>
              <a:buSzPct val="45000"/>
              <a:tabLst>
                <a:tab pos="656650" algn="l"/>
                <a:tab pos="1313299" algn="l"/>
                <a:tab pos="1969949" algn="l"/>
                <a:tab pos="2626599" algn="l"/>
                <a:tab pos="3283248" algn="l"/>
                <a:tab pos="3939898" algn="l"/>
                <a:tab pos="4595108" algn="l"/>
                <a:tab pos="5253198" algn="l"/>
                <a:tab pos="5909847" algn="l"/>
                <a:tab pos="6563617" algn="l"/>
                <a:tab pos="7220267" algn="l"/>
                <a:tab pos="7879796" algn="l"/>
                <a:tab pos="8533566" algn="l"/>
              </a:tabLst>
            </a:pPr>
            <a:endParaRPr lang="en-GB" sz="1800" dirty="0">
              <a:solidFill>
                <a:srgbClr val="000000"/>
              </a:solidFill>
            </a:endParaRPr>
          </a:p>
          <a:p>
            <a:pPr>
              <a:lnSpc>
                <a:spcPct val="94000"/>
              </a:lnSpc>
              <a:buClr>
                <a:srgbClr val="000000"/>
              </a:buClr>
              <a:buSzPct val="45000"/>
              <a:tabLst>
                <a:tab pos="656650" algn="l"/>
                <a:tab pos="1313299" algn="l"/>
                <a:tab pos="1969949" algn="l"/>
                <a:tab pos="2626599" algn="l"/>
                <a:tab pos="3283248" algn="l"/>
                <a:tab pos="3939898" algn="l"/>
                <a:tab pos="4595108" algn="l"/>
                <a:tab pos="5253198" algn="l"/>
                <a:tab pos="5909847" algn="l"/>
                <a:tab pos="6563617" algn="l"/>
                <a:tab pos="7220267" algn="l"/>
                <a:tab pos="7879796" algn="l"/>
                <a:tab pos="8533566" algn="l"/>
              </a:tabLst>
            </a:pPr>
            <a:r>
              <a:rPr lang="en-GB" sz="2200" dirty="0">
                <a:solidFill>
                  <a:srgbClr val="000000"/>
                </a:solidFill>
              </a:rPr>
              <a:t>       diversified farm/self	</a:t>
            </a:r>
            <a:r>
              <a:rPr lang="en-GB" sz="2200" b="1" dirty="0">
                <a:solidFill>
                  <a:srgbClr val="CC6633"/>
                </a:solidFill>
              </a:rPr>
              <a:t>Production</a:t>
            </a:r>
            <a:r>
              <a:rPr lang="en-GB" sz="2200" dirty="0">
                <a:solidFill>
                  <a:srgbClr val="000000"/>
                </a:solidFill>
              </a:rPr>
              <a:t>       	factory</a:t>
            </a:r>
          </a:p>
          <a:p>
            <a:pPr>
              <a:lnSpc>
                <a:spcPct val="94000"/>
              </a:lnSpc>
              <a:buClr>
                <a:srgbClr val="000000"/>
              </a:buClr>
              <a:buSzPct val="45000"/>
              <a:tabLst>
                <a:tab pos="656650" algn="l"/>
                <a:tab pos="1313299" algn="l"/>
                <a:tab pos="1969949" algn="l"/>
                <a:tab pos="2626599" algn="l"/>
                <a:tab pos="3283248" algn="l"/>
                <a:tab pos="3939898" algn="l"/>
                <a:tab pos="4595108" algn="l"/>
                <a:tab pos="5253198" algn="l"/>
                <a:tab pos="5909847" algn="l"/>
                <a:tab pos="6563617" algn="l"/>
                <a:tab pos="7220267" algn="l"/>
                <a:tab pos="7879796" algn="l"/>
                <a:tab pos="8533566" algn="l"/>
              </a:tabLst>
            </a:pPr>
            <a:endParaRPr lang="en-GB" sz="1800" dirty="0">
              <a:solidFill>
                <a:srgbClr val="000000"/>
              </a:solidFill>
            </a:endParaRPr>
          </a:p>
          <a:p>
            <a:pPr>
              <a:lnSpc>
                <a:spcPct val="94000"/>
              </a:lnSpc>
              <a:buClr>
                <a:srgbClr val="000000"/>
              </a:buClr>
              <a:buSzPct val="45000"/>
              <a:tabLst>
                <a:tab pos="656650" algn="l"/>
                <a:tab pos="1313299" algn="l"/>
                <a:tab pos="1969949" algn="l"/>
                <a:tab pos="2626599" algn="l"/>
                <a:tab pos="3283248" algn="l"/>
                <a:tab pos="3939898" algn="l"/>
                <a:tab pos="4595108" algn="l"/>
                <a:tab pos="5253198" algn="l"/>
                <a:tab pos="5909847" algn="l"/>
                <a:tab pos="6563617" algn="l"/>
                <a:tab pos="7220267" algn="l"/>
                <a:tab pos="7879796" algn="l"/>
                <a:tab pos="8533566" algn="l"/>
              </a:tabLst>
            </a:pPr>
            <a:r>
              <a:rPr lang="en-GB" sz="2200" dirty="0">
                <a:solidFill>
                  <a:srgbClr val="000000"/>
                </a:solidFill>
              </a:rPr>
              <a:t>       varied			           </a:t>
            </a:r>
            <a:r>
              <a:rPr lang="en-GB" sz="2200" b="1" dirty="0">
                <a:solidFill>
                  <a:srgbClr val="CC6600"/>
                </a:solidFill>
              </a:rPr>
              <a:t>Markets			</a:t>
            </a:r>
            <a:r>
              <a:rPr lang="en-GB" sz="2200" dirty="0">
                <a:solidFill>
                  <a:srgbClr val="000000"/>
                </a:solidFill>
              </a:rPr>
              <a:t>supermarkets</a:t>
            </a:r>
          </a:p>
          <a:p>
            <a:pPr>
              <a:lnSpc>
                <a:spcPct val="94000"/>
              </a:lnSpc>
              <a:buClr>
                <a:srgbClr val="000000"/>
              </a:buClr>
              <a:buSzPct val="45000"/>
              <a:tabLst>
                <a:tab pos="656650" algn="l"/>
                <a:tab pos="1313299" algn="l"/>
                <a:tab pos="1969949" algn="l"/>
                <a:tab pos="2626599" algn="l"/>
                <a:tab pos="3283248" algn="l"/>
                <a:tab pos="3939898" algn="l"/>
                <a:tab pos="4595108" algn="l"/>
                <a:tab pos="5253198" algn="l"/>
                <a:tab pos="5909847" algn="l"/>
                <a:tab pos="6563617" algn="l"/>
                <a:tab pos="7220267" algn="l"/>
                <a:tab pos="7879796" algn="l"/>
                <a:tab pos="8533566" algn="l"/>
              </a:tabLst>
            </a:pPr>
            <a:endParaRPr lang="en-GB" sz="1800" dirty="0">
              <a:solidFill>
                <a:srgbClr val="000000"/>
              </a:solidFill>
            </a:endParaRPr>
          </a:p>
          <a:p>
            <a:pPr>
              <a:lnSpc>
                <a:spcPct val="94000"/>
              </a:lnSpc>
              <a:buClr>
                <a:srgbClr val="000000"/>
              </a:buClr>
              <a:buSzPct val="45000"/>
              <a:tabLst>
                <a:tab pos="656650" algn="l"/>
                <a:tab pos="1313299" algn="l"/>
                <a:tab pos="1969949" algn="l"/>
                <a:tab pos="2626599" algn="l"/>
                <a:tab pos="3283248" algn="l"/>
                <a:tab pos="3939898" algn="l"/>
                <a:tab pos="4595108" algn="l"/>
                <a:tab pos="5253198" algn="l"/>
                <a:tab pos="5909847" algn="l"/>
                <a:tab pos="6563617" algn="l"/>
                <a:tab pos="7220267" algn="l"/>
                <a:tab pos="7879796" algn="l"/>
                <a:tab pos="8533566" algn="l"/>
              </a:tabLst>
            </a:pPr>
            <a:r>
              <a:rPr lang="en-GB" sz="2200" dirty="0">
                <a:solidFill>
                  <a:srgbClr val="000000"/>
                </a:solidFill>
              </a:rPr>
              <a:t>       localized		          </a:t>
            </a:r>
            <a:r>
              <a:rPr lang="en-GB" sz="2200" b="1" dirty="0">
                <a:solidFill>
                  <a:srgbClr val="CC6633"/>
                </a:solidFill>
              </a:rPr>
              <a:t>Economy</a:t>
            </a:r>
            <a:r>
              <a:rPr lang="en-GB" sz="2200" dirty="0">
                <a:solidFill>
                  <a:srgbClr val="000000"/>
                </a:solidFill>
              </a:rPr>
              <a:t>		internationalized</a:t>
            </a:r>
          </a:p>
          <a:p>
            <a:pPr>
              <a:lnSpc>
                <a:spcPct val="94000"/>
              </a:lnSpc>
              <a:buClr>
                <a:srgbClr val="000000"/>
              </a:buClr>
              <a:buSzPct val="45000"/>
              <a:tabLst>
                <a:tab pos="656650" algn="l"/>
                <a:tab pos="1313299" algn="l"/>
                <a:tab pos="1969949" algn="l"/>
                <a:tab pos="2626599" algn="l"/>
                <a:tab pos="3283248" algn="l"/>
                <a:tab pos="3939898" algn="l"/>
                <a:tab pos="4595108" algn="l"/>
                <a:tab pos="5253198" algn="l"/>
                <a:tab pos="5909847" algn="l"/>
                <a:tab pos="6563617" algn="l"/>
                <a:tab pos="7220267" algn="l"/>
                <a:tab pos="7879796" algn="l"/>
                <a:tab pos="8533566" algn="l"/>
              </a:tabLst>
            </a:pPr>
            <a:endParaRPr lang="en-GB" sz="1800" dirty="0">
              <a:solidFill>
                <a:srgbClr val="000000"/>
              </a:solidFill>
            </a:endParaRPr>
          </a:p>
          <a:p>
            <a:pPr>
              <a:lnSpc>
                <a:spcPct val="94000"/>
              </a:lnSpc>
              <a:buClr>
                <a:srgbClr val="000000"/>
              </a:buClr>
              <a:buSzPct val="45000"/>
              <a:tabLst>
                <a:tab pos="656650" algn="l"/>
                <a:tab pos="1313299" algn="l"/>
                <a:tab pos="1969949" algn="l"/>
                <a:tab pos="2626599" algn="l"/>
                <a:tab pos="3283248" algn="l"/>
                <a:tab pos="3939898" algn="l"/>
                <a:tab pos="4595108" algn="l"/>
                <a:tab pos="5253198" algn="l"/>
                <a:tab pos="5909847" algn="l"/>
                <a:tab pos="6563617" algn="l"/>
                <a:tab pos="7220267" algn="l"/>
                <a:tab pos="7879796" algn="l"/>
                <a:tab pos="8533566" algn="l"/>
              </a:tabLst>
            </a:pPr>
            <a:r>
              <a:rPr lang="en-GB" sz="2200" dirty="0">
                <a:solidFill>
                  <a:srgbClr val="000000"/>
                </a:solidFill>
              </a:rPr>
              <a:t>       fresh options		   </a:t>
            </a:r>
            <a:r>
              <a:rPr lang="en-GB" sz="2200" b="1" dirty="0">
                <a:solidFill>
                  <a:srgbClr val="CC6633"/>
                </a:solidFill>
              </a:rPr>
              <a:t>Health</a:t>
            </a:r>
            <a:r>
              <a:rPr lang="en-GB" sz="2200" dirty="0">
                <a:solidFill>
                  <a:srgbClr val="000000"/>
                </a:solidFill>
              </a:rPr>
              <a:t>			processed stable</a:t>
            </a:r>
          </a:p>
          <a:p>
            <a:pPr>
              <a:lnSpc>
                <a:spcPct val="94000"/>
              </a:lnSpc>
              <a:buClr>
                <a:srgbClr val="000000"/>
              </a:buClr>
              <a:buSzPct val="45000"/>
              <a:tabLst>
                <a:tab pos="656650" algn="l"/>
                <a:tab pos="1313299" algn="l"/>
                <a:tab pos="1969949" algn="l"/>
                <a:tab pos="2626599" algn="l"/>
                <a:tab pos="3283248" algn="l"/>
                <a:tab pos="3939898" algn="l"/>
                <a:tab pos="4595108" algn="l"/>
                <a:tab pos="5253198" algn="l"/>
                <a:tab pos="5909847" algn="l"/>
                <a:tab pos="6563617" algn="l"/>
                <a:tab pos="7220267" algn="l"/>
                <a:tab pos="7879796" algn="l"/>
                <a:tab pos="8533566" algn="l"/>
              </a:tabLst>
            </a:pPr>
            <a:endParaRPr lang="en-GB" sz="1800" dirty="0">
              <a:solidFill>
                <a:srgbClr val="000000"/>
              </a:solidFill>
            </a:endParaRPr>
          </a:p>
          <a:p>
            <a:pPr>
              <a:lnSpc>
                <a:spcPct val="94000"/>
              </a:lnSpc>
              <a:buClr>
                <a:srgbClr val="000000"/>
              </a:buClr>
              <a:buSzPct val="45000"/>
              <a:tabLst>
                <a:tab pos="656650" algn="l"/>
                <a:tab pos="1313299" algn="l"/>
                <a:tab pos="1969949" algn="l"/>
                <a:tab pos="2626599" algn="l"/>
                <a:tab pos="3283248" algn="l"/>
                <a:tab pos="3939898" algn="l"/>
                <a:tab pos="4595108" algn="l"/>
                <a:tab pos="5253198" algn="l"/>
                <a:tab pos="5909847" algn="l"/>
                <a:tab pos="6563617" algn="l"/>
                <a:tab pos="7220267" algn="l"/>
                <a:tab pos="7879796" algn="l"/>
                <a:tab pos="8533566" algn="l"/>
              </a:tabLst>
            </a:pPr>
            <a:r>
              <a:rPr lang="en-GB" sz="2200" dirty="0">
                <a:solidFill>
                  <a:srgbClr val="000000"/>
                </a:solidFill>
              </a:rPr>
              <a:t>       individual                       </a:t>
            </a:r>
            <a:r>
              <a:rPr lang="en-GB" sz="2200" b="1" dirty="0">
                <a:solidFill>
                  <a:srgbClr val="CC6633"/>
                </a:solidFill>
              </a:rPr>
              <a:t>Control</a:t>
            </a:r>
            <a:r>
              <a:rPr lang="en-GB" sz="2200" dirty="0">
                <a:solidFill>
                  <a:srgbClr val="000000"/>
                </a:solidFill>
              </a:rPr>
              <a:t>	         	corporate</a:t>
            </a:r>
          </a:p>
          <a:p>
            <a:pPr>
              <a:lnSpc>
                <a:spcPct val="94000"/>
              </a:lnSpc>
              <a:buClr>
                <a:srgbClr val="000000"/>
              </a:buClr>
              <a:buSzPct val="45000"/>
              <a:tabLst>
                <a:tab pos="656650" algn="l"/>
                <a:tab pos="1313299" algn="l"/>
                <a:tab pos="1969949" algn="l"/>
                <a:tab pos="2626599" algn="l"/>
                <a:tab pos="3283248" algn="l"/>
                <a:tab pos="3939898" algn="l"/>
                <a:tab pos="4595108" algn="l"/>
                <a:tab pos="5253198" algn="l"/>
                <a:tab pos="5909847" algn="l"/>
                <a:tab pos="6563617" algn="l"/>
                <a:tab pos="7220267" algn="l"/>
                <a:tab pos="7879796" algn="l"/>
                <a:tab pos="8533566" algn="l"/>
              </a:tabLst>
            </a:pPr>
            <a:endParaRPr lang="en-GB" sz="1800" dirty="0">
              <a:solidFill>
                <a:srgbClr val="000000"/>
              </a:solidFill>
            </a:endParaRPr>
          </a:p>
          <a:p>
            <a:pPr>
              <a:lnSpc>
                <a:spcPct val="94000"/>
              </a:lnSpc>
              <a:buClr>
                <a:srgbClr val="000000"/>
              </a:buClr>
              <a:buSzPct val="45000"/>
              <a:tabLst>
                <a:tab pos="656650" algn="l"/>
                <a:tab pos="1313299" algn="l"/>
                <a:tab pos="1969949" algn="l"/>
                <a:tab pos="2626599" algn="l"/>
                <a:tab pos="3283248" algn="l"/>
                <a:tab pos="3939898" algn="l"/>
                <a:tab pos="4595108" algn="l"/>
                <a:tab pos="5253198" algn="l"/>
                <a:tab pos="5909847" algn="l"/>
                <a:tab pos="6563617" algn="l"/>
                <a:tab pos="7220267" algn="l"/>
                <a:tab pos="7879796" algn="l"/>
                <a:tab pos="8533566" algn="l"/>
              </a:tabLst>
            </a:pPr>
            <a:r>
              <a:rPr lang="en-GB" sz="2200" dirty="0">
                <a:solidFill>
                  <a:srgbClr val="000000"/>
                </a:solidFill>
              </a:rPr>
              <a:t>       responsive                  </a:t>
            </a:r>
            <a:r>
              <a:rPr lang="en-GB" sz="2200" b="1" dirty="0">
                <a:solidFill>
                  <a:srgbClr val="CC6600"/>
                </a:solidFill>
              </a:rPr>
              <a:t>Sustainability</a:t>
            </a:r>
            <a:r>
              <a:rPr lang="en-GB" sz="2200" b="1" dirty="0"/>
              <a:t>    	</a:t>
            </a:r>
            <a:r>
              <a:rPr lang="en-GB" sz="2200" dirty="0">
                <a:solidFill>
                  <a:srgbClr val="000000"/>
                </a:solidFill>
              </a:rPr>
              <a:t>rigid</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241" name="AutoShape 1"/>
          <p:cNvSpPr>
            <a:spLocks noGrp="1" noChangeArrowheads="1"/>
          </p:cNvSpPr>
          <p:nvPr>
            <p:ph type="title" idx="4294967295"/>
          </p:nvPr>
        </p:nvSpPr>
        <p:spPr>
          <a:xfrm>
            <a:off x="1218240" y="761841"/>
            <a:ext cx="7925760" cy="1143480"/>
          </a:xfrm>
          <a:ln/>
        </p:spPr>
        <p:txBody>
          <a:bodyPr lIns="0" tIns="0" rIns="0" bIns="0" anchor="ctr"/>
          <a:lstStyle/>
          <a:p>
            <a:pPr marL="195843" indent="-195843">
              <a:tabLst>
                <a:tab pos="656650" algn="l"/>
                <a:tab pos="1313299" algn="l"/>
                <a:tab pos="1969949" algn="l"/>
                <a:tab pos="2626599" algn="l"/>
                <a:tab pos="3283248" algn="l"/>
                <a:tab pos="3939898" algn="l"/>
                <a:tab pos="4595108" algn="l"/>
                <a:tab pos="5253198" algn="l"/>
                <a:tab pos="5909847" algn="l"/>
                <a:tab pos="6563617" algn="l"/>
                <a:tab pos="7220267" algn="l"/>
              </a:tabLst>
            </a:pPr>
            <a:r>
              <a:rPr lang="en-GB" dirty="0"/>
              <a:t>Planting the Seeds</a:t>
            </a:r>
          </a:p>
        </p:txBody>
      </p:sp>
      <p:pic>
        <p:nvPicPr>
          <p:cNvPr id="10245" name="Picture 5"/>
          <p:cNvPicPr>
            <a:picLocks noChangeAspect="1" noChangeArrowheads="1"/>
          </p:cNvPicPr>
          <p:nvPr/>
        </p:nvPicPr>
        <p:blipFill>
          <a:blip r:embed="rId3"/>
          <a:srcRect/>
          <a:stretch>
            <a:fillRect/>
          </a:stretch>
        </p:blipFill>
        <p:spPr bwMode="auto">
          <a:xfrm>
            <a:off x="217440" y="318274"/>
            <a:ext cx="8294400" cy="6221453"/>
          </a:xfrm>
          <a:prstGeom prst="rect">
            <a:avLst/>
          </a:prstGeom>
          <a:noFill/>
          <a:ln w="9525">
            <a:noFill/>
            <a:miter lim="800000"/>
            <a:headEnd/>
            <a:tailEnd/>
          </a:ln>
          <a:effec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0180" name="AutoShape 4"/>
          <p:cNvSpPr>
            <a:spLocks noGrp="1" noChangeArrowheads="1"/>
          </p:cNvSpPr>
          <p:nvPr>
            <p:ph type="title"/>
          </p:nvPr>
        </p:nvSpPr>
        <p:spPr/>
        <p:txBody>
          <a:bodyPr/>
          <a:lstStyle/>
          <a:p>
            <a:endParaRPr lang="en-US"/>
          </a:p>
        </p:txBody>
      </p:sp>
      <p:pic>
        <p:nvPicPr>
          <p:cNvPr id="50181" name="Picture 5"/>
          <p:cNvPicPr>
            <a:picLocks noChangeAspect="1" noChangeArrowheads="1"/>
          </p:cNvPicPr>
          <p:nvPr/>
        </p:nvPicPr>
        <p:blipFill>
          <a:blip r:embed="rId2"/>
          <a:srcRect/>
          <a:stretch>
            <a:fillRect/>
          </a:stretch>
        </p:blipFill>
        <p:spPr bwMode="auto">
          <a:xfrm>
            <a:off x="217440" y="249147"/>
            <a:ext cx="8294400" cy="6221453"/>
          </a:xfrm>
          <a:prstGeom prst="rect">
            <a:avLst/>
          </a:prstGeom>
          <a:noFill/>
          <a:ln w="9525">
            <a:noFill/>
            <a:miter lim="800000"/>
            <a:headEnd/>
            <a:tailEnd/>
          </a:ln>
          <a:effectLst/>
        </p:spPr>
      </p:pic>
    </p:spTree>
  </p:cSld>
  <p:clrMapOvr>
    <a:masterClrMapping/>
  </p:clrMapOvr>
</p:sld>
</file>

<file path=ppt/tags/tag1.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0|0.4"/>
</p:tagLst>
</file>

<file path=ppt/theme/theme1.xml><?xml version="1.0" encoding="utf-8"?>
<a:theme xmlns:a="http://schemas.openxmlformats.org/drawingml/2006/main" name="Ripple">
  <a:themeElements>
    <a:clrScheme name="Ripple 3">
      <a:dk1>
        <a:srgbClr val="008AE8"/>
      </a:dk1>
      <a:lt1>
        <a:srgbClr val="FFFFFF"/>
      </a:lt1>
      <a:dk2>
        <a:srgbClr val="0068AE"/>
      </a:dk2>
      <a:lt2>
        <a:srgbClr val="CCECFF"/>
      </a:lt2>
      <a:accent1>
        <a:srgbClr val="0088E4"/>
      </a:accent1>
      <a:accent2>
        <a:srgbClr val="009999"/>
      </a:accent2>
      <a:accent3>
        <a:srgbClr val="AAB9D3"/>
      </a:accent3>
      <a:accent4>
        <a:srgbClr val="DADADA"/>
      </a:accent4>
      <a:accent5>
        <a:srgbClr val="AAC3EF"/>
      </a:accent5>
      <a:accent6>
        <a:srgbClr val="008A8A"/>
      </a:accent6>
      <a:hlink>
        <a:srgbClr val="99FF99"/>
      </a:hlink>
      <a:folHlink>
        <a:srgbClr val="AFE1FF"/>
      </a:folHlink>
    </a:clrScheme>
    <a:fontScheme name="Rippl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pitchFamily="-107"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pitchFamily="-107" charset="0"/>
          </a:defRPr>
        </a:defPPr>
      </a:lstStyle>
    </a:lnDef>
  </a:objectDefaults>
  <a:extraClrSchemeLst>
    <a:extraClrScheme>
      <a:clrScheme name="Ripple 1">
        <a:dk1>
          <a:srgbClr val="2B2B85"/>
        </a:dk1>
        <a:lt1>
          <a:srgbClr val="FFFFFF"/>
        </a:lt1>
        <a:dk2>
          <a:srgbClr val="00254A"/>
        </a:dk2>
        <a:lt2>
          <a:srgbClr val="C0C0C0"/>
        </a:lt2>
        <a:accent1>
          <a:srgbClr val="2E2E8E"/>
        </a:accent1>
        <a:accent2>
          <a:srgbClr val="0066CC"/>
        </a:accent2>
        <a:accent3>
          <a:srgbClr val="AAACB1"/>
        </a:accent3>
        <a:accent4>
          <a:srgbClr val="DADADA"/>
        </a:accent4>
        <a:accent5>
          <a:srgbClr val="ADADC6"/>
        </a:accent5>
        <a:accent6>
          <a:srgbClr val="005CB9"/>
        </a:accent6>
        <a:hlink>
          <a:srgbClr val="99CCFF"/>
        </a:hlink>
        <a:folHlink>
          <a:srgbClr val="8F8FB5"/>
        </a:folHlink>
      </a:clrScheme>
      <a:clrMap bg1="dk2" tx1="lt1" bg2="dk1" tx2="lt2" accent1="accent1" accent2="accent2" accent3="accent3" accent4="accent4" accent5="accent5" accent6="accent6" hlink="hlink" folHlink="folHlink"/>
    </a:extraClrScheme>
    <a:extraClrScheme>
      <a:clrScheme name="Ripple 2">
        <a:dk1>
          <a:srgbClr val="3B4B5D"/>
        </a:dk1>
        <a:lt1>
          <a:srgbClr val="FFFFFF"/>
        </a:lt1>
        <a:dk2>
          <a:srgbClr val="466886"/>
        </a:dk2>
        <a:lt2>
          <a:srgbClr val="CCECFF"/>
        </a:lt2>
        <a:accent1>
          <a:srgbClr val="58718C"/>
        </a:accent1>
        <a:accent2>
          <a:srgbClr val="6D9D97"/>
        </a:accent2>
        <a:accent3>
          <a:srgbClr val="B0B9C3"/>
        </a:accent3>
        <a:accent4>
          <a:srgbClr val="DADADA"/>
        </a:accent4>
        <a:accent5>
          <a:srgbClr val="B4BBC5"/>
        </a:accent5>
        <a:accent6>
          <a:srgbClr val="628E88"/>
        </a:accent6>
        <a:hlink>
          <a:srgbClr val="99CCFF"/>
        </a:hlink>
        <a:folHlink>
          <a:srgbClr val="A97CF2"/>
        </a:folHlink>
      </a:clrScheme>
      <a:clrMap bg1="dk2" tx1="lt1" bg2="dk1" tx2="lt2" accent1="accent1" accent2="accent2" accent3="accent3" accent4="accent4" accent5="accent5" accent6="accent6" hlink="hlink" folHlink="folHlink"/>
    </a:extraClrScheme>
    <a:extraClrScheme>
      <a:clrScheme name="Ripple 3">
        <a:dk1>
          <a:srgbClr val="008AE8"/>
        </a:dk1>
        <a:lt1>
          <a:srgbClr val="FFFFFF"/>
        </a:lt1>
        <a:dk2>
          <a:srgbClr val="0068AE"/>
        </a:dk2>
        <a:lt2>
          <a:srgbClr val="CCECFF"/>
        </a:lt2>
        <a:accent1>
          <a:srgbClr val="0088E4"/>
        </a:accent1>
        <a:accent2>
          <a:srgbClr val="009999"/>
        </a:accent2>
        <a:accent3>
          <a:srgbClr val="AAB9D3"/>
        </a:accent3>
        <a:accent4>
          <a:srgbClr val="DADADA"/>
        </a:accent4>
        <a:accent5>
          <a:srgbClr val="AAC3EF"/>
        </a:accent5>
        <a:accent6>
          <a:srgbClr val="008A8A"/>
        </a:accent6>
        <a:hlink>
          <a:srgbClr val="99FF99"/>
        </a:hlink>
        <a:folHlink>
          <a:srgbClr val="AFE1FF"/>
        </a:folHlink>
      </a:clrScheme>
      <a:clrMap bg1="dk2" tx1="lt1" bg2="dk1" tx2="lt2" accent1="accent1" accent2="accent2" accent3="accent3" accent4="accent4" accent5="accent5" accent6="accent6" hlink="hlink" folHlink="folHlink"/>
    </a:extraClrScheme>
    <a:extraClrScheme>
      <a:clrScheme name="Ripple 4">
        <a:dk1>
          <a:srgbClr val="9B69FF"/>
        </a:dk1>
        <a:lt1>
          <a:srgbClr val="FFFFFF"/>
        </a:lt1>
        <a:dk2>
          <a:srgbClr val="666699"/>
        </a:dk2>
        <a:lt2>
          <a:srgbClr val="D9D9FF"/>
        </a:lt2>
        <a:accent1>
          <a:srgbClr val="9966FF"/>
        </a:accent1>
        <a:accent2>
          <a:srgbClr val="00FFFF"/>
        </a:accent2>
        <a:accent3>
          <a:srgbClr val="B8B8CA"/>
        </a:accent3>
        <a:accent4>
          <a:srgbClr val="DADADA"/>
        </a:accent4>
        <a:accent5>
          <a:srgbClr val="CAB8FF"/>
        </a:accent5>
        <a:accent6>
          <a:srgbClr val="00E7E7"/>
        </a:accent6>
        <a:hlink>
          <a:srgbClr val="5FAFFF"/>
        </a:hlink>
        <a:folHlink>
          <a:srgbClr val="003399"/>
        </a:folHlink>
      </a:clrScheme>
      <a:clrMap bg1="dk2" tx1="lt1" bg2="dk1" tx2="lt2" accent1="accent1" accent2="accent2" accent3="accent3" accent4="accent4" accent5="accent5" accent6="accent6" hlink="hlink" folHlink="folHlink"/>
    </a:extraClrScheme>
    <a:extraClrScheme>
      <a:clrScheme name="Ripple 5">
        <a:dk1>
          <a:srgbClr val="008080"/>
        </a:dk1>
        <a:lt1>
          <a:srgbClr val="FFFFFF"/>
        </a:lt1>
        <a:dk2>
          <a:srgbClr val="006666"/>
        </a:dk2>
        <a:lt2>
          <a:srgbClr val="FFFFCC"/>
        </a:lt2>
        <a:accent1>
          <a:srgbClr val="008080"/>
        </a:accent1>
        <a:accent2>
          <a:srgbClr val="0099FF"/>
        </a:accent2>
        <a:accent3>
          <a:srgbClr val="AAB8B8"/>
        </a:accent3>
        <a:accent4>
          <a:srgbClr val="DADADA"/>
        </a:accent4>
        <a:accent5>
          <a:srgbClr val="AAC0C0"/>
        </a:accent5>
        <a:accent6>
          <a:srgbClr val="008AE7"/>
        </a:accent6>
        <a:hlink>
          <a:srgbClr val="1ACE9F"/>
        </a:hlink>
        <a:folHlink>
          <a:srgbClr val="A5B5CD"/>
        </a:folHlink>
      </a:clrScheme>
      <a:clrMap bg1="dk2" tx1="lt1" bg2="dk1" tx2="lt2" accent1="accent1" accent2="accent2" accent3="accent3" accent4="accent4" accent5="accent5" accent6="accent6" hlink="hlink" folHlink="folHlink"/>
    </a:extraClrScheme>
    <a:extraClrScheme>
      <a:clrScheme name="Ripple 6">
        <a:dk1>
          <a:srgbClr val="CDD9D1"/>
        </a:dk1>
        <a:lt1>
          <a:srgbClr val="FFFFFF"/>
        </a:lt1>
        <a:dk2>
          <a:srgbClr val="A3BBA9"/>
        </a:dk2>
        <a:lt2>
          <a:srgbClr val="007D80"/>
        </a:lt2>
        <a:accent1>
          <a:srgbClr val="CBD7CE"/>
        </a:accent1>
        <a:accent2>
          <a:srgbClr val="9CA8A4"/>
        </a:accent2>
        <a:accent3>
          <a:srgbClr val="CEDAD1"/>
        </a:accent3>
        <a:accent4>
          <a:srgbClr val="DADADA"/>
        </a:accent4>
        <a:accent5>
          <a:srgbClr val="E2E8E3"/>
        </a:accent5>
        <a:accent6>
          <a:srgbClr val="8D9894"/>
        </a:accent6>
        <a:hlink>
          <a:srgbClr val="009900"/>
        </a:hlink>
        <a:folHlink>
          <a:srgbClr val="009999"/>
        </a:folHlink>
      </a:clrScheme>
      <a:clrMap bg1="dk2" tx1="lt1" bg2="dk1" tx2="lt2" accent1="accent1" accent2="accent2" accent3="accent3" accent4="accent4" accent5="accent5" accent6="accent6" hlink="hlink" folHlink="folHlink"/>
    </a:extraClrScheme>
    <a:extraClrScheme>
      <a:clrScheme name="Ripple 7">
        <a:dk1>
          <a:srgbClr val="686B5D"/>
        </a:dk1>
        <a:lt1>
          <a:srgbClr val="DCDAD0"/>
        </a:lt1>
        <a:dk2>
          <a:srgbClr val="525040"/>
        </a:dk2>
        <a:lt2>
          <a:srgbClr val="D3D2A6"/>
        </a:lt2>
        <a:accent1>
          <a:srgbClr val="686B5D"/>
        </a:accent1>
        <a:accent2>
          <a:srgbClr val="5D8770"/>
        </a:accent2>
        <a:accent3>
          <a:srgbClr val="B3B3AF"/>
        </a:accent3>
        <a:accent4>
          <a:srgbClr val="BCBAB1"/>
        </a:accent4>
        <a:accent5>
          <a:srgbClr val="B9BAB6"/>
        </a:accent5>
        <a:accent6>
          <a:srgbClr val="537A65"/>
        </a:accent6>
        <a:hlink>
          <a:srgbClr val="85B7A9"/>
        </a:hlink>
        <a:folHlink>
          <a:srgbClr val="B89362"/>
        </a:folHlink>
      </a:clrScheme>
      <a:clrMap bg1="dk2" tx1="lt1" bg2="dk1" tx2="lt2" accent1="accent1" accent2="accent2" accent3="accent3" accent4="accent4" accent5="accent5" accent6="accent6" hlink="hlink" folHlink="folHlink"/>
    </a:extraClrScheme>
    <a:extraClrScheme>
      <a:clrScheme name="Ripple 8">
        <a:dk1>
          <a:srgbClr val="000000"/>
        </a:dk1>
        <a:lt1>
          <a:srgbClr val="EAEAEA"/>
        </a:lt1>
        <a:dk2>
          <a:srgbClr val="000000"/>
        </a:dk2>
        <a:lt2>
          <a:srgbClr val="B2B2B2"/>
        </a:lt2>
        <a:accent1>
          <a:srgbClr val="FFFFFF"/>
        </a:accent1>
        <a:accent2>
          <a:srgbClr val="A4BCC4"/>
        </a:accent2>
        <a:accent3>
          <a:srgbClr val="F3F3F3"/>
        </a:accent3>
        <a:accent4>
          <a:srgbClr val="000000"/>
        </a:accent4>
        <a:accent5>
          <a:srgbClr val="FFFFFF"/>
        </a:accent5>
        <a:accent6>
          <a:srgbClr val="94AAB1"/>
        </a:accent6>
        <a:hlink>
          <a:srgbClr val="0066FF"/>
        </a:hlink>
        <a:folHlink>
          <a:srgbClr val="00CC66"/>
        </a:folHlink>
      </a:clrScheme>
      <a:clrMap bg1="lt1" tx1="dk1" bg2="lt2" tx2="dk2" accent1="accent1" accent2="accent2" accent3="accent3" accent4="accent4" accent5="accent5" accent6="accent6" hlink="hlink" folHlink="folHlink"/>
    </a:extraClrScheme>
    <a:extraClrScheme>
      <a:clrScheme name="Ripple 9">
        <a:dk1>
          <a:srgbClr val="000000"/>
        </a:dk1>
        <a:lt1>
          <a:srgbClr val="D7D1B9"/>
        </a:lt1>
        <a:dk2>
          <a:srgbClr val="B39257"/>
        </a:dk2>
        <a:lt2>
          <a:srgbClr val="B1A887"/>
        </a:lt2>
        <a:accent1>
          <a:srgbClr val="E6E3D4"/>
        </a:accent1>
        <a:accent2>
          <a:srgbClr val="A2A4AC"/>
        </a:accent2>
        <a:accent3>
          <a:srgbClr val="E8E5D9"/>
        </a:accent3>
        <a:accent4>
          <a:srgbClr val="000000"/>
        </a:accent4>
        <a:accent5>
          <a:srgbClr val="F0EFE6"/>
        </a:accent5>
        <a:accent6>
          <a:srgbClr val="92949B"/>
        </a:accent6>
        <a:hlink>
          <a:srgbClr val="666633"/>
        </a:hlink>
        <a:folHlink>
          <a:srgbClr val="9C98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7607</TotalTime>
  <Words>12314</Words>
  <Application>Microsoft Macintosh PowerPoint</Application>
  <PresentationFormat>On-screen Show (4:3)</PresentationFormat>
  <Paragraphs>1756</Paragraphs>
  <Slides>350</Slides>
  <Notes>137</Notes>
  <HiddenSlides>0</HiddenSlides>
  <MMClips>0</MMClips>
  <ScaleCrop>false</ScaleCrop>
  <HeadingPairs>
    <vt:vector size="8" baseType="variant">
      <vt:variant>
        <vt:lpstr>Design Template</vt:lpstr>
      </vt:variant>
      <vt:variant>
        <vt:i4>1</vt:i4>
      </vt:variant>
      <vt:variant>
        <vt:lpstr>Links</vt:lpstr>
      </vt:variant>
      <vt:variant>
        <vt:i4>3</vt:i4>
      </vt:variant>
      <vt:variant>
        <vt:lpstr>Embedded OLE Servers</vt:lpstr>
      </vt:variant>
      <vt:variant>
        <vt:i4>4</vt:i4>
      </vt:variant>
      <vt:variant>
        <vt:lpstr>Slide Titles</vt:lpstr>
      </vt:variant>
      <vt:variant>
        <vt:i4>350</vt:i4>
      </vt:variant>
    </vt:vector>
  </HeadingPairs>
  <TitlesOfParts>
    <vt:vector size="358" baseType="lpstr">
      <vt:lpstr>Ripple</vt:lpstr>
      <vt:lpstr>!OLE_LINK1</vt:lpstr>
      <vt:lpstr>???</vt:lpstr>
      <vt:lpstr>???</vt:lpstr>
      <vt:lpstr>Document</vt:lpstr>
      <vt:lpstr>Photo Editor Photo</vt:lpstr>
      <vt:lpstr>Bitmap Image</vt:lpstr>
      <vt:lpstr>Worksheet</vt:lpstr>
      <vt:lpstr>Designing Healthy Communities</vt:lpstr>
      <vt:lpstr>Slide 2</vt:lpstr>
      <vt:lpstr>Introduction</vt:lpstr>
      <vt:lpstr>Slide 4</vt:lpstr>
      <vt:lpstr>Slide 5</vt:lpstr>
      <vt:lpstr>Slide 6</vt:lpstr>
      <vt:lpstr>Slide 7</vt:lpstr>
      <vt:lpstr>Causes of Death in Australia</vt:lpstr>
      <vt:lpstr>Principle of Intervention with least Resistance—Moderate Physical Activity</vt:lpstr>
      <vt:lpstr>Accessible Health Prevention for Everyone</vt:lpstr>
      <vt:lpstr>The 20 Minute neighborhood</vt:lpstr>
      <vt:lpstr>Community Governance by Facilitating the Wisdom of Crowds</vt:lpstr>
      <vt:lpstr>We Pay for things that were Free</vt:lpstr>
      <vt:lpstr>2000’s Decade of Social Media, now Gaming</vt:lpstr>
      <vt:lpstr>Social Sustainability</vt:lpstr>
      <vt:lpstr>Statistically speaking for your health you would be better off smoking than reducing your social networks or Facebook friends </vt:lpstr>
      <vt:lpstr>Who am I?</vt:lpstr>
      <vt:lpstr>Steven Reed Johnson a.k.a. White wolf</vt:lpstr>
      <vt:lpstr>Slide 19</vt:lpstr>
      <vt:lpstr>Summer at the Farm</vt:lpstr>
      <vt:lpstr>Outdoor classroom</vt:lpstr>
      <vt:lpstr>Children Learning about Indigenous uses of Plants</vt:lpstr>
      <vt:lpstr>Prairie Home Companion Summer Camp</vt:lpstr>
      <vt:lpstr>Where is Portland Oregon?</vt:lpstr>
      <vt:lpstr>Everyone should know where they are at all times and  everyone should know how to live in place sustainably</vt:lpstr>
      <vt:lpstr>Slide 26</vt:lpstr>
      <vt:lpstr>Slide 27</vt:lpstr>
      <vt:lpstr>Slide 28</vt:lpstr>
      <vt:lpstr>Slide 29</vt:lpstr>
      <vt:lpstr>Slide 30</vt:lpstr>
      <vt:lpstr>Portland Honors</vt:lpstr>
      <vt:lpstr>Portland Sustainability Story</vt:lpstr>
      <vt:lpstr>Summary Portland’s Sustainable Economy</vt:lpstr>
      <vt:lpstr>Slide 34</vt:lpstr>
      <vt:lpstr>Slide 35</vt:lpstr>
      <vt:lpstr>Slide 36</vt:lpstr>
      <vt:lpstr>Driving Force for Sustainability</vt:lpstr>
      <vt:lpstr>Contrasting Community Stories</vt:lpstr>
      <vt:lpstr>Changing the Dominate Cultural Narrative</vt:lpstr>
      <vt:lpstr>Slide 40</vt:lpstr>
      <vt:lpstr>Urban Form--19th Century</vt:lpstr>
      <vt:lpstr>Urban Form Today </vt:lpstr>
      <vt:lpstr>Automobile Society</vt:lpstr>
      <vt:lpstr>“Labor Saving” Technology</vt:lpstr>
      <vt:lpstr>Little Exercise in normal day</vt:lpstr>
      <vt:lpstr>Characteristics of urban Social Life</vt:lpstr>
      <vt:lpstr>Ecologies of Disadvantage and Green Zones</vt:lpstr>
      <vt:lpstr>The costs of privatization  </vt:lpstr>
      <vt:lpstr>Crowding: example of outcomes</vt:lpstr>
      <vt:lpstr>Transportation</vt:lpstr>
      <vt:lpstr>Forces on Streets in 21st Century</vt:lpstr>
      <vt:lpstr>Increase in Alternative Transportation Technologies</vt:lpstr>
      <vt:lpstr>Slide 53</vt:lpstr>
      <vt:lpstr>Slide 54</vt:lpstr>
      <vt:lpstr>Slide 55</vt:lpstr>
      <vt:lpstr>Slide 56</vt:lpstr>
      <vt:lpstr>Slide 57</vt:lpstr>
      <vt:lpstr>Slide 58</vt:lpstr>
      <vt:lpstr>Increase in Sensitivities</vt:lpstr>
      <vt:lpstr>Longer Lives</vt:lpstr>
      <vt:lpstr>Increase in Sub-cultural Diversity</vt:lpstr>
      <vt:lpstr>Single Objective Thinking</vt:lpstr>
      <vt:lpstr>Multiple Objectives Thinking</vt:lpstr>
      <vt:lpstr>Sustainable Community Corridors</vt:lpstr>
      <vt:lpstr>Mode Split Comparison: Europe and North America</vt:lpstr>
      <vt:lpstr>Travel Choices by Adults: Netherlands, Germany, USA</vt:lpstr>
      <vt:lpstr>Mode Split in the Netherlands by Trip Distance</vt:lpstr>
      <vt:lpstr>Portland Transportation System</vt:lpstr>
      <vt:lpstr>Developing the Bikeway Network</vt:lpstr>
      <vt:lpstr>Slide 70</vt:lpstr>
      <vt:lpstr>Slide 71</vt:lpstr>
      <vt:lpstr>Slide 72</vt:lpstr>
      <vt:lpstr>Slide 73</vt:lpstr>
      <vt:lpstr>Current Portland System</vt:lpstr>
      <vt:lpstr>Bicycle facilities</vt:lpstr>
      <vt:lpstr>Bicycle facilities</vt:lpstr>
      <vt:lpstr>Increasing Bicycle Use in Portland</vt:lpstr>
      <vt:lpstr>Bike Culture</vt:lpstr>
      <vt:lpstr>Land Use and Zoning</vt:lpstr>
      <vt:lpstr>Zoning today</vt:lpstr>
      <vt:lpstr>Land Use</vt:lpstr>
      <vt:lpstr>In Oregon Sustainability Starts with Land Use Planning</vt:lpstr>
      <vt:lpstr> Integrated local and state planning solutions   </vt:lpstr>
      <vt:lpstr>Slide 84</vt:lpstr>
      <vt:lpstr>Tools for Oregonians … the statewide planning program </vt:lpstr>
      <vt:lpstr>Result: density and Protecting our Farmland</vt:lpstr>
      <vt:lpstr>Urban Design</vt:lpstr>
      <vt:lpstr>Slide 88</vt:lpstr>
      <vt:lpstr>Slide 89</vt:lpstr>
      <vt:lpstr>Which design encourages more activity?</vt:lpstr>
      <vt:lpstr>Slide 91</vt:lpstr>
      <vt:lpstr>Slide 92</vt:lpstr>
      <vt:lpstr>Slide 93</vt:lpstr>
      <vt:lpstr>Slide 94</vt:lpstr>
      <vt:lpstr>Slide 95</vt:lpstr>
      <vt:lpstr>Transit Oriented Development</vt:lpstr>
      <vt:lpstr>Public or Civic Space</vt:lpstr>
      <vt:lpstr>Public and Third Places</vt:lpstr>
      <vt:lpstr>Public Places with Built in Social Capital</vt:lpstr>
      <vt:lpstr>Eyes on the Street?</vt:lpstr>
      <vt:lpstr>Slide 101</vt:lpstr>
      <vt:lpstr>Slide 102</vt:lpstr>
      <vt:lpstr>The City as Artwork </vt:lpstr>
      <vt:lpstr>City as Artwork, Waste as Resource</vt:lpstr>
      <vt:lpstr>Slide 105</vt:lpstr>
      <vt:lpstr>Slide 106</vt:lpstr>
      <vt:lpstr>Slide 107</vt:lpstr>
      <vt:lpstr>Urban Watershed (Catchment) Movement</vt:lpstr>
      <vt:lpstr>How building affects streams:  Quantity</vt:lpstr>
      <vt:lpstr>Stream erosion</vt:lpstr>
      <vt:lpstr>Slide 111</vt:lpstr>
      <vt:lpstr>CSO tunnels are expensive to build ~ Portland’s $1.4 Billion, expensive to maintain? and how long will they last? </vt:lpstr>
      <vt:lpstr>Slide 113</vt:lpstr>
      <vt:lpstr>Slide 114</vt:lpstr>
      <vt:lpstr>Slide 115</vt:lpstr>
      <vt:lpstr>Slide 116</vt:lpstr>
      <vt:lpstr>Slide 117</vt:lpstr>
      <vt:lpstr>Slide 118</vt:lpstr>
      <vt:lpstr>Slide 119</vt:lpstr>
      <vt:lpstr>Slide 120</vt:lpstr>
      <vt:lpstr>Slide 121</vt:lpstr>
      <vt:lpstr>Slide 122</vt:lpstr>
      <vt:lpstr>Slide 123</vt:lpstr>
      <vt:lpstr>Slide 124</vt:lpstr>
      <vt:lpstr>Slide 125</vt:lpstr>
      <vt:lpstr>Slide 126</vt:lpstr>
      <vt:lpstr>Tabor School before rain-garden</vt:lpstr>
      <vt:lpstr>Tabor School Rain-garden</vt:lpstr>
      <vt:lpstr>Slide 129</vt:lpstr>
      <vt:lpstr>Slide 130</vt:lpstr>
      <vt:lpstr>Slide 131</vt:lpstr>
      <vt:lpstr>Long tradition of ecoroofs</vt:lpstr>
      <vt:lpstr>Prisma Building</vt:lpstr>
      <vt:lpstr>Slide 134</vt:lpstr>
      <vt:lpstr>Slide 135</vt:lpstr>
      <vt:lpstr>Slide 136</vt:lpstr>
      <vt:lpstr>Slide 137</vt:lpstr>
      <vt:lpstr>Slide 138</vt:lpstr>
      <vt:lpstr>Slide 139</vt:lpstr>
      <vt:lpstr>City Repair Project</vt:lpstr>
      <vt:lpstr>City Repair: Intersection Repair Kiosk</vt:lpstr>
      <vt:lpstr>City Repair: Intersection Repair, Free Tea stand</vt:lpstr>
      <vt:lpstr>Slide 143</vt:lpstr>
      <vt:lpstr>Slide 144</vt:lpstr>
      <vt:lpstr>Slide 145</vt:lpstr>
      <vt:lpstr>Slide 146</vt:lpstr>
      <vt:lpstr>Slide 147</vt:lpstr>
      <vt:lpstr>Slide 148</vt:lpstr>
      <vt:lpstr>Slide 149</vt:lpstr>
      <vt:lpstr>Slide 150</vt:lpstr>
      <vt:lpstr>Slide 151</vt:lpstr>
      <vt:lpstr>Slide 152</vt:lpstr>
      <vt:lpstr>Slide 153</vt:lpstr>
      <vt:lpstr>Greenspace</vt:lpstr>
      <vt:lpstr>Slide 155</vt:lpstr>
      <vt:lpstr>Slide 156</vt:lpstr>
      <vt:lpstr>Slide 157</vt:lpstr>
      <vt:lpstr>Slide 158</vt:lpstr>
      <vt:lpstr>Slide 159</vt:lpstr>
      <vt:lpstr>Slide 160</vt:lpstr>
      <vt:lpstr>Slide 161</vt:lpstr>
      <vt:lpstr>Slide 162</vt:lpstr>
      <vt:lpstr>Slide 163</vt:lpstr>
      <vt:lpstr>Slide 164</vt:lpstr>
      <vt:lpstr>Slide 165</vt:lpstr>
      <vt:lpstr>Slide 166</vt:lpstr>
      <vt:lpstr>Slide 167</vt:lpstr>
      <vt:lpstr>Slide 168</vt:lpstr>
      <vt:lpstr>Slide 169</vt:lpstr>
      <vt:lpstr>Nature in the City—A Grassroots Effort</vt:lpstr>
      <vt:lpstr>Natural Areas, Parks &amp; Streams Bond Measure, Fall 2006</vt:lpstr>
      <vt:lpstr>Slide 172</vt:lpstr>
      <vt:lpstr>Urban Foodscape</vt:lpstr>
      <vt:lpstr>Origins of Natural Foods Movement Alternative Agriculture Conference</vt:lpstr>
      <vt:lpstr>Founding of Tilth—1977 at Pragtree Farm, Washington</vt:lpstr>
      <vt:lpstr>Sustainable Agriculture in the Northwest, 1982</vt:lpstr>
      <vt:lpstr>When considering urban foodscape remember: Food System Components</vt:lpstr>
      <vt:lpstr>Buy Local</vt:lpstr>
      <vt:lpstr>Urban Food Systems</vt:lpstr>
      <vt:lpstr>Diggable Cities Inventory</vt:lpstr>
      <vt:lpstr>Slide 181</vt:lpstr>
      <vt:lpstr>Zenger Farm: Education</vt:lpstr>
      <vt:lpstr>Farm to School Program</vt:lpstr>
      <vt:lpstr>Growing Gardens</vt:lpstr>
      <vt:lpstr>Creating Connections in the Food System</vt:lpstr>
      <vt:lpstr>Reed College Community Garden</vt:lpstr>
      <vt:lpstr>Community Supported Farms</vt:lpstr>
      <vt:lpstr>Farmer’s Market</vt:lpstr>
      <vt:lpstr>How to Facilitate Urban Food Security</vt:lpstr>
      <vt:lpstr>Food Policy Examples</vt:lpstr>
      <vt:lpstr>Social Networks and Social Capital</vt:lpstr>
      <vt:lpstr>Health greatly affected by </vt:lpstr>
      <vt:lpstr>Social Networks and Health</vt:lpstr>
      <vt:lpstr>Importance of Social Networks</vt:lpstr>
      <vt:lpstr>Blankets of Protection</vt:lpstr>
      <vt:lpstr>Social Organization Needed</vt:lpstr>
      <vt:lpstr>What is social capital?</vt:lpstr>
      <vt:lpstr>Social Capital</vt:lpstr>
      <vt:lpstr>Examples</vt:lpstr>
      <vt:lpstr>Bridging and Bonding Social Capital</vt:lpstr>
      <vt:lpstr>Strong and Weak Ties</vt:lpstr>
      <vt:lpstr>Other Important Considerations</vt:lpstr>
      <vt:lpstr>Spatial needs of humans</vt:lpstr>
      <vt:lpstr>Spatial needs in and Outside Home</vt:lpstr>
      <vt:lpstr>CROWDING</vt:lpstr>
      <vt:lpstr>Social Equity</vt:lpstr>
      <vt:lpstr>Social Sustainability</vt:lpstr>
      <vt:lpstr>  The Coalition for a Liveable Future is a partnership of 90 organizations and hundreds of individuals working for a healthy and sustainable Portland-Vancouver  metropolitan region.</vt:lpstr>
      <vt:lpstr>Slide 209</vt:lpstr>
      <vt:lpstr>Slide 210</vt:lpstr>
      <vt:lpstr>Slide 211</vt:lpstr>
      <vt:lpstr>Slide 212</vt:lpstr>
      <vt:lpstr>Slide 213</vt:lpstr>
      <vt:lpstr>Slide 214</vt:lpstr>
      <vt:lpstr>Slide 215</vt:lpstr>
      <vt:lpstr>What do we mean by Equity? </vt:lpstr>
      <vt:lpstr>Equity Mapping History</vt:lpstr>
      <vt:lpstr>Reasons for Mapping Equity</vt:lpstr>
      <vt:lpstr>Reasons Equity might be thwarted </vt:lpstr>
      <vt:lpstr>New Research Summary</vt:lpstr>
      <vt:lpstr>New Research Summary</vt:lpstr>
      <vt:lpstr>New Research Summary</vt:lpstr>
      <vt:lpstr>New Research Summary</vt:lpstr>
      <vt:lpstr>Kirwan Opportunity Mapping</vt:lpstr>
      <vt:lpstr>Opportunity structures</vt:lpstr>
      <vt:lpstr>framework</vt:lpstr>
      <vt:lpstr>The web of opportunity</vt:lpstr>
      <vt:lpstr>What has opportunity mapping been used for in other regions?</vt:lpstr>
      <vt:lpstr>Chicago</vt:lpstr>
      <vt:lpstr>Chicago’s Communities of  Opportunity</vt:lpstr>
      <vt:lpstr>Proposed remedy identifies Communities of Opportunity </vt:lpstr>
      <vt:lpstr>Cleveland opportunity analysis &amp; race</vt:lpstr>
      <vt:lpstr>Slide 233</vt:lpstr>
      <vt:lpstr>Slide 234</vt:lpstr>
      <vt:lpstr>Economic Outcomes: The Green Dividend</vt:lpstr>
      <vt:lpstr>The Green Dividend</vt:lpstr>
      <vt:lpstr>Flexcar</vt:lpstr>
      <vt:lpstr>Stormwater Management, Inc</vt:lpstr>
      <vt:lpstr>Stumptown Coffee Roasters</vt:lpstr>
      <vt:lpstr>Bicycle-related businesses</vt:lpstr>
      <vt:lpstr>Bike Political Economy</vt:lpstr>
      <vt:lpstr>Migration: The Young Creatives</vt:lpstr>
      <vt:lpstr>Creative Class in Portland</vt:lpstr>
      <vt:lpstr>What lures the young creatives to Portland</vt:lpstr>
      <vt:lpstr>Young Creatives: An entrepreneurial arts Scene</vt:lpstr>
      <vt:lpstr>Artisan Economy</vt:lpstr>
      <vt:lpstr>Everywhere – dynamic artisan sectors</vt:lpstr>
      <vt:lpstr>Slide 248</vt:lpstr>
      <vt:lpstr>Brew</vt:lpstr>
      <vt:lpstr>Bikes</vt:lpstr>
      <vt:lpstr>Slide 251</vt:lpstr>
      <vt:lpstr>Fashion</vt:lpstr>
      <vt:lpstr>Slide 253</vt:lpstr>
      <vt:lpstr>Digital revolution changes  production </vt:lpstr>
      <vt:lpstr>Why a particular place?</vt:lpstr>
      <vt:lpstr>Slide 256</vt:lpstr>
      <vt:lpstr>Slide 257</vt:lpstr>
      <vt:lpstr>Why is Civic Engagement Important Today</vt:lpstr>
      <vt:lpstr>We Pay for things that were Free</vt:lpstr>
      <vt:lpstr>Cost of Governance</vt:lpstr>
      <vt:lpstr>Climate Change: Resilience Community Participation is Critical</vt:lpstr>
      <vt:lpstr>Collective Action is Essential Climate Change and Community Participation</vt:lpstr>
      <vt:lpstr>Community Governance by Facilitating the Wisdom of Crowds</vt:lpstr>
      <vt:lpstr>Civic Engagement in A Democracy: Overview</vt:lpstr>
      <vt:lpstr>A Capitalism Quiz</vt:lpstr>
      <vt:lpstr>What is civil society?</vt:lpstr>
      <vt:lpstr>Slide 267</vt:lpstr>
      <vt:lpstr>The Commons</vt:lpstr>
      <vt:lpstr>DeTocqueville’s America</vt:lpstr>
      <vt:lpstr>Bureaucracy and Democracy</vt:lpstr>
      <vt:lpstr>Freedom “to” or Freedom “from</vt:lpstr>
      <vt:lpstr>Social Movements: Cooptation or Incorporation?</vt:lpstr>
      <vt:lpstr>Social Movements Today</vt:lpstr>
      <vt:lpstr>When looked at from an ecological point of view, organizations come and go</vt:lpstr>
      <vt:lpstr>The Women’s Movement</vt:lpstr>
      <vt:lpstr>Success and Failure?</vt:lpstr>
      <vt:lpstr>Revisionist History</vt:lpstr>
      <vt:lpstr>Sylvia Beach and Revisionist History</vt:lpstr>
      <vt:lpstr>Community Organizing as an Ecological System</vt:lpstr>
      <vt:lpstr>Early Occupier: Fireweed or Forest Gump</vt:lpstr>
      <vt:lpstr>Levitating the Pentagon 1967</vt:lpstr>
      <vt:lpstr>State of Civic Engagement Today</vt:lpstr>
      <vt:lpstr>Slide 283</vt:lpstr>
      <vt:lpstr>Slide 284</vt:lpstr>
      <vt:lpstr>ATTENDANCE AT PUBLIC MEETINGS  ON LOCAL AFFAIRS COLLAPSES</vt:lpstr>
      <vt:lpstr>FAMILY DINNERS BECOME  LESS COMMON 1977-1999</vt:lpstr>
      <vt:lpstr>FOUR DECADES OF DWINDLING  TRUST-ADULTS AND TEENAGERS 1960-1999</vt:lpstr>
      <vt:lpstr>Character of Today’s Civic Participation</vt:lpstr>
      <vt:lpstr>Social connectedness</vt:lpstr>
      <vt:lpstr>Slide 290</vt:lpstr>
      <vt:lpstr>Slide 291</vt:lpstr>
      <vt:lpstr>Origins of the Portland Story  and Civic Reconstruction </vt:lpstr>
      <vt:lpstr>Civic Life Transformation</vt:lpstr>
      <vt:lpstr>Depth of Citizen Participation in Portland and Oregon</vt:lpstr>
      <vt:lpstr>Wisdom of Crowds, Smart Mobs, Social Networks an Gaming</vt:lpstr>
      <vt:lpstr>Community Governance by Facilitating the Wisdom of Crowds</vt:lpstr>
      <vt:lpstr>Wisdom of Crowds</vt:lpstr>
      <vt:lpstr>Examples</vt:lpstr>
      <vt:lpstr>We have Software for Facilitating Wisdom of Crowds</vt:lpstr>
      <vt:lpstr>Crowds of Wisdom Software Example: Candy bar naming</vt:lpstr>
      <vt:lpstr>Expert Specialist  Rigid Bureaucracy Society</vt:lpstr>
      <vt:lpstr>It’s a “Long Tail” world And Social Movements</vt:lpstr>
      <vt:lpstr>Slide 303</vt:lpstr>
      <vt:lpstr>Altering our Consumer Endogenous Opioid Peptide Functions</vt:lpstr>
      <vt:lpstr>2000’s Decade of Social Media, now Gaming</vt:lpstr>
      <vt:lpstr>Collaborative Consumption</vt:lpstr>
      <vt:lpstr>Solving the Walk to School</vt:lpstr>
      <vt:lpstr>Queensland Weekly Household Expenses</vt:lpstr>
      <vt:lpstr>The Cairns Mood Ring</vt:lpstr>
      <vt:lpstr>Community Problem Solving: hardware and software solutions</vt:lpstr>
      <vt:lpstr>The Internet: The Next Civic Frontier </vt:lpstr>
      <vt:lpstr>Civic Engagement and Internet Scorecard</vt:lpstr>
      <vt:lpstr>Health of the Civic Infrastructure</vt:lpstr>
      <vt:lpstr>Elements of a Healthy Civic Ecology</vt:lpstr>
      <vt:lpstr>Types of Citizens</vt:lpstr>
      <vt:lpstr>Types of Involvement</vt:lpstr>
      <vt:lpstr>Civic Innovations through Collaborations and Partnerships</vt:lpstr>
      <vt:lpstr>Each Sector has Different functions and Capacities</vt:lpstr>
      <vt:lpstr>Need for Civic Innovation</vt:lpstr>
      <vt:lpstr>Importance of Diversity</vt:lpstr>
      <vt:lpstr>Morality Stories vs. Technocratic Dialogue</vt:lpstr>
      <vt:lpstr>Science as Social Control</vt:lpstr>
      <vt:lpstr>Consensual Science</vt:lpstr>
      <vt:lpstr>Communicative Planning Model</vt:lpstr>
      <vt:lpstr>Slide 325</vt:lpstr>
      <vt:lpstr>Engaged Schools and Universities</vt:lpstr>
      <vt:lpstr>The Value of an Education</vt:lpstr>
      <vt:lpstr>Portland State University—Service Learning</vt:lpstr>
      <vt:lpstr>Slide 329</vt:lpstr>
      <vt:lpstr>Conclusion</vt:lpstr>
      <vt:lpstr>Community Stories</vt:lpstr>
      <vt:lpstr>Rappaport’s Narrative Analysis</vt:lpstr>
      <vt:lpstr>Rappaport’s Narrative Analysis</vt:lpstr>
      <vt:lpstr>The Role of Story in Building Community Illustrations</vt:lpstr>
      <vt:lpstr>Eco Tourism and Sand Maps in the Australian Outback</vt:lpstr>
      <vt:lpstr>Slide 336</vt:lpstr>
      <vt:lpstr>Slide 337</vt:lpstr>
      <vt:lpstr>Slide 338</vt:lpstr>
      <vt:lpstr>So…Once upon a time in a land called Ecotopia</vt:lpstr>
      <vt:lpstr>A Sustainable Community Narrative</vt:lpstr>
      <vt:lpstr>The Future: Brazil (the movie) or Wikipedia? </vt:lpstr>
      <vt:lpstr>Conclusion</vt:lpstr>
      <vt:lpstr>CUT</vt:lpstr>
      <vt:lpstr>For Workshop Interactive</vt:lpstr>
      <vt:lpstr>Barriers to School</vt:lpstr>
      <vt:lpstr>Barriers to Moderate Exercise</vt:lpstr>
      <vt:lpstr>More from Class Exercise</vt:lpstr>
      <vt:lpstr>Framing the Food System Issues</vt:lpstr>
      <vt:lpstr>Planting the Seeds</vt:lpstr>
      <vt:lpstr>Slide 350</vt:lpstr>
    </vt:vector>
  </TitlesOfParts>
  <Company>Portland State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Bowling Together: The Civic Story of Portland Oregon Steve Johnson, Ph.D.</dc:title>
  <cp:lastModifiedBy>steve johnson</cp:lastModifiedBy>
  <cp:revision>396</cp:revision>
  <dcterms:created xsi:type="dcterms:W3CDTF">2012-08-28T21:02:26Z</dcterms:created>
  <dcterms:modified xsi:type="dcterms:W3CDTF">2012-08-28T21:34:48Z</dcterms:modified>
</cp:coreProperties>
</file>