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Default Extension="pict" ContentType="image/pict"/>
  <Override PartName="/ppt/slides/slide26.xml" ContentType="application/vnd.openxmlformats-officedocument.presentationml.slide+xml"/>
  <Override PartName="/ppt/slideLayouts/slideLayout14.xml" ContentType="application/vnd.openxmlformats-officedocument.presentationml.slideLayout+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tags/tag1.xml" ContentType="application/vnd.openxmlformats-officedocument.presentationml.tags+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8"/>
  </p:notesMasterIdLst>
  <p:handoutMasterIdLst>
    <p:handoutMasterId r:id="rId49"/>
  </p:handoutMasterIdLst>
  <p:sldIdLst>
    <p:sldId id="2646" r:id="rId2"/>
    <p:sldId id="2960" r:id="rId3"/>
    <p:sldId id="3342" r:id="rId4"/>
    <p:sldId id="3461" r:id="rId5"/>
    <p:sldId id="3193" r:id="rId6"/>
    <p:sldId id="3460" r:id="rId7"/>
    <p:sldId id="3226" r:id="rId8"/>
    <p:sldId id="3227" r:id="rId9"/>
    <p:sldId id="2961" r:id="rId10"/>
    <p:sldId id="2962" r:id="rId11"/>
    <p:sldId id="2964" r:id="rId12"/>
    <p:sldId id="2965" r:id="rId13"/>
    <p:sldId id="2963" r:id="rId14"/>
    <p:sldId id="2967" r:id="rId15"/>
    <p:sldId id="2966" r:id="rId16"/>
    <p:sldId id="2970" r:id="rId17"/>
    <p:sldId id="2971" r:id="rId18"/>
    <p:sldId id="3228" r:id="rId19"/>
    <p:sldId id="2768" r:id="rId20"/>
    <p:sldId id="3233" r:id="rId21"/>
    <p:sldId id="3364" r:id="rId22"/>
    <p:sldId id="3365" r:id="rId23"/>
    <p:sldId id="3366" r:id="rId24"/>
    <p:sldId id="3367" r:id="rId25"/>
    <p:sldId id="3368" r:id="rId26"/>
    <p:sldId id="3369" r:id="rId27"/>
    <p:sldId id="3370" r:id="rId28"/>
    <p:sldId id="3371" r:id="rId29"/>
    <p:sldId id="3131" r:id="rId30"/>
    <p:sldId id="3132" r:id="rId31"/>
    <p:sldId id="3133" r:id="rId32"/>
    <p:sldId id="3140" r:id="rId33"/>
    <p:sldId id="3141" r:id="rId34"/>
    <p:sldId id="3142" r:id="rId35"/>
    <p:sldId id="3143" r:id="rId36"/>
    <p:sldId id="3144" r:id="rId37"/>
    <p:sldId id="3146" r:id="rId38"/>
    <p:sldId id="3147" r:id="rId39"/>
    <p:sldId id="3148" r:id="rId40"/>
    <p:sldId id="2850" r:id="rId41"/>
    <p:sldId id="2851" r:id="rId42"/>
    <p:sldId id="2852" r:id="rId43"/>
    <p:sldId id="2854" r:id="rId44"/>
    <p:sldId id="2855" r:id="rId45"/>
    <p:sldId id="2856" r:id="rId46"/>
    <p:sldId id="2857" r:id="rId4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chemeClr val="tx1"/>
    </p:penClr>
  </p:showPr>
  <p:clrMru>
    <a:srgbClr val="FFD1FF"/>
    <a:srgbClr val="D12D7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showComments="0">
  <p:normalViewPr>
    <p:restoredLeft sz="15620"/>
    <p:restoredTop sz="94748" autoAdjust="0"/>
  </p:normalViewPr>
  <p:slideViewPr>
    <p:cSldViewPr>
      <p:cViewPr>
        <p:scale>
          <a:sx n="75" d="100"/>
          <a:sy n="75" d="100"/>
        </p:scale>
        <p:origin x="-14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2" d="100"/>
          <a:sy n="62" d="100"/>
        </p:scale>
        <p:origin x="-2416"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93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107" charset="0"/>
                <a:ea typeface="+mn-ea"/>
                <a:cs typeface="ＭＳ Ｐゴシック" pitchFamily="-107" charset="-128"/>
              </a:defRPr>
            </a:lvl1pPr>
          </a:lstStyle>
          <a:p>
            <a:pPr>
              <a:defRPr/>
            </a:pPr>
            <a:endParaRPr lang="en-US" altLang="ja-JP" dirty="0"/>
          </a:p>
        </p:txBody>
      </p:sp>
      <p:sp>
        <p:nvSpPr>
          <p:cNvPr id="3932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ea typeface="+mn-ea"/>
                <a:cs typeface="ＭＳ Ｐゴシック" pitchFamily="-107" charset="-128"/>
              </a:defRPr>
            </a:lvl1pPr>
          </a:lstStyle>
          <a:p>
            <a:pPr>
              <a:defRPr/>
            </a:pPr>
            <a:endParaRPr lang="en-US" altLang="ja-JP" dirty="0"/>
          </a:p>
        </p:txBody>
      </p:sp>
      <p:sp>
        <p:nvSpPr>
          <p:cNvPr id="3932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107" charset="0"/>
                <a:ea typeface="+mn-ea"/>
                <a:cs typeface="ＭＳ Ｐゴシック" pitchFamily="-107" charset="-128"/>
              </a:defRPr>
            </a:lvl1pPr>
          </a:lstStyle>
          <a:p>
            <a:pPr>
              <a:defRPr/>
            </a:pPr>
            <a:endParaRPr lang="en-US" altLang="ja-JP" dirty="0"/>
          </a:p>
        </p:txBody>
      </p:sp>
      <p:sp>
        <p:nvSpPr>
          <p:cNvPr id="3932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ea typeface="+mn-ea"/>
                <a:cs typeface="ＭＳ Ｐゴシック" pitchFamily="-107" charset="-128"/>
              </a:defRPr>
            </a:lvl1pPr>
          </a:lstStyle>
          <a:p>
            <a:pPr>
              <a:defRPr/>
            </a:pPr>
            <a:fld id="{D7AB563E-2A84-7349-8B36-D6A51664B8B6}"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92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107" charset="0"/>
                <a:ea typeface="+mn-ea"/>
                <a:cs typeface="ＭＳ Ｐゴシック" pitchFamily="-107" charset="-128"/>
              </a:defRPr>
            </a:lvl1pPr>
          </a:lstStyle>
          <a:p>
            <a:pPr>
              <a:defRPr/>
            </a:pPr>
            <a:endParaRPr lang="en-US" altLang="ja-JP" dirty="0"/>
          </a:p>
        </p:txBody>
      </p:sp>
      <p:sp>
        <p:nvSpPr>
          <p:cNvPr id="392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ea typeface="+mn-ea"/>
                <a:cs typeface="ＭＳ Ｐゴシック" pitchFamily="-107" charset="-128"/>
              </a:defRPr>
            </a:lvl1pPr>
          </a:lstStyle>
          <a:p>
            <a:pPr>
              <a:defRPr/>
            </a:pPr>
            <a:endParaRPr lang="en-US" altLang="ja-JP"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2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p>
        </p:txBody>
      </p:sp>
      <p:sp>
        <p:nvSpPr>
          <p:cNvPr id="392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107" charset="0"/>
                <a:ea typeface="+mn-ea"/>
                <a:cs typeface="ＭＳ Ｐゴシック" pitchFamily="-107" charset="-128"/>
              </a:defRPr>
            </a:lvl1pPr>
          </a:lstStyle>
          <a:p>
            <a:pPr>
              <a:defRPr/>
            </a:pPr>
            <a:endParaRPr lang="en-US" altLang="ja-JP" dirty="0"/>
          </a:p>
        </p:txBody>
      </p:sp>
      <p:sp>
        <p:nvSpPr>
          <p:cNvPr id="392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ea typeface="+mn-ea"/>
                <a:cs typeface="ＭＳ Ｐゴシック" pitchFamily="-107" charset="-128"/>
              </a:defRPr>
            </a:lvl1pPr>
          </a:lstStyle>
          <a:p>
            <a:pPr>
              <a:defRPr/>
            </a:pPr>
            <a:fld id="{014B8E47-73C9-C447-951B-2F455DEE79B2}"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5A83752-B9D9-BE4A-B9B8-152548572842}" type="slidenum">
              <a:rPr lang="en-US"/>
              <a:pPr/>
              <a:t>3</a:t>
            </a:fld>
            <a:endParaRPr lang="en-US"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3B84E80-FA8A-404B-9747-3F2284E94066}" type="slidenum">
              <a:rPr lang="en-US"/>
              <a:pPr/>
              <a:t>17</a:t>
            </a:fld>
            <a:endParaRPr lang="en-US" dirty="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5A83752-B9D9-BE4A-B9B8-152548572842}" type="slidenum">
              <a:rPr lang="en-US"/>
              <a:pPr/>
              <a:t>20</a:t>
            </a:fld>
            <a:endParaRPr lang="en-US"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60770" name="Rectangle 11"/>
          <p:cNvSpPr>
            <a:spLocks noGrp="1" noChangeArrowheads="1"/>
          </p:cNvSpPr>
          <p:nvPr>
            <p:ph type="sldNum" sz="quarter" idx="5"/>
          </p:nvPr>
        </p:nvSpPr>
        <p:spPr>
          <a:noFill/>
        </p:spPr>
        <p:txBody>
          <a:bodyPr/>
          <a:lstStyle/>
          <a:p>
            <a:fld id="{0CF568C7-9DCD-C548-8465-114908BD4292}" type="slidenum">
              <a:rPr lang="en-GB">
                <a:latin typeface="Arial" charset="0"/>
                <a:ea typeface="ＭＳ Ｐゴシック" charset="-128"/>
                <a:cs typeface="ＭＳ Ｐゴシック" charset="-128"/>
              </a:rPr>
              <a:pPr/>
              <a:t>21</a:t>
            </a:fld>
            <a:endParaRPr lang="en-GB" dirty="0">
              <a:latin typeface="Arial" charset="0"/>
              <a:ea typeface="ＭＳ Ｐゴシック" charset="-128"/>
              <a:cs typeface="ＭＳ Ｐゴシック" charset="-128"/>
            </a:endParaRPr>
          </a:p>
        </p:txBody>
      </p:sp>
      <p:sp>
        <p:nvSpPr>
          <p:cNvPr id="160771" name="Text Box 1"/>
          <p:cNvSpPr txBox="1">
            <a:spLocks noChangeArrowheads="1"/>
          </p:cNvSpPr>
          <p:nvPr/>
        </p:nvSpPr>
        <p:spPr bwMode="auto">
          <a:xfrm>
            <a:off x="1192213" y="663575"/>
            <a:ext cx="4037012" cy="3321050"/>
          </a:xfrm>
          <a:prstGeom prst="rect">
            <a:avLst/>
          </a:prstGeom>
          <a:solidFill>
            <a:srgbClr val="FFFFFF"/>
          </a:solidFill>
          <a:ln w="9360">
            <a:solidFill>
              <a:srgbClr val="000000"/>
            </a:solidFill>
            <a:miter lim="800000"/>
            <a:headEnd/>
            <a:tailEnd/>
          </a:ln>
        </p:spPr>
        <p:txBody>
          <a:bodyPr wrap="none" lIns="86493" tIns="43247" rIns="86493" bIns="43247" anchor="ctr">
            <a:prstTxWarp prst="textNoShape">
              <a:avLst/>
            </a:prstTxWarp>
          </a:bodyPr>
          <a:lstStyle/>
          <a:p>
            <a:pPr algn="ctr"/>
            <a:endParaRPr lang="en-US" sz="1800" dirty="0"/>
          </a:p>
        </p:txBody>
      </p:sp>
      <p:sp>
        <p:nvSpPr>
          <p:cNvPr id="160772" name="Text Box 2"/>
          <p:cNvSpPr>
            <a:spLocks noGrp="1" noChangeArrowheads="1"/>
          </p:cNvSpPr>
          <p:nvPr>
            <p:ph type="body"/>
          </p:nvPr>
        </p:nvSpPr>
        <p:spPr>
          <a:xfrm>
            <a:off x="304800" y="4341813"/>
            <a:ext cx="6245225" cy="4113212"/>
          </a:xfrm>
          <a:noFill/>
          <a:ln/>
        </p:spPr>
        <p:txBody>
          <a:bodyPr wrap="none" anchor="ctr"/>
          <a:lstStyle/>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62818" name="Rectangle 11"/>
          <p:cNvSpPr>
            <a:spLocks noGrp="1" noChangeArrowheads="1"/>
          </p:cNvSpPr>
          <p:nvPr>
            <p:ph type="sldNum" sz="quarter" idx="5"/>
          </p:nvPr>
        </p:nvSpPr>
        <p:spPr>
          <a:noFill/>
        </p:spPr>
        <p:txBody>
          <a:bodyPr/>
          <a:lstStyle/>
          <a:p>
            <a:fld id="{8F099E38-4BEC-704E-B5A7-EE591E6ED669}" type="slidenum">
              <a:rPr lang="en-GB">
                <a:latin typeface="Arial" charset="0"/>
                <a:ea typeface="ＭＳ Ｐゴシック" charset="-128"/>
                <a:cs typeface="ＭＳ Ｐゴシック" charset="-128"/>
              </a:rPr>
              <a:pPr/>
              <a:t>22</a:t>
            </a:fld>
            <a:endParaRPr lang="en-GB" dirty="0">
              <a:latin typeface="Arial" charset="0"/>
              <a:ea typeface="ＭＳ Ｐゴシック" charset="-128"/>
              <a:cs typeface="ＭＳ Ｐゴシック" charset="-128"/>
            </a:endParaRPr>
          </a:p>
        </p:txBody>
      </p:sp>
      <p:sp>
        <p:nvSpPr>
          <p:cNvPr id="162819" name="Text Box 2"/>
          <p:cNvSpPr txBox="1">
            <a:spLocks noChangeArrowheads="1"/>
          </p:cNvSpPr>
          <p:nvPr/>
        </p:nvSpPr>
        <p:spPr bwMode="auto">
          <a:xfrm>
            <a:off x="3886200" y="8686800"/>
            <a:ext cx="2967038" cy="455613"/>
          </a:xfrm>
          <a:prstGeom prst="rect">
            <a:avLst/>
          </a:prstGeom>
          <a:noFill/>
          <a:ln w="9525">
            <a:noFill/>
            <a:round/>
            <a:headEnd/>
            <a:tailEnd/>
          </a:ln>
        </p:spPr>
        <p:txBody>
          <a:bodyPr lIns="89217" tIns="46311" rIns="89217" bIns="46311" anchor="b">
            <a:prstTxWarp prst="textNoShape">
              <a:avLst/>
            </a:prstTxWarp>
          </a:bodyPr>
          <a:lstStyle/>
          <a:p>
            <a:pPr algn="r">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fld id="{946113BB-6041-8F44-BE0A-C0CBB3EACE81}" type="slidenum">
              <a:rPr lang="en-GB" sz="1200">
                <a:solidFill>
                  <a:srgbClr val="000000"/>
                </a:solidFill>
              </a:rPr>
              <a:pPr algn="r">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t>22</a:t>
            </a:fld>
            <a:endParaRPr lang="en-GB" sz="1200" dirty="0">
              <a:solidFill>
                <a:srgbClr val="000000"/>
              </a:solidFill>
            </a:endParaRPr>
          </a:p>
        </p:txBody>
      </p:sp>
      <p:sp>
        <p:nvSpPr>
          <p:cNvPr id="162820" name="Text Box 3"/>
          <p:cNvSpPr txBox="1">
            <a:spLocks noChangeArrowheads="1"/>
          </p:cNvSpPr>
          <p:nvPr/>
        </p:nvSpPr>
        <p:spPr bwMode="auto">
          <a:xfrm>
            <a:off x="1228725" y="657225"/>
            <a:ext cx="3973513" cy="3287713"/>
          </a:xfrm>
          <a:prstGeom prst="rect">
            <a:avLst/>
          </a:prstGeom>
          <a:solidFill>
            <a:srgbClr val="FFFFFF"/>
          </a:solidFill>
          <a:ln w="9360">
            <a:solidFill>
              <a:srgbClr val="000000"/>
            </a:solidFill>
            <a:miter lim="800000"/>
            <a:headEnd/>
            <a:tailEnd/>
          </a:ln>
        </p:spPr>
        <p:txBody>
          <a:bodyPr wrap="none" lIns="86493" tIns="43247" rIns="86493" bIns="43247" anchor="ctr">
            <a:prstTxWarp prst="textNoShape">
              <a:avLst/>
            </a:prstTxWarp>
          </a:bodyPr>
          <a:lstStyle/>
          <a:p>
            <a:pPr algn="ctr"/>
            <a:endParaRPr lang="en-US" sz="1800" dirty="0"/>
          </a:p>
        </p:txBody>
      </p:sp>
      <p:sp>
        <p:nvSpPr>
          <p:cNvPr id="162821" name="Text Box 4"/>
          <p:cNvSpPr txBox="1">
            <a:spLocks noChangeArrowheads="1"/>
          </p:cNvSpPr>
          <p:nvPr/>
        </p:nvSpPr>
        <p:spPr bwMode="auto">
          <a:xfrm>
            <a:off x="1239838" y="657225"/>
            <a:ext cx="3949700" cy="3286125"/>
          </a:xfrm>
          <a:prstGeom prst="rect">
            <a:avLst/>
          </a:prstGeom>
          <a:solidFill>
            <a:srgbClr val="FFFFFF"/>
          </a:solidFill>
          <a:ln w="9360">
            <a:solidFill>
              <a:srgbClr val="000000"/>
            </a:solidFill>
            <a:miter lim="800000"/>
            <a:headEnd/>
            <a:tailEnd/>
          </a:ln>
        </p:spPr>
        <p:txBody>
          <a:bodyPr wrap="none" lIns="86493" tIns="43247" rIns="86493" bIns="43247" anchor="ctr">
            <a:prstTxWarp prst="textNoShape">
              <a:avLst/>
            </a:prstTxWarp>
          </a:bodyPr>
          <a:lstStyle/>
          <a:p>
            <a:pPr algn="ctr"/>
            <a:endParaRPr lang="en-US" sz="1800" dirty="0"/>
          </a:p>
        </p:txBody>
      </p:sp>
      <p:sp>
        <p:nvSpPr>
          <p:cNvPr id="162822" name="Text Box 5"/>
          <p:cNvSpPr>
            <a:spLocks noGrp="1" noChangeArrowheads="1"/>
          </p:cNvSpPr>
          <p:nvPr>
            <p:ph type="body"/>
          </p:nvPr>
        </p:nvSpPr>
        <p:spPr>
          <a:xfrm>
            <a:off x="285750" y="4851400"/>
            <a:ext cx="5856288" cy="2563813"/>
          </a:xfrm>
          <a:noFill/>
          <a:ln/>
        </p:spPr>
        <p:txBody>
          <a:bodyPr lIns="82066" tIns="41203" rIns="82066" bIns="41203" anchor="ctr">
            <a:spAutoFit/>
          </a:bodyPr>
          <a:lstStyle/>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r>
              <a:rPr lang="en-GB" dirty="0">
                <a:latin typeface="Arial" charset="0"/>
                <a:ea typeface="Times New Roman" charset="0"/>
                <a:cs typeface="Times New Roman" charset="0"/>
              </a:rPr>
              <a:t>In the Equity Atlas, “equity” was defined as a region where:</a:t>
            </a:r>
          </a:p>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endParaRPr lang="en-GB" dirty="0">
              <a:latin typeface="Arial" charset="0"/>
              <a:ea typeface="Lucida Sans Unicode" charset="0"/>
              <a:cs typeface="Lucida Sans Unicode" charset="0"/>
            </a:endParaRPr>
          </a:p>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r>
              <a:rPr lang="en-GB" dirty="0">
                <a:latin typeface="Arial" charset="0"/>
                <a:ea typeface="Times New Roman" charset="0"/>
                <a:cs typeface="Times New Roman" charset="0"/>
              </a:rPr>
              <a:t>Every person has access to opportunities for meeting their basic needs and advancing their health and well being.</a:t>
            </a:r>
          </a:p>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endParaRPr lang="en-GB" dirty="0">
              <a:latin typeface="Arial" charset="0"/>
              <a:ea typeface="Times New Roman" charset="0"/>
              <a:cs typeface="Times New Roman" charset="0"/>
            </a:endParaRPr>
          </a:p>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r>
              <a:rPr lang="en-GB" dirty="0">
                <a:latin typeface="Arial" charset="0"/>
                <a:ea typeface="Lucida Sans Unicode" charset="0"/>
                <a:cs typeface="Lucida Sans Unicode" charset="0"/>
              </a:rPr>
              <a:t>Second, the benefits and burdens of growth and change are fairly shared among our communities. </a:t>
            </a:r>
          </a:p>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endParaRPr lang="en-GB" dirty="0">
              <a:latin typeface="Arial" charset="0"/>
              <a:ea typeface="Times New Roman" charset="0"/>
              <a:cs typeface="Times New Roman" charset="0"/>
            </a:endParaRPr>
          </a:p>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r>
              <a:rPr lang="en-GB" dirty="0">
                <a:latin typeface="Arial" charset="0"/>
                <a:ea typeface="Times New Roman" charset="0"/>
                <a:cs typeface="Times New Roman" charset="0"/>
              </a:rPr>
              <a:t>And third, it’s a place where all residents and communities are involved fully as equal partners in public decision-making.</a:t>
            </a:r>
          </a:p>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r>
              <a:rPr lang="en-GB" dirty="0">
                <a:latin typeface="Arial" charset="0"/>
                <a:ea typeface="Lucida Sans Unicode" charset="0"/>
                <a:cs typeface="Lucida Sans Unicode" charset="0"/>
              </a:rPr>
              <a:t> </a:t>
            </a:r>
          </a:p>
        </p:txBody>
      </p:sp>
      <p:sp>
        <p:nvSpPr>
          <p:cNvPr id="162823" name="Text Box 6"/>
          <p:cNvSpPr txBox="1">
            <a:spLocks noChangeArrowheads="1"/>
          </p:cNvSpPr>
          <p:nvPr/>
        </p:nvSpPr>
        <p:spPr bwMode="auto">
          <a:xfrm>
            <a:off x="1216025" y="657225"/>
            <a:ext cx="3992563" cy="3284538"/>
          </a:xfrm>
          <a:prstGeom prst="rect">
            <a:avLst/>
          </a:prstGeom>
          <a:solidFill>
            <a:srgbClr val="FFFFFF"/>
          </a:solidFill>
          <a:ln w="9360">
            <a:solidFill>
              <a:srgbClr val="000000"/>
            </a:solidFill>
            <a:miter lim="800000"/>
            <a:headEnd/>
            <a:tailEnd/>
          </a:ln>
        </p:spPr>
        <p:txBody>
          <a:bodyPr wrap="none" lIns="86493" tIns="43247" rIns="86493" bIns="43247" anchor="ctr">
            <a:prstTxWarp prst="textNoShape">
              <a:avLst/>
            </a:prstTxWarp>
          </a:bodyPr>
          <a:lstStyle/>
          <a:p>
            <a:pPr algn="ctr"/>
            <a:endParaRPr lang="en-US" sz="18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56674" name="Rectangle 11"/>
          <p:cNvSpPr>
            <a:spLocks noGrp="1" noChangeArrowheads="1"/>
          </p:cNvSpPr>
          <p:nvPr>
            <p:ph type="sldNum" sz="quarter" idx="5"/>
          </p:nvPr>
        </p:nvSpPr>
        <p:spPr>
          <a:noFill/>
        </p:spPr>
        <p:txBody>
          <a:bodyPr/>
          <a:lstStyle/>
          <a:p>
            <a:fld id="{062FF50D-698B-4E43-816A-415A0A54A1A8}" type="slidenum">
              <a:rPr lang="en-GB">
                <a:latin typeface="Arial" charset="0"/>
                <a:ea typeface="ＭＳ Ｐゴシック" charset="-128"/>
                <a:cs typeface="ＭＳ Ｐゴシック" charset="-128"/>
              </a:rPr>
              <a:pPr/>
              <a:t>23</a:t>
            </a:fld>
            <a:endParaRPr lang="en-GB" dirty="0">
              <a:latin typeface="Arial" charset="0"/>
              <a:ea typeface="ＭＳ Ｐゴシック" charset="-128"/>
              <a:cs typeface="ＭＳ Ｐゴシック" charset="-128"/>
            </a:endParaRPr>
          </a:p>
        </p:txBody>
      </p:sp>
      <p:sp>
        <p:nvSpPr>
          <p:cNvPr id="156675" name="Text Box 2"/>
          <p:cNvSpPr txBox="1">
            <a:spLocks noChangeArrowheads="1"/>
          </p:cNvSpPr>
          <p:nvPr/>
        </p:nvSpPr>
        <p:spPr bwMode="auto">
          <a:xfrm>
            <a:off x="3886200" y="8686800"/>
            <a:ext cx="2967038" cy="455613"/>
          </a:xfrm>
          <a:prstGeom prst="rect">
            <a:avLst/>
          </a:prstGeom>
          <a:noFill/>
          <a:ln w="9525">
            <a:noFill/>
            <a:round/>
            <a:headEnd/>
            <a:tailEnd/>
          </a:ln>
        </p:spPr>
        <p:txBody>
          <a:bodyPr lIns="89217" tIns="46311" rIns="89217" bIns="46311" anchor="b">
            <a:prstTxWarp prst="textNoShape">
              <a:avLst/>
            </a:prstTxWarp>
          </a:bodyPr>
          <a:lstStyle/>
          <a:p>
            <a:pPr algn="r">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fld id="{AB7DB062-E022-9B4B-BC62-490F6D287C53}" type="slidenum">
              <a:rPr lang="en-GB" sz="1200">
                <a:solidFill>
                  <a:srgbClr val="000000"/>
                </a:solidFill>
              </a:rPr>
              <a:pPr algn="r">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t>23</a:t>
            </a:fld>
            <a:endParaRPr lang="en-GB" sz="1200" dirty="0">
              <a:solidFill>
                <a:srgbClr val="000000"/>
              </a:solidFill>
            </a:endParaRPr>
          </a:p>
        </p:txBody>
      </p:sp>
      <p:sp>
        <p:nvSpPr>
          <p:cNvPr id="156676" name="Text Box 3"/>
          <p:cNvSpPr txBox="1">
            <a:spLocks noChangeArrowheads="1"/>
          </p:cNvSpPr>
          <p:nvPr/>
        </p:nvSpPr>
        <p:spPr bwMode="auto">
          <a:xfrm>
            <a:off x="1239838" y="657225"/>
            <a:ext cx="3949700" cy="3286125"/>
          </a:xfrm>
          <a:prstGeom prst="rect">
            <a:avLst/>
          </a:prstGeom>
          <a:solidFill>
            <a:srgbClr val="FFFFFF"/>
          </a:solidFill>
          <a:ln w="9360">
            <a:solidFill>
              <a:srgbClr val="000000"/>
            </a:solidFill>
            <a:miter lim="800000"/>
            <a:headEnd/>
            <a:tailEnd/>
          </a:ln>
        </p:spPr>
        <p:txBody>
          <a:bodyPr wrap="none" lIns="86493" tIns="43247" rIns="86493" bIns="43247" anchor="ctr">
            <a:prstTxWarp prst="textNoShape">
              <a:avLst/>
            </a:prstTxWarp>
          </a:bodyPr>
          <a:lstStyle/>
          <a:p>
            <a:pPr algn="ctr"/>
            <a:endParaRPr lang="en-US" sz="1800" dirty="0"/>
          </a:p>
        </p:txBody>
      </p:sp>
      <p:sp>
        <p:nvSpPr>
          <p:cNvPr id="156677" name="Text Box 4"/>
          <p:cNvSpPr txBox="1">
            <a:spLocks noChangeArrowheads="1"/>
          </p:cNvSpPr>
          <p:nvPr/>
        </p:nvSpPr>
        <p:spPr bwMode="auto">
          <a:xfrm>
            <a:off x="1216025" y="657225"/>
            <a:ext cx="3992563" cy="3284538"/>
          </a:xfrm>
          <a:prstGeom prst="rect">
            <a:avLst/>
          </a:prstGeom>
          <a:solidFill>
            <a:srgbClr val="FFFFFF"/>
          </a:solidFill>
          <a:ln w="9360">
            <a:solidFill>
              <a:srgbClr val="000000"/>
            </a:solidFill>
            <a:miter lim="800000"/>
            <a:headEnd/>
            <a:tailEnd/>
          </a:ln>
        </p:spPr>
        <p:txBody>
          <a:bodyPr wrap="none" lIns="86493" tIns="43247" rIns="86493" bIns="43247" anchor="ctr">
            <a:prstTxWarp prst="textNoShape">
              <a:avLst/>
            </a:prstTxWarp>
          </a:bodyPr>
          <a:lstStyle/>
          <a:p>
            <a:pPr algn="ctr"/>
            <a:endParaRPr lang="en-US" sz="1800" dirty="0"/>
          </a:p>
        </p:txBody>
      </p:sp>
      <p:sp>
        <p:nvSpPr>
          <p:cNvPr id="156678" name="Text Box 5"/>
          <p:cNvSpPr>
            <a:spLocks noGrp="1" noChangeArrowheads="1"/>
          </p:cNvSpPr>
          <p:nvPr>
            <p:ph type="body"/>
          </p:nvPr>
        </p:nvSpPr>
        <p:spPr>
          <a:xfrm>
            <a:off x="285750" y="4160838"/>
            <a:ext cx="5859463" cy="2219325"/>
          </a:xfrm>
          <a:noFill/>
          <a:ln/>
        </p:spPr>
        <p:txBody>
          <a:bodyPr lIns="82066" tIns="44609" rIns="82066" bIns="44609">
            <a:spAutoFit/>
          </a:bodyPr>
          <a:lstStyle/>
          <a:p>
            <a:pPr eaLnBrk="1" hangingPunct="1">
              <a:spcBef>
                <a:spcPts val="350"/>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r>
              <a:rPr lang="en-GB" dirty="0">
                <a:latin typeface="Arial" charset="0"/>
                <a:ea typeface="Lucida Sans Unicode" charset="0"/>
                <a:cs typeface="Lucida Sans Unicode" charset="0"/>
              </a:rPr>
              <a:t>The Equity Atlas focuses on People, Places and Opportunities and we hope that you will be able to use the Regional Equity Atlas as tool for better understanding the people and places in our region.  As well as to better understand how different populations around the region can access essential opportunities and resources.</a:t>
            </a:r>
          </a:p>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endParaRPr lang="en-GB" dirty="0">
              <a:latin typeface="Arial" charset="0"/>
              <a:ea typeface="Lucida Sans Unicode" charset="0"/>
              <a:cs typeface="Lucida Sans Unicode" charset="0"/>
            </a:endParaRPr>
          </a:p>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r>
              <a:rPr lang="en-GB" dirty="0">
                <a:latin typeface="Arial" charset="0"/>
                <a:ea typeface="Lucida Sans Unicode" charset="0"/>
                <a:cs typeface="Lucida Sans Unicode" charset="0"/>
              </a:rPr>
              <a:t>Our view at the region is guided by a belief that a successful region is supported by three pillars of sustainability.</a:t>
            </a:r>
          </a:p>
          <a:p>
            <a:pPr eaLnBrk="1" hangingPunct="1">
              <a:spcBef>
                <a:spcPts val="350"/>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endParaRPr lang="en-GB" dirty="0">
              <a:latin typeface="Arial" charset="0"/>
              <a:ea typeface="Lucida Sans Unicode" charset="0"/>
              <a:cs typeface="Lucida Sans Unicode" charset="0"/>
            </a:endParaRPr>
          </a:p>
          <a:p>
            <a:pPr eaLnBrk="1" hangingPunct="1">
              <a:spcBef>
                <a:spcPts val="350"/>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endParaRPr lang="en-GB" dirty="0">
              <a:latin typeface="Arial" charset="0"/>
              <a:ea typeface="Lucida Sans Unicode" charset="0"/>
              <a:cs typeface="Lucida Sans Unicode" charset="0"/>
            </a:endParaRPr>
          </a:p>
          <a:p>
            <a:pPr eaLnBrk="1" hangingPunct="1">
              <a:spcBef>
                <a:spcPts val="350"/>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endParaRPr lang="en-GB" dirty="0">
              <a:latin typeface="Arial" charset="0"/>
              <a:ea typeface="Lucida Sans Unicode" charset="0"/>
              <a:cs typeface="Lucida Sans Unicode"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64866" name="Rectangle 11"/>
          <p:cNvSpPr>
            <a:spLocks noGrp="1" noChangeArrowheads="1"/>
          </p:cNvSpPr>
          <p:nvPr>
            <p:ph type="sldNum" sz="quarter" idx="5"/>
          </p:nvPr>
        </p:nvSpPr>
        <p:spPr>
          <a:noFill/>
        </p:spPr>
        <p:txBody>
          <a:bodyPr/>
          <a:lstStyle/>
          <a:p>
            <a:fld id="{A8B66545-AA9B-A445-A657-645E07D4C546}" type="slidenum">
              <a:rPr lang="en-GB">
                <a:latin typeface="Arial" charset="0"/>
                <a:ea typeface="ＭＳ Ｐゴシック" charset="-128"/>
                <a:cs typeface="ＭＳ Ｐゴシック" charset="-128"/>
              </a:rPr>
              <a:pPr/>
              <a:t>24</a:t>
            </a:fld>
            <a:endParaRPr lang="en-GB" dirty="0">
              <a:latin typeface="Arial" charset="0"/>
              <a:ea typeface="ＭＳ Ｐゴシック" charset="-128"/>
              <a:cs typeface="ＭＳ Ｐゴシック" charset="-128"/>
            </a:endParaRPr>
          </a:p>
        </p:txBody>
      </p:sp>
      <p:sp>
        <p:nvSpPr>
          <p:cNvPr id="164867" name="Text Box 2"/>
          <p:cNvSpPr txBox="1">
            <a:spLocks noChangeArrowheads="1"/>
          </p:cNvSpPr>
          <p:nvPr/>
        </p:nvSpPr>
        <p:spPr bwMode="auto">
          <a:xfrm>
            <a:off x="3886200" y="8686800"/>
            <a:ext cx="2967038" cy="455613"/>
          </a:xfrm>
          <a:prstGeom prst="rect">
            <a:avLst/>
          </a:prstGeom>
          <a:noFill/>
          <a:ln w="9525">
            <a:noFill/>
            <a:round/>
            <a:headEnd/>
            <a:tailEnd/>
          </a:ln>
        </p:spPr>
        <p:txBody>
          <a:bodyPr lIns="89217" tIns="46311" rIns="89217" bIns="46311" anchor="b">
            <a:prstTxWarp prst="textNoShape">
              <a:avLst/>
            </a:prstTxWarp>
          </a:bodyPr>
          <a:lstStyle/>
          <a:p>
            <a:pPr algn="r">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fld id="{A129ECC2-2F52-3E49-8BA7-F53DE48FB687}" type="slidenum">
              <a:rPr lang="en-GB" sz="1200">
                <a:solidFill>
                  <a:srgbClr val="000000"/>
                </a:solidFill>
              </a:rPr>
              <a:pPr algn="r">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t>24</a:t>
            </a:fld>
            <a:endParaRPr lang="en-GB" sz="1200" dirty="0">
              <a:solidFill>
                <a:srgbClr val="000000"/>
              </a:solidFill>
            </a:endParaRPr>
          </a:p>
        </p:txBody>
      </p:sp>
      <p:sp>
        <p:nvSpPr>
          <p:cNvPr id="164868" name="Text Box 3"/>
          <p:cNvSpPr txBox="1">
            <a:spLocks noChangeArrowheads="1"/>
          </p:cNvSpPr>
          <p:nvPr/>
        </p:nvSpPr>
        <p:spPr bwMode="auto">
          <a:xfrm>
            <a:off x="1343025" y="685800"/>
            <a:ext cx="4167188" cy="3427413"/>
          </a:xfrm>
          <a:prstGeom prst="rect">
            <a:avLst/>
          </a:prstGeom>
          <a:solidFill>
            <a:srgbClr val="FFFFFF"/>
          </a:solidFill>
          <a:ln w="9360">
            <a:solidFill>
              <a:srgbClr val="000000"/>
            </a:solidFill>
            <a:miter lim="800000"/>
            <a:headEnd/>
            <a:tailEnd/>
          </a:ln>
        </p:spPr>
        <p:txBody>
          <a:bodyPr wrap="none" lIns="86493" tIns="43247" rIns="86493" bIns="43247" anchor="ctr">
            <a:prstTxWarp prst="textNoShape">
              <a:avLst/>
            </a:prstTxWarp>
          </a:bodyPr>
          <a:lstStyle/>
          <a:p>
            <a:pPr algn="ctr"/>
            <a:endParaRPr lang="en-US" sz="1800" dirty="0"/>
          </a:p>
        </p:txBody>
      </p:sp>
      <p:sp>
        <p:nvSpPr>
          <p:cNvPr id="164869" name="Text Box 4"/>
          <p:cNvSpPr>
            <a:spLocks noGrp="1" noChangeArrowheads="1"/>
          </p:cNvSpPr>
          <p:nvPr>
            <p:ph type="body"/>
          </p:nvPr>
        </p:nvSpPr>
        <p:spPr>
          <a:xfrm>
            <a:off x="304800" y="4341813"/>
            <a:ext cx="6248400" cy="5599112"/>
          </a:xfrm>
          <a:noFill/>
          <a:ln/>
        </p:spPr>
        <p:txBody>
          <a:bodyPr>
            <a:spAutoFit/>
          </a:bodyPr>
          <a:lstStyle/>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r>
              <a:rPr lang="en-GB" dirty="0">
                <a:latin typeface="Arial" charset="0"/>
                <a:ea typeface="Lucida Sans Unicode" charset="0"/>
                <a:cs typeface="Lucida Sans Unicode" charset="0"/>
              </a:rPr>
              <a:t>However, the recent population and development patterns we discussed earlier create new challenges that will need to be addressed: there are areas of growing poverty, mostly in outlying communities, with poor access to transit.  </a:t>
            </a:r>
          </a:p>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endParaRPr lang="en-GB" dirty="0">
              <a:latin typeface="Arial" charset="0"/>
              <a:ea typeface="Lucida Sans Unicode" charset="0"/>
              <a:cs typeface="Lucida Sans Unicode" charset="0"/>
            </a:endParaRPr>
          </a:p>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r>
              <a:rPr lang="en-GB" i="1" dirty="0">
                <a:latin typeface="Arial" charset="0"/>
                <a:ea typeface="Lucida Sans Unicode" charset="0"/>
                <a:cs typeface="Lucida Sans Unicode" charset="0"/>
              </a:rPr>
              <a:t>For example,  in Happy Valley – Rock Creek the percent of population within ¼ mile of stop is only 43% (below 58%) and has a lower network score than the region (5.07 compared to 5.95 regionally).  In both measures Happy Valley – Rock Creek is in tier 2.</a:t>
            </a:r>
          </a:p>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endParaRPr lang="en-GB" dirty="0">
              <a:latin typeface="Arial" charset="0"/>
              <a:ea typeface="Lucida Sans Unicode" charset="0"/>
              <a:cs typeface="Lucida Sans Unicode" charset="0"/>
            </a:endParaRPr>
          </a:p>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r>
              <a:rPr lang="en-GB" dirty="0">
                <a:latin typeface="Arial" charset="0"/>
                <a:ea typeface="Lucida Sans Unicode" charset="0"/>
                <a:cs typeface="Lucida Sans Unicode" charset="0"/>
              </a:rPr>
              <a:t>This map shows transit access scores for neighborhoods throughout the region. The Atlas </a:t>
            </a:r>
            <a:r>
              <a:rPr lang="en-GB" dirty="0">
                <a:latin typeface="Arial" charset="0"/>
                <a:ea typeface="Times New Roman" charset="0"/>
                <a:cs typeface="Times New Roman" charset="0"/>
              </a:rPr>
              <a:t>creates a transit access score for each location in the region based on the walking distance to the nearest public transit stop, the population sharing that stop, and the frequency of rides at that stop.</a:t>
            </a:r>
            <a:r>
              <a:rPr lang="en-GB" dirty="0">
                <a:latin typeface="Arial" charset="0"/>
                <a:ea typeface="Lucida Sans Unicode" charset="0"/>
                <a:cs typeface="Lucida Sans Unicode" charset="0"/>
              </a:rPr>
              <a:t>  This map shows these transit access scores averaged by neighborhood. </a:t>
            </a:r>
          </a:p>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endParaRPr lang="en-GB" dirty="0">
              <a:latin typeface="Arial" charset="0"/>
              <a:ea typeface="Lucida Sans Unicode" charset="0"/>
              <a:cs typeface="Lucida Sans Unicode" charset="0"/>
            </a:endParaRPr>
          </a:p>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r>
              <a:rPr lang="en-GB" dirty="0">
                <a:latin typeface="Arial" charset="0"/>
                <a:ea typeface="Lucida Sans Unicode" charset="0"/>
                <a:cs typeface="Lucida Sans Unicode" charset="0"/>
              </a:rPr>
              <a:t>The pale yellow areas outlined in red in the map depict the areas in our region with high or rapidly growing poverty rates and/or high levels of diversity that have poor transit access. </a:t>
            </a:r>
          </a:p>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endParaRPr lang="en-GB" dirty="0">
              <a:latin typeface="Arial" charset="0"/>
              <a:ea typeface="Lucida Sans Unicode" charset="0"/>
              <a:cs typeface="Lucida Sans Unicode" charset="0"/>
            </a:endParaRPr>
          </a:p>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r>
              <a:rPr lang="en-GB" i="1" dirty="0">
                <a:latin typeface="Arial" charset="0"/>
                <a:ea typeface="Lucida Sans Unicode" charset="0"/>
                <a:cs typeface="Lucida Sans Unicode" charset="0"/>
              </a:rPr>
              <a:t>For example, Park Place and Barclay Hills (CLICK) were among the communities with the highest poverty rates and populations of color (10.9% and 16.11.8% respectively) in 2000. It also is among the 20 neighborhoods with the most rapidly increasing poverty rates. The average walking distance to the nearest transit stop is 7 city blocks for each area, well above the regional average.</a:t>
            </a:r>
          </a:p>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endParaRPr lang="en-GB" i="1" dirty="0">
              <a:latin typeface="Book Antiqua" charset="0"/>
              <a:ea typeface="Lucida Sans Unicode" charset="0"/>
              <a:cs typeface="Lucida Sans Unicode" charset="0"/>
            </a:endParaRPr>
          </a:p>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endParaRPr lang="en-GB" i="1" dirty="0">
              <a:latin typeface="Book Antiqua" charset="0"/>
              <a:ea typeface="Lucida Sans Unicode" charset="0"/>
              <a:cs typeface="Lucida Sans Unicode" charset="0"/>
            </a:endParaRPr>
          </a:p>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endParaRPr lang="en-GB" i="1" dirty="0">
              <a:latin typeface="Book Antiqua" charset="0"/>
              <a:ea typeface="Lucida Sans Unicode" charset="0"/>
              <a:cs typeface="Lucida Sans Unicode"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66914" name="Rectangle 11"/>
          <p:cNvSpPr>
            <a:spLocks noGrp="1" noChangeArrowheads="1"/>
          </p:cNvSpPr>
          <p:nvPr>
            <p:ph type="sldNum" sz="quarter" idx="5"/>
          </p:nvPr>
        </p:nvSpPr>
        <p:spPr>
          <a:noFill/>
        </p:spPr>
        <p:txBody>
          <a:bodyPr/>
          <a:lstStyle/>
          <a:p>
            <a:fld id="{2E49CD27-E4E0-8846-9C73-C3910F19D00B}" type="slidenum">
              <a:rPr lang="en-GB">
                <a:latin typeface="Arial" charset="0"/>
                <a:ea typeface="ＭＳ Ｐゴシック" charset="-128"/>
                <a:cs typeface="ＭＳ Ｐゴシック" charset="-128"/>
              </a:rPr>
              <a:pPr/>
              <a:t>25</a:t>
            </a:fld>
            <a:endParaRPr lang="en-GB" dirty="0">
              <a:latin typeface="Arial" charset="0"/>
              <a:ea typeface="ＭＳ Ｐゴシック" charset="-128"/>
              <a:cs typeface="ＭＳ Ｐゴシック" charset="-128"/>
            </a:endParaRPr>
          </a:p>
        </p:txBody>
      </p:sp>
      <p:sp>
        <p:nvSpPr>
          <p:cNvPr id="166915" name="Text Box 2"/>
          <p:cNvSpPr txBox="1">
            <a:spLocks noChangeArrowheads="1"/>
          </p:cNvSpPr>
          <p:nvPr/>
        </p:nvSpPr>
        <p:spPr bwMode="auto">
          <a:xfrm>
            <a:off x="3886200" y="8686800"/>
            <a:ext cx="2967038" cy="455613"/>
          </a:xfrm>
          <a:prstGeom prst="rect">
            <a:avLst/>
          </a:prstGeom>
          <a:noFill/>
          <a:ln w="9525">
            <a:noFill/>
            <a:round/>
            <a:headEnd/>
            <a:tailEnd/>
          </a:ln>
        </p:spPr>
        <p:txBody>
          <a:bodyPr lIns="89217" tIns="46311" rIns="89217" bIns="46311" anchor="b">
            <a:prstTxWarp prst="textNoShape">
              <a:avLst/>
            </a:prstTxWarp>
          </a:bodyPr>
          <a:lstStyle/>
          <a:p>
            <a:pPr algn="r">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fld id="{DCFF554C-6205-7443-A861-D3DC2B27B467}" type="slidenum">
              <a:rPr lang="en-GB" sz="1200">
                <a:solidFill>
                  <a:srgbClr val="000000"/>
                </a:solidFill>
              </a:rPr>
              <a:pPr algn="r">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t>25</a:t>
            </a:fld>
            <a:endParaRPr lang="en-GB" sz="1200" dirty="0">
              <a:solidFill>
                <a:srgbClr val="000000"/>
              </a:solidFill>
            </a:endParaRPr>
          </a:p>
        </p:txBody>
      </p:sp>
      <p:sp>
        <p:nvSpPr>
          <p:cNvPr id="166916" name="Text Box 3"/>
          <p:cNvSpPr txBox="1">
            <a:spLocks noChangeArrowheads="1"/>
          </p:cNvSpPr>
          <p:nvPr/>
        </p:nvSpPr>
        <p:spPr bwMode="auto">
          <a:xfrm>
            <a:off x="1320800" y="685800"/>
            <a:ext cx="4213225" cy="3430588"/>
          </a:xfrm>
          <a:prstGeom prst="rect">
            <a:avLst/>
          </a:prstGeom>
          <a:solidFill>
            <a:srgbClr val="FFFFFF"/>
          </a:solidFill>
          <a:ln w="9360">
            <a:solidFill>
              <a:srgbClr val="000000"/>
            </a:solidFill>
            <a:miter lim="800000"/>
            <a:headEnd/>
            <a:tailEnd/>
          </a:ln>
        </p:spPr>
        <p:txBody>
          <a:bodyPr wrap="none" lIns="86493" tIns="43247" rIns="86493" bIns="43247" anchor="ctr">
            <a:prstTxWarp prst="textNoShape">
              <a:avLst/>
            </a:prstTxWarp>
          </a:bodyPr>
          <a:lstStyle/>
          <a:p>
            <a:pPr algn="ctr"/>
            <a:endParaRPr lang="en-US" sz="1800" dirty="0"/>
          </a:p>
        </p:txBody>
      </p:sp>
      <p:sp>
        <p:nvSpPr>
          <p:cNvPr id="166917" name="Text Box 4"/>
          <p:cNvSpPr>
            <a:spLocks noGrp="1" noChangeArrowheads="1"/>
          </p:cNvSpPr>
          <p:nvPr>
            <p:ph type="body"/>
          </p:nvPr>
        </p:nvSpPr>
        <p:spPr>
          <a:xfrm>
            <a:off x="304800" y="4808538"/>
            <a:ext cx="6243638" cy="3182937"/>
          </a:xfrm>
          <a:noFill/>
          <a:ln/>
        </p:spPr>
        <p:txBody>
          <a:bodyPr anchor="ctr">
            <a:spAutoFit/>
          </a:bodyPr>
          <a:lstStyle/>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r>
              <a:rPr lang="en-GB" dirty="0">
                <a:latin typeface="Arial" charset="0"/>
                <a:ea typeface="Arial" charset="0"/>
                <a:cs typeface="Arial" charset="0"/>
              </a:rPr>
              <a:t>This map shows the percent of the population within ¼ mile of a public greenspace in the Portland-Vancouver region by neighborhood or city zone.</a:t>
            </a:r>
            <a:r>
              <a:rPr lang="en-GB" b="1" dirty="0">
                <a:latin typeface="Arial" charset="0"/>
                <a:ea typeface="Arial" charset="0"/>
                <a:cs typeface="Arial" charset="0"/>
              </a:rPr>
              <a:t> </a:t>
            </a:r>
          </a:p>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r>
              <a:rPr lang="en-GB" dirty="0">
                <a:latin typeface="Arial" charset="0"/>
                <a:ea typeface="Arial" charset="0"/>
                <a:cs typeface="Arial" charset="0"/>
              </a:rPr>
              <a:t> </a:t>
            </a:r>
          </a:p>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r>
              <a:rPr lang="en-GB" dirty="0">
                <a:latin typeface="Arial" charset="0"/>
                <a:ea typeface="Lucida Sans Unicode" charset="0"/>
                <a:cs typeface="Lucida Sans Unicode" charset="0"/>
              </a:rPr>
              <a:t>Neighborhoods with the worst access include areas of North Clackamas, and various neighborhoods in N and NE Portland (CLICK).  </a:t>
            </a:r>
            <a:r>
              <a:rPr lang="en-GB" i="1" dirty="0">
                <a:latin typeface="Arial" charset="0"/>
                <a:ea typeface="Lucida Sans Unicode" charset="0"/>
                <a:cs typeface="Lucida Sans Unicode" charset="0"/>
              </a:rPr>
              <a:t>In the Overland/Southgate area [CLICK] there is only one small pocket park (Mill Park). However, there are efforts to address this disparity – such as Metro’s Nature in the Neighborhood.  Northwest Housing has started preliminary conversations to try and get some capital funds for parks in conjunction with affordable housing.  The area has existing resources with Johnson Creek and the Springwater Corridor.</a:t>
            </a:r>
          </a:p>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endParaRPr lang="en-GB" dirty="0">
              <a:latin typeface="Arial" charset="0"/>
              <a:ea typeface="Lucida Sans Unicode" charset="0"/>
              <a:cs typeface="Lucida Sans Unicode" charset="0"/>
            </a:endParaRPr>
          </a:p>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r>
              <a:rPr lang="en-GB" dirty="0">
                <a:latin typeface="Arial" charset="0"/>
                <a:ea typeface="Lucida Sans Unicode" charset="0"/>
                <a:cs typeface="Lucida Sans Unicode" charset="0"/>
              </a:rPr>
              <a:t>Neighborhoods with the best access include Homestead (SW Portland) (CLICK), Falls View (Oregon City) (CLICK), and Skyline Ridge and Forest Park-Linton in NW Portland (CLICK). </a:t>
            </a:r>
          </a:p>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endParaRPr lang="en-GB" dirty="0">
              <a:latin typeface="Arial" charset="0"/>
              <a:ea typeface="Lucida Sans Unicode" charset="0"/>
              <a:cs typeface="Lucida Sans Unicode" charset="0"/>
            </a:endParaRPr>
          </a:p>
        </p:txBody>
      </p:sp>
      <p:sp>
        <p:nvSpPr>
          <p:cNvPr id="166918" name="Text Box 5"/>
          <p:cNvSpPr txBox="1">
            <a:spLocks noChangeArrowheads="1"/>
          </p:cNvSpPr>
          <p:nvPr/>
        </p:nvSpPr>
        <p:spPr bwMode="auto">
          <a:xfrm>
            <a:off x="1343025" y="685800"/>
            <a:ext cx="4167188" cy="3427413"/>
          </a:xfrm>
          <a:prstGeom prst="rect">
            <a:avLst/>
          </a:prstGeom>
          <a:solidFill>
            <a:srgbClr val="FFFFFF"/>
          </a:solidFill>
          <a:ln w="9360">
            <a:solidFill>
              <a:srgbClr val="000000"/>
            </a:solidFill>
            <a:miter lim="800000"/>
            <a:headEnd/>
            <a:tailEnd/>
          </a:ln>
        </p:spPr>
        <p:txBody>
          <a:bodyPr wrap="none" lIns="86493" tIns="43247" rIns="86493" bIns="43247" anchor="ctr">
            <a:prstTxWarp prst="textNoShape">
              <a:avLst/>
            </a:prstTxWarp>
          </a:bodyPr>
          <a:lstStyle/>
          <a:p>
            <a:pPr algn="ctr"/>
            <a:endParaRPr lang="en-US" sz="18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68962" name="Rectangle 11"/>
          <p:cNvSpPr>
            <a:spLocks noGrp="1" noChangeArrowheads="1"/>
          </p:cNvSpPr>
          <p:nvPr>
            <p:ph type="sldNum" sz="quarter" idx="5"/>
          </p:nvPr>
        </p:nvSpPr>
        <p:spPr>
          <a:noFill/>
        </p:spPr>
        <p:txBody>
          <a:bodyPr/>
          <a:lstStyle/>
          <a:p>
            <a:fld id="{82BCE530-F0AB-4D4A-BAA8-0CE9807864D9}" type="slidenum">
              <a:rPr lang="en-GB">
                <a:latin typeface="Arial" charset="0"/>
                <a:ea typeface="ＭＳ Ｐゴシック" charset="-128"/>
                <a:cs typeface="ＭＳ Ｐゴシック" charset="-128"/>
              </a:rPr>
              <a:pPr/>
              <a:t>26</a:t>
            </a:fld>
            <a:endParaRPr lang="en-GB" dirty="0">
              <a:latin typeface="Arial" charset="0"/>
              <a:ea typeface="ＭＳ Ｐゴシック" charset="-128"/>
              <a:cs typeface="ＭＳ Ｐゴシック" charset="-128"/>
            </a:endParaRPr>
          </a:p>
        </p:txBody>
      </p:sp>
      <p:sp>
        <p:nvSpPr>
          <p:cNvPr id="168963" name="Text Box 2"/>
          <p:cNvSpPr txBox="1">
            <a:spLocks noChangeArrowheads="1"/>
          </p:cNvSpPr>
          <p:nvPr/>
        </p:nvSpPr>
        <p:spPr bwMode="auto">
          <a:xfrm>
            <a:off x="3886200" y="8686800"/>
            <a:ext cx="2967038" cy="455613"/>
          </a:xfrm>
          <a:prstGeom prst="rect">
            <a:avLst/>
          </a:prstGeom>
          <a:noFill/>
          <a:ln w="9525">
            <a:noFill/>
            <a:round/>
            <a:headEnd/>
            <a:tailEnd/>
          </a:ln>
        </p:spPr>
        <p:txBody>
          <a:bodyPr lIns="89217" tIns="46311" rIns="89217" bIns="46311" anchor="b">
            <a:prstTxWarp prst="textNoShape">
              <a:avLst/>
            </a:prstTxWarp>
          </a:bodyPr>
          <a:lstStyle/>
          <a:p>
            <a:pPr algn="r">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fld id="{E51A2995-EE0A-BC4A-B7F6-9FC8EC1ADD23}" type="slidenum">
              <a:rPr lang="en-GB" sz="1200">
                <a:solidFill>
                  <a:srgbClr val="000000"/>
                </a:solidFill>
              </a:rPr>
              <a:pPr algn="r">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t>26</a:t>
            </a:fld>
            <a:endParaRPr lang="en-GB" sz="1200" dirty="0">
              <a:solidFill>
                <a:srgbClr val="000000"/>
              </a:solidFill>
            </a:endParaRPr>
          </a:p>
        </p:txBody>
      </p:sp>
      <p:sp>
        <p:nvSpPr>
          <p:cNvPr id="168964" name="Text Box 3"/>
          <p:cNvSpPr txBox="1">
            <a:spLocks noChangeArrowheads="1"/>
          </p:cNvSpPr>
          <p:nvPr/>
        </p:nvSpPr>
        <p:spPr bwMode="auto">
          <a:xfrm>
            <a:off x="1322388" y="685800"/>
            <a:ext cx="4211637" cy="3425825"/>
          </a:xfrm>
          <a:prstGeom prst="rect">
            <a:avLst/>
          </a:prstGeom>
          <a:solidFill>
            <a:srgbClr val="FFFFFF"/>
          </a:solidFill>
          <a:ln w="9360">
            <a:solidFill>
              <a:srgbClr val="000000"/>
            </a:solidFill>
            <a:miter lim="800000"/>
            <a:headEnd/>
            <a:tailEnd/>
          </a:ln>
        </p:spPr>
        <p:txBody>
          <a:bodyPr wrap="none" lIns="86493" tIns="43247" rIns="86493" bIns="43247" anchor="ctr">
            <a:prstTxWarp prst="textNoShape">
              <a:avLst/>
            </a:prstTxWarp>
          </a:bodyPr>
          <a:lstStyle/>
          <a:p>
            <a:pPr algn="ctr"/>
            <a:endParaRPr lang="en-US" sz="1800" dirty="0"/>
          </a:p>
        </p:txBody>
      </p:sp>
      <p:sp>
        <p:nvSpPr>
          <p:cNvPr id="168965" name="Text Box 4"/>
          <p:cNvSpPr>
            <a:spLocks noGrp="1" noChangeArrowheads="1"/>
          </p:cNvSpPr>
          <p:nvPr>
            <p:ph type="body"/>
          </p:nvPr>
        </p:nvSpPr>
        <p:spPr>
          <a:xfrm>
            <a:off x="304800" y="4341813"/>
            <a:ext cx="6248400" cy="4302125"/>
          </a:xfrm>
          <a:noFill/>
          <a:ln/>
        </p:spPr>
        <p:txBody>
          <a:bodyPr tIns="46992" bIns="46992">
            <a:spAutoFit/>
          </a:bodyPr>
          <a:lstStyle/>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r>
              <a:rPr lang="en-GB" dirty="0">
                <a:latin typeface="Arial" charset="0"/>
                <a:ea typeface="Lucida Sans Unicode" charset="0"/>
                <a:cs typeface="Lucida Sans Unicode" charset="0"/>
              </a:rPr>
              <a:t>The Atlas measures walkability by looking at the percentage of sidewalk coverage around schools. We wanted to focus on children because of the growing public health crisis of childhood obesity. There is a growing recognition that walking to school may be an important way for children to maintain physical activity. </a:t>
            </a:r>
          </a:p>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endParaRPr lang="en-GB" dirty="0">
              <a:latin typeface="Arial" charset="0"/>
              <a:ea typeface="Lucida Sans Unicode" charset="0"/>
              <a:cs typeface="Lucida Sans Unicode" charset="0"/>
            </a:endParaRPr>
          </a:p>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r>
              <a:rPr lang="en-GB" dirty="0">
                <a:latin typeface="Arial" charset="0"/>
                <a:ea typeface="Lucida Sans Unicode" charset="0"/>
                <a:cs typeface="Lucida Sans Unicode" charset="0"/>
              </a:rPr>
              <a:t>The dots represent the areas within a one-mile radius of each school in the region. The areas with blue dots have the best sidewalk coverage.</a:t>
            </a:r>
          </a:p>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endParaRPr lang="en-GB" dirty="0">
              <a:latin typeface="Arial" charset="0"/>
              <a:ea typeface="Lucida Sans Unicode" charset="0"/>
              <a:cs typeface="Lucida Sans Unicode" charset="0"/>
            </a:endParaRPr>
          </a:p>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r>
              <a:rPr lang="en-GB" dirty="0">
                <a:latin typeface="Arial" charset="0"/>
                <a:ea typeface="Lucida Sans Unicode" charset="0"/>
                <a:cs typeface="Lucida Sans Unicode" charset="0"/>
              </a:rPr>
              <a:t>Looking at the map, we can see that older neighborhoods in the region – primarily those in Portland’s urban core --  tend to be more pedestrian oriented, and as you move further out, the sidewalk network becomes poorer.</a:t>
            </a:r>
          </a:p>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endParaRPr lang="en-GB" dirty="0">
              <a:latin typeface="Arial" charset="0"/>
              <a:ea typeface="Lucida Sans Unicode" charset="0"/>
              <a:cs typeface="Lucida Sans Unicode" charset="0"/>
            </a:endParaRPr>
          </a:p>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r>
              <a:rPr lang="en-GB" dirty="0">
                <a:latin typeface="Arial" charset="0"/>
                <a:ea typeface="Lucida Sans Unicode" charset="0"/>
                <a:cs typeface="Lucida Sans Unicode" charset="0"/>
              </a:rPr>
              <a:t>Comparing the demographic patterns that we discussed earlier with this map, we see that as low-income families and families of color move outward from inner Portland neighborhoods, many of them are finding themselves in schools where walking is more difficult.  Examples include high poverty schools in the Beaverton, Hillsboro, David Douglas, Parkrose, and Reynolds Districts [ CLICK]. The circled schools are elementary schools where 50% or more of their students receive free and reduced lunch. </a:t>
            </a:r>
          </a:p>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endParaRPr lang="en-GB" dirty="0">
              <a:latin typeface="Arial" charset="0"/>
              <a:ea typeface="Lucida Sans Unicode" charset="0"/>
              <a:cs typeface="Lucida Sans Unicode" charset="0"/>
            </a:endParaRPr>
          </a:p>
          <a:p>
            <a:pPr eaLnBrk="1" hangingPunct="1">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endParaRPr lang="en-GB" dirty="0">
              <a:latin typeface="Arial" charset="0"/>
              <a:ea typeface="Lucida Sans Unicode" charset="0"/>
              <a:cs typeface="Lucida Sans Unicode" charset="0"/>
            </a:endParaRPr>
          </a:p>
        </p:txBody>
      </p:sp>
      <p:sp>
        <p:nvSpPr>
          <p:cNvPr id="168966" name="Text Box 5"/>
          <p:cNvSpPr txBox="1">
            <a:spLocks noChangeArrowheads="1"/>
          </p:cNvSpPr>
          <p:nvPr/>
        </p:nvSpPr>
        <p:spPr bwMode="auto">
          <a:xfrm>
            <a:off x="1343025" y="685800"/>
            <a:ext cx="4167188" cy="3427413"/>
          </a:xfrm>
          <a:prstGeom prst="rect">
            <a:avLst/>
          </a:prstGeom>
          <a:solidFill>
            <a:srgbClr val="FFFFFF"/>
          </a:solidFill>
          <a:ln w="9525">
            <a:solidFill>
              <a:srgbClr val="000000"/>
            </a:solidFill>
            <a:miter lim="800000"/>
            <a:headEnd/>
            <a:tailEnd/>
          </a:ln>
        </p:spPr>
        <p:txBody>
          <a:bodyPr wrap="none" lIns="86493" tIns="43247" rIns="86493" bIns="43247" anchor="ctr">
            <a:prstTxWarp prst="textNoShape">
              <a:avLst/>
            </a:prstTxWarp>
          </a:bodyPr>
          <a:lstStyle/>
          <a:p>
            <a:pPr algn="ctr"/>
            <a:endParaRPr lang="en-US" sz="18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1010" name="Rectangle 11"/>
          <p:cNvSpPr>
            <a:spLocks noGrp="1" noChangeArrowheads="1"/>
          </p:cNvSpPr>
          <p:nvPr>
            <p:ph type="sldNum" sz="quarter" idx="5"/>
          </p:nvPr>
        </p:nvSpPr>
        <p:spPr>
          <a:noFill/>
        </p:spPr>
        <p:txBody>
          <a:bodyPr/>
          <a:lstStyle/>
          <a:p>
            <a:fld id="{3E4490B3-A03D-C746-8B99-45D3521FBB93}" type="slidenum">
              <a:rPr lang="en-GB">
                <a:latin typeface="Arial" charset="0"/>
                <a:ea typeface="ＭＳ Ｐゴシック" charset="-128"/>
                <a:cs typeface="ＭＳ Ｐゴシック" charset="-128"/>
              </a:rPr>
              <a:pPr/>
              <a:t>27</a:t>
            </a:fld>
            <a:endParaRPr lang="en-GB" dirty="0">
              <a:latin typeface="Arial" charset="0"/>
              <a:ea typeface="ＭＳ Ｐゴシック" charset="-128"/>
              <a:cs typeface="ＭＳ Ｐゴシック" charset="-128"/>
            </a:endParaRPr>
          </a:p>
        </p:txBody>
      </p:sp>
      <p:sp>
        <p:nvSpPr>
          <p:cNvPr id="171011" name="Text Box 2"/>
          <p:cNvSpPr txBox="1">
            <a:spLocks noChangeArrowheads="1"/>
          </p:cNvSpPr>
          <p:nvPr/>
        </p:nvSpPr>
        <p:spPr bwMode="auto">
          <a:xfrm>
            <a:off x="3886200" y="8686800"/>
            <a:ext cx="2967038" cy="455613"/>
          </a:xfrm>
          <a:prstGeom prst="rect">
            <a:avLst/>
          </a:prstGeom>
          <a:noFill/>
          <a:ln w="9525">
            <a:noFill/>
            <a:round/>
            <a:headEnd/>
            <a:tailEnd/>
          </a:ln>
        </p:spPr>
        <p:txBody>
          <a:bodyPr lIns="89217" tIns="46311" rIns="89217" bIns="46311" anchor="b">
            <a:prstTxWarp prst="textNoShape">
              <a:avLst/>
            </a:prstTxWarp>
          </a:bodyPr>
          <a:lstStyle/>
          <a:p>
            <a:pPr algn="r">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fld id="{2B523877-ED1E-7E40-AD94-65CDFEDE0960}" type="slidenum">
              <a:rPr lang="en-GB" sz="1200">
                <a:solidFill>
                  <a:srgbClr val="000000"/>
                </a:solidFill>
              </a:rPr>
              <a:pPr algn="r">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t>27</a:t>
            </a:fld>
            <a:endParaRPr lang="en-GB" sz="1200" dirty="0">
              <a:solidFill>
                <a:srgbClr val="000000"/>
              </a:solidFill>
            </a:endParaRPr>
          </a:p>
        </p:txBody>
      </p:sp>
      <p:sp>
        <p:nvSpPr>
          <p:cNvPr id="171012" name="Text Box 3"/>
          <p:cNvSpPr txBox="1">
            <a:spLocks noChangeArrowheads="1"/>
          </p:cNvSpPr>
          <p:nvPr/>
        </p:nvSpPr>
        <p:spPr bwMode="auto">
          <a:xfrm>
            <a:off x="1343025" y="685800"/>
            <a:ext cx="4167188" cy="3427413"/>
          </a:xfrm>
          <a:prstGeom prst="rect">
            <a:avLst/>
          </a:prstGeom>
          <a:solidFill>
            <a:srgbClr val="FFFFFF"/>
          </a:solidFill>
          <a:ln w="9525">
            <a:solidFill>
              <a:srgbClr val="000000"/>
            </a:solidFill>
            <a:miter lim="800000"/>
            <a:headEnd/>
            <a:tailEnd/>
          </a:ln>
        </p:spPr>
        <p:txBody>
          <a:bodyPr wrap="none" lIns="86493" tIns="43247" rIns="86493" bIns="43247" anchor="ctr">
            <a:prstTxWarp prst="textNoShape">
              <a:avLst/>
            </a:prstTxWarp>
          </a:bodyPr>
          <a:lstStyle/>
          <a:p>
            <a:pPr algn="ctr"/>
            <a:endParaRPr lang="en-US" sz="1800" dirty="0"/>
          </a:p>
        </p:txBody>
      </p:sp>
      <p:sp>
        <p:nvSpPr>
          <p:cNvPr id="171013" name="Text Box 4"/>
          <p:cNvSpPr>
            <a:spLocks noGrp="1" noChangeArrowheads="1"/>
          </p:cNvSpPr>
          <p:nvPr>
            <p:ph type="body"/>
          </p:nvPr>
        </p:nvSpPr>
        <p:spPr>
          <a:xfrm>
            <a:off x="304800" y="4341813"/>
            <a:ext cx="6248400" cy="2871787"/>
          </a:xfrm>
          <a:noFill/>
          <a:ln/>
        </p:spPr>
        <p:txBody>
          <a:bodyPr>
            <a:spAutoFit/>
          </a:bodyPr>
          <a:lstStyle/>
          <a:p>
            <a:pPr eaLnBrk="1" hangingPunct="1">
              <a:lnSpc>
                <a:spcPct val="90000"/>
              </a:lnSpc>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r>
              <a:rPr lang="en-GB" dirty="0">
                <a:latin typeface="Arial" charset="0"/>
                <a:ea typeface="Lucida Sans Unicode" charset="0"/>
                <a:cs typeface="Lucida Sans Unicode" charset="0"/>
              </a:rPr>
              <a:t>This map shows walking access to grocery stores. The darkest blue areas in the middle are the best served areas. </a:t>
            </a:r>
          </a:p>
          <a:p>
            <a:pPr eaLnBrk="1" hangingPunct="1">
              <a:lnSpc>
                <a:spcPct val="90000"/>
              </a:lnSpc>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endParaRPr lang="en-GB" dirty="0">
              <a:latin typeface="Arial" charset="0"/>
              <a:ea typeface="Lucida Sans Unicode" charset="0"/>
              <a:cs typeface="Lucida Sans Unicode" charset="0"/>
            </a:endParaRPr>
          </a:p>
          <a:p>
            <a:pPr eaLnBrk="1" hangingPunct="1">
              <a:lnSpc>
                <a:spcPct val="90000"/>
              </a:lnSpc>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r>
              <a:rPr lang="en-GB" dirty="0">
                <a:latin typeface="Arial" charset="0"/>
                <a:ea typeface="Lucida Sans Unicode" charset="0"/>
                <a:cs typeface="Lucida Sans Unicode" charset="0"/>
              </a:rPr>
              <a:t>On the whole, the map shows that low income communities and communities of color have decent walkable access to grocery stores. </a:t>
            </a:r>
          </a:p>
          <a:p>
            <a:pPr eaLnBrk="1" hangingPunct="1">
              <a:lnSpc>
                <a:spcPct val="90000"/>
              </a:lnSpc>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endParaRPr lang="en-GB" dirty="0">
              <a:latin typeface="Arial" charset="0"/>
              <a:ea typeface="Lucida Sans Unicode" charset="0"/>
              <a:cs typeface="Lucida Sans Unicode" charset="0"/>
            </a:endParaRPr>
          </a:p>
          <a:p>
            <a:pPr eaLnBrk="1" hangingPunct="1">
              <a:lnSpc>
                <a:spcPct val="90000"/>
              </a:lnSpc>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r>
              <a:rPr lang="en-GB" dirty="0">
                <a:latin typeface="Arial" charset="0"/>
                <a:ea typeface="Lucida Sans Unicode" charset="0"/>
                <a:cs typeface="Lucida Sans Unicode" charset="0"/>
              </a:rPr>
              <a:t>The reds are mainly found in far out rural locations or outlying suburbs where a small number of central stores serve large areas. Many of the outlying suburbs tend be wealthier, so not having grocery stores within walking distance does not significantly impact residents’ access.</a:t>
            </a:r>
          </a:p>
          <a:p>
            <a:pPr eaLnBrk="1" hangingPunct="1">
              <a:lnSpc>
                <a:spcPct val="90000"/>
              </a:lnSpc>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endParaRPr lang="en-GB" dirty="0">
              <a:latin typeface="Arial" charset="0"/>
              <a:ea typeface="Lucida Sans Unicode" charset="0"/>
              <a:cs typeface="Lucida Sans Unicode" charset="0"/>
            </a:endParaRPr>
          </a:p>
          <a:p>
            <a:pPr eaLnBrk="1" hangingPunct="1">
              <a:lnSpc>
                <a:spcPct val="90000"/>
              </a:lnSpc>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r>
              <a:rPr lang="en-GB" dirty="0">
                <a:latin typeface="Arial" charset="0"/>
                <a:ea typeface="Lucida Sans Unicode" charset="0"/>
                <a:cs typeface="Lucida Sans Unicode" charset="0"/>
              </a:rPr>
              <a:t>But, there are a few red areas with higher than average poverty and diversity that have poor walking access to grocery stores.  These areas are a cause for concern.</a:t>
            </a:r>
          </a:p>
          <a:p>
            <a:pPr eaLnBrk="1" hangingPunct="1">
              <a:lnSpc>
                <a:spcPct val="90000"/>
              </a:lnSpc>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endParaRPr lang="en-GB" dirty="0">
              <a:latin typeface="Arial" charset="0"/>
              <a:ea typeface="Lucida Sans Unicode" charset="0"/>
              <a:cs typeface="Lucida Sans Unicode"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3058" name="Rectangle 11"/>
          <p:cNvSpPr>
            <a:spLocks noGrp="1" noChangeArrowheads="1"/>
          </p:cNvSpPr>
          <p:nvPr>
            <p:ph type="sldNum" sz="quarter" idx="5"/>
          </p:nvPr>
        </p:nvSpPr>
        <p:spPr>
          <a:noFill/>
        </p:spPr>
        <p:txBody>
          <a:bodyPr/>
          <a:lstStyle/>
          <a:p>
            <a:fld id="{E418688E-6FE0-E748-902D-E5FB5BF749F2}" type="slidenum">
              <a:rPr lang="en-GB">
                <a:latin typeface="Arial" charset="0"/>
                <a:ea typeface="ＭＳ Ｐゴシック" charset="-128"/>
                <a:cs typeface="ＭＳ Ｐゴシック" charset="-128"/>
              </a:rPr>
              <a:pPr/>
              <a:t>28</a:t>
            </a:fld>
            <a:endParaRPr lang="en-GB" dirty="0">
              <a:latin typeface="Arial" charset="0"/>
              <a:ea typeface="ＭＳ Ｐゴシック" charset="-128"/>
              <a:cs typeface="ＭＳ Ｐゴシック" charset="-128"/>
            </a:endParaRPr>
          </a:p>
        </p:txBody>
      </p:sp>
      <p:sp>
        <p:nvSpPr>
          <p:cNvPr id="173059" name="Text Box 2"/>
          <p:cNvSpPr>
            <a:spLocks noGrp="1" noRot="1" noChangeAspect="1" noChangeArrowheads="1" noTextEdit="1"/>
          </p:cNvSpPr>
          <p:nvPr>
            <p:ph type="sldImg"/>
          </p:nvPr>
        </p:nvSpPr>
        <p:spPr>
          <a:xfrm>
            <a:off x="1141413" y="685800"/>
            <a:ext cx="4567237" cy="3425825"/>
          </a:xfrm>
          <a:ln/>
        </p:spPr>
      </p:sp>
      <p:sp>
        <p:nvSpPr>
          <p:cNvPr id="173060" name="Text Box 3"/>
          <p:cNvSpPr>
            <a:spLocks noGrp="1" noChangeArrowheads="1"/>
          </p:cNvSpPr>
          <p:nvPr>
            <p:ph type="body" idx="1"/>
          </p:nvPr>
        </p:nvSpPr>
        <p:spPr>
          <a:xfrm>
            <a:off x="304800" y="4341813"/>
            <a:ext cx="6245225" cy="4113212"/>
          </a:xfrm>
          <a:noFill/>
          <a:ln/>
        </p:spPr>
        <p:txBody>
          <a:bodyPr wrap="none" anchor="ctr"/>
          <a:lstStyle/>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4DC41EE6-A978-434E-B87F-004B68769225}" type="slidenum">
              <a:rPr lang="en-US"/>
              <a:pPr/>
              <a:t>7</a:t>
            </a:fld>
            <a:endParaRPr lang="en-US"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69F0B9-C794-CA44-970E-A1605FB6FFE4}" type="slidenum">
              <a:rPr lang="en-US"/>
              <a:pPr/>
              <a:t>37</a:t>
            </a:fld>
            <a:endParaRPr lang="en-US" dirty="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C91A51-CFB9-D74F-975E-983C2DF12111}" type="slidenum">
              <a:rPr lang="en-US"/>
              <a:pPr/>
              <a:t>38</a:t>
            </a:fld>
            <a:endParaRPr lang="en-US"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8C6435-4665-814C-8E6F-092AB882F87A}" type="slidenum">
              <a:rPr lang="en-US"/>
              <a:pPr/>
              <a:t>39</a:t>
            </a:fld>
            <a:endParaRPr lang="en-US"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2C76662-A1DB-B444-ABC6-F966391DFB6C}" type="slidenum">
              <a:rPr lang="en-US"/>
              <a:pPr/>
              <a:t>9</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5CD1958B-1695-7147-B041-7238C09477B6}" type="slidenum">
              <a:rPr lang="en-US"/>
              <a:pPr/>
              <a:t>10</a:t>
            </a:fld>
            <a:endParaRPr lang="en-US" dirty="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2B3C4D-CF45-884F-BF7C-96AC05075136}" type="slidenum">
              <a:rPr lang="en-US"/>
              <a:pPr/>
              <a:t>11</a:t>
            </a:fld>
            <a:endParaRPr lang="en-US" dirty="0"/>
          </a:p>
        </p:txBody>
      </p:sp>
      <p:sp>
        <p:nvSpPr>
          <p:cNvPr id="702466" name="Rectangle 2"/>
          <p:cNvSpPr>
            <a:spLocks noGrp="1" noRot="1" noChangeAspect="1" noChangeArrowheads="1" noTextEdit="1"/>
          </p:cNvSpPr>
          <p:nvPr>
            <p:ph type="sldImg"/>
          </p:nvPr>
        </p:nvSpPr>
        <p:spPr>
          <a:ln/>
        </p:spPr>
      </p:sp>
      <p:sp>
        <p:nvSpPr>
          <p:cNvPr id="7024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72A05F-2B5C-D64D-834E-9E87383FC087}" type="slidenum">
              <a:rPr lang="en-US"/>
              <a:pPr/>
              <a:t>12</a:t>
            </a:fld>
            <a:endParaRPr lang="en-US" dirty="0"/>
          </a:p>
        </p:txBody>
      </p:sp>
      <p:sp>
        <p:nvSpPr>
          <p:cNvPr id="703490" name="Rectangle 2"/>
          <p:cNvSpPr>
            <a:spLocks noGrp="1" noRot="1" noChangeAspect="1" noChangeArrowheads="1" noTextEdit="1"/>
          </p:cNvSpPr>
          <p:nvPr>
            <p:ph type="sldImg"/>
          </p:nvPr>
        </p:nvSpPr>
        <p:spPr>
          <a:ln/>
        </p:spPr>
      </p:sp>
      <p:sp>
        <p:nvSpPr>
          <p:cNvPr id="7034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36AB7BDF-67CF-4C4A-9C19-58BFA2C01484}" type="slidenum">
              <a:rPr lang="en-US"/>
              <a:pPr/>
              <a:t>14</a:t>
            </a:fld>
            <a:endParaRPr lang="en-US" dirty="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DD5927AF-A11C-3940-83C6-B008861608B4}" type="slidenum">
              <a:rPr lang="en-US"/>
              <a:pPr/>
              <a:t>15</a:t>
            </a:fld>
            <a:endParaRPr lang="en-US" dirty="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290E0D84-1E1D-104E-8242-204733E2E764}" type="slidenum">
              <a:rPr lang="en-US"/>
              <a:pPr/>
              <a:t>16</a:t>
            </a:fld>
            <a:endParaRPr lang="en-US"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userDrawn="1"/>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61" name="Oval 7"/>
                <p:cNvSpPr>
                  <a:spLocks noChangeArrowheads="1"/>
                </p:cNvSpPr>
                <p:nvPr userDrawn="1"/>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62" name="Oval 8"/>
                <p:cNvSpPr>
                  <a:spLocks noChangeArrowheads="1"/>
                </p:cNvSpPr>
                <p:nvPr userDrawn="1"/>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63" name="Oval 9"/>
                <p:cNvSpPr>
                  <a:spLocks noChangeArrowheads="1"/>
                </p:cNvSpPr>
                <p:nvPr userDrawn="1"/>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64" name="Oval 10"/>
                <p:cNvSpPr>
                  <a:spLocks noChangeArrowheads="1"/>
                </p:cNvSpPr>
                <p:nvPr userDrawn="1"/>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65" name="Oval 11"/>
                <p:cNvSpPr>
                  <a:spLocks noChangeArrowheads="1"/>
                </p:cNvSpPr>
                <p:nvPr userDrawn="1"/>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66" name="Oval 12"/>
                <p:cNvSpPr>
                  <a:spLocks noChangeArrowheads="1"/>
                </p:cNvSpPr>
                <p:nvPr userDrawn="1"/>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67" name="Oval 13"/>
                <p:cNvSpPr>
                  <a:spLocks noChangeArrowheads="1"/>
                </p:cNvSpPr>
                <p:nvPr userDrawn="1"/>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userDrawn="1"/>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5" name="Oval 56"/>
                <p:cNvSpPr>
                  <a:spLocks noChangeArrowheads="1"/>
                </p:cNvSpPr>
                <p:nvPr userDrawn="1"/>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6" name="Oval 57"/>
                <p:cNvSpPr>
                  <a:spLocks noChangeArrowheads="1"/>
                </p:cNvSpPr>
                <p:nvPr userDrawn="1"/>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7" name="Oval 58"/>
                <p:cNvSpPr>
                  <a:spLocks noChangeArrowheads="1"/>
                </p:cNvSpPr>
                <p:nvPr userDrawn="1"/>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8" name="Oval 59"/>
                <p:cNvSpPr>
                  <a:spLocks noChangeArrowheads="1"/>
                </p:cNvSpPr>
                <p:nvPr userDrawn="1"/>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9" name="Oval 60"/>
                <p:cNvSpPr>
                  <a:spLocks noChangeArrowheads="1"/>
                </p:cNvSpPr>
                <p:nvPr userDrawn="1"/>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1" name="Oval 63"/>
                <p:cNvSpPr>
                  <a:spLocks noChangeArrowheads="1"/>
                </p:cNvSpPr>
                <p:nvPr userDrawn="1"/>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2"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3" name="Oval 65"/>
                <p:cNvSpPr>
                  <a:spLocks noChangeArrowheads="1"/>
                </p:cNvSpPr>
                <p:nvPr userDrawn="1"/>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grpSp>
      </p:grpSp>
      <p:sp>
        <p:nvSpPr>
          <p:cNvPr id="37485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ltLang="ja-JP"/>
              <a:t>Click to edit Master title style</a:t>
            </a:r>
          </a:p>
        </p:txBody>
      </p:sp>
      <p:sp>
        <p:nvSpPr>
          <p:cNvPr id="37485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ltLang="ja-JP"/>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altLang="ja-JP" dirty="0"/>
          </a:p>
        </p:txBody>
      </p:sp>
      <p:sp>
        <p:nvSpPr>
          <p:cNvPr id="69" name="Rectangle 69"/>
          <p:cNvSpPr>
            <a:spLocks noGrp="1" noChangeArrowheads="1"/>
          </p:cNvSpPr>
          <p:nvPr>
            <p:ph type="ftr" sz="quarter" idx="11"/>
          </p:nvPr>
        </p:nvSpPr>
        <p:spPr/>
        <p:txBody>
          <a:bodyPr/>
          <a:lstStyle>
            <a:lvl1pPr>
              <a:defRPr/>
            </a:lvl1pPr>
          </a:lstStyle>
          <a:p>
            <a:pPr>
              <a:defRPr/>
            </a:pPr>
            <a:endParaRPr lang="en-US" altLang="ja-JP" dirty="0"/>
          </a:p>
        </p:txBody>
      </p:sp>
      <p:sp>
        <p:nvSpPr>
          <p:cNvPr id="70" name="Rectangle 70"/>
          <p:cNvSpPr>
            <a:spLocks noGrp="1" noChangeArrowheads="1"/>
          </p:cNvSpPr>
          <p:nvPr>
            <p:ph type="sldNum" sz="quarter" idx="12"/>
          </p:nvPr>
        </p:nvSpPr>
        <p:spPr/>
        <p:txBody>
          <a:bodyPr/>
          <a:lstStyle>
            <a:lvl1pPr>
              <a:defRPr/>
            </a:lvl1pPr>
          </a:lstStyle>
          <a:p>
            <a:pPr>
              <a:defRPr/>
            </a:pPr>
            <a:fld id="{98B25A4F-A5C5-3249-A7E3-48C9EBA41236}" type="slidenum">
              <a:rPr lang="en-US" altLang="ja-JP"/>
              <a:pPr>
                <a:defRPr/>
              </a:pPr>
              <a:t>‹#›</a:t>
            </a:fld>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9"/>
          <p:cNvSpPr>
            <a:spLocks noGrp="1" noChangeArrowheads="1"/>
          </p:cNvSpPr>
          <p:nvPr>
            <p:ph type="sldNum" sz="quarter" idx="12"/>
          </p:nvPr>
        </p:nvSpPr>
        <p:spPr>
          <a:ln/>
        </p:spPr>
        <p:txBody>
          <a:bodyPr/>
          <a:lstStyle>
            <a:lvl1pPr>
              <a:defRPr/>
            </a:lvl1pPr>
          </a:lstStyle>
          <a:p>
            <a:pPr>
              <a:defRPr/>
            </a:pPr>
            <a:fld id="{B1E93885-D86D-2143-812B-09BD69F3D1C4}" type="slidenum">
              <a:rPr lang="en-US" altLang="ja-JP"/>
              <a:pPr>
                <a:defRPr/>
              </a:pPr>
              <a:t>‹#›</a:t>
            </a:fld>
            <a:endParaRPr lang="en-US"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9"/>
          <p:cNvSpPr>
            <a:spLocks noGrp="1" noChangeArrowheads="1"/>
          </p:cNvSpPr>
          <p:nvPr>
            <p:ph type="sldNum" sz="quarter" idx="12"/>
          </p:nvPr>
        </p:nvSpPr>
        <p:spPr>
          <a:ln/>
        </p:spPr>
        <p:txBody>
          <a:bodyPr/>
          <a:lstStyle>
            <a:lvl1pPr>
              <a:defRPr/>
            </a:lvl1pPr>
          </a:lstStyle>
          <a:p>
            <a:pPr>
              <a:defRPr/>
            </a:pPr>
            <a:fld id="{8089C364-9A5D-8747-BE31-4E04B44383E2}" type="slidenum">
              <a:rPr lang="en-US" altLang="ja-JP"/>
              <a:pPr>
                <a:defRPr/>
              </a:pPr>
              <a:t>‹#›</a:t>
            </a:fld>
            <a:endParaRPr lang="en-US" altLang="ja-JP"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pPr lvl="0"/>
            <a:endParaRPr lang="en-US" noProof="0" dirty="0"/>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9"/>
          <p:cNvSpPr>
            <a:spLocks noGrp="1" noChangeArrowheads="1"/>
          </p:cNvSpPr>
          <p:nvPr>
            <p:ph type="sldNum" sz="quarter" idx="12"/>
          </p:nvPr>
        </p:nvSpPr>
        <p:spPr>
          <a:ln/>
        </p:spPr>
        <p:txBody>
          <a:bodyPr/>
          <a:lstStyle>
            <a:lvl1pPr>
              <a:defRPr/>
            </a:lvl1pPr>
          </a:lstStyle>
          <a:p>
            <a:pPr>
              <a:defRPr/>
            </a:pPr>
            <a:fld id="{48FF37E2-E948-AF4A-88F0-E8959ADF9B3C}" type="slidenum">
              <a:rPr lang="en-US" altLang="ja-JP"/>
              <a:pPr>
                <a:defRPr/>
              </a:pPr>
              <a:t>‹#›</a:t>
            </a:fld>
            <a:endParaRPr lang="en-US" altLang="ja-JP"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dirty="0"/>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9"/>
          <p:cNvSpPr>
            <a:spLocks noGrp="1" noChangeArrowheads="1"/>
          </p:cNvSpPr>
          <p:nvPr>
            <p:ph type="sldNum" sz="quarter" idx="12"/>
          </p:nvPr>
        </p:nvSpPr>
        <p:spPr>
          <a:ln/>
        </p:spPr>
        <p:txBody>
          <a:bodyPr/>
          <a:lstStyle>
            <a:lvl1pPr>
              <a:defRPr/>
            </a:lvl1pPr>
          </a:lstStyle>
          <a:p>
            <a:pPr>
              <a:defRPr/>
            </a:pPr>
            <a:fld id="{C74ABEA5-A17E-4F4A-8BB5-38ED88A33B01}" type="slidenum">
              <a:rPr lang="en-US" altLang="ja-JP"/>
              <a:pPr>
                <a:defRPr/>
              </a:pPr>
              <a:t>‹#›</a:t>
            </a:fld>
            <a:endParaRPr lang="en-US" altLang="ja-JP"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endParaRPr lang="en-US" dirty="0"/>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ja-JP"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ja-JP" dirty="0"/>
          </a:p>
        </p:txBody>
      </p:sp>
      <p:sp>
        <p:nvSpPr>
          <p:cNvPr id="7" name="Slide Number Placeholder 6"/>
          <p:cNvSpPr>
            <a:spLocks noGrp="1"/>
          </p:cNvSpPr>
          <p:nvPr>
            <p:ph type="sldNum" sz="quarter" idx="12"/>
          </p:nvPr>
        </p:nvSpPr>
        <p:spPr>
          <a:xfrm>
            <a:off x="6553200" y="6248400"/>
            <a:ext cx="2133600" cy="457200"/>
          </a:xfrm>
        </p:spPr>
        <p:txBody>
          <a:bodyPr/>
          <a:lstStyle>
            <a:lvl1pPr>
              <a:defRPr smtClean="0"/>
            </a:lvl1pPr>
          </a:lstStyle>
          <a:p>
            <a:fld id="{FC95E057-3153-D047-8D6D-E246AD1FEEE0}" type="slidenum">
              <a:rPr lang="en-US" altLang="ja-JP"/>
              <a:pPr/>
              <a:t>‹#›</a:t>
            </a:fld>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9"/>
          <p:cNvSpPr>
            <a:spLocks noGrp="1" noChangeArrowheads="1"/>
          </p:cNvSpPr>
          <p:nvPr>
            <p:ph type="sldNum" sz="quarter" idx="12"/>
          </p:nvPr>
        </p:nvSpPr>
        <p:spPr>
          <a:ln/>
        </p:spPr>
        <p:txBody>
          <a:bodyPr/>
          <a:lstStyle>
            <a:lvl1pPr>
              <a:defRPr/>
            </a:lvl1pPr>
          </a:lstStyle>
          <a:p>
            <a:pPr>
              <a:defRPr/>
            </a:pPr>
            <a:fld id="{25E3E5D5-FA57-B743-BD6A-C1999A06AD9E}" type="slidenum">
              <a:rPr lang="en-US" altLang="ja-JP"/>
              <a:pPr>
                <a:defRPr/>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9"/>
          <p:cNvSpPr>
            <a:spLocks noGrp="1" noChangeArrowheads="1"/>
          </p:cNvSpPr>
          <p:nvPr>
            <p:ph type="sldNum" sz="quarter" idx="12"/>
          </p:nvPr>
        </p:nvSpPr>
        <p:spPr>
          <a:ln/>
        </p:spPr>
        <p:txBody>
          <a:bodyPr/>
          <a:lstStyle>
            <a:lvl1pPr>
              <a:defRPr/>
            </a:lvl1pPr>
          </a:lstStyle>
          <a:p>
            <a:pPr>
              <a:defRPr/>
            </a:pPr>
            <a:fld id="{A5506093-817F-C741-86B8-C2BD5811747F}" type="slidenum">
              <a:rPr lang="en-US" altLang="ja-JP"/>
              <a:pPr>
                <a:defRPr/>
              </a:pPr>
              <a:t>‹#›</a:t>
            </a:fld>
            <a:endParaRPr lang="en-US" altLang="ja-JP"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9"/>
          <p:cNvSpPr>
            <a:spLocks noGrp="1" noChangeArrowheads="1"/>
          </p:cNvSpPr>
          <p:nvPr>
            <p:ph type="sldNum" sz="quarter" idx="12"/>
          </p:nvPr>
        </p:nvSpPr>
        <p:spPr>
          <a:ln/>
        </p:spPr>
        <p:txBody>
          <a:bodyPr/>
          <a:lstStyle>
            <a:lvl1pPr>
              <a:defRPr/>
            </a:lvl1pPr>
          </a:lstStyle>
          <a:p>
            <a:pPr>
              <a:defRPr/>
            </a:pPr>
            <a:fld id="{4FC86226-E744-9041-B826-CA287FFF4548}" type="slidenum">
              <a:rPr lang="en-US" altLang="ja-JP"/>
              <a:pPr>
                <a:defRPr/>
              </a:pPr>
              <a:t>‹#›</a:t>
            </a:fld>
            <a:endParaRPr lang="en-US" altLang="ja-JP"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69"/>
          <p:cNvSpPr>
            <a:spLocks noGrp="1" noChangeArrowheads="1"/>
          </p:cNvSpPr>
          <p:nvPr>
            <p:ph type="sldNum" sz="quarter" idx="12"/>
          </p:nvPr>
        </p:nvSpPr>
        <p:spPr>
          <a:ln/>
        </p:spPr>
        <p:txBody>
          <a:bodyPr/>
          <a:lstStyle>
            <a:lvl1pPr>
              <a:defRPr/>
            </a:lvl1pPr>
          </a:lstStyle>
          <a:p>
            <a:pPr>
              <a:defRPr/>
            </a:pPr>
            <a:fld id="{2EC6ABCA-BA5B-3447-9FB2-3DC0FC3505F4}" type="slidenum">
              <a:rPr lang="en-US" altLang="ja-JP"/>
              <a:pPr>
                <a:defRPr/>
              </a:pPr>
              <a:t>‹#›</a:t>
            </a:fld>
            <a:endParaRPr lang="en-US" altLang="ja-JP"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69"/>
          <p:cNvSpPr>
            <a:spLocks noGrp="1" noChangeArrowheads="1"/>
          </p:cNvSpPr>
          <p:nvPr>
            <p:ph type="sldNum" sz="quarter" idx="12"/>
          </p:nvPr>
        </p:nvSpPr>
        <p:spPr>
          <a:ln/>
        </p:spPr>
        <p:txBody>
          <a:bodyPr/>
          <a:lstStyle>
            <a:lvl1pPr>
              <a:defRPr/>
            </a:lvl1pPr>
          </a:lstStyle>
          <a:p>
            <a:pPr>
              <a:defRPr/>
            </a:pPr>
            <a:fld id="{8BBB51C7-C719-4747-8F17-EBB36C9EA474}" type="slidenum">
              <a:rPr lang="en-US" altLang="ja-JP"/>
              <a:pPr>
                <a:defRPr/>
              </a:pPr>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69"/>
          <p:cNvSpPr>
            <a:spLocks noGrp="1" noChangeArrowheads="1"/>
          </p:cNvSpPr>
          <p:nvPr>
            <p:ph type="sldNum" sz="quarter" idx="12"/>
          </p:nvPr>
        </p:nvSpPr>
        <p:spPr>
          <a:ln/>
        </p:spPr>
        <p:txBody>
          <a:bodyPr/>
          <a:lstStyle>
            <a:lvl1pPr>
              <a:defRPr/>
            </a:lvl1pPr>
          </a:lstStyle>
          <a:p>
            <a:pPr>
              <a:defRPr/>
            </a:pPr>
            <a:fld id="{4349A5C1-EF87-7143-8B15-28611FA19555}" type="slidenum">
              <a:rPr lang="en-US" altLang="ja-JP"/>
              <a:pPr>
                <a:defRPr/>
              </a:pPr>
              <a:t>‹#›</a:t>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9"/>
          <p:cNvSpPr>
            <a:spLocks noGrp="1" noChangeArrowheads="1"/>
          </p:cNvSpPr>
          <p:nvPr>
            <p:ph type="sldNum" sz="quarter" idx="12"/>
          </p:nvPr>
        </p:nvSpPr>
        <p:spPr>
          <a:ln/>
        </p:spPr>
        <p:txBody>
          <a:bodyPr/>
          <a:lstStyle>
            <a:lvl1pPr>
              <a:defRPr/>
            </a:lvl1pPr>
          </a:lstStyle>
          <a:p>
            <a:pPr>
              <a:defRPr/>
            </a:pPr>
            <a:fld id="{E3A51BDB-10B1-8249-99AD-68A71E4805BD}" type="slidenum">
              <a:rPr lang="en-US" altLang="ja-JP"/>
              <a:pPr>
                <a:defRPr/>
              </a:pPr>
              <a:t>‹#›</a:t>
            </a:fld>
            <a:endParaRPr lang="en-US" altLang="ja-JP"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9"/>
          <p:cNvSpPr>
            <a:spLocks noGrp="1" noChangeArrowheads="1"/>
          </p:cNvSpPr>
          <p:nvPr>
            <p:ph type="sldNum" sz="quarter" idx="12"/>
          </p:nvPr>
        </p:nvSpPr>
        <p:spPr>
          <a:ln/>
        </p:spPr>
        <p:txBody>
          <a:bodyPr/>
          <a:lstStyle>
            <a:lvl1pPr>
              <a:defRPr/>
            </a:lvl1pPr>
          </a:lstStyle>
          <a:p>
            <a:pPr>
              <a:defRPr/>
            </a:pPr>
            <a:fld id="{728B772A-BAD7-4A42-98F5-10172F1A6E21}" type="slidenum">
              <a:rPr lang="en-US" altLang="ja-JP"/>
              <a:pPr>
                <a:defRPr/>
              </a:pPr>
              <a: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37376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373766" name="Oval 6"/>
                <p:cNvSpPr>
                  <a:spLocks noChangeArrowheads="1"/>
                </p:cNvSpPr>
                <p:nvPr userDrawn="1"/>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67" name="Oval 7"/>
                <p:cNvSpPr>
                  <a:spLocks noChangeArrowheads="1"/>
                </p:cNvSpPr>
                <p:nvPr userDrawn="1"/>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68" name="Oval 8"/>
                <p:cNvSpPr>
                  <a:spLocks noChangeArrowheads="1"/>
                </p:cNvSpPr>
                <p:nvPr userDrawn="1"/>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69" name="Oval 9"/>
                <p:cNvSpPr>
                  <a:spLocks noChangeArrowheads="1"/>
                </p:cNvSpPr>
                <p:nvPr userDrawn="1"/>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0" name="Oval 10"/>
                <p:cNvSpPr>
                  <a:spLocks noChangeArrowheads="1"/>
                </p:cNvSpPr>
                <p:nvPr userDrawn="1"/>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1" name="Oval 11"/>
                <p:cNvSpPr>
                  <a:spLocks noChangeArrowheads="1"/>
                </p:cNvSpPr>
                <p:nvPr userDrawn="1"/>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2" name="Oval 12"/>
                <p:cNvSpPr>
                  <a:spLocks noChangeArrowheads="1"/>
                </p:cNvSpPr>
                <p:nvPr userDrawn="1"/>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3" name="Oval 13"/>
                <p:cNvSpPr>
                  <a:spLocks noChangeArrowheads="1"/>
                </p:cNvSpPr>
                <p:nvPr userDrawn="1"/>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sp>
            <p:nvSpPr>
              <p:cNvPr id="373774" name="Oval 14"/>
              <p:cNvSpPr>
                <a:spLocks noChangeArrowheads="1"/>
              </p:cNvSpPr>
              <p:nvPr userDrawn="1"/>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5" name="Oval 15"/>
              <p:cNvSpPr>
                <a:spLocks noChangeArrowheads="1"/>
              </p:cNvSpPr>
              <p:nvPr userDrawn="1"/>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6" name="Oval 16"/>
              <p:cNvSpPr>
                <a:spLocks noChangeArrowheads="1"/>
              </p:cNvSpPr>
              <p:nvPr userDrawn="1"/>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7" name="Oval 17"/>
              <p:cNvSpPr>
                <a:spLocks noChangeArrowheads="1"/>
              </p:cNvSpPr>
              <p:nvPr userDrawn="1"/>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8" name="Oval 18"/>
              <p:cNvSpPr>
                <a:spLocks noChangeArrowheads="1"/>
              </p:cNvSpPr>
              <p:nvPr userDrawn="1"/>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9" name="Freeform 19"/>
              <p:cNvSpPr>
                <a:spLocks/>
              </p:cNvSpPr>
              <p:nvPr userDrawn="1"/>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0" name="Freeform 20"/>
              <p:cNvSpPr>
                <a:spLocks/>
              </p:cNvSpPr>
              <p:nvPr userDrawn="1"/>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1" name="Freeform 21"/>
              <p:cNvSpPr>
                <a:spLocks/>
              </p:cNvSpPr>
              <p:nvPr userDrawn="1"/>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2" name="Freeform 22"/>
              <p:cNvSpPr>
                <a:spLocks/>
              </p:cNvSpPr>
              <p:nvPr userDrawn="1"/>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3" name="Freeform 23"/>
              <p:cNvSpPr>
                <a:spLocks/>
              </p:cNvSpPr>
              <p:nvPr userDrawn="1"/>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4" name="Freeform 24"/>
              <p:cNvSpPr>
                <a:spLocks/>
              </p:cNvSpPr>
              <p:nvPr userDrawn="1"/>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5" name="Freeform 25"/>
              <p:cNvSpPr>
                <a:spLocks/>
              </p:cNvSpPr>
              <p:nvPr userDrawn="1"/>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6" name="Freeform 26"/>
              <p:cNvSpPr>
                <a:spLocks/>
              </p:cNvSpPr>
              <p:nvPr userDrawn="1"/>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7" name="Freeform 27"/>
              <p:cNvSpPr>
                <a:spLocks/>
              </p:cNvSpPr>
              <p:nvPr userDrawn="1"/>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8" name="Freeform 28"/>
              <p:cNvSpPr>
                <a:spLocks/>
              </p:cNvSpPr>
              <p:nvPr userDrawn="1"/>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9" name="Freeform 29"/>
              <p:cNvSpPr>
                <a:spLocks/>
              </p:cNvSpPr>
              <p:nvPr userDrawn="1"/>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0" name="Freeform 30"/>
              <p:cNvSpPr>
                <a:spLocks/>
              </p:cNvSpPr>
              <p:nvPr userDrawn="1"/>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1" name="Freeform 31"/>
              <p:cNvSpPr>
                <a:spLocks/>
              </p:cNvSpPr>
              <p:nvPr userDrawn="1"/>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2" name="Freeform 32"/>
              <p:cNvSpPr>
                <a:spLocks/>
              </p:cNvSpPr>
              <p:nvPr userDrawn="1"/>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3" name="Freeform 33"/>
              <p:cNvSpPr>
                <a:spLocks/>
              </p:cNvSpPr>
              <p:nvPr userDrawn="1"/>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4" name="Freeform 34"/>
              <p:cNvSpPr>
                <a:spLocks/>
              </p:cNvSpPr>
              <p:nvPr userDrawn="1"/>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5" name="Freeform 35"/>
              <p:cNvSpPr>
                <a:spLocks noEditPoints="1"/>
              </p:cNvSpPr>
              <p:nvPr userDrawn="1"/>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6" name="Freeform 36"/>
              <p:cNvSpPr>
                <a:spLocks/>
              </p:cNvSpPr>
              <p:nvPr userDrawn="1"/>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7" name="Freeform 37"/>
              <p:cNvSpPr>
                <a:spLocks/>
              </p:cNvSpPr>
              <p:nvPr userDrawn="1"/>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8" name="Freeform 38"/>
              <p:cNvSpPr>
                <a:spLocks/>
              </p:cNvSpPr>
              <p:nvPr userDrawn="1"/>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9" name="Freeform 39"/>
              <p:cNvSpPr>
                <a:spLocks/>
              </p:cNvSpPr>
              <p:nvPr userDrawn="1"/>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0" name="Freeform 40"/>
              <p:cNvSpPr>
                <a:spLocks/>
              </p:cNvSpPr>
              <p:nvPr userDrawn="1"/>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1" name="Freeform 41"/>
              <p:cNvSpPr>
                <a:spLocks/>
              </p:cNvSpPr>
              <p:nvPr userDrawn="1"/>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2" name="Freeform 42"/>
              <p:cNvSpPr>
                <a:spLocks/>
              </p:cNvSpPr>
              <p:nvPr userDrawn="1"/>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3" name="Freeform 43"/>
              <p:cNvSpPr>
                <a:spLocks/>
              </p:cNvSpPr>
              <p:nvPr userDrawn="1"/>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4" name="Freeform 44"/>
              <p:cNvSpPr>
                <a:spLocks/>
              </p:cNvSpPr>
              <p:nvPr userDrawn="1"/>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5" name="Freeform 45"/>
              <p:cNvSpPr>
                <a:spLocks/>
              </p:cNvSpPr>
              <p:nvPr userDrawn="1"/>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6" name="Freeform 46"/>
              <p:cNvSpPr>
                <a:spLocks/>
              </p:cNvSpPr>
              <p:nvPr userDrawn="1"/>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7" name="Freeform 47"/>
              <p:cNvSpPr>
                <a:spLocks/>
              </p:cNvSpPr>
              <p:nvPr userDrawn="1"/>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8" name="Freeform 48"/>
              <p:cNvSpPr>
                <a:spLocks/>
              </p:cNvSpPr>
              <p:nvPr userDrawn="1"/>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9" name="Freeform 49"/>
              <p:cNvSpPr>
                <a:spLocks/>
              </p:cNvSpPr>
              <p:nvPr userDrawn="1"/>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0" name="Freeform 50"/>
              <p:cNvSpPr>
                <a:spLocks/>
              </p:cNvSpPr>
              <p:nvPr userDrawn="1"/>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1" name="Freeform 51"/>
              <p:cNvSpPr>
                <a:spLocks/>
              </p:cNvSpPr>
              <p:nvPr userDrawn="1"/>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2" name="Freeform 52"/>
              <p:cNvSpPr>
                <a:spLocks noEditPoints="1"/>
              </p:cNvSpPr>
              <p:nvPr userDrawn="1"/>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3" name="Oval 53"/>
              <p:cNvSpPr>
                <a:spLocks noChangeArrowheads="1"/>
              </p:cNvSpPr>
              <p:nvPr userDrawn="1"/>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nvGrpSpPr>
              <p:cNvPr id="1075" name="Group 54"/>
              <p:cNvGrpSpPr>
                <a:grpSpLocks/>
              </p:cNvGrpSpPr>
              <p:nvPr userDrawn="1"/>
            </p:nvGrpSpPr>
            <p:grpSpPr bwMode="auto">
              <a:xfrm>
                <a:off x="4546" y="3608"/>
                <a:ext cx="518" cy="319"/>
                <a:chOff x="4546" y="3608"/>
                <a:chExt cx="518" cy="319"/>
              </a:xfrm>
            </p:grpSpPr>
            <p:sp>
              <p:nvSpPr>
                <p:cNvPr id="373815" name="Oval 55"/>
                <p:cNvSpPr>
                  <a:spLocks noChangeArrowheads="1"/>
                </p:cNvSpPr>
                <p:nvPr userDrawn="1"/>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6" name="Oval 56"/>
                <p:cNvSpPr>
                  <a:spLocks noChangeArrowheads="1"/>
                </p:cNvSpPr>
                <p:nvPr userDrawn="1"/>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7" name="Oval 57"/>
                <p:cNvSpPr>
                  <a:spLocks noChangeArrowheads="1"/>
                </p:cNvSpPr>
                <p:nvPr userDrawn="1"/>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8" name="Oval 58"/>
                <p:cNvSpPr>
                  <a:spLocks noChangeArrowheads="1"/>
                </p:cNvSpPr>
                <p:nvPr userDrawn="1"/>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9" name="Oval 59"/>
                <p:cNvSpPr>
                  <a:spLocks noChangeArrowheads="1"/>
                </p:cNvSpPr>
                <p:nvPr userDrawn="1"/>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20" name="Oval 60"/>
                <p:cNvSpPr>
                  <a:spLocks noChangeArrowheads="1"/>
                </p:cNvSpPr>
                <p:nvPr userDrawn="1"/>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grpSp>
            <p:nvGrpSpPr>
              <p:cNvPr id="1076" name="Group 61"/>
              <p:cNvGrpSpPr>
                <a:grpSpLocks/>
              </p:cNvGrpSpPr>
              <p:nvPr userDrawn="1"/>
            </p:nvGrpSpPr>
            <p:grpSpPr bwMode="auto">
              <a:xfrm>
                <a:off x="5381" y="3085"/>
                <a:ext cx="227" cy="132"/>
                <a:chOff x="5381" y="3085"/>
                <a:chExt cx="227" cy="132"/>
              </a:xfrm>
            </p:grpSpPr>
            <p:sp>
              <p:nvSpPr>
                <p:cNvPr id="373822"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23" name="Oval 63"/>
                <p:cNvSpPr>
                  <a:spLocks noChangeArrowheads="1"/>
                </p:cNvSpPr>
                <p:nvPr userDrawn="1"/>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24"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25" name="Oval 65"/>
                <p:cNvSpPr>
                  <a:spLocks noChangeArrowheads="1"/>
                </p:cNvSpPr>
                <p:nvPr userDrawn="1"/>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grpSp>
      </p:grpSp>
      <p:sp>
        <p:nvSpPr>
          <p:cNvPr id="37382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ltLang="ja-JP"/>
              <a:t>Click to edit Master title style</a:t>
            </a:r>
          </a:p>
        </p:txBody>
      </p:sp>
      <p:sp>
        <p:nvSpPr>
          <p:cNvPr id="37382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1pPr>
          </a:lstStyle>
          <a:p>
            <a:pPr>
              <a:defRPr/>
            </a:pPr>
            <a:endParaRPr lang="en-US" altLang="ja-JP" dirty="0"/>
          </a:p>
        </p:txBody>
      </p:sp>
      <p:sp>
        <p:nvSpPr>
          <p:cNvPr id="37382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1pPr>
          </a:lstStyle>
          <a:p>
            <a:pPr>
              <a:defRPr/>
            </a:pPr>
            <a:endParaRPr lang="en-US" altLang="ja-JP" dirty="0"/>
          </a:p>
        </p:txBody>
      </p:sp>
      <p:sp>
        <p:nvSpPr>
          <p:cNvPr id="37382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1pPr>
          </a:lstStyle>
          <a:p>
            <a:pPr>
              <a:defRPr/>
            </a:pPr>
            <a:fld id="{AB491B98-60FE-8E4A-A964-FA12A07EB47B}" type="slidenum">
              <a:rPr lang="en-US" altLang="ja-JP"/>
              <a:pPr>
                <a:defRPr/>
              </a:pPr>
              <a:t>‹#›</a:t>
            </a:fld>
            <a:endParaRPr lang="en-US" altLang="ja-JP" dirty="0"/>
          </a:p>
        </p:txBody>
      </p:sp>
      <p:sp>
        <p:nvSpPr>
          <p:cNvPr id="373830" name="Rectangle 70"/>
          <p:cNvSpPr>
            <a:spLocks noGrp="1" noChangeArrowheads="1"/>
          </p:cNvSpPr>
          <p:nvPr>
            <p:ph type="body" idx="1"/>
          </p:nvPr>
        </p:nvSpPr>
        <p:spPr bwMode="black">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Tree>
  </p:cSld>
  <p:clrMap bg1="dk2" tx1="lt1" bg2="dk1" tx2="lt2" accent1="accent1" accent2="accent2" accent3="accent3" accent4="accent4" accent5="accent5" accent6="accent6" hlink="hlink" folHlink="folHlink"/>
  <p:sldLayoutIdLst>
    <p:sldLayoutId id="2147484265"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 id="2147484261" r:id="rId12"/>
    <p:sldLayoutId id="2147484262" r:id="rId13"/>
    <p:sldLayoutId id="2147484267" r:id="rId14"/>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9" charset="-128"/>
          <a:cs typeface="ＭＳ Ｐゴシック" pitchFamily="-109"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80000"/>
        <a:buFont typeface="Wingdings" charset="2"/>
        <a:buChar char="Ø"/>
        <a:defRPr sz="320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lr>
          <a:schemeClr val="tx2"/>
        </a:buClr>
        <a:buSzPct val="50000"/>
        <a:buFont typeface="Wingdings" charset="2"/>
        <a:buChar char="l"/>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folHlink"/>
        </a:buClr>
        <a:buSzPct val="50000"/>
        <a:buFont typeface="Wingdings" charset="2"/>
        <a:buChar char="l"/>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8.wmf"/></Relationships>
</file>

<file path=ppt/slides/_rels/slide23.x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12.png"/><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 Id="rId3" Type="http://schemas.openxmlformats.org/officeDocument/2006/relationships/image" Target="../media/image1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0000"/>
                </a:solidFill>
              </a:rPr>
              <a:t>Designing Healthy Communities</a:t>
            </a:r>
            <a:endParaRPr lang="en-US" sz="4000" dirty="0">
              <a:solidFill>
                <a:srgbClr val="FF0000"/>
              </a:solidFill>
            </a:endParaRPr>
          </a:p>
        </p:txBody>
      </p:sp>
      <p:sp>
        <p:nvSpPr>
          <p:cNvPr id="3" name="Content Placeholder 2"/>
          <p:cNvSpPr>
            <a:spLocks noGrp="1"/>
          </p:cNvSpPr>
          <p:nvPr>
            <p:ph idx="1"/>
          </p:nvPr>
        </p:nvSpPr>
        <p:spPr>
          <a:xfrm>
            <a:off x="304800" y="4419600"/>
            <a:ext cx="8229600" cy="1371600"/>
          </a:xfrm>
        </p:spPr>
        <p:txBody>
          <a:bodyPr/>
          <a:lstStyle/>
          <a:p>
            <a:pPr algn="ctr">
              <a:buNone/>
            </a:pPr>
            <a:r>
              <a:rPr lang="en-US" sz="2600" dirty="0" smtClean="0"/>
              <a:t>Steven Reed Johnson, Ph.D.</a:t>
            </a:r>
          </a:p>
          <a:p>
            <a:pPr algn="ctr">
              <a:buNone/>
            </a:pPr>
            <a:r>
              <a:rPr lang="en-US" sz="2600" dirty="0" smtClean="0"/>
              <a:t>Research Fellow, Cairns Institute, James Cook University</a:t>
            </a:r>
          </a:p>
          <a:p>
            <a:pPr algn="ctr">
              <a:buNone/>
            </a:pPr>
            <a:endParaRPr lang="en-US" sz="2600" dirty="0"/>
          </a:p>
        </p:txBody>
      </p:sp>
      <p:sp>
        <p:nvSpPr>
          <p:cNvPr id="4" name="TextBox 3"/>
          <p:cNvSpPr txBox="1"/>
          <p:nvPr/>
        </p:nvSpPr>
        <p:spPr>
          <a:xfrm>
            <a:off x="2362200" y="1981200"/>
            <a:ext cx="4768453" cy="1569660"/>
          </a:xfrm>
          <a:prstGeom prst="rect">
            <a:avLst/>
          </a:prstGeom>
          <a:noFill/>
        </p:spPr>
        <p:txBody>
          <a:bodyPr wrap="none" rtlCol="0">
            <a:spAutoFit/>
          </a:bodyPr>
          <a:lstStyle/>
          <a:p>
            <a:pPr algn="ctr"/>
            <a:r>
              <a:rPr lang="en-US" sz="3200" dirty="0" smtClean="0"/>
              <a:t>Gold Coast Primary Care</a:t>
            </a:r>
          </a:p>
          <a:p>
            <a:pPr algn="ctr"/>
            <a:r>
              <a:rPr lang="en-US" sz="3200" dirty="0" smtClean="0"/>
              <a:t>Workshop</a:t>
            </a:r>
          </a:p>
          <a:p>
            <a:pPr algn="ctr"/>
            <a:r>
              <a:rPr lang="en-US" sz="3200" dirty="0" smtClean="0"/>
              <a:t>August, 2012</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ja-JP" dirty="0"/>
              <a:t>What is social capital?</a:t>
            </a:r>
          </a:p>
        </p:txBody>
      </p:sp>
      <p:sp>
        <p:nvSpPr>
          <p:cNvPr id="49155" name="Rectangle 3"/>
          <p:cNvSpPr>
            <a:spLocks noGrp="1" noChangeArrowheads="1"/>
          </p:cNvSpPr>
          <p:nvPr>
            <p:ph type="body" idx="1"/>
          </p:nvPr>
        </p:nvSpPr>
        <p:spPr/>
        <p:txBody>
          <a:bodyPr/>
          <a:lstStyle/>
          <a:p>
            <a:pPr eaLnBrk="1" hangingPunct="1"/>
            <a:r>
              <a:rPr lang="en-US" altLang="ja-JP" sz="2400" dirty="0">
                <a:latin typeface="Palatino" charset="0"/>
                <a:ea typeface="Times" charset="0"/>
                <a:cs typeface="Times" charset="0"/>
              </a:rPr>
              <a:t>If </a:t>
            </a:r>
            <a:r>
              <a:rPr lang="en-US" altLang="ja-JP" sz="2400" b="1" u="sng" dirty="0">
                <a:latin typeface="Palatino" charset="0"/>
                <a:ea typeface="Times" charset="0"/>
                <a:cs typeface="Times" charset="0"/>
              </a:rPr>
              <a:t>physical capital</a:t>
            </a:r>
            <a:r>
              <a:rPr lang="en-US" altLang="ja-JP" sz="2400" dirty="0">
                <a:latin typeface="Palatino" charset="0"/>
                <a:ea typeface="Times" charset="0"/>
                <a:cs typeface="Times" charset="0"/>
              </a:rPr>
              <a:t> is wholly tangible, being embodied in observable material form, and </a:t>
            </a:r>
            <a:r>
              <a:rPr lang="en-US" altLang="ja-JP" sz="2400" b="1" u="sng" dirty="0">
                <a:latin typeface="Palatino" charset="0"/>
                <a:ea typeface="Times" charset="0"/>
                <a:cs typeface="Times" charset="0"/>
              </a:rPr>
              <a:t>human capital</a:t>
            </a:r>
            <a:r>
              <a:rPr lang="en-US" altLang="ja-JP" sz="2400" dirty="0">
                <a:latin typeface="Palatino" charset="0"/>
                <a:ea typeface="Times" charset="0"/>
                <a:cs typeface="Times" charset="0"/>
              </a:rPr>
              <a:t> is less tangible, being embodied in the skills and knowledge acquired by an individual, </a:t>
            </a:r>
            <a:r>
              <a:rPr lang="en-US" altLang="ja-JP" sz="2400" b="1" u="sng" dirty="0">
                <a:latin typeface="Palatino" charset="0"/>
                <a:ea typeface="Times" charset="0"/>
                <a:cs typeface="Times" charset="0"/>
              </a:rPr>
              <a:t>social capital</a:t>
            </a:r>
            <a:r>
              <a:rPr lang="en-US" altLang="ja-JP" sz="2400" dirty="0">
                <a:latin typeface="Palatino" charset="0"/>
                <a:ea typeface="Times" charset="0"/>
                <a:cs typeface="Times" charset="0"/>
              </a:rPr>
              <a:t> is less tangible yet, for it exists in the relations among persons.</a:t>
            </a:r>
          </a:p>
          <a:p>
            <a:pPr eaLnBrk="1" hangingPunct="1"/>
            <a:r>
              <a:rPr lang="en-US" altLang="ja-JP" sz="2400" dirty="0">
                <a:latin typeface="Palatino" charset="0"/>
                <a:ea typeface="Times" charset="0"/>
                <a:cs typeface="Times" charset="0"/>
              </a:rPr>
              <a:t>Example, a park that is safe in a neighborhood vs. having to secure it with police</a:t>
            </a:r>
          </a:p>
          <a:p>
            <a:pPr eaLnBrk="1" hangingPunct="1">
              <a:buFont typeface="Wingdings" charset="2"/>
              <a:buNone/>
            </a:pPr>
            <a:endParaRPr lang="en-US" altLang="ja-JP"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p:txBody>
          <a:bodyPr/>
          <a:lstStyle/>
          <a:p>
            <a:r>
              <a:rPr lang="en-US" dirty="0" smtClean="0"/>
              <a:t>Social Capital</a:t>
            </a:r>
            <a:endParaRPr lang="en-US" dirty="0"/>
          </a:p>
        </p:txBody>
      </p:sp>
      <p:sp>
        <p:nvSpPr>
          <p:cNvPr id="670723" name="Rectangle 3"/>
          <p:cNvSpPr>
            <a:spLocks noGrp="1" noChangeArrowheads="1"/>
          </p:cNvSpPr>
          <p:nvPr>
            <p:ph type="body" idx="1"/>
          </p:nvPr>
        </p:nvSpPr>
        <p:spPr/>
        <p:txBody>
          <a:bodyPr/>
          <a:lstStyle/>
          <a:p>
            <a:r>
              <a:rPr lang="en-US" dirty="0" smtClean="0"/>
              <a:t>James Coleman</a:t>
            </a:r>
          </a:p>
          <a:p>
            <a:r>
              <a:rPr lang="en-US" dirty="0" smtClean="0"/>
              <a:t>Goal</a:t>
            </a:r>
            <a:r>
              <a:rPr lang="en-US" dirty="0"/>
              <a:t>: to re-establish sociology's worth in an age dominated by economics</a:t>
            </a:r>
          </a:p>
          <a:p>
            <a:r>
              <a:rPr lang="en-US" dirty="0"/>
              <a:t>To place value on social relations, social networks and community building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p:txBody>
          <a:bodyPr/>
          <a:lstStyle/>
          <a:p>
            <a:r>
              <a:rPr lang="en-US" dirty="0"/>
              <a:t>Examples</a:t>
            </a:r>
          </a:p>
        </p:txBody>
      </p:sp>
      <p:sp>
        <p:nvSpPr>
          <p:cNvPr id="671747" name="Rectangle 3"/>
          <p:cNvSpPr>
            <a:spLocks noGrp="1" noChangeArrowheads="1"/>
          </p:cNvSpPr>
          <p:nvPr>
            <p:ph type="body" idx="1"/>
          </p:nvPr>
        </p:nvSpPr>
        <p:spPr/>
        <p:txBody>
          <a:bodyPr/>
          <a:lstStyle/>
          <a:p>
            <a:r>
              <a:rPr lang="en-US" dirty="0"/>
              <a:t>New York Diamond business</a:t>
            </a:r>
          </a:p>
          <a:p>
            <a:r>
              <a:rPr lang="en-US" dirty="0"/>
              <a:t>Safe parks and Jane Jacob’s public characters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a:t>Bridging and Bonding Social Capital</a:t>
            </a:r>
          </a:p>
        </p:txBody>
      </p:sp>
      <p:sp>
        <p:nvSpPr>
          <p:cNvPr id="51203" name="Rectangle 3"/>
          <p:cNvSpPr>
            <a:spLocks noGrp="1" noChangeArrowheads="1"/>
          </p:cNvSpPr>
          <p:nvPr>
            <p:ph type="body" idx="1"/>
          </p:nvPr>
        </p:nvSpPr>
        <p:spPr/>
        <p:txBody>
          <a:bodyPr/>
          <a:lstStyle/>
          <a:p>
            <a:pPr eaLnBrk="1" hangingPunct="1"/>
            <a:r>
              <a:rPr lang="en-US" dirty="0"/>
              <a:t> Difference between bridging (or inclusive) and bonding (or exclusive) social capital</a:t>
            </a:r>
          </a:p>
          <a:p>
            <a:pPr eaLnBrk="1" hangingPunct="1"/>
            <a:r>
              <a:rPr lang="en-US" dirty="0"/>
              <a:t>Bonding capital constitutes a kind of sociological super-glue, whereas bridging social capital provides a sociological WD-40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p:txBody>
          <a:bodyPr/>
          <a:lstStyle/>
          <a:p>
            <a:pPr>
              <a:defRPr/>
            </a:pPr>
            <a:r>
              <a:rPr lang="en-US" dirty="0">
                <a:ea typeface="+mj-ea"/>
                <a:cs typeface="+mj-cs"/>
              </a:rPr>
              <a:t>Strong and Weak Ties</a:t>
            </a:r>
          </a:p>
        </p:txBody>
      </p:sp>
      <p:sp>
        <p:nvSpPr>
          <p:cNvPr id="592899" name="Rectangle 3"/>
          <p:cNvSpPr>
            <a:spLocks noGrp="1" noChangeArrowheads="1"/>
          </p:cNvSpPr>
          <p:nvPr>
            <p:ph type="body" idx="1"/>
          </p:nvPr>
        </p:nvSpPr>
        <p:spPr/>
        <p:txBody>
          <a:bodyPr/>
          <a:lstStyle/>
          <a:p>
            <a:pPr>
              <a:defRPr/>
            </a:pPr>
            <a:r>
              <a:rPr lang="en-US" dirty="0">
                <a:ea typeface="+mn-ea"/>
                <a:cs typeface="+mn-cs"/>
              </a:rPr>
              <a:t> Difference between bridging (or inclusive) and bonding (or exclusive) social capital</a:t>
            </a:r>
          </a:p>
          <a:p>
            <a:pPr>
              <a:defRPr/>
            </a:pPr>
            <a:r>
              <a:rPr lang="en-US" dirty="0">
                <a:ea typeface="+mn-ea"/>
                <a:cs typeface="+mn-cs"/>
              </a:rPr>
              <a:t>Bonding capital constitutes a kind of sociological super-glue, whereas bridging social capital provides a sociological WD-40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z="3600" dirty="0" smtClean="0">
                <a:effectLst/>
                <a:latin typeface="Palatino" pitchFamily="-106" charset="0"/>
                <a:ea typeface="Times" pitchFamily="-106" charset="0"/>
                <a:cs typeface="Times" pitchFamily="-106" charset="0"/>
              </a:rPr>
              <a:t>Other Important Considerations</a:t>
            </a:r>
            <a:endParaRPr lang="en-US" sz="3600" dirty="0">
              <a:effectLst/>
              <a:latin typeface="Palatino" pitchFamily="-106" charset="0"/>
              <a:ea typeface="Times" pitchFamily="-106" charset="0"/>
              <a:cs typeface="Times" pitchFamily="-106" charset="0"/>
            </a:endParaRPr>
          </a:p>
        </p:txBody>
      </p:sp>
      <p:sp>
        <p:nvSpPr>
          <p:cNvPr id="590851" name="Rectangle 3"/>
          <p:cNvSpPr>
            <a:spLocks noGrp="1" noChangeArrowheads="1"/>
          </p:cNvSpPr>
          <p:nvPr>
            <p:ph type="body" idx="1"/>
          </p:nvPr>
        </p:nvSpPr>
        <p:spPr/>
        <p:txBody>
          <a:bodyPr/>
          <a:lstStyle/>
          <a:p>
            <a:pPr marL="342900" lvl="1" indent="-342900">
              <a:buClr>
                <a:schemeClr val="hlink"/>
              </a:buClr>
              <a:buSzPct val="80000"/>
              <a:buFont typeface="Wingdings" charset="2"/>
              <a:buChar char="Ø"/>
              <a:defRPr/>
            </a:pPr>
            <a:r>
              <a:rPr lang="en-US" sz="2400" dirty="0" smtClean="0"/>
              <a:t>Portes’ Immigrant Community Studies</a:t>
            </a:r>
            <a:r>
              <a:rPr lang="en-US" sz="2400" dirty="0" smtClean="0">
                <a:latin typeface="Palatino" pitchFamily="-106" charset="0"/>
                <a:ea typeface="Times" pitchFamily="-106" charset="0"/>
                <a:cs typeface="Times" pitchFamily="-106" charset="0"/>
              </a:rPr>
              <a:t> </a:t>
            </a:r>
            <a:endParaRPr lang="en-US" sz="2800" dirty="0" smtClean="0">
              <a:latin typeface="Palatino" pitchFamily="-106" charset="0"/>
              <a:ea typeface="Times" pitchFamily="-106" charset="0"/>
              <a:cs typeface="Times" pitchFamily="-106" charset="0"/>
            </a:endParaRPr>
          </a:p>
          <a:p>
            <a:pPr>
              <a:defRPr/>
            </a:pPr>
            <a:r>
              <a:rPr lang="en-US" sz="2800" dirty="0" smtClean="0">
                <a:latin typeface="Palatino" pitchFamily="-106" charset="0"/>
                <a:ea typeface="Times" pitchFamily="-106" charset="0"/>
                <a:cs typeface="Times" pitchFamily="-106" charset="0"/>
              </a:rPr>
              <a:t>Social Capital is also inherited/class oriented</a:t>
            </a:r>
          </a:p>
          <a:p>
            <a:pPr lvl="1">
              <a:defRPr/>
            </a:pPr>
            <a:r>
              <a:rPr lang="en-US" sz="2400" dirty="0" smtClean="0">
                <a:latin typeface="Palatino" pitchFamily="-106" charset="0"/>
                <a:ea typeface="Times" pitchFamily="-106" charset="0"/>
                <a:cs typeface="Times" pitchFamily="-106" charset="0"/>
              </a:rPr>
              <a:t>Bourdieu </a:t>
            </a:r>
            <a:r>
              <a:rPr lang="en-US" sz="2400" dirty="0">
                <a:latin typeface="Palatino" pitchFamily="-106" charset="0"/>
                <a:ea typeface="Times" pitchFamily="-106" charset="0"/>
                <a:cs typeface="Times" pitchFamily="-106" charset="0"/>
              </a:rPr>
              <a:t>defined social capital as "the sum of the resources, actual or virtual, that accrue to an individual or group by virtue of possessing a durable network of more or less institutionalized relations of mutual acquaintance and recognition."</a:t>
            </a:r>
            <a:r>
              <a:rPr lang="en-US" sz="2400" dirty="0" smtClean="0">
                <a:latin typeface="Palatino" pitchFamily="-106" charset="0"/>
                <a:ea typeface="Times" pitchFamily="-106" charset="0"/>
                <a:cs typeface="Times" pitchFamily="-106" charset="0"/>
              </a:rPr>
              <a:t> </a:t>
            </a:r>
          </a:p>
          <a:p>
            <a:pPr>
              <a:buNone/>
              <a:defRPr/>
            </a:pPr>
            <a:endParaRPr lang="en-US" sz="2800" dirty="0">
              <a:latin typeface="Palatino" pitchFamily="-106" charset="0"/>
              <a:ea typeface="Times" pitchFamily="-106" charset="0"/>
              <a:cs typeface="Times" pitchFamily="-10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dirty="0"/>
              <a:t>Spatial needs of humans</a:t>
            </a:r>
          </a:p>
        </p:txBody>
      </p:sp>
      <p:sp>
        <p:nvSpPr>
          <p:cNvPr id="80899" name="Rectangle 3"/>
          <p:cNvSpPr>
            <a:spLocks noGrp="1" noChangeArrowheads="1"/>
          </p:cNvSpPr>
          <p:nvPr>
            <p:ph type="body" idx="1"/>
          </p:nvPr>
        </p:nvSpPr>
        <p:spPr/>
        <p:txBody>
          <a:bodyPr/>
          <a:lstStyle/>
          <a:p>
            <a:pPr eaLnBrk="1" hangingPunct="1"/>
            <a:r>
              <a:rPr lang="en-US" dirty="0"/>
              <a:t>Food</a:t>
            </a:r>
          </a:p>
          <a:p>
            <a:pPr eaLnBrk="1" hangingPunct="1"/>
            <a:r>
              <a:rPr lang="en-US" dirty="0"/>
              <a:t>Water</a:t>
            </a:r>
          </a:p>
          <a:p>
            <a:pPr eaLnBrk="1" hangingPunct="1"/>
            <a:r>
              <a:rPr lang="en-US" dirty="0"/>
              <a:t>Shelter</a:t>
            </a:r>
          </a:p>
          <a:p>
            <a:pPr eaLnBrk="1" hangingPunct="1"/>
            <a:r>
              <a:rPr lang="en-US" dirty="0"/>
              <a:t>Privacy/personal space</a:t>
            </a:r>
          </a:p>
          <a:p>
            <a:pPr eaLnBrk="1" hangingPunct="1"/>
            <a:r>
              <a:rPr lang="en-US" dirty="0"/>
              <a:t>Access to social interaction</a:t>
            </a:r>
          </a:p>
          <a:p>
            <a:pPr eaLnBrk="1" hangingPunct="1"/>
            <a:r>
              <a:rPr lang="en-US" dirty="0"/>
              <a:t>Safe and defensible space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3600" dirty="0" smtClean="0"/>
              <a:t>Spatial needs in and Outside Home</a:t>
            </a:r>
          </a:p>
        </p:txBody>
      </p:sp>
      <p:sp>
        <p:nvSpPr>
          <p:cNvPr id="84995" name="Rectangle 3"/>
          <p:cNvSpPr>
            <a:spLocks noGrp="1" noChangeArrowheads="1"/>
          </p:cNvSpPr>
          <p:nvPr>
            <p:ph type="body" idx="1"/>
          </p:nvPr>
        </p:nvSpPr>
        <p:spPr/>
        <p:txBody>
          <a:bodyPr/>
          <a:lstStyle/>
          <a:p>
            <a:pPr eaLnBrk="1" hangingPunct="1"/>
            <a:r>
              <a:rPr lang="en-US" dirty="0"/>
              <a:t>Crowding is not just a matter of number of people (Pearl District is dense but is it crowded?)</a:t>
            </a:r>
          </a:p>
          <a:p>
            <a:pPr eaLnBrk="1" hangingPunct="1"/>
            <a:r>
              <a:rPr lang="en-US" dirty="0"/>
              <a:t>High density inside homes is not the same as in a neighborhood</a:t>
            </a:r>
          </a:p>
          <a:p>
            <a:pPr eaLnBrk="1" hangingPunct="1"/>
            <a:r>
              <a:rPr lang="en-US" dirty="0"/>
              <a:t>Children may play outside more</a:t>
            </a:r>
          </a:p>
          <a:p>
            <a:pPr eaLnBrk="1" hangingPunct="1"/>
            <a:r>
              <a:rPr lang="en-US" dirty="0"/>
              <a:t>Hierarchy sometimes becomes the rule in crowded households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CROWDING</a:t>
            </a:r>
            <a:endParaRPr lang="en-US" dirty="0">
              <a:solidFill>
                <a:srgbClr val="FF0000"/>
              </a:solidFill>
            </a:endParaRPr>
          </a:p>
        </p:txBody>
      </p:sp>
      <p:sp>
        <p:nvSpPr>
          <p:cNvPr id="3" name="Content Placeholder 2"/>
          <p:cNvSpPr>
            <a:spLocks noGrp="1"/>
          </p:cNvSpPr>
          <p:nvPr>
            <p:ph idx="1"/>
          </p:nvPr>
        </p:nvSpPr>
        <p:spPr/>
        <p:txBody>
          <a:bodyPr/>
          <a:lstStyle/>
          <a:p>
            <a:r>
              <a:rPr lang="en-US" sz="2400" dirty="0" smtClean="0"/>
              <a:t>Private place is where people prepare to meet the world</a:t>
            </a:r>
          </a:p>
          <a:p>
            <a:r>
              <a:rPr lang="en-US" sz="2400" dirty="0" smtClean="0"/>
              <a:t>Crowding is not just a physical phenomenon but a cognitive state </a:t>
            </a:r>
          </a:p>
          <a:p>
            <a:r>
              <a:rPr lang="en-US" sz="2400" dirty="0" smtClean="0"/>
              <a:t>Children in these environments may end up outside more often and as a consequence not as supervised. Also in these households hierarchy becomes a rule in order to keep order and men become more manly and women more feminine</a:t>
            </a:r>
          </a:p>
          <a:p>
            <a:r>
              <a:rPr lang="en-US" sz="2400" dirty="0" smtClean="0"/>
              <a:t>Maslow's theory suggest that insecure residential environments impede the fulfillment of essential human needs such as affiliation, esteem, actualization, and cognitive development</a:t>
            </a:r>
          </a:p>
          <a:p>
            <a:endParaRPr lang="en-US" sz="2400" dirty="0" smtClean="0"/>
          </a:p>
          <a:p>
            <a:endParaRPr lang="en-US" sz="2400" dirty="0" smtClean="0"/>
          </a:p>
          <a:p>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6000" dirty="0" smtClean="0">
                <a:solidFill>
                  <a:srgbClr val="FF0000"/>
                </a:solidFill>
                <a:ea typeface="+mj-ea"/>
                <a:cs typeface="+mj-cs"/>
              </a:rPr>
              <a:t>Social Equity</a:t>
            </a:r>
            <a:endParaRPr lang="en-US" sz="6000" dirty="0">
              <a:solidFill>
                <a:srgbClr val="FF0000"/>
              </a:solidFill>
              <a:ea typeface="+mj-ea"/>
              <a:cs typeface="+mj-cs"/>
            </a:endParaRPr>
          </a:p>
        </p:txBody>
      </p:sp>
      <p:sp>
        <p:nvSpPr>
          <p:cNvPr id="3" name="Content Placeholder 2"/>
          <p:cNvSpPr>
            <a:spLocks noGrp="1"/>
          </p:cNvSpPr>
          <p:nvPr>
            <p:ph idx="1"/>
          </p:nvPr>
        </p:nvSpPr>
        <p:spPr/>
        <p:txBody>
          <a:bodyPr/>
          <a:lstStyle/>
          <a:p>
            <a:pPr eaLnBrk="1" hangingPunct="1">
              <a:defRPr/>
            </a:pPr>
            <a:endParaRPr lang="en-US" dirty="0">
              <a:ea typeface="+mn-ea"/>
              <a:cs typeface="+mn-cs"/>
            </a:endParaRPr>
          </a:p>
        </p:txBody>
      </p:sp>
    </p:spTree>
  </p:cSld>
  <p:clrMapOvr>
    <a:masterClrMapping/>
  </p:clrMapOvr>
  <p:transition advTm="149"/>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39825"/>
          </a:xfrm>
        </p:spPr>
        <p:txBody>
          <a:bodyPr/>
          <a:lstStyle/>
          <a:p>
            <a:r>
              <a:rPr lang="en-US" sz="5400" dirty="0" smtClean="0">
                <a:solidFill>
                  <a:srgbClr val="FF0000"/>
                </a:solidFill>
              </a:rPr>
              <a:t>Social Networks and Social Capital</a:t>
            </a:r>
            <a:endParaRPr lang="en-US" sz="5400" dirty="0">
              <a:solidFill>
                <a:srgbClr val="FF0000"/>
              </a:solidFill>
            </a:endParaRPr>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t>Social Sustainability</a:t>
            </a:r>
            <a:endParaRPr lang="en-US" dirty="0"/>
          </a:p>
        </p:txBody>
      </p:sp>
      <p:sp>
        <p:nvSpPr>
          <p:cNvPr id="26627" name="Rectangle 3"/>
          <p:cNvSpPr>
            <a:spLocks noGrp="1" noChangeArrowheads="1"/>
          </p:cNvSpPr>
          <p:nvPr>
            <p:ph type="body" idx="1"/>
          </p:nvPr>
        </p:nvSpPr>
        <p:spPr>
          <a:xfrm>
            <a:off x="457200" y="1447800"/>
            <a:ext cx="8229600" cy="4530725"/>
          </a:xfrm>
        </p:spPr>
        <p:txBody>
          <a:bodyPr/>
          <a:lstStyle/>
          <a:p>
            <a:pPr eaLnBrk="1" hangingPunct="1"/>
            <a:r>
              <a:rPr lang="en-US" dirty="0" smtClean="0"/>
              <a:t>Healthy, innovative, inclusive civic ecology</a:t>
            </a:r>
          </a:p>
          <a:p>
            <a:pPr eaLnBrk="1" hangingPunct="1"/>
            <a:r>
              <a:rPr lang="en-US" dirty="0" smtClean="0"/>
              <a:t>Social treasury, social networks, and civic space across class, race, geographic boundaries</a:t>
            </a:r>
          </a:p>
          <a:p>
            <a:pPr eaLnBrk="1" hangingPunct="1"/>
            <a:r>
              <a:rPr lang="en-US" dirty="0" smtClean="0"/>
              <a:t>Social Equity: equal opportunity and benefit from regional development and growth</a:t>
            </a:r>
          </a:p>
          <a:p>
            <a:pPr eaLnBrk="1" hangingPunct="1"/>
            <a:r>
              <a:rPr lang="en-US" dirty="0" smtClean="0"/>
              <a:t>Investment in arts and culture</a:t>
            </a:r>
          </a:p>
          <a:p>
            <a:pPr eaLnBrk="1" hangingPunct="1"/>
            <a:r>
              <a:rPr lang="en-US" dirty="0" smtClean="0">
                <a:solidFill>
                  <a:srgbClr val="FF6600"/>
                </a:solidFill>
              </a:rPr>
              <a:t>Importance in cross-silo Thinking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98513" y="203200"/>
            <a:ext cx="7693025" cy="2081213"/>
          </a:xfrm>
        </p:spPr>
        <p:txBody>
          <a:bodyPr>
            <a:spAutoFit/>
          </a:bodyPr>
          <a:lstStyle/>
          <a:p>
            <a:pPr eaLnBrk="1" hangingPunct="1">
              <a:lnSpc>
                <a:spcPct val="87000"/>
              </a:lnSpc>
              <a:tabLst>
                <a:tab pos="0" algn="l"/>
                <a:tab pos="421081" algn="l"/>
                <a:tab pos="842162" algn="l"/>
                <a:tab pos="1263244" algn="l"/>
                <a:tab pos="1684325" algn="l"/>
                <a:tab pos="2105406" algn="l"/>
                <a:tab pos="2526487" algn="l"/>
                <a:tab pos="2947568" algn="l"/>
                <a:tab pos="3368650" algn="l"/>
                <a:tab pos="3789731" algn="l"/>
                <a:tab pos="4210812" algn="l"/>
                <a:tab pos="4631893" algn="l"/>
                <a:tab pos="5052974" algn="l"/>
                <a:tab pos="5474056" algn="l"/>
                <a:tab pos="5895137" algn="l"/>
                <a:tab pos="6316218" algn="l"/>
                <a:tab pos="6737299" algn="l"/>
                <a:tab pos="7158380" algn="l"/>
                <a:tab pos="7579462" algn="l"/>
                <a:tab pos="8000543" algn="l"/>
                <a:tab pos="8421624" algn="l"/>
              </a:tabLst>
              <a:defRPr/>
            </a:pPr>
            <a:r>
              <a:rPr lang="en-GB" sz="900" dirty="0">
                <a:solidFill>
                  <a:srgbClr val="3333CC"/>
                </a:solidFill>
                <a:latin typeface="Tempus Sans ITC" pitchFamily="82" charset="0"/>
                <a:ea typeface="+mj-ea"/>
                <a:cs typeface="+mj-cs"/>
              </a:rPr>
              <a:t/>
            </a:r>
            <a:br>
              <a:rPr lang="en-GB" sz="900" dirty="0">
                <a:solidFill>
                  <a:srgbClr val="3333CC"/>
                </a:solidFill>
                <a:latin typeface="Tempus Sans ITC" pitchFamily="82" charset="0"/>
                <a:ea typeface="+mj-ea"/>
                <a:cs typeface="+mj-cs"/>
              </a:rPr>
            </a:br>
            <a:r>
              <a:rPr lang="en-GB" sz="900" dirty="0">
                <a:solidFill>
                  <a:srgbClr val="3333CC"/>
                </a:solidFill>
                <a:latin typeface="Trebuchet MS" charset="0"/>
                <a:ea typeface="+mj-ea"/>
                <a:cs typeface="+mj-cs"/>
              </a:rPr>
              <a:t/>
            </a:r>
            <a:br>
              <a:rPr lang="en-GB" sz="900" dirty="0">
                <a:solidFill>
                  <a:srgbClr val="3333CC"/>
                </a:solidFill>
                <a:latin typeface="Trebuchet MS" charset="0"/>
                <a:ea typeface="+mj-ea"/>
                <a:cs typeface="+mj-cs"/>
              </a:rPr>
            </a:br>
            <a:r>
              <a:rPr lang="en-GB" sz="2600" dirty="0">
                <a:ea typeface="+mj-ea"/>
                <a:cs typeface="+mj-cs"/>
              </a:rPr>
              <a:t>The Coalition for a</a:t>
            </a:r>
            <a:r>
              <a:rPr lang="en-GB" sz="2600" dirty="0" smtClean="0">
                <a:ea typeface="+mj-ea"/>
                <a:cs typeface="+mj-cs"/>
              </a:rPr>
              <a:t> Liveable </a:t>
            </a:r>
            <a:r>
              <a:rPr lang="en-GB" sz="2600" dirty="0">
                <a:ea typeface="+mj-ea"/>
                <a:cs typeface="+mj-cs"/>
              </a:rPr>
              <a:t>Future is a partnership of 90 organizations and hundreds of individuals working for a healthy and sustainable Portland-Vancouver </a:t>
            </a:r>
            <a:br>
              <a:rPr lang="en-GB" sz="2600" dirty="0">
                <a:ea typeface="+mj-ea"/>
                <a:cs typeface="+mj-cs"/>
              </a:rPr>
            </a:br>
            <a:r>
              <a:rPr lang="en-GB" sz="2600" dirty="0">
                <a:ea typeface="+mj-ea"/>
                <a:cs typeface="+mj-cs"/>
              </a:rPr>
              <a:t>metropolitan region.</a:t>
            </a:r>
          </a:p>
        </p:txBody>
      </p:sp>
      <p:sp>
        <p:nvSpPr>
          <p:cNvPr id="159747" name="Text Box 2"/>
          <p:cNvSpPr txBox="1">
            <a:spLocks noChangeArrowheads="1"/>
          </p:cNvSpPr>
          <p:nvPr/>
        </p:nvSpPr>
        <p:spPr bwMode="auto">
          <a:xfrm>
            <a:off x="0" y="1981200"/>
            <a:ext cx="7772400" cy="252413"/>
          </a:xfrm>
          <a:prstGeom prst="rect">
            <a:avLst/>
          </a:prstGeom>
          <a:noFill/>
          <a:ln w="9525">
            <a:noFill/>
            <a:round/>
            <a:headEnd/>
            <a:tailEnd/>
          </a:ln>
        </p:spPr>
        <p:txBody>
          <a:bodyPr lIns="0" tIns="0" rIns="0" bIns="0">
            <a:prstTxWarp prst="textNoShape">
              <a:avLst/>
            </a:prstTxWarp>
            <a:spAutoFit/>
          </a:bodyPr>
          <a:lstStyle/>
          <a:p>
            <a:pPr marL="327025" indent="-327025" algn="ctr">
              <a:lnSpc>
                <a:spcPct val="62000"/>
              </a:lnSpc>
              <a:spcBef>
                <a:spcPts val="800"/>
              </a:spcBef>
              <a:tabLst>
                <a:tab pos="327025" algn="l"/>
                <a:tab pos="407988" algn="l"/>
                <a:tab pos="830263" algn="l"/>
                <a:tab pos="1250950" algn="l"/>
                <a:tab pos="1671638" algn="l"/>
                <a:tab pos="2092325" algn="l"/>
                <a:tab pos="2514600" algn="l"/>
                <a:tab pos="2935288" algn="l"/>
                <a:tab pos="3355975" algn="l"/>
                <a:tab pos="3776663" algn="l"/>
                <a:tab pos="4198938" algn="l"/>
                <a:tab pos="4619625" algn="l"/>
                <a:tab pos="5040313" algn="l"/>
                <a:tab pos="5461000" algn="l"/>
                <a:tab pos="5883275" algn="l"/>
                <a:tab pos="6303963" algn="l"/>
                <a:tab pos="6724650" algn="l"/>
                <a:tab pos="7145338" algn="l"/>
                <a:tab pos="7567613" algn="l"/>
                <a:tab pos="7988300" algn="l"/>
                <a:tab pos="8408988" algn="l"/>
                <a:tab pos="8412163" algn="l"/>
                <a:tab pos="8832850" algn="l"/>
                <a:tab pos="9253538" algn="l"/>
                <a:tab pos="9675813" algn="l"/>
                <a:tab pos="9678988" algn="l"/>
                <a:tab pos="9680575" algn="l"/>
              </a:tabLst>
            </a:pPr>
            <a:r>
              <a:rPr lang="en-GB" sz="1800" dirty="0">
                <a:solidFill>
                  <a:srgbClr val="3333CC"/>
                </a:solidFill>
              </a:rPr>
              <a:t>	</a:t>
            </a:r>
          </a:p>
        </p:txBody>
      </p:sp>
      <p:pic>
        <p:nvPicPr>
          <p:cNvPr id="159748" name="Picture 3"/>
          <p:cNvPicPr>
            <a:picLocks noChangeAspect="1" noChangeArrowheads="1"/>
          </p:cNvPicPr>
          <p:nvPr/>
        </p:nvPicPr>
        <p:blipFill>
          <a:blip r:embed="rId3"/>
          <a:srcRect/>
          <a:stretch>
            <a:fillRect/>
          </a:stretch>
        </p:blipFill>
        <p:spPr bwMode="auto">
          <a:xfrm>
            <a:off x="2541588" y="2595563"/>
            <a:ext cx="3962400" cy="3387725"/>
          </a:xfrm>
          <a:prstGeom prst="rect">
            <a:avLst/>
          </a:prstGeom>
          <a:noFill/>
          <a:ln w="9525">
            <a:noFill/>
            <a:round/>
            <a:headEnd/>
            <a:tailEnd/>
          </a:ln>
        </p:spPr>
      </p:pic>
    </p:spTree>
  </p:cSld>
  <p:clrMapOvr>
    <a:masterClrMapping/>
  </p:clrMapOvr>
  <p:transition spd="med" advTm="149"/>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33363" y="228600"/>
            <a:ext cx="8645525" cy="6384925"/>
            <a:chOff x="154" y="163"/>
            <a:chExt cx="5719" cy="4558"/>
          </a:xfrm>
        </p:grpSpPr>
        <p:sp>
          <p:nvSpPr>
            <p:cNvPr id="161802" name="Rectangle 3"/>
            <p:cNvSpPr>
              <a:spLocks noChangeArrowheads="1"/>
            </p:cNvSpPr>
            <p:nvPr/>
          </p:nvSpPr>
          <p:spPr bwMode="auto">
            <a:xfrm>
              <a:off x="154" y="163"/>
              <a:ext cx="5720" cy="4559"/>
            </a:xfrm>
            <a:prstGeom prst="rect">
              <a:avLst/>
            </a:prstGeom>
            <a:solidFill>
              <a:srgbClr val="99CC00"/>
            </a:solidFill>
            <a:ln w="9525">
              <a:noFill/>
              <a:round/>
              <a:headEnd/>
              <a:tailEnd/>
            </a:ln>
          </p:spPr>
          <p:txBody>
            <a:bodyPr wrap="none" anchor="ctr">
              <a:prstTxWarp prst="textNoShape">
                <a:avLst/>
              </a:prstTxWarp>
            </a:bodyPr>
            <a:lstStyle/>
            <a:p>
              <a:pPr algn="ctr"/>
              <a:endParaRPr lang="en-US" sz="1800" dirty="0"/>
            </a:p>
          </p:txBody>
        </p:sp>
        <p:sp>
          <p:nvSpPr>
            <p:cNvPr id="161803" name="Rectangle 4"/>
            <p:cNvSpPr>
              <a:spLocks noChangeArrowheads="1"/>
            </p:cNvSpPr>
            <p:nvPr/>
          </p:nvSpPr>
          <p:spPr bwMode="auto">
            <a:xfrm>
              <a:off x="250" y="240"/>
              <a:ext cx="5519" cy="4367"/>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pPr algn="ctr"/>
              <a:endParaRPr lang="en-US" sz="1800" dirty="0"/>
            </a:p>
          </p:txBody>
        </p:sp>
      </p:grpSp>
      <p:sp>
        <p:nvSpPr>
          <p:cNvPr id="161795" name="Text Box 5"/>
          <p:cNvSpPr txBox="1">
            <a:spLocks noChangeArrowheads="1"/>
          </p:cNvSpPr>
          <p:nvPr/>
        </p:nvSpPr>
        <p:spPr bwMode="auto">
          <a:xfrm>
            <a:off x="508000" y="433388"/>
            <a:ext cx="8224838" cy="468312"/>
          </a:xfrm>
          <a:prstGeom prst="rect">
            <a:avLst/>
          </a:prstGeom>
          <a:noFill/>
          <a:ln w="9525">
            <a:noFill/>
            <a:round/>
            <a:headEnd/>
            <a:tailEnd/>
          </a:ln>
        </p:spPr>
        <p:txBody>
          <a:bodyPr lIns="91511" tIns="45755" rIns="91511" bIns="45755" anchor="ctr">
            <a:prstTxWarp prst="textNoShape">
              <a:avLst/>
            </a:prstTxWarp>
            <a:spAutoFit/>
          </a:bodyPr>
          <a:lstStyle/>
          <a:p>
            <a:pPr algn="ctr">
              <a:lnSpc>
                <a:spcPct val="81000"/>
              </a:lnSpc>
              <a:tabLst>
                <a:tab pos="0" algn="l"/>
                <a:tab pos="420688" algn="l"/>
                <a:tab pos="841375" algn="l"/>
                <a:tab pos="1262063" algn="l"/>
                <a:tab pos="1682750" algn="l"/>
                <a:tab pos="2105025" algn="l"/>
                <a:tab pos="2525713" algn="l"/>
                <a:tab pos="2946400" algn="l"/>
                <a:tab pos="3367088" algn="l"/>
                <a:tab pos="3789363" algn="l"/>
                <a:tab pos="4210050" algn="l"/>
                <a:tab pos="4630738" algn="l"/>
                <a:tab pos="5051425" algn="l"/>
                <a:tab pos="5473700" algn="l"/>
                <a:tab pos="5894388" algn="l"/>
                <a:tab pos="6315075" algn="l"/>
                <a:tab pos="6735763" algn="l"/>
                <a:tab pos="7158038" algn="l"/>
                <a:tab pos="7578725" algn="l"/>
                <a:tab pos="7999413" algn="l"/>
                <a:tab pos="8420100" algn="l"/>
              </a:tabLst>
            </a:pPr>
            <a:r>
              <a:rPr lang="en-GB" sz="2900" b="1" u="sng" dirty="0">
                <a:solidFill>
                  <a:srgbClr val="000000"/>
                </a:solidFill>
              </a:rPr>
              <a:t>WHAT DO WE MEAN BY EQUITY?</a:t>
            </a:r>
          </a:p>
        </p:txBody>
      </p:sp>
      <p:sp>
        <p:nvSpPr>
          <p:cNvPr id="161796" name="Text Box 6"/>
          <p:cNvSpPr txBox="1">
            <a:spLocks noChangeArrowheads="1"/>
          </p:cNvSpPr>
          <p:nvPr/>
        </p:nvSpPr>
        <p:spPr bwMode="auto">
          <a:xfrm>
            <a:off x="1773238" y="3700463"/>
            <a:ext cx="5554662" cy="293687"/>
          </a:xfrm>
          <a:prstGeom prst="rect">
            <a:avLst/>
          </a:prstGeom>
          <a:noFill/>
          <a:ln w="9525">
            <a:noFill/>
            <a:round/>
            <a:headEnd/>
            <a:tailEnd/>
          </a:ln>
        </p:spPr>
        <p:txBody>
          <a:bodyPr wrap="none" lIns="84216" tIns="42108" rIns="84216" bIns="42108" anchor="ctr">
            <a:prstTxWarp prst="textNoShape">
              <a:avLst/>
            </a:prstTxWarp>
          </a:bodyPr>
          <a:lstStyle/>
          <a:p>
            <a:pPr algn="ctr"/>
            <a:endParaRPr lang="en-US" sz="1800" dirty="0"/>
          </a:p>
        </p:txBody>
      </p:sp>
      <p:sp>
        <p:nvSpPr>
          <p:cNvPr id="161797" name="Text Box 7"/>
          <p:cNvSpPr txBox="1">
            <a:spLocks noChangeArrowheads="1"/>
          </p:cNvSpPr>
          <p:nvPr/>
        </p:nvSpPr>
        <p:spPr bwMode="auto">
          <a:xfrm>
            <a:off x="993775" y="1581150"/>
            <a:ext cx="7445375" cy="3154363"/>
          </a:xfrm>
          <a:prstGeom prst="rect">
            <a:avLst/>
          </a:prstGeom>
          <a:noFill/>
          <a:ln w="9525">
            <a:noFill/>
            <a:round/>
            <a:headEnd/>
            <a:tailEnd/>
          </a:ln>
        </p:spPr>
        <p:txBody>
          <a:bodyPr lIns="82890" tIns="43103" rIns="82890" bIns="43103">
            <a:prstTxWarp prst="textNoShape">
              <a:avLst/>
            </a:prstTxWarp>
            <a:spAutoFit/>
          </a:bodyPr>
          <a:lstStyle/>
          <a:p>
            <a:pPr marL="312738" indent="-312738" algn="ctr">
              <a:lnSpc>
                <a:spcPct val="81000"/>
              </a:lnSpc>
              <a:spcBef>
                <a:spcPts val="1613"/>
              </a:spcBef>
              <a:buFont typeface="Arial" charset="0"/>
              <a:buAutoNum type="arabicPeriod"/>
              <a:tabLst>
                <a:tab pos="312738" algn="l"/>
                <a:tab pos="733425" algn="l"/>
                <a:tab pos="1154113" algn="l"/>
                <a:tab pos="1574800" algn="l"/>
                <a:tab pos="1997075" algn="l"/>
                <a:tab pos="2417763" algn="l"/>
                <a:tab pos="2838450" algn="l"/>
                <a:tab pos="3259138" algn="l"/>
                <a:tab pos="3681413" algn="l"/>
                <a:tab pos="4102100" algn="l"/>
                <a:tab pos="4522788" algn="l"/>
                <a:tab pos="4943475" algn="l"/>
                <a:tab pos="5365750" algn="l"/>
                <a:tab pos="5786438" algn="l"/>
                <a:tab pos="6207125" algn="l"/>
                <a:tab pos="6627813" algn="l"/>
                <a:tab pos="7050088" algn="l"/>
                <a:tab pos="7470775" algn="l"/>
                <a:tab pos="7891463" algn="l"/>
                <a:tab pos="8312150" algn="l"/>
                <a:tab pos="8734425" algn="l"/>
              </a:tabLst>
            </a:pPr>
            <a:r>
              <a:rPr lang="en-GB" sz="2600" dirty="0">
                <a:solidFill>
                  <a:srgbClr val="000000"/>
                </a:solidFill>
              </a:rPr>
              <a:t>Every person has access to opportunities for meeting their basic needs and advancing their health and well being.</a:t>
            </a:r>
          </a:p>
          <a:p>
            <a:pPr marL="312738" indent="-312738" algn="ctr">
              <a:lnSpc>
                <a:spcPct val="81000"/>
              </a:lnSpc>
              <a:spcBef>
                <a:spcPts val="1613"/>
              </a:spcBef>
              <a:buFont typeface="Arial" charset="0"/>
              <a:buAutoNum type="arabicPeriod"/>
              <a:tabLst>
                <a:tab pos="312738" algn="l"/>
                <a:tab pos="733425" algn="l"/>
                <a:tab pos="1154113" algn="l"/>
                <a:tab pos="1574800" algn="l"/>
                <a:tab pos="1997075" algn="l"/>
                <a:tab pos="2417763" algn="l"/>
                <a:tab pos="2838450" algn="l"/>
                <a:tab pos="3259138" algn="l"/>
                <a:tab pos="3681413" algn="l"/>
                <a:tab pos="4102100" algn="l"/>
                <a:tab pos="4522788" algn="l"/>
                <a:tab pos="4943475" algn="l"/>
                <a:tab pos="5365750" algn="l"/>
                <a:tab pos="5786438" algn="l"/>
                <a:tab pos="6207125" algn="l"/>
                <a:tab pos="6627813" algn="l"/>
                <a:tab pos="7050088" algn="l"/>
                <a:tab pos="7470775" algn="l"/>
                <a:tab pos="7891463" algn="l"/>
                <a:tab pos="8312150" algn="l"/>
                <a:tab pos="8734425" algn="l"/>
              </a:tabLst>
            </a:pPr>
            <a:r>
              <a:rPr lang="en-GB" sz="2600" dirty="0">
                <a:solidFill>
                  <a:srgbClr val="000000"/>
                </a:solidFill>
              </a:rPr>
              <a:t>The benefits and burdens of growth and change are fairly shared among our communities.</a:t>
            </a:r>
          </a:p>
          <a:p>
            <a:pPr marL="312738" indent="-312738" algn="ctr">
              <a:lnSpc>
                <a:spcPct val="81000"/>
              </a:lnSpc>
              <a:spcBef>
                <a:spcPts val="1613"/>
              </a:spcBef>
              <a:buFont typeface="Arial" charset="0"/>
              <a:buAutoNum type="arabicPeriod"/>
              <a:tabLst>
                <a:tab pos="312738" algn="l"/>
                <a:tab pos="733425" algn="l"/>
                <a:tab pos="1154113" algn="l"/>
                <a:tab pos="1574800" algn="l"/>
                <a:tab pos="1997075" algn="l"/>
                <a:tab pos="2417763" algn="l"/>
                <a:tab pos="2838450" algn="l"/>
                <a:tab pos="3259138" algn="l"/>
                <a:tab pos="3681413" algn="l"/>
                <a:tab pos="4102100" algn="l"/>
                <a:tab pos="4522788" algn="l"/>
                <a:tab pos="4943475" algn="l"/>
                <a:tab pos="5365750" algn="l"/>
                <a:tab pos="5786438" algn="l"/>
                <a:tab pos="6207125" algn="l"/>
                <a:tab pos="6627813" algn="l"/>
                <a:tab pos="7050088" algn="l"/>
                <a:tab pos="7470775" algn="l"/>
                <a:tab pos="7891463" algn="l"/>
                <a:tab pos="8312150" algn="l"/>
                <a:tab pos="8734425" algn="l"/>
              </a:tabLst>
            </a:pPr>
            <a:r>
              <a:rPr lang="en-GB" sz="2600" dirty="0">
                <a:solidFill>
                  <a:srgbClr val="000000"/>
                </a:solidFill>
              </a:rPr>
              <a:t>All residents and communities are involved fully as equal partners in public decision-making.</a:t>
            </a:r>
          </a:p>
        </p:txBody>
      </p:sp>
      <p:sp>
        <p:nvSpPr>
          <p:cNvPr id="161798" name="Text Box 8"/>
          <p:cNvSpPr txBox="1">
            <a:spLocks noChangeArrowheads="1"/>
          </p:cNvSpPr>
          <p:nvPr/>
        </p:nvSpPr>
        <p:spPr bwMode="auto">
          <a:xfrm>
            <a:off x="1690688" y="993775"/>
            <a:ext cx="5605462" cy="423863"/>
          </a:xfrm>
          <a:prstGeom prst="rect">
            <a:avLst/>
          </a:prstGeom>
          <a:noFill/>
          <a:ln w="9525">
            <a:noFill/>
            <a:round/>
            <a:headEnd/>
            <a:tailEnd/>
          </a:ln>
        </p:spPr>
        <p:txBody>
          <a:bodyPr wrap="none" lIns="82890" tIns="43103" rIns="82890" bIns="43103">
            <a:prstTxWarp prst="textNoShape">
              <a:avLst/>
            </a:prstTxWarp>
            <a:spAutoFit/>
          </a:bodyPr>
          <a:lstStyle/>
          <a:p>
            <a:pPr algn="ctr">
              <a:lnSpc>
                <a:spcPct val="81000"/>
              </a:lnSpc>
              <a:tabLst>
                <a:tab pos="0" algn="l"/>
                <a:tab pos="420688" algn="l"/>
                <a:tab pos="841375" algn="l"/>
                <a:tab pos="1262063" algn="l"/>
                <a:tab pos="1682750" algn="l"/>
                <a:tab pos="2105025" algn="l"/>
                <a:tab pos="2525713" algn="l"/>
                <a:tab pos="2946400" algn="l"/>
                <a:tab pos="3367088" algn="l"/>
                <a:tab pos="3789363" algn="l"/>
                <a:tab pos="4210050" algn="l"/>
                <a:tab pos="4630738" algn="l"/>
                <a:tab pos="5051425" algn="l"/>
                <a:tab pos="5473700" algn="l"/>
                <a:tab pos="5894388" algn="l"/>
                <a:tab pos="6315075" algn="l"/>
                <a:tab pos="6735763" algn="l"/>
                <a:tab pos="7158038" algn="l"/>
                <a:tab pos="7578725" algn="l"/>
                <a:tab pos="7999413" algn="l"/>
                <a:tab pos="8420100" algn="l"/>
              </a:tabLst>
            </a:pPr>
            <a:r>
              <a:rPr lang="en-GB" sz="2600" i="1" dirty="0">
                <a:solidFill>
                  <a:srgbClr val="000000"/>
                </a:solidFill>
              </a:rPr>
              <a:t>An Equitable Region is one where…</a:t>
            </a:r>
          </a:p>
        </p:txBody>
      </p:sp>
      <p:grpSp>
        <p:nvGrpSpPr>
          <p:cNvPr id="3" name="Group 9"/>
          <p:cNvGrpSpPr>
            <a:grpSpLocks/>
          </p:cNvGrpSpPr>
          <p:nvPr/>
        </p:nvGrpSpPr>
        <p:grpSpPr bwMode="auto">
          <a:xfrm>
            <a:off x="654050" y="5260975"/>
            <a:ext cx="8024813" cy="1073150"/>
            <a:chOff x="433" y="3756"/>
            <a:chExt cx="5307" cy="766"/>
          </a:xfrm>
        </p:grpSpPr>
        <p:pic>
          <p:nvPicPr>
            <p:cNvPr id="161800" name="Picture 10"/>
            <p:cNvPicPr>
              <a:picLocks noChangeAspect="1" noChangeArrowheads="1"/>
            </p:cNvPicPr>
            <p:nvPr/>
          </p:nvPicPr>
          <p:blipFill>
            <a:blip r:embed="rId3"/>
            <a:srcRect l="542" t="27959" b="28734"/>
            <a:stretch>
              <a:fillRect/>
            </a:stretch>
          </p:blipFill>
          <p:spPr bwMode="auto">
            <a:xfrm>
              <a:off x="433" y="3756"/>
              <a:ext cx="3160" cy="766"/>
            </a:xfrm>
            <a:prstGeom prst="rect">
              <a:avLst/>
            </a:prstGeom>
            <a:noFill/>
            <a:ln w="9525">
              <a:noFill/>
              <a:round/>
              <a:headEnd/>
              <a:tailEnd/>
            </a:ln>
          </p:spPr>
        </p:pic>
        <p:sp>
          <p:nvSpPr>
            <p:cNvPr id="161801" name="Text Box 11"/>
            <p:cNvSpPr txBox="1">
              <a:spLocks noChangeArrowheads="1"/>
            </p:cNvSpPr>
            <p:nvPr/>
          </p:nvSpPr>
          <p:spPr bwMode="auto">
            <a:xfrm>
              <a:off x="3618" y="4117"/>
              <a:ext cx="2122" cy="271"/>
            </a:xfrm>
            <a:prstGeom prst="rect">
              <a:avLst/>
            </a:prstGeom>
            <a:noFill/>
            <a:ln w="9525">
              <a:noFill/>
              <a:round/>
              <a:headEnd/>
              <a:tailEnd/>
            </a:ln>
          </p:spPr>
          <p:txBody>
            <a:bodyPr lIns="90000" tIns="46800" rIns="90000" bIns="46800">
              <a:prstTxWarp prst="textNoShape">
                <a:avLst/>
              </a:prstTxWarp>
              <a:spAutoFit/>
            </a:bodyPr>
            <a:lstStyle/>
            <a:p>
              <a:pPr algn="ctr">
                <a:lnSpc>
                  <a:spcPct val="81000"/>
                </a:lnSpc>
                <a:spcBef>
                  <a:spcPts val="1388"/>
                </a:spcBef>
                <a:tabLst>
                  <a:tab pos="0" algn="l"/>
                  <a:tab pos="420688" algn="l"/>
                  <a:tab pos="841375" algn="l"/>
                  <a:tab pos="1262063" algn="l"/>
                  <a:tab pos="1682750" algn="l"/>
                  <a:tab pos="2105025" algn="l"/>
                  <a:tab pos="2525713" algn="l"/>
                  <a:tab pos="2946400" algn="l"/>
                  <a:tab pos="3367088" algn="l"/>
                  <a:tab pos="3789363" algn="l"/>
                  <a:tab pos="4210050" algn="l"/>
                  <a:tab pos="4630738" algn="l"/>
                  <a:tab pos="5051425" algn="l"/>
                  <a:tab pos="5473700" algn="l"/>
                  <a:tab pos="5894388" algn="l"/>
                  <a:tab pos="6315075" algn="l"/>
                  <a:tab pos="6735763" algn="l"/>
                  <a:tab pos="7158038" algn="l"/>
                  <a:tab pos="7578725" algn="l"/>
                  <a:tab pos="7999413" algn="l"/>
                  <a:tab pos="8420100" algn="l"/>
                </a:tabLst>
              </a:pPr>
              <a:r>
                <a:rPr lang="en-GB" sz="2200" b="1" dirty="0">
                  <a:solidFill>
                    <a:srgbClr val="99CC00"/>
                  </a:solidFill>
                </a:rPr>
                <a:t>www.equityatlas.org</a:t>
              </a:r>
            </a:p>
          </p:txBody>
        </p:sp>
      </p:grpSp>
    </p:spTree>
  </p:cSld>
  <p:clrMapOvr>
    <a:masterClrMapping/>
  </p:clrMapOvr>
  <p:transition spd="med" advTm="149"/>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33363" y="228600"/>
            <a:ext cx="8645525" cy="6384925"/>
            <a:chOff x="154" y="163"/>
            <a:chExt cx="5719" cy="4558"/>
          </a:xfrm>
        </p:grpSpPr>
        <p:sp>
          <p:nvSpPr>
            <p:cNvPr id="155657" name="Rectangle 3"/>
            <p:cNvSpPr>
              <a:spLocks noChangeArrowheads="1"/>
            </p:cNvSpPr>
            <p:nvPr/>
          </p:nvSpPr>
          <p:spPr bwMode="auto">
            <a:xfrm>
              <a:off x="154" y="163"/>
              <a:ext cx="5720" cy="4559"/>
            </a:xfrm>
            <a:prstGeom prst="rect">
              <a:avLst/>
            </a:prstGeom>
            <a:solidFill>
              <a:srgbClr val="99CC00"/>
            </a:solidFill>
            <a:ln w="9525">
              <a:noFill/>
              <a:round/>
              <a:headEnd/>
              <a:tailEnd/>
            </a:ln>
          </p:spPr>
          <p:txBody>
            <a:bodyPr wrap="none" anchor="ctr">
              <a:prstTxWarp prst="textNoShape">
                <a:avLst/>
              </a:prstTxWarp>
            </a:bodyPr>
            <a:lstStyle/>
            <a:p>
              <a:pPr algn="ctr"/>
              <a:endParaRPr lang="en-US" sz="1800" dirty="0"/>
            </a:p>
          </p:txBody>
        </p:sp>
        <p:sp>
          <p:nvSpPr>
            <p:cNvPr id="155658" name="Rectangle 4"/>
            <p:cNvSpPr>
              <a:spLocks noChangeArrowheads="1"/>
            </p:cNvSpPr>
            <p:nvPr/>
          </p:nvSpPr>
          <p:spPr bwMode="auto">
            <a:xfrm>
              <a:off x="250" y="240"/>
              <a:ext cx="5519" cy="4367"/>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pPr algn="ctr"/>
              <a:endParaRPr lang="en-US" sz="1800" dirty="0"/>
            </a:p>
          </p:txBody>
        </p:sp>
      </p:grpSp>
      <p:sp>
        <p:nvSpPr>
          <p:cNvPr id="155651" name="Text Box 5"/>
          <p:cNvSpPr txBox="1">
            <a:spLocks noChangeArrowheads="1"/>
          </p:cNvSpPr>
          <p:nvPr/>
        </p:nvSpPr>
        <p:spPr bwMode="auto">
          <a:xfrm>
            <a:off x="1266825" y="739775"/>
            <a:ext cx="6388100" cy="461963"/>
          </a:xfrm>
          <a:prstGeom prst="rect">
            <a:avLst/>
          </a:prstGeom>
          <a:noFill/>
          <a:ln w="9525">
            <a:noFill/>
            <a:round/>
            <a:headEnd/>
            <a:tailEnd/>
          </a:ln>
        </p:spPr>
        <p:txBody>
          <a:bodyPr wrap="none" lIns="82890" tIns="43103" rIns="82890" bIns="43103">
            <a:prstTxWarp prst="textNoShape">
              <a:avLst/>
            </a:prstTxWarp>
            <a:spAutoFit/>
          </a:bodyPr>
          <a:lstStyle/>
          <a:p>
            <a:pPr algn="ctr">
              <a:lnSpc>
                <a:spcPct val="81000"/>
              </a:lnSpc>
              <a:spcBef>
                <a:spcPts val="800"/>
              </a:spcBef>
              <a:tabLst>
                <a:tab pos="0" algn="l"/>
                <a:tab pos="420688" algn="l"/>
                <a:tab pos="841375" algn="l"/>
                <a:tab pos="1262063" algn="l"/>
                <a:tab pos="1682750" algn="l"/>
                <a:tab pos="2105025" algn="l"/>
                <a:tab pos="2525713" algn="l"/>
                <a:tab pos="2946400" algn="l"/>
                <a:tab pos="3367088" algn="l"/>
                <a:tab pos="3789363" algn="l"/>
                <a:tab pos="4210050" algn="l"/>
                <a:tab pos="4630738" algn="l"/>
                <a:tab pos="5051425" algn="l"/>
                <a:tab pos="5473700" algn="l"/>
                <a:tab pos="5894388" algn="l"/>
                <a:tab pos="6315075" algn="l"/>
                <a:tab pos="6735763" algn="l"/>
                <a:tab pos="7158038" algn="l"/>
                <a:tab pos="7578725" algn="l"/>
                <a:tab pos="7999413" algn="l"/>
                <a:tab pos="8420100" algn="l"/>
              </a:tabLst>
            </a:pPr>
            <a:r>
              <a:rPr lang="en-GB" sz="2900" b="1" u="sng" dirty="0">
                <a:solidFill>
                  <a:srgbClr val="000000"/>
                </a:solidFill>
              </a:rPr>
              <a:t>THE PILLARS OF SUSTAINABILITY</a:t>
            </a:r>
          </a:p>
        </p:txBody>
      </p:sp>
      <p:grpSp>
        <p:nvGrpSpPr>
          <p:cNvPr id="3" name="Group 6"/>
          <p:cNvGrpSpPr>
            <a:grpSpLocks/>
          </p:cNvGrpSpPr>
          <p:nvPr/>
        </p:nvGrpSpPr>
        <p:grpSpPr bwMode="auto">
          <a:xfrm>
            <a:off x="639763" y="5113338"/>
            <a:ext cx="8023225" cy="1073150"/>
            <a:chOff x="423" y="3651"/>
            <a:chExt cx="5307" cy="766"/>
          </a:xfrm>
        </p:grpSpPr>
        <p:pic>
          <p:nvPicPr>
            <p:cNvPr id="155655" name="Picture 7"/>
            <p:cNvPicPr>
              <a:picLocks noChangeAspect="1" noChangeArrowheads="1"/>
            </p:cNvPicPr>
            <p:nvPr/>
          </p:nvPicPr>
          <p:blipFill>
            <a:blip r:embed="rId3"/>
            <a:srcRect l="542" t="27959" b="28734"/>
            <a:stretch>
              <a:fillRect/>
            </a:stretch>
          </p:blipFill>
          <p:spPr bwMode="auto">
            <a:xfrm>
              <a:off x="423" y="3651"/>
              <a:ext cx="3160" cy="766"/>
            </a:xfrm>
            <a:prstGeom prst="rect">
              <a:avLst/>
            </a:prstGeom>
            <a:noFill/>
            <a:ln w="9525">
              <a:noFill/>
              <a:round/>
              <a:headEnd/>
              <a:tailEnd/>
            </a:ln>
          </p:spPr>
        </p:pic>
        <p:sp>
          <p:nvSpPr>
            <p:cNvPr id="155656" name="Text Box 8"/>
            <p:cNvSpPr txBox="1">
              <a:spLocks noChangeArrowheads="1"/>
            </p:cNvSpPr>
            <p:nvPr/>
          </p:nvSpPr>
          <p:spPr bwMode="auto">
            <a:xfrm>
              <a:off x="3608" y="4012"/>
              <a:ext cx="2122" cy="271"/>
            </a:xfrm>
            <a:prstGeom prst="rect">
              <a:avLst/>
            </a:prstGeom>
            <a:noFill/>
            <a:ln w="9525">
              <a:noFill/>
              <a:round/>
              <a:headEnd/>
              <a:tailEnd/>
            </a:ln>
          </p:spPr>
          <p:txBody>
            <a:bodyPr lIns="90000" tIns="46800" rIns="90000" bIns="46800">
              <a:prstTxWarp prst="textNoShape">
                <a:avLst/>
              </a:prstTxWarp>
              <a:spAutoFit/>
            </a:bodyPr>
            <a:lstStyle/>
            <a:p>
              <a:pPr algn="ctr">
                <a:lnSpc>
                  <a:spcPct val="81000"/>
                </a:lnSpc>
                <a:spcBef>
                  <a:spcPts val="1388"/>
                </a:spcBef>
                <a:tabLst>
                  <a:tab pos="0" algn="l"/>
                  <a:tab pos="420688" algn="l"/>
                  <a:tab pos="841375" algn="l"/>
                  <a:tab pos="1262063" algn="l"/>
                  <a:tab pos="1682750" algn="l"/>
                  <a:tab pos="2105025" algn="l"/>
                  <a:tab pos="2525713" algn="l"/>
                  <a:tab pos="2946400" algn="l"/>
                  <a:tab pos="3367088" algn="l"/>
                  <a:tab pos="3789363" algn="l"/>
                  <a:tab pos="4210050" algn="l"/>
                  <a:tab pos="4630738" algn="l"/>
                  <a:tab pos="5051425" algn="l"/>
                  <a:tab pos="5473700" algn="l"/>
                  <a:tab pos="5894388" algn="l"/>
                  <a:tab pos="6315075" algn="l"/>
                  <a:tab pos="6735763" algn="l"/>
                  <a:tab pos="7158038" algn="l"/>
                  <a:tab pos="7578725" algn="l"/>
                  <a:tab pos="7999413" algn="l"/>
                  <a:tab pos="8420100" algn="l"/>
                </a:tabLst>
              </a:pPr>
              <a:r>
                <a:rPr lang="en-GB" sz="2200" b="1" dirty="0">
                  <a:solidFill>
                    <a:srgbClr val="99CC00"/>
                  </a:solidFill>
                </a:rPr>
                <a:t>www.equityatlas.org</a:t>
              </a:r>
            </a:p>
          </p:txBody>
        </p:sp>
      </p:grpSp>
      <p:sp>
        <p:nvSpPr>
          <p:cNvPr id="155653" name="Text Box 9"/>
          <p:cNvSpPr txBox="1">
            <a:spLocks noChangeArrowheads="1"/>
          </p:cNvSpPr>
          <p:nvPr/>
        </p:nvSpPr>
        <p:spPr bwMode="auto">
          <a:xfrm>
            <a:off x="1173163" y="1446213"/>
            <a:ext cx="7231062" cy="3024187"/>
          </a:xfrm>
          <a:prstGeom prst="rect">
            <a:avLst/>
          </a:prstGeom>
          <a:noFill/>
          <a:ln w="9525">
            <a:noFill/>
            <a:round/>
            <a:headEnd/>
            <a:tailEnd/>
          </a:ln>
        </p:spPr>
        <p:txBody>
          <a:bodyPr lIns="0" tIns="0" rIns="0" bIns="0">
            <a:prstTxWarp prst="textNoShape">
              <a:avLst/>
            </a:prstTxWarp>
            <a:spAutoFit/>
          </a:bodyPr>
          <a:lstStyle/>
          <a:p>
            <a:pPr marL="330200" indent="-330200" algn="ctr">
              <a:lnSpc>
                <a:spcPct val="81000"/>
              </a:lnSpc>
              <a:spcBef>
                <a:spcPts val="800"/>
              </a:spcBef>
              <a:tabLst>
                <a:tab pos="409575" algn="l"/>
                <a:tab pos="831850" algn="l"/>
                <a:tab pos="1252538" algn="l"/>
                <a:tab pos="1673225" algn="l"/>
                <a:tab pos="2093913" algn="l"/>
                <a:tab pos="2516188" algn="l"/>
                <a:tab pos="2936875" algn="l"/>
                <a:tab pos="3357563" algn="l"/>
                <a:tab pos="3778250" algn="l"/>
                <a:tab pos="4200525" algn="l"/>
                <a:tab pos="4621213" algn="l"/>
                <a:tab pos="5041900" algn="l"/>
                <a:tab pos="5462588" algn="l"/>
                <a:tab pos="5884863" algn="l"/>
                <a:tab pos="6305550" algn="l"/>
                <a:tab pos="6726238" algn="l"/>
                <a:tab pos="7146925" algn="l"/>
                <a:tab pos="7569200" algn="l"/>
                <a:tab pos="7989888" algn="l"/>
                <a:tab pos="8410575" algn="l"/>
              </a:tabLst>
            </a:pPr>
            <a:endParaRPr lang="en-GB" sz="3200" dirty="0">
              <a:solidFill>
                <a:srgbClr val="000000"/>
              </a:solidFill>
            </a:endParaRPr>
          </a:p>
          <a:p>
            <a:pPr marL="330200" indent="-330200" algn="ctr">
              <a:lnSpc>
                <a:spcPct val="81000"/>
              </a:lnSpc>
              <a:spcBef>
                <a:spcPts val="800"/>
              </a:spcBef>
              <a:buFont typeface="Arial" charset="0"/>
              <a:buChar char="•"/>
              <a:tabLst>
                <a:tab pos="409575" algn="l"/>
                <a:tab pos="831850" algn="l"/>
                <a:tab pos="1252538" algn="l"/>
                <a:tab pos="1673225" algn="l"/>
                <a:tab pos="2093913" algn="l"/>
                <a:tab pos="2516188" algn="l"/>
                <a:tab pos="2936875" algn="l"/>
                <a:tab pos="3357563" algn="l"/>
                <a:tab pos="3778250" algn="l"/>
                <a:tab pos="4200525" algn="l"/>
                <a:tab pos="4621213" algn="l"/>
                <a:tab pos="5041900" algn="l"/>
                <a:tab pos="5462588" algn="l"/>
                <a:tab pos="5884863" algn="l"/>
                <a:tab pos="6305550" algn="l"/>
                <a:tab pos="6726238" algn="l"/>
                <a:tab pos="7146925" algn="l"/>
                <a:tab pos="7569200" algn="l"/>
                <a:tab pos="7989888" algn="l"/>
                <a:tab pos="8410575" algn="l"/>
              </a:tabLst>
            </a:pPr>
            <a:r>
              <a:rPr lang="en-GB" sz="3200" dirty="0">
                <a:solidFill>
                  <a:srgbClr val="000000"/>
                </a:solidFill>
              </a:rPr>
              <a:t>Environment</a:t>
            </a:r>
          </a:p>
          <a:p>
            <a:pPr marL="330200" indent="-330200" algn="ctr">
              <a:lnSpc>
                <a:spcPct val="81000"/>
              </a:lnSpc>
              <a:spcBef>
                <a:spcPts val="800"/>
              </a:spcBef>
              <a:tabLst>
                <a:tab pos="409575" algn="l"/>
                <a:tab pos="831850" algn="l"/>
                <a:tab pos="1252538" algn="l"/>
                <a:tab pos="1673225" algn="l"/>
                <a:tab pos="2093913" algn="l"/>
                <a:tab pos="2516188" algn="l"/>
                <a:tab pos="2936875" algn="l"/>
                <a:tab pos="3357563" algn="l"/>
                <a:tab pos="3778250" algn="l"/>
                <a:tab pos="4200525" algn="l"/>
                <a:tab pos="4621213" algn="l"/>
                <a:tab pos="5041900" algn="l"/>
                <a:tab pos="5462588" algn="l"/>
                <a:tab pos="5884863" algn="l"/>
                <a:tab pos="6305550" algn="l"/>
                <a:tab pos="6726238" algn="l"/>
                <a:tab pos="7146925" algn="l"/>
                <a:tab pos="7569200" algn="l"/>
                <a:tab pos="7989888" algn="l"/>
                <a:tab pos="8410575" algn="l"/>
              </a:tabLst>
            </a:pPr>
            <a:endParaRPr lang="en-GB" sz="3200" dirty="0">
              <a:solidFill>
                <a:srgbClr val="000000"/>
              </a:solidFill>
            </a:endParaRPr>
          </a:p>
          <a:p>
            <a:pPr marL="330200" indent="-330200" algn="ctr">
              <a:lnSpc>
                <a:spcPct val="81000"/>
              </a:lnSpc>
              <a:spcBef>
                <a:spcPts val="800"/>
              </a:spcBef>
              <a:buFont typeface="Arial" charset="0"/>
              <a:buChar char="•"/>
              <a:tabLst>
                <a:tab pos="409575" algn="l"/>
                <a:tab pos="831850" algn="l"/>
                <a:tab pos="1252538" algn="l"/>
                <a:tab pos="1673225" algn="l"/>
                <a:tab pos="2093913" algn="l"/>
                <a:tab pos="2516188" algn="l"/>
                <a:tab pos="2936875" algn="l"/>
                <a:tab pos="3357563" algn="l"/>
                <a:tab pos="3778250" algn="l"/>
                <a:tab pos="4200525" algn="l"/>
                <a:tab pos="4621213" algn="l"/>
                <a:tab pos="5041900" algn="l"/>
                <a:tab pos="5462588" algn="l"/>
                <a:tab pos="5884863" algn="l"/>
                <a:tab pos="6305550" algn="l"/>
                <a:tab pos="6726238" algn="l"/>
                <a:tab pos="7146925" algn="l"/>
                <a:tab pos="7569200" algn="l"/>
                <a:tab pos="7989888" algn="l"/>
                <a:tab pos="8410575" algn="l"/>
              </a:tabLst>
            </a:pPr>
            <a:r>
              <a:rPr lang="en-GB" sz="3200" dirty="0">
                <a:solidFill>
                  <a:srgbClr val="000000"/>
                </a:solidFill>
              </a:rPr>
              <a:t>Economy</a:t>
            </a:r>
          </a:p>
          <a:p>
            <a:pPr marL="330200" indent="-330200" algn="ctr">
              <a:lnSpc>
                <a:spcPct val="81000"/>
              </a:lnSpc>
              <a:spcBef>
                <a:spcPts val="800"/>
              </a:spcBef>
              <a:tabLst>
                <a:tab pos="409575" algn="l"/>
                <a:tab pos="831850" algn="l"/>
                <a:tab pos="1252538" algn="l"/>
                <a:tab pos="1673225" algn="l"/>
                <a:tab pos="2093913" algn="l"/>
                <a:tab pos="2516188" algn="l"/>
                <a:tab pos="2936875" algn="l"/>
                <a:tab pos="3357563" algn="l"/>
                <a:tab pos="3778250" algn="l"/>
                <a:tab pos="4200525" algn="l"/>
                <a:tab pos="4621213" algn="l"/>
                <a:tab pos="5041900" algn="l"/>
                <a:tab pos="5462588" algn="l"/>
                <a:tab pos="5884863" algn="l"/>
                <a:tab pos="6305550" algn="l"/>
                <a:tab pos="6726238" algn="l"/>
                <a:tab pos="7146925" algn="l"/>
                <a:tab pos="7569200" algn="l"/>
                <a:tab pos="7989888" algn="l"/>
                <a:tab pos="8410575" algn="l"/>
              </a:tabLst>
            </a:pPr>
            <a:endParaRPr lang="en-GB" sz="3200" dirty="0">
              <a:solidFill>
                <a:srgbClr val="000000"/>
              </a:solidFill>
            </a:endParaRPr>
          </a:p>
          <a:p>
            <a:pPr marL="330200" indent="-330200" algn="ctr">
              <a:lnSpc>
                <a:spcPct val="81000"/>
              </a:lnSpc>
              <a:spcBef>
                <a:spcPts val="800"/>
              </a:spcBef>
              <a:buFont typeface="Arial" charset="0"/>
              <a:buChar char="•"/>
              <a:tabLst>
                <a:tab pos="409575" algn="l"/>
                <a:tab pos="831850" algn="l"/>
                <a:tab pos="1252538" algn="l"/>
                <a:tab pos="1673225" algn="l"/>
                <a:tab pos="2093913" algn="l"/>
                <a:tab pos="2516188" algn="l"/>
                <a:tab pos="2936875" algn="l"/>
                <a:tab pos="3357563" algn="l"/>
                <a:tab pos="3778250" algn="l"/>
                <a:tab pos="4200525" algn="l"/>
                <a:tab pos="4621213" algn="l"/>
                <a:tab pos="5041900" algn="l"/>
                <a:tab pos="5462588" algn="l"/>
                <a:tab pos="5884863" algn="l"/>
                <a:tab pos="6305550" algn="l"/>
                <a:tab pos="6726238" algn="l"/>
                <a:tab pos="7146925" algn="l"/>
                <a:tab pos="7569200" algn="l"/>
                <a:tab pos="7989888" algn="l"/>
                <a:tab pos="8410575" algn="l"/>
              </a:tabLst>
            </a:pPr>
            <a:r>
              <a:rPr lang="en-GB" sz="3600" dirty="0">
                <a:solidFill>
                  <a:srgbClr val="FF0000"/>
                </a:solidFill>
              </a:rPr>
              <a:t>Equity</a:t>
            </a:r>
          </a:p>
        </p:txBody>
      </p:sp>
      <p:pic>
        <p:nvPicPr>
          <p:cNvPr id="155654" name="Picture 10"/>
          <p:cNvPicPr>
            <a:picLocks noChangeAspect="1" noChangeArrowheads="1"/>
          </p:cNvPicPr>
          <p:nvPr/>
        </p:nvPicPr>
        <p:blipFill>
          <a:blip r:embed="rId4"/>
          <a:srcRect/>
          <a:stretch>
            <a:fillRect/>
          </a:stretch>
        </p:blipFill>
        <p:spPr bwMode="auto">
          <a:xfrm>
            <a:off x="533400" y="1676400"/>
            <a:ext cx="2709863" cy="2511425"/>
          </a:xfrm>
          <a:prstGeom prst="rect">
            <a:avLst/>
          </a:prstGeom>
          <a:noFill/>
          <a:ln w="9525">
            <a:noFill/>
            <a:round/>
            <a:headEnd/>
            <a:tailEnd/>
          </a:ln>
        </p:spPr>
      </p:pic>
    </p:spTree>
  </p:cSld>
  <p:clrMapOvr>
    <a:masterClrMapping/>
  </p:clrMapOvr>
  <p:transition spd="med" advTm="133"/>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4825"/>
            <a:chOff x="0" y="0"/>
            <a:chExt cx="6046" cy="4894"/>
          </a:xfrm>
        </p:grpSpPr>
        <p:sp>
          <p:nvSpPr>
            <p:cNvPr id="163846" name="Rectangle 3"/>
            <p:cNvSpPr>
              <a:spLocks noChangeArrowheads="1"/>
            </p:cNvSpPr>
            <p:nvPr/>
          </p:nvSpPr>
          <p:spPr bwMode="auto">
            <a:xfrm>
              <a:off x="0" y="0"/>
              <a:ext cx="6047" cy="4895"/>
            </a:xfrm>
            <a:prstGeom prst="rect">
              <a:avLst/>
            </a:prstGeom>
            <a:solidFill>
              <a:srgbClr val="99CC00"/>
            </a:solidFill>
            <a:ln w="9525">
              <a:noFill/>
              <a:round/>
              <a:headEnd/>
              <a:tailEnd/>
            </a:ln>
          </p:spPr>
          <p:txBody>
            <a:bodyPr wrap="none" anchor="ctr">
              <a:prstTxWarp prst="textNoShape">
                <a:avLst/>
              </a:prstTxWarp>
            </a:bodyPr>
            <a:lstStyle/>
            <a:p>
              <a:pPr algn="ctr"/>
              <a:endParaRPr lang="en-US" sz="1800" dirty="0"/>
            </a:p>
          </p:txBody>
        </p:sp>
        <p:sp>
          <p:nvSpPr>
            <p:cNvPr id="163847" name="Rectangle 4"/>
            <p:cNvSpPr>
              <a:spLocks noChangeArrowheads="1"/>
            </p:cNvSpPr>
            <p:nvPr/>
          </p:nvSpPr>
          <p:spPr bwMode="auto">
            <a:xfrm>
              <a:off x="101" y="83"/>
              <a:ext cx="5836" cy="4689"/>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pPr algn="ctr"/>
              <a:endParaRPr lang="en-US" sz="1800" dirty="0"/>
            </a:p>
          </p:txBody>
        </p:sp>
      </p:grpSp>
      <p:sp>
        <p:nvSpPr>
          <p:cNvPr id="163843" name="Text Box 5"/>
          <p:cNvSpPr txBox="1">
            <a:spLocks noChangeArrowheads="1"/>
          </p:cNvSpPr>
          <p:nvPr/>
        </p:nvSpPr>
        <p:spPr bwMode="auto">
          <a:xfrm>
            <a:off x="434975" y="238125"/>
            <a:ext cx="8250238" cy="798513"/>
          </a:xfrm>
          <a:prstGeom prst="rect">
            <a:avLst/>
          </a:prstGeom>
          <a:noFill/>
          <a:ln w="9525">
            <a:noFill/>
            <a:round/>
            <a:headEnd/>
            <a:tailEnd/>
          </a:ln>
        </p:spPr>
        <p:txBody>
          <a:bodyPr lIns="91511" tIns="45755" rIns="91511" bIns="45755" anchor="ctr">
            <a:prstTxWarp prst="textNoShape">
              <a:avLst/>
            </a:prstTxWarp>
            <a:spAutoFit/>
          </a:bodyPr>
          <a:lstStyle/>
          <a:p>
            <a:pPr algn="ctr">
              <a:lnSpc>
                <a:spcPct val="87000"/>
              </a:lnSpc>
              <a:tabLst>
                <a:tab pos="0" algn="l"/>
                <a:tab pos="420688" algn="l"/>
                <a:tab pos="841375" algn="l"/>
                <a:tab pos="1262063" algn="l"/>
                <a:tab pos="1682750" algn="l"/>
                <a:tab pos="2105025" algn="l"/>
                <a:tab pos="2525713" algn="l"/>
                <a:tab pos="2946400" algn="l"/>
                <a:tab pos="3367088" algn="l"/>
                <a:tab pos="3789363" algn="l"/>
                <a:tab pos="4210050" algn="l"/>
                <a:tab pos="4630738" algn="l"/>
                <a:tab pos="5051425" algn="l"/>
                <a:tab pos="5473700" algn="l"/>
                <a:tab pos="5894388" algn="l"/>
                <a:tab pos="6315075" algn="l"/>
                <a:tab pos="6735763" algn="l"/>
                <a:tab pos="7158038" algn="l"/>
                <a:tab pos="7578725" algn="l"/>
                <a:tab pos="7999413" algn="l"/>
                <a:tab pos="8420100" algn="l"/>
              </a:tabLst>
            </a:pPr>
            <a:r>
              <a:rPr lang="en-GB" sz="2600" b="1" dirty="0">
                <a:solidFill>
                  <a:srgbClr val="000000"/>
                </a:solidFill>
              </a:rPr>
              <a:t>SOME OUTLYING AREAS WITH GROWING POVERTY HAVE POOR TRANSIT ACCESS</a:t>
            </a:r>
          </a:p>
        </p:txBody>
      </p:sp>
      <p:sp>
        <p:nvSpPr>
          <p:cNvPr id="163844" name="Text Box 6"/>
          <p:cNvSpPr txBox="1">
            <a:spLocks noChangeArrowheads="1"/>
          </p:cNvSpPr>
          <p:nvPr/>
        </p:nvSpPr>
        <p:spPr bwMode="auto">
          <a:xfrm>
            <a:off x="1063625" y="1143000"/>
            <a:ext cx="7016750" cy="738188"/>
          </a:xfrm>
          <a:prstGeom prst="rect">
            <a:avLst/>
          </a:prstGeom>
          <a:solidFill>
            <a:srgbClr val="FFFFFF"/>
          </a:solidFill>
          <a:ln w="12600">
            <a:solidFill>
              <a:srgbClr val="000000"/>
            </a:solidFill>
            <a:miter lim="800000"/>
            <a:headEnd/>
            <a:tailEnd/>
          </a:ln>
        </p:spPr>
        <p:txBody>
          <a:bodyPr lIns="82890" tIns="43103" rIns="82890" bIns="43103">
            <a:prstTxWarp prst="textNoShape">
              <a:avLst/>
            </a:prstTxWarp>
            <a:spAutoFit/>
          </a:bodyPr>
          <a:lstStyle/>
          <a:p>
            <a:pPr algn="ctr">
              <a:lnSpc>
                <a:spcPct val="87000"/>
              </a:lnSpc>
              <a:tabLst>
                <a:tab pos="0" algn="l"/>
                <a:tab pos="420688" algn="l"/>
                <a:tab pos="841375" algn="l"/>
                <a:tab pos="1262063" algn="l"/>
                <a:tab pos="1682750" algn="l"/>
                <a:tab pos="2105025" algn="l"/>
                <a:tab pos="2525713" algn="l"/>
                <a:tab pos="2946400" algn="l"/>
                <a:tab pos="3367088" algn="l"/>
                <a:tab pos="3789363" algn="l"/>
                <a:tab pos="4210050" algn="l"/>
                <a:tab pos="4630738" algn="l"/>
                <a:tab pos="5051425" algn="l"/>
                <a:tab pos="5473700" algn="l"/>
                <a:tab pos="5894388" algn="l"/>
                <a:tab pos="6315075" algn="l"/>
                <a:tab pos="6735763" algn="l"/>
                <a:tab pos="7158038" algn="l"/>
                <a:tab pos="7578725" algn="l"/>
                <a:tab pos="7999413" algn="l"/>
                <a:tab pos="8420100" algn="l"/>
              </a:tabLst>
            </a:pPr>
            <a:r>
              <a:rPr lang="en-GB" sz="1800" b="1" dirty="0">
                <a:solidFill>
                  <a:srgbClr val="000000"/>
                </a:solidFill>
              </a:rPr>
              <a:t>TRANSIT ACCESS SCORE, AVERAGE BY NEIGHBORHOOD/CITY</a:t>
            </a:r>
          </a:p>
        </p:txBody>
      </p:sp>
      <p:pic>
        <p:nvPicPr>
          <p:cNvPr id="163845" name="Picture 7"/>
          <p:cNvPicPr>
            <a:picLocks noChangeAspect="1" noChangeArrowheads="1"/>
          </p:cNvPicPr>
          <p:nvPr/>
        </p:nvPicPr>
        <p:blipFill>
          <a:blip r:embed="rId3"/>
          <a:srcRect/>
          <a:stretch>
            <a:fillRect/>
          </a:stretch>
        </p:blipFill>
        <p:spPr bwMode="auto">
          <a:xfrm>
            <a:off x="1055688" y="1443038"/>
            <a:ext cx="7034212" cy="5145087"/>
          </a:xfrm>
          <a:prstGeom prst="rect">
            <a:avLst/>
          </a:prstGeom>
          <a:noFill/>
          <a:ln w="9525">
            <a:noFill/>
            <a:round/>
            <a:headEnd/>
            <a:tailEnd/>
          </a:ln>
        </p:spPr>
      </p:pic>
    </p:spTree>
  </p:cSld>
  <p:clrMapOvr>
    <a:masterClrMapping/>
  </p:clrMapOvr>
  <p:transition spd="med" advTm="15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5890" name="Picture 2"/>
          <p:cNvPicPr>
            <a:picLocks noChangeAspect="1" noChangeArrowheads="1"/>
          </p:cNvPicPr>
          <p:nvPr/>
        </p:nvPicPr>
        <p:blipFill>
          <a:blip r:embed="rId3"/>
          <a:srcRect/>
          <a:stretch>
            <a:fillRect/>
          </a:stretch>
        </p:blipFill>
        <p:spPr bwMode="auto">
          <a:xfrm>
            <a:off x="1160463" y="1143000"/>
            <a:ext cx="6791325" cy="5173663"/>
          </a:xfrm>
          <a:prstGeom prst="rect">
            <a:avLst/>
          </a:prstGeom>
          <a:noFill/>
          <a:ln w="12600">
            <a:solidFill>
              <a:srgbClr val="000000"/>
            </a:solidFill>
            <a:round/>
            <a:headEnd/>
            <a:tailEnd/>
          </a:ln>
        </p:spPr>
      </p:pic>
      <p:sp>
        <p:nvSpPr>
          <p:cNvPr id="165891" name="Rectangle 3"/>
          <p:cNvSpPr>
            <a:spLocks noChangeArrowheads="1"/>
          </p:cNvSpPr>
          <p:nvPr/>
        </p:nvSpPr>
        <p:spPr bwMode="auto">
          <a:xfrm>
            <a:off x="581025" y="4740275"/>
            <a:ext cx="2901950" cy="1579563"/>
          </a:xfrm>
          <a:prstGeom prst="rect">
            <a:avLst/>
          </a:prstGeom>
          <a:solidFill>
            <a:srgbClr val="FFFFFF"/>
          </a:solidFill>
          <a:ln w="12600">
            <a:solidFill>
              <a:srgbClr val="000000"/>
            </a:solidFill>
            <a:round/>
            <a:headEnd/>
            <a:tailEnd/>
          </a:ln>
        </p:spPr>
        <p:txBody>
          <a:bodyPr lIns="91511" tIns="45755" rIns="91511" bIns="45755" anchor="ctr">
            <a:prstTxWarp prst="textNoShape">
              <a:avLst/>
            </a:prstTxWarp>
          </a:bodyPr>
          <a:lstStyle/>
          <a:p>
            <a:pPr algn="ctr">
              <a:tabLst>
                <a:tab pos="0" algn="l"/>
                <a:tab pos="420688" algn="l"/>
                <a:tab pos="841375" algn="l"/>
                <a:tab pos="1262063" algn="l"/>
                <a:tab pos="1682750" algn="l"/>
                <a:tab pos="2105025" algn="l"/>
                <a:tab pos="2525713" algn="l"/>
                <a:tab pos="2946400" algn="l"/>
                <a:tab pos="3367088" algn="l"/>
                <a:tab pos="3789363" algn="l"/>
                <a:tab pos="4210050" algn="l"/>
                <a:tab pos="4630738" algn="l"/>
                <a:tab pos="5051425" algn="l"/>
                <a:tab pos="5473700" algn="l"/>
                <a:tab pos="5894388" algn="l"/>
                <a:tab pos="6315075" algn="l"/>
                <a:tab pos="6735763" algn="l"/>
                <a:tab pos="7158038" algn="l"/>
                <a:tab pos="7578725" algn="l"/>
                <a:tab pos="7999413" algn="l"/>
                <a:tab pos="8420100" algn="l"/>
              </a:tabLst>
            </a:pPr>
            <a:r>
              <a:rPr lang="en-GB" sz="1800" b="1" dirty="0">
                <a:solidFill>
                  <a:srgbClr val="000000"/>
                </a:solidFill>
              </a:rPr>
              <a:t>PERCENTAGE OF POPULATION WITHIN ¼ MILE OF A PUBLIC GREENSPACE, BY NEIGHBORHOOD/CITY ZONE</a:t>
            </a:r>
          </a:p>
        </p:txBody>
      </p:sp>
      <p:sp>
        <p:nvSpPr>
          <p:cNvPr id="165892" name="Rectangle 4"/>
          <p:cNvSpPr>
            <a:spLocks noChangeArrowheads="1"/>
          </p:cNvSpPr>
          <p:nvPr/>
        </p:nvSpPr>
        <p:spPr bwMode="auto">
          <a:xfrm>
            <a:off x="458788" y="481013"/>
            <a:ext cx="8224837" cy="527050"/>
          </a:xfrm>
          <a:prstGeom prst="rect">
            <a:avLst/>
          </a:prstGeom>
          <a:noFill/>
          <a:ln w="9525">
            <a:noFill/>
            <a:round/>
            <a:headEnd/>
            <a:tailEnd/>
          </a:ln>
        </p:spPr>
        <p:txBody>
          <a:bodyPr lIns="91511" tIns="45755" rIns="91511" bIns="45755" anchor="ctr">
            <a:prstTxWarp prst="textNoShape">
              <a:avLst/>
            </a:prstTxWarp>
          </a:bodyPr>
          <a:lstStyle/>
          <a:p>
            <a:pPr algn="ctr">
              <a:lnSpc>
                <a:spcPct val="87000"/>
              </a:lnSpc>
              <a:tabLst>
                <a:tab pos="0" algn="l"/>
                <a:tab pos="420688" algn="l"/>
                <a:tab pos="841375" algn="l"/>
                <a:tab pos="1262063" algn="l"/>
                <a:tab pos="1682750" algn="l"/>
                <a:tab pos="2105025" algn="l"/>
                <a:tab pos="2525713" algn="l"/>
                <a:tab pos="2946400" algn="l"/>
                <a:tab pos="3367088" algn="l"/>
                <a:tab pos="3789363" algn="l"/>
                <a:tab pos="4210050" algn="l"/>
                <a:tab pos="4630738" algn="l"/>
                <a:tab pos="5051425" algn="l"/>
                <a:tab pos="5473700" algn="l"/>
                <a:tab pos="5894388" algn="l"/>
                <a:tab pos="6315075" algn="l"/>
                <a:tab pos="6735763" algn="l"/>
                <a:tab pos="7158038" algn="l"/>
                <a:tab pos="7578725" algn="l"/>
                <a:tab pos="7999413" algn="l"/>
                <a:tab pos="8420100" algn="l"/>
              </a:tabLst>
            </a:pPr>
            <a:r>
              <a:rPr lang="en-GB" sz="1800" b="1" dirty="0">
                <a:solidFill>
                  <a:srgbClr val="000000"/>
                </a:solidFill>
              </a:rPr>
              <a:t>POOR PEOPLE AND PEOPLE OF COLOR  </a:t>
            </a:r>
            <a:br>
              <a:rPr lang="en-GB" sz="1800" b="1" dirty="0">
                <a:solidFill>
                  <a:srgbClr val="000000"/>
                </a:solidFill>
              </a:rPr>
            </a:br>
            <a:r>
              <a:rPr lang="en-GB" sz="1800" b="1" dirty="0">
                <a:solidFill>
                  <a:srgbClr val="000000"/>
                </a:solidFill>
              </a:rPr>
              <a:t>HAVE WORSE ACCESS TO PUBLIC GREENSPACE AND NATURE</a:t>
            </a:r>
          </a:p>
        </p:txBody>
      </p:sp>
    </p:spTree>
  </p:cSld>
  <p:clrMapOvr>
    <a:masterClrMapping/>
  </p:clrMapOvr>
  <p:transition spd="med" advTm="149"/>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4825"/>
            <a:chOff x="0" y="0"/>
            <a:chExt cx="6046" cy="4894"/>
          </a:xfrm>
        </p:grpSpPr>
        <p:sp>
          <p:nvSpPr>
            <p:cNvPr id="167953" name="Rectangle 3"/>
            <p:cNvSpPr>
              <a:spLocks noChangeArrowheads="1"/>
            </p:cNvSpPr>
            <p:nvPr/>
          </p:nvSpPr>
          <p:spPr bwMode="auto">
            <a:xfrm>
              <a:off x="0" y="0"/>
              <a:ext cx="6047" cy="4895"/>
            </a:xfrm>
            <a:prstGeom prst="rect">
              <a:avLst/>
            </a:prstGeom>
            <a:solidFill>
              <a:srgbClr val="99CC00"/>
            </a:solidFill>
            <a:ln w="9525">
              <a:noFill/>
              <a:round/>
              <a:headEnd/>
              <a:tailEnd/>
            </a:ln>
          </p:spPr>
          <p:txBody>
            <a:bodyPr wrap="none" anchor="ctr">
              <a:prstTxWarp prst="textNoShape">
                <a:avLst/>
              </a:prstTxWarp>
            </a:bodyPr>
            <a:lstStyle/>
            <a:p>
              <a:pPr algn="ctr"/>
              <a:endParaRPr lang="en-US" sz="1800" dirty="0"/>
            </a:p>
          </p:txBody>
        </p:sp>
        <p:sp>
          <p:nvSpPr>
            <p:cNvPr id="167954" name="Rectangle 4"/>
            <p:cNvSpPr>
              <a:spLocks noChangeArrowheads="1"/>
            </p:cNvSpPr>
            <p:nvPr/>
          </p:nvSpPr>
          <p:spPr bwMode="auto">
            <a:xfrm>
              <a:off x="101" y="83"/>
              <a:ext cx="5836" cy="4689"/>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pPr algn="ctr"/>
              <a:endParaRPr lang="en-US" sz="1800" dirty="0"/>
            </a:p>
          </p:txBody>
        </p:sp>
      </p:grpSp>
      <p:sp>
        <p:nvSpPr>
          <p:cNvPr id="167939" name="Text Box 5"/>
          <p:cNvSpPr txBox="1">
            <a:spLocks noChangeArrowheads="1"/>
          </p:cNvSpPr>
          <p:nvPr/>
        </p:nvSpPr>
        <p:spPr bwMode="auto">
          <a:xfrm>
            <a:off x="1384300" y="701675"/>
            <a:ext cx="6375400" cy="1200150"/>
          </a:xfrm>
          <a:prstGeom prst="rect">
            <a:avLst/>
          </a:prstGeom>
          <a:solidFill>
            <a:srgbClr val="FFFFFF"/>
          </a:solidFill>
          <a:ln w="12600">
            <a:solidFill>
              <a:srgbClr val="000000"/>
            </a:solidFill>
            <a:round/>
            <a:headEnd/>
            <a:tailEnd/>
          </a:ln>
        </p:spPr>
        <p:txBody>
          <a:bodyPr lIns="91511" tIns="45755" rIns="91511" bIns="45755" anchor="ctr">
            <a:prstTxWarp prst="textNoShape">
              <a:avLst/>
            </a:prstTxWarp>
            <a:spAutoFit/>
          </a:bodyPr>
          <a:lstStyle/>
          <a:p>
            <a:pPr algn="ctr">
              <a:tabLst>
                <a:tab pos="0" algn="l"/>
                <a:tab pos="420688" algn="l"/>
                <a:tab pos="841375" algn="l"/>
                <a:tab pos="1262063" algn="l"/>
                <a:tab pos="1682750" algn="l"/>
                <a:tab pos="2105025" algn="l"/>
                <a:tab pos="2525713" algn="l"/>
                <a:tab pos="2946400" algn="l"/>
                <a:tab pos="3367088" algn="l"/>
                <a:tab pos="3789363" algn="l"/>
                <a:tab pos="4210050" algn="l"/>
                <a:tab pos="4630738" algn="l"/>
                <a:tab pos="5051425" algn="l"/>
                <a:tab pos="5473700" algn="l"/>
                <a:tab pos="5894388" algn="l"/>
                <a:tab pos="6315075" algn="l"/>
                <a:tab pos="6735763" algn="l"/>
                <a:tab pos="7158038" algn="l"/>
                <a:tab pos="7578725" algn="l"/>
                <a:tab pos="7999413" algn="l"/>
                <a:tab pos="8420100" algn="l"/>
              </a:tabLst>
            </a:pPr>
            <a:r>
              <a:rPr lang="en-GB" sz="1800" b="1" dirty="0">
                <a:solidFill>
                  <a:srgbClr val="000000"/>
                </a:solidFill>
              </a:rPr>
              <a:t>PERCENTAGE SIDEWALK COVERAGE AROUND ELEMENTARY AND MIDDLE SCHOOLS</a:t>
            </a:r>
          </a:p>
        </p:txBody>
      </p:sp>
      <p:pic>
        <p:nvPicPr>
          <p:cNvPr id="167940" name="Picture 6"/>
          <p:cNvPicPr>
            <a:picLocks noChangeAspect="1" noChangeArrowheads="1"/>
          </p:cNvPicPr>
          <p:nvPr/>
        </p:nvPicPr>
        <p:blipFill>
          <a:blip r:embed="rId4"/>
          <a:srcRect/>
          <a:stretch>
            <a:fillRect/>
          </a:stretch>
        </p:blipFill>
        <p:spPr bwMode="auto">
          <a:xfrm>
            <a:off x="1406525" y="1601788"/>
            <a:ext cx="6354763" cy="5054600"/>
          </a:xfrm>
          <a:prstGeom prst="rect">
            <a:avLst/>
          </a:prstGeom>
          <a:noFill/>
          <a:ln w="12600">
            <a:solidFill>
              <a:srgbClr val="000000"/>
            </a:solidFill>
            <a:round/>
            <a:headEnd/>
            <a:tailEnd/>
          </a:ln>
        </p:spPr>
      </p:pic>
      <p:sp>
        <p:nvSpPr>
          <p:cNvPr id="105479" name="Oval 7"/>
          <p:cNvSpPr>
            <a:spLocks noChangeArrowheads="1"/>
          </p:cNvSpPr>
          <p:nvPr/>
        </p:nvSpPr>
        <p:spPr bwMode="auto">
          <a:xfrm>
            <a:off x="2079625" y="3708400"/>
            <a:ext cx="219075" cy="203200"/>
          </a:xfrm>
          <a:prstGeom prst="ellipse">
            <a:avLst/>
          </a:prstGeom>
          <a:noFill/>
          <a:ln w="25560">
            <a:solidFill>
              <a:srgbClr val="FF00FF"/>
            </a:solidFill>
            <a:miter lim="800000"/>
            <a:headEnd/>
            <a:tailEnd/>
          </a:ln>
        </p:spPr>
        <p:txBody>
          <a:bodyPr wrap="none" lIns="84216" tIns="42108" rIns="84216" bIns="42108" anchor="ctr">
            <a:prstTxWarp prst="textNoShape">
              <a:avLst/>
            </a:prstTxWarp>
          </a:bodyPr>
          <a:lstStyle/>
          <a:p>
            <a:pPr algn="ctr"/>
            <a:endParaRPr lang="en-US" sz="1800" dirty="0"/>
          </a:p>
        </p:txBody>
      </p:sp>
      <p:sp>
        <p:nvSpPr>
          <p:cNvPr id="105480" name="Oval 8"/>
          <p:cNvSpPr>
            <a:spLocks noChangeArrowheads="1"/>
          </p:cNvSpPr>
          <p:nvPr/>
        </p:nvSpPr>
        <p:spPr bwMode="auto">
          <a:xfrm>
            <a:off x="3957638" y="3938588"/>
            <a:ext cx="217487" cy="201612"/>
          </a:xfrm>
          <a:prstGeom prst="ellipse">
            <a:avLst/>
          </a:prstGeom>
          <a:noFill/>
          <a:ln w="25560">
            <a:solidFill>
              <a:srgbClr val="FF00FF"/>
            </a:solidFill>
            <a:miter lim="800000"/>
            <a:headEnd/>
            <a:tailEnd/>
          </a:ln>
        </p:spPr>
        <p:txBody>
          <a:bodyPr wrap="none" lIns="84216" tIns="42108" rIns="84216" bIns="42108" anchor="ctr">
            <a:prstTxWarp prst="textNoShape">
              <a:avLst/>
            </a:prstTxWarp>
          </a:bodyPr>
          <a:lstStyle/>
          <a:p>
            <a:pPr algn="ctr"/>
            <a:endParaRPr lang="en-US" sz="1800" dirty="0"/>
          </a:p>
        </p:txBody>
      </p:sp>
      <p:sp>
        <p:nvSpPr>
          <p:cNvPr id="105481" name="Oval 9"/>
          <p:cNvSpPr>
            <a:spLocks noChangeArrowheads="1"/>
          </p:cNvSpPr>
          <p:nvPr/>
        </p:nvSpPr>
        <p:spPr bwMode="auto">
          <a:xfrm>
            <a:off x="1887538" y="3765550"/>
            <a:ext cx="217487" cy="201613"/>
          </a:xfrm>
          <a:prstGeom prst="ellipse">
            <a:avLst/>
          </a:prstGeom>
          <a:noFill/>
          <a:ln w="25560">
            <a:solidFill>
              <a:srgbClr val="FF00FF"/>
            </a:solidFill>
            <a:miter lim="800000"/>
            <a:headEnd/>
            <a:tailEnd/>
          </a:ln>
        </p:spPr>
        <p:txBody>
          <a:bodyPr wrap="none" lIns="84216" tIns="42108" rIns="84216" bIns="42108" anchor="ctr">
            <a:prstTxWarp prst="textNoShape">
              <a:avLst/>
            </a:prstTxWarp>
          </a:bodyPr>
          <a:lstStyle/>
          <a:p>
            <a:pPr algn="ctr"/>
            <a:endParaRPr lang="en-US" sz="1800" dirty="0"/>
          </a:p>
        </p:txBody>
      </p:sp>
      <p:sp>
        <p:nvSpPr>
          <p:cNvPr id="105482" name="Oval 10"/>
          <p:cNvSpPr>
            <a:spLocks noChangeArrowheads="1"/>
          </p:cNvSpPr>
          <p:nvPr/>
        </p:nvSpPr>
        <p:spPr bwMode="auto">
          <a:xfrm>
            <a:off x="5984875" y="3765550"/>
            <a:ext cx="217488" cy="201613"/>
          </a:xfrm>
          <a:prstGeom prst="ellipse">
            <a:avLst/>
          </a:prstGeom>
          <a:noFill/>
          <a:ln w="25560">
            <a:solidFill>
              <a:srgbClr val="FF00FF"/>
            </a:solidFill>
            <a:miter lim="800000"/>
            <a:headEnd/>
            <a:tailEnd/>
          </a:ln>
        </p:spPr>
        <p:txBody>
          <a:bodyPr wrap="none" lIns="84216" tIns="42108" rIns="84216" bIns="42108" anchor="ctr">
            <a:prstTxWarp prst="textNoShape">
              <a:avLst/>
            </a:prstTxWarp>
          </a:bodyPr>
          <a:lstStyle/>
          <a:p>
            <a:pPr algn="ctr"/>
            <a:endParaRPr lang="en-US" sz="1800" dirty="0"/>
          </a:p>
        </p:txBody>
      </p:sp>
      <p:sp>
        <p:nvSpPr>
          <p:cNvPr id="105483" name="Oval 11"/>
          <p:cNvSpPr>
            <a:spLocks noChangeArrowheads="1"/>
          </p:cNvSpPr>
          <p:nvPr/>
        </p:nvSpPr>
        <p:spPr bwMode="auto">
          <a:xfrm>
            <a:off x="5794375" y="3506788"/>
            <a:ext cx="217488" cy="201612"/>
          </a:xfrm>
          <a:prstGeom prst="ellipse">
            <a:avLst/>
          </a:prstGeom>
          <a:noFill/>
          <a:ln w="25560">
            <a:solidFill>
              <a:srgbClr val="FF00FF"/>
            </a:solidFill>
            <a:miter lim="800000"/>
            <a:headEnd/>
            <a:tailEnd/>
          </a:ln>
        </p:spPr>
        <p:txBody>
          <a:bodyPr wrap="none" lIns="84216" tIns="42108" rIns="84216" bIns="42108" anchor="ctr">
            <a:prstTxWarp prst="textNoShape">
              <a:avLst/>
            </a:prstTxWarp>
          </a:bodyPr>
          <a:lstStyle/>
          <a:p>
            <a:pPr algn="ctr"/>
            <a:endParaRPr lang="en-US" sz="1800" dirty="0"/>
          </a:p>
        </p:txBody>
      </p:sp>
      <p:sp>
        <p:nvSpPr>
          <p:cNvPr id="105484" name="Oval 12"/>
          <p:cNvSpPr>
            <a:spLocks noChangeArrowheads="1"/>
          </p:cNvSpPr>
          <p:nvPr/>
        </p:nvSpPr>
        <p:spPr bwMode="auto">
          <a:xfrm>
            <a:off x="6175375" y="3762375"/>
            <a:ext cx="217488" cy="201613"/>
          </a:xfrm>
          <a:prstGeom prst="ellipse">
            <a:avLst/>
          </a:prstGeom>
          <a:noFill/>
          <a:ln w="25560">
            <a:solidFill>
              <a:srgbClr val="FF00FF"/>
            </a:solidFill>
            <a:miter lim="800000"/>
            <a:headEnd/>
            <a:tailEnd/>
          </a:ln>
        </p:spPr>
        <p:txBody>
          <a:bodyPr wrap="none" lIns="84216" tIns="42108" rIns="84216" bIns="42108" anchor="ctr">
            <a:prstTxWarp prst="textNoShape">
              <a:avLst/>
            </a:prstTxWarp>
          </a:bodyPr>
          <a:lstStyle/>
          <a:p>
            <a:pPr algn="ctr"/>
            <a:endParaRPr lang="en-US" sz="1800" dirty="0"/>
          </a:p>
        </p:txBody>
      </p:sp>
      <p:sp>
        <p:nvSpPr>
          <p:cNvPr id="105485" name="Oval 13"/>
          <p:cNvSpPr>
            <a:spLocks noChangeArrowheads="1"/>
          </p:cNvSpPr>
          <p:nvPr/>
        </p:nvSpPr>
        <p:spPr bwMode="auto">
          <a:xfrm rot="-2040000">
            <a:off x="6337300" y="3873500"/>
            <a:ext cx="180975" cy="314325"/>
          </a:xfrm>
          <a:prstGeom prst="ellipse">
            <a:avLst/>
          </a:prstGeom>
          <a:noFill/>
          <a:ln w="25560">
            <a:solidFill>
              <a:srgbClr val="FF00FF"/>
            </a:solidFill>
            <a:miter lim="800000"/>
            <a:headEnd/>
            <a:tailEnd/>
          </a:ln>
        </p:spPr>
        <p:txBody>
          <a:bodyPr wrap="none" lIns="84216" tIns="42108" rIns="84216" bIns="42108" anchor="ctr">
            <a:prstTxWarp prst="textNoShape">
              <a:avLst/>
            </a:prstTxWarp>
          </a:bodyPr>
          <a:lstStyle/>
          <a:p>
            <a:pPr algn="ctr"/>
            <a:endParaRPr lang="en-US" sz="1800" dirty="0"/>
          </a:p>
        </p:txBody>
      </p:sp>
      <p:sp>
        <p:nvSpPr>
          <p:cNvPr id="105486" name="Oval 14"/>
          <p:cNvSpPr>
            <a:spLocks noChangeArrowheads="1"/>
          </p:cNvSpPr>
          <p:nvPr/>
        </p:nvSpPr>
        <p:spPr bwMode="auto">
          <a:xfrm>
            <a:off x="6011863" y="3933825"/>
            <a:ext cx="163512" cy="158750"/>
          </a:xfrm>
          <a:prstGeom prst="ellipse">
            <a:avLst/>
          </a:prstGeom>
          <a:noFill/>
          <a:ln w="25560">
            <a:solidFill>
              <a:srgbClr val="FF00FF"/>
            </a:solidFill>
            <a:miter lim="800000"/>
            <a:headEnd/>
            <a:tailEnd/>
          </a:ln>
        </p:spPr>
        <p:txBody>
          <a:bodyPr wrap="none" lIns="84216" tIns="42108" rIns="84216" bIns="42108" anchor="ctr">
            <a:prstTxWarp prst="textNoShape">
              <a:avLst/>
            </a:prstTxWarp>
          </a:bodyPr>
          <a:lstStyle/>
          <a:p>
            <a:pPr algn="ctr"/>
            <a:endParaRPr lang="en-US" sz="1800" dirty="0"/>
          </a:p>
        </p:txBody>
      </p:sp>
      <p:sp>
        <p:nvSpPr>
          <p:cNvPr id="105487" name="Oval 15"/>
          <p:cNvSpPr>
            <a:spLocks noChangeArrowheads="1"/>
          </p:cNvSpPr>
          <p:nvPr/>
        </p:nvSpPr>
        <p:spPr bwMode="auto">
          <a:xfrm>
            <a:off x="5981700" y="4103688"/>
            <a:ext cx="190500" cy="157162"/>
          </a:xfrm>
          <a:prstGeom prst="ellipse">
            <a:avLst/>
          </a:prstGeom>
          <a:noFill/>
          <a:ln w="25560">
            <a:solidFill>
              <a:srgbClr val="FF00FF"/>
            </a:solidFill>
            <a:miter lim="800000"/>
            <a:headEnd/>
            <a:tailEnd/>
          </a:ln>
        </p:spPr>
        <p:txBody>
          <a:bodyPr wrap="none" lIns="84216" tIns="42108" rIns="84216" bIns="42108" anchor="ctr">
            <a:prstTxWarp prst="textNoShape">
              <a:avLst/>
            </a:prstTxWarp>
          </a:bodyPr>
          <a:lstStyle/>
          <a:p>
            <a:pPr algn="ctr"/>
            <a:endParaRPr lang="en-US" sz="1800" dirty="0"/>
          </a:p>
        </p:txBody>
      </p:sp>
      <p:sp>
        <p:nvSpPr>
          <p:cNvPr id="105488" name="Oval 16"/>
          <p:cNvSpPr>
            <a:spLocks noChangeArrowheads="1"/>
          </p:cNvSpPr>
          <p:nvPr/>
        </p:nvSpPr>
        <p:spPr bwMode="auto">
          <a:xfrm>
            <a:off x="6688138" y="3675063"/>
            <a:ext cx="217487" cy="201612"/>
          </a:xfrm>
          <a:prstGeom prst="ellipse">
            <a:avLst/>
          </a:prstGeom>
          <a:noFill/>
          <a:ln w="25560">
            <a:solidFill>
              <a:srgbClr val="FF00FF"/>
            </a:solidFill>
            <a:miter lim="800000"/>
            <a:headEnd/>
            <a:tailEnd/>
          </a:ln>
        </p:spPr>
        <p:txBody>
          <a:bodyPr wrap="none" lIns="84216" tIns="42108" rIns="84216" bIns="42108" anchor="ctr">
            <a:prstTxWarp prst="textNoShape">
              <a:avLst/>
            </a:prstTxWarp>
          </a:bodyPr>
          <a:lstStyle/>
          <a:p>
            <a:pPr algn="ctr"/>
            <a:endParaRPr lang="en-US" sz="1800" dirty="0"/>
          </a:p>
        </p:txBody>
      </p:sp>
      <p:sp>
        <p:nvSpPr>
          <p:cNvPr id="167951" name="Rectangle 17"/>
          <p:cNvSpPr>
            <a:spLocks noChangeArrowheads="1"/>
          </p:cNvSpPr>
          <p:nvPr/>
        </p:nvSpPr>
        <p:spPr bwMode="auto">
          <a:xfrm>
            <a:off x="581025" y="201613"/>
            <a:ext cx="8250238" cy="800100"/>
          </a:xfrm>
          <a:prstGeom prst="rect">
            <a:avLst/>
          </a:prstGeom>
          <a:noFill/>
          <a:ln w="9525">
            <a:noFill/>
            <a:round/>
            <a:headEnd/>
            <a:tailEnd/>
          </a:ln>
        </p:spPr>
        <p:txBody>
          <a:bodyPr lIns="91511" tIns="45755" rIns="91511" bIns="45755" anchor="ctr">
            <a:prstTxWarp prst="textNoShape">
              <a:avLst/>
            </a:prstTxWarp>
          </a:bodyPr>
          <a:lstStyle/>
          <a:p>
            <a:pPr algn="ctr">
              <a:lnSpc>
                <a:spcPct val="81000"/>
              </a:lnSpc>
              <a:tabLst>
                <a:tab pos="0" algn="l"/>
                <a:tab pos="420688" algn="l"/>
                <a:tab pos="841375" algn="l"/>
                <a:tab pos="1262063" algn="l"/>
                <a:tab pos="1682750" algn="l"/>
                <a:tab pos="2105025" algn="l"/>
                <a:tab pos="2525713" algn="l"/>
                <a:tab pos="2946400" algn="l"/>
                <a:tab pos="3367088" algn="l"/>
                <a:tab pos="3789363" algn="l"/>
                <a:tab pos="4210050" algn="l"/>
                <a:tab pos="4630738" algn="l"/>
                <a:tab pos="5051425" algn="l"/>
                <a:tab pos="5473700" algn="l"/>
                <a:tab pos="5894388" algn="l"/>
                <a:tab pos="6315075" algn="l"/>
                <a:tab pos="6735763" algn="l"/>
                <a:tab pos="7158038" algn="l"/>
                <a:tab pos="7578725" algn="l"/>
                <a:tab pos="7999413" algn="l"/>
                <a:tab pos="8420100" algn="l"/>
              </a:tabLst>
            </a:pPr>
            <a:r>
              <a:rPr lang="en-GB" b="1" dirty="0">
                <a:solidFill>
                  <a:srgbClr val="000000"/>
                </a:solidFill>
              </a:rPr>
              <a:t>AREAS OF INCREASING POVERTY HAVE POOR WALKING ACCESS</a:t>
            </a:r>
          </a:p>
        </p:txBody>
      </p:sp>
      <p:sp>
        <p:nvSpPr>
          <p:cNvPr id="105490" name="Oval 18"/>
          <p:cNvSpPr>
            <a:spLocks noChangeArrowheads="1"/>
          </p:cNvSpPr>
          <p:nvPr/>
        </p:nvSpPr>
        <p:spPr bwMode="auto">
          <a:xfrm rot="1800000">
            <a:off x="5880100" y="3970338"/>
            <a:ext cx="152400" cy="276225"/>
          </a:xfrm>
          <a:prstGeom prst="ellipse">
            <a:avLst/>
          </a:prstGeom>
          <a:noFill/>
          <a:ln w="25560">
            <a:solidFill>
              <a:srgbClr val="FF00FF"/>
            </a:solidFill>
            <a:miter lim="800000"/>
            <a:headEnd/>
            <a:tailEnd/>
          </a:ln>
        </p:spPr>
        <p:txBody>
          <a:bodyPr wrap="none" lIns="84216" tIns="42108" rIns="84216" bIns="42108" anchor="ctr">
            <a:prstTxWarp prst="textNoShape">
              <a:avLst/>
            </a:prstTxWarp>
          </a:bodyPr>
          <a:lstStyle/>
          <a:p>
            <a:pPr algn="ctr"/>
            <a:endParaRPr lang="en-US" sz="1800" dirty="0"/>
          </a:p>
        </p:txBody>
      </p:sp>
    </p:spTree>
    <p:custDataLst>
      <p:tags r:id="rId1"/>
    </p:custDataLst>
  </p:cSld>
  <p:clrMapOvr>
    <a:masterClrMapping/>
  </p:clrMapOvr>
  <p:transition spd="med" advTm="73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5481"/>
                                        </p:tgtEl>
                                        <p:attrNameLst>
                                          <p:attrName>style.visibility</p:attrName>
                                        </p:attrNameLst>
                                      </p:cBhvr>
                                      <p:to>
                                        <p:strVal val="visible"/>
                                      </p:to>
                                    </p:set>
                                    <p:anim calcmode="lin" valueType="num">
                                      <p:cBhvr>
                                        <p:cTn id="7" dur="500" fill="hold"/>
                                        <p:tgtEl>
                                          <p:spTgt spid="105481"/>
                                        </p:tgtEl>
                                        <p:attrNameLst>
                                          <p:attrName>ppt_x</p:attrName>
                                        </p:attrNameLst>
                                      </p:cBhvr>
                                      <p:tavLst>
                                        <p:tav tm="100000">
                                          <p:val>
                                            <p:strVal val="#ppt_x"/>
                                          </p:val>
                                        </p:tav>
                                        <p:tav>
                                          <p:val>
                                            <p:strVal val="#ppt_x"/>
                                          </p:val>
                                        </p:tav>
                                      </p:tavLst>
                                    </p:anim>
                                    <p:anim calcmode="lin" valueType="num">
                                      <p:cBhvr>
                                        <p:cTn id="8" dur="500" fill="hold"/>
                                        <p:tgtEl>
                                          <p:spTgt spid="105481"/>
                                        </p:tgtEl>
                                        <p:attrNameLst>
                                          <p:attrName>ppt_y</p:attrName>
                                        </p:attrNameLst>
                                      </p:cBhvr>
                                      <p:tavLst>
                                        <p:tav tm="100000">
                                          <p:val>
                                            <p:strVal val="1+#ppt_h/2"/>
                                          </p:val>
                                        </p:tav>
                                        <p:tav>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5479"/>
                                        </p:tgtEl>
                                        <p:attrNameLst>
                                          <p:attrName>style.visibility</p:attrName>
                                        </p:attrNameLst>
                                      </p:cBhvr>
                                      <p:to>
                                        <p:strVal val="visible"/>
                                      </p:to>
                                    </p:set>
                                    <p:anim calcmode="lin" valueType="num">
                                      <p:cBhvr>
                                        <p:cTn id="11" dur="500" fill="hold"/>
                                        <p:tgtEl>
                                          <p:spTgt spid="105479"/>
                                        </p:tgtEl>
                                        <p:attrNameLst>
                                          <p:attrName>ppt_x</p:attrName>
                                        </p:attrNameLst>
                                      </p:cBhvr>
                                      <p:tavLst>
                                        <p:tav tm="100000">
                                          <p:val>
                                            <p:strVal val="#ppt_x"/>
                                          </p:val>
                                        </p:tav>
                                        <p:tav>
                                          <p:val>
                                            <p:strVal val="#ppt_x"/>
                                          </p:val>
                                        </p:tav>
                                      </p:tavLst>
                                    </p:anim>
                                    <p:anim calcmode="lin" valueType="num">
                                      <p:cBhvr>
                                        <p:cTn id="12" dur="500" fill="hold"/>
                                        <p:tgtEl>
                                          <p:spTgt spid="105479"/>
                                        </p:tgtEl>
                                        <p:attrNameLst>
                                          <p:attrName>ppt_y</p:attrName>
                                        </p:attrNameLst>
                                      </p:cBhvr>
                                      <p:tavLst>
                                        <p:tav tm="100000">
                                          <p:val>
                                            <p:strVal val="1+#ppt_h/2"/>
                                          </p:val>
                                        </p:tav>
                                        <p:tav>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5480"/>
                                        </p:tgtEl>
                                        <p:attrNameLst>
                                          <p:attrName>style.visibility</p:attrName>
                                        </p:attrNameLst>
                                      </p:cBhvr>
                                      <p:to>
                                        <p:strVal val="visible"/>
                                      </p:to>
                                    </p:set>
                                    <p:anim calcmode="lin" valueType="num">
                                      <p:cBhvr>
                                        <p:cTn id="15" dur="500" fill="hold"/>
                                        <p:tgtEl>
                                          <p:spTgt spid="105480"/>
                                        </p:tgtEl>
                                        <p:attrNameLst>
                                          <p:attrName>ppt_x</p:attrName>
                                        </p:attrNameLst>
                                      </p:cBhvr>
                                      <p:tavLst>
                                        <p:tav tm="100000">
                                          <p:val>
                                            <p:strVal val="#ppt_x"/>
                                          </p:val>
                                        </p:tav>
                                        <p:tav>
                                          <p:val>
                                            <p:strVal val="#ppt_x"/>
                                          </p:val>
                                        </p:tav>
                                      </p:tavLst>
                                    </p:anim>
                                    <p:anim calcmode="lin" valueType="num">
                                      <p:cBhvr>
                                        <p:cTn id="16" dur="500" fill="hold"/>
                                        <p:tgtEl>
                                          <p:spTgt spid="105480"/>
                                        </p:tgtEl>
                                        <p:attrNameLst>
                                          <p:attrName>ppt_y</p:attrName>
                                        </p:attrNameLst>
                                      </p:cBhvr>
                                      <p:tavLst>
                                        <p:tav tm="100000">
                                          <p:val>
                                            <p:strVal val="1+#ppt_h/2"/>
                                          </p:val>
                                        </p:tav>
                                        <p:tav>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5490"/>
                                        </p:tgtEl>
                                        <p:attrNameLst>
                                          <p:attrName>style.visibility</p:attrName>
                                        </p:attrNameLst>
                                      </p:cBhvr>
                                      <p:to>
                                        <p:strVal val="visible"/>
                                      </p:to>
                                    </p:set>
                                    <p:anim calcmode="lin" valueType="num">
                                      <p:cBhvr>
                                        <p:cTn id="19" dur="500" fill="hold"/>
                                        <p:tgtEl>
                                          <p:spTgt spid="105490"/>
                                        </p:tgtEl>
                                        <p:attrNameLst>
                                          <p:attrName>ppt_x</p:attrName>
                                        </p:attrNameLst>
                                      </p:cBhvr>
                                      <p:tavLst>
                                        <p:tav tm="100000">
                                          <p:val>
                                            <p:strVal val="#ppt_x"/>
                                          </p:val>
                                        </p:tav>
                                        <p:tav>
                                          <p:val>
                                            <p:strVal val="#ppt_x"/>
                                          </p:val>
                                        </p:tav>
                                      </p:tavLst>
                                    </p:anim>
                                    <p:anim calcmode="lin" valueType="num">
                                      <p:cBhvr>
                                        <p:cTn id="20" dur="500" fill="hold"/>
                                        <p:tgtEl>
                                          <p:spTgt spid="105490"/>
                                        </p:tgtEl>
                                        <p:attrNameLst>
                                          <p:attrName>ppt_y</p:attrName>
                                        </p:attrNameLst>
                                      </p:cBhvr>
                                      <p:tavLst>
                                        <p:tav tm="100000">
                                          <p:val>
                                            <p:strVal val="1+#ppt_h/2"/>
                                          </p:val>
                                        </p:tav>
                                        <p:tav>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5487"/>
                                        </p:tgtEl>
                                        <p:attrNameLst>
                                          <p:attrName>style.visibility</p:attrName>
                                        </p:attrNameLst>
                                      </p:cBhvr>
                                      <p:to>
                                        <p:strVal val="visible"/>
                                      </p:to>
                                    </p:set>
                                    <p:anim calcmode="lin" valueType="num">
                                      <p:cBhvr>
                                        <p:cTn id="23" dur="500" fill="hold"/>
                                        <p:tgtEl>
                                          <p:spTgt spid="105487"/>
                                        </p:tgtEl>
                                        <p:attrNameLst>
                                          <p:attrName>ppt_x</p:attrName>
                                        </p:attrNameLst>
                                      </p:cBhvr>
                                      <p:tavLst>
                                        <p:tav tm="100000">
                                          <p:val>
                                            <p:strVal val="#ppt_x"/>
                                          </p:val>
                                        </p:tav>
                                        <p:tav>
                                          <p:val>
                                            <p:strVal val="#ppt_x"/>
                                          </p:val>
                                        </p:tav>
                                      </p:tavLst>
                                    </p:anim>
                                    <p:anim calcmode="lin" valueType="num">
                                      <p:cBhvr>
                                        <p:cTn id="24" dur="500" fill="hold"/>
                                        <p:tgtEl>
                                          <p:spTgt spid="105487"/>
                                        </p:tgtEl>
                                        <p:attrNameLst>
                                          <p:attrName>ppt_y</p:attrName>
                                        </p:attrNameLst>
                                      </p:cBhvr>
                                      <p:tavLst>
                                        <p:tav tm="100000">
                                          <p:val>
                                            <p:strVal val="1+#ppt_h/2"/>
                                          </p:val>
                                        </p:tav>
                                        <p:tav>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5486"/>
                                        </p:tgtEl>
                                        <p:attrNameLst>
                                          <p:attrName>style.visibility</p:attrName>
                                        </p:attrNameLst>
                                      </p:cBhvr>
                                      <p:to>
                                        <p:strVal val="visible"/>
                                      </p:to>
                                    </p:set>
                                    <p:anim calcmode="lin" valueType="num">
                                      <p:cBhvr>
                                        <p:cTn id="27" dur="500" fill="hold"/>
                                        <p:tgtEl>
                                          <p:spTgt spid="105486"/>
                                        </p:tgtEl>
                                        <p:attrNameLst>
                                          <p:attrName>ppt_x</p:attrName>
                                        </p:attrNameLst>
                                      </p:cBhvr>
                                      <p:tavLst>
                                        <p:tav tm="100000">
                                          <p:val>
                                            <p:strVal val="#ppt_x"/>
                                          </p:val>
                                        </p:tav>
                                        <p:tav>
                                          <p:val>
                                            <p:strVal val="#ppt_x"/>
                                          </p:val>
                                        </p:tav>
                                      </p:tavLst>
                                    </p:anim>
                                    <p:anim calcmode="lin" valueType="num">
                                      <p:cBhvr>
                                        <p:cTn id="28" dur="500" fill="hold"/>
                                        <p:tgtEl>
                                          <p:spTgt spid="105486"/>
                                        </p:tgtEl>
                                        <p:attrNameLst>
                                          <p:attrName>ppt_y</p:attrName>
                                        </p:attrNameLst>
                                      </p:cBhvr>
                                      <p:tavLst>
                                        <p:tav tm="100000">
                                          <p:val>
                                            <p:strVal val="1+#ppt_h/2"/>
                                          </p:val>
                                        </p:tav>
                                        <p:tav>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5482"/>
                                        </p:tgtEl>
                                        <p:attrNameLst>
                                          <p:attrName>style.visibility</p:attrName>
                                        </p:attrNameLst>
                                      </p:cBhvr>
                                      <p:to>
                                        <p:strVal val="visible"/>
                                      </p:to>
                                    </p:set>
                                    <p:anim calcmode="lin" valueType="num">
                                      <p:cBhvr>
                                        <p:cTn id="31" dur="500" fill="hold"/>
                                        <p:tgtEl>
                                          <p:spTgt spid="105482"/>
                                        </p:tgtEl>
                                        <p:attrNameLst>
                                          <p:attrName>ppt_x</p:attrName>
                                        </p:attrNameLst>
                                      </p:cBhvr>
                                      <p:tavLst>
                                        <p:tav tm="100000">
                                          <p:val>
                                            <p:strVal val="#ppt_x"/>
                                          </p:val>
                                        </p:tav>
                                        <p:tav>
                                          <p:val>
                                            <p:strVal val="#ppt_x"/>
                                          </p:val>
                                        </p:tav>
                                      </p:tavLst>
                                    </p:anim>
                                    <p:anim calcmode="lin" valueType="num">
                                      <p:cBhvr>
                                        <p:cTn id="32" dur="500" fill="hold"/>
                                        <p:tgtEl>
                                          <p:spTgt spid="105482"/>
                                        </p:tgtEl>
                                        <p:attrNameLst>
                                          <p:attrName>ppt_y</p:attrName>
                                        </p:attrNameLst>
                                      </p:cBhvr>
                                      <p:tavLst>
                                        <p:tav tm="100000">
                                          <p:val>
                                            <p:strVal val="1+#ppt_h/2"/>
                                          </p:val>
                                        </p:tav>
                                        <p:tav>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5484"/>
                                        </p:tgtEl>
                                        <p:attrNameLst>
                                          <p:attrName>style.visibility</p:attrName>
                                        </p:attrNameLst>
                                      </p:cBhvr>
                                      <p:to>
                                        <p:strVal val="visible"/>
                                      </p:to>
                                    </p:set>
                                    <p:anim calcmode="lin" valueType="num">
                                      <p:cBhvr>
                                        <p:cTn id="35" dur="500" fill="hold"/>
                                        <p:tgtEl>
                                          <p:spTgt spid="105484"/>
                                        </p:tgtEl>
                                        <p:attrNameLst>
                                          <p:attrName>ppt_x</p:attrName>
                                        </p:attrNameLst>
                                      </p:cBhvr>
                                      <p:tavLst>
                                        <p:tav tm="100000">
                                          <p:val>
                                            <p:strVal val="#ppt_x"/>
                                          </p:val>
                                        </p:tav>
                                        <p:tav>
                                          <p:val>
                                            <p:strVal val="#ppt_x"/>
                                          </p:val>
                                        </p:tav>
                                      </p:tavLst>
                                    </p:anim>
                                    <p:anim calcmode="lin" valueType="num">
                                      <p:cBhvr>
                                        <p:cTn id="36" dur="500" fill="hold"/>
                                        <p:tgtEl>
                                          <p:spTgt spid="105484"/>
                                        </p:tgtEl>
                                        <p:attrNameLst>
                                          <p:attrName>ppt_y</p:attrName>
                                        </p:attrNameLst>
                                      </p:cBhvr>
                                      <p:tavLst>
                                        <p:tav tm="100000">
                                          <p:val>
                                            <p:strVal val="1+#ppt_h/2"/>
                                          </p:val>
                                        </p:tav>
                                        <p:tav>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5485"/>
                                        </p:tgtEl>
                                        <p:attrNameLst>
                                          <p:attrName>style.visibility</p:attrName>
                                        </p:attrNameLst>
                                      </p:cBhvr>
                                      <p:to>
                                        <p:strVal val="visible"/>
                                      </p:to>
                                    </p:set>
                                    <p:anim calcmode="lin" valueType="num">
                                      <p:cBhvr>
                                        <p:cTn id="39" dur="500" fill="hold"/>
                                        <p:tgtEl>
                                          <p:spTgt spid="105485"/>
                                        </p:tgtEl>
                                        <p:attrNameLst>
                                          <p:attrName>ppt_x</p:attrName>
                                        </p:attrNameLst>
                                      </p:cBhvr>
                                      <p:tavLst>
                                        <p:tav tm="100000">
                                          <p:val>
                                            <p:strVal val="#ppt_x"/>
                                          </p:val>
                                        </p:tav>
                                        <p:tav>
                                          <p:val>
                                            <p:strVal val="#ppt_x"/>
                                          </p:val>
                                        </p:tav>
                                      </p:tavLst>
                                    </p:anim>
                                    <p:anim calcmode="lin" valueType="num">
                                      <p:cBhvr>
                                        <p:cTn id="40" dur="500" fill="hold"/>
                                        <p:tgtEl>
                                          <p:spTgt spid="105485"/>
                                        </p:tgtEl>
                                        <p:attrNameLst>
                                          <p:attrName>ppt_y</p:attrName>
                                        </p:attrNameLst>
                                      </p:cBhvr>
                                      <p:tavLst>
                                        <p:tav tm="100000">
                                          <p:val>
                                            <p:strVal val="1+#ppt_h/2"/>
                                          </p:val>
                                        </p:tav>
                                        <p:tav>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5488"/>
                                        </p:tgtEl>
                                        <p:attrNameLst>
                                          <p:attrName>style.visibility</p:attrName>
                                        </p:attrNameLst>
                                      </p:cBhvr>
                                      <p:to>
                                        <p:strVal val="visible"/>
                                      </p:to>
                                    </p:set>
                                    <p:anim calcmode="lin" valueType="num">
                                      <p:cBhvr>
                                        <p:cTn id="43" dur="500" fill="hold"/>
                                        <p:tgtEl>
                                          <p:spTgt spid="105488"/>
                                        </p:tgtEl>
                                        <p:attrNameLst>
                                          <p:attrName>ppt_x</p:attrName>
                                        </p:attrNameLst>
                                      </p:cBhvr>
                                      <p:tavLst>
                                        <p:tav tm="100000">
                                          <p:val>
                                            <p:strVal val="#ppt_x"/>
                                          </p:val>
                                        </p:tav>
                                        <p:tav>
                                          <p:val>
                                            <p:strVal val="#ppt_x"/>
                                          </p:val>
                                        </p:tav>
                                      </p:tavLst>
                                    </p:anim>
                                    <p:anim calcmode="lin" valueType="num">
                                      <p:cBhvr>
                                        <p:cTn id="44" dur="500" fill="hold"/>
                                        <p:tgtEl>
                                          <p:spTgt spid="105488"/>
                                        </p:tgtEl>
                                        <p:attrNameLst>
                                          <p:attrName>ppt_y</p:attrName>
                                        </p:attrNameLst>
                                      </p:cBhvr>
                                      <p:tavLst>
                                        <p:tav tm="100000">
                                          <p:val>
                                            <p:strVal val="1+#ppt_h/2"/>
                                          </p:val>
                                        </p:tav>
                                        <p:tav>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5483"/>
                                        </p:tgtEl>
                                        <p:attrNameLst>
                                          <p:attrName>style.visibility</p:attrName>
                                        </p:attrNameLst>
                                      </p:cBhvr>
                                      <p:to>
                                        <p:strVal val="visible"/>
                                      </p:to>
                                    </p:set>
                                    <p:anim calcmode="lin" valueType="num">
                                      <p:cBhvr>
                                        <p:cTn id="47" dur="500" fill="hold"/>
                                        <p:tgtEl>
                                          <p:spTgt spid="105483"/>
                                        </p:tgtEl>
                                        <p:attrNameLst>
                                          <p:attrName>ppt_x</p:attrName>
                                        </p:attrNameLst>
                                      </p:cBhvr>
                                      <p:tavLst>
                                        <p:tav tm="100000">
                                          <p:val>
                                            <p:strVal val="#ppt_x"/>
                                          </p:val>
                                        </p:tav>
                                        <p:tav>
                                          <p:val>
                                            <p:strVal val="#ppt_x"/>
                                          </p:val>
                                        </p:tav>
                                      </p:tavLst>
                                    </p:anim>
                                    <p:anim calcmode="lin" valueType="num">
                                      <p:cBhvr>
                                        <p:cTn id="48" dur="500" fill="hold"/>
                                        <p:tgtEl>
                                          <p:spTgt spid="105483"/>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animBg="1"/>
      <p:bldP spid="105480" grpId="0" animBg="1"/>
      <p:bldP spid="105481" grpId="0" animBg="1"/>
      <p:bldP spid="105482" grpId="0" animBg="1"/>
      <p:bldP spid="105483" grpId="0" animBg="1"/>
      <p:bldP spid="105484" grpId="0" animBg="1"/>
      <p:bldP spid="105485" grpId="0" animBg="1"/>
      <p:bldP spid="105486" grpId="0" animBg="1"/>
      <p:bldP spid="105487" grpId="0" animBg="1"/>
      <p:bldP spid="105488" grpId="0" animBg="1"/>
      <p:bldP spid="105490" grpId="0" animBg="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2413" cy="6856413"/>
            <a:chOff x="0" y="0"/>
            <a:chExt cx="6047" cy="4895"/>
          </a:xfrm>
        </p:grpSpPr>
        <p:sp>
          <p:nvSpPr>
            <p:cNvPr id="169992" name="Rectangle 3"/>
            <p:cNvSpPr>
              <a:spLocks noChangeArrowheads="1"/>
            </p:cNvSpPr>
            <p:nvPr/>
          </p:nvSpPr>
          <p:spPr bwMode="auto">
            <a:xfrm>
              <a:off x="0" y="0"/>
              <a:ext cx="6048" cy="4896"/>
            </a:xfrm>
            <a:prstGeom prst="rect">
              <a:avLst/>
            </a:prstGeom>
            <a:solidFill>
              <a:srgbClr val="99CC00"/>
            </a:solidFill>
            <a:ln w="9525">
              <a:noFill/>
              <a:round/>
              <a:headEnd/>
              <a:tailEnd/>
            </a:ln>
          </p:spPr>
          <p:txBody>
            <a:bodyPr wrap="none" anchor="ctr">
              <a:prstTxWarp prst="textNoShape">
                <a:avLst/>
              </a:prstTxWarp>
            </a:bodyPr>
            <a:lstStyle/>
            <a:p>
              <a:pPr algn="ctr"/>
              <a:endParaRPr lang="en-US" sz="1800" dirty="0"/>
            </a:p>
          </p:txBody>
        </p:sp>
        <p:sp>
          <p:nvSpPr>
            <p:cNvPr id="169993" name="Rectangle 4"/>
            <p:cNvSpPr>
              <a:spLocks noChangeArrowheads="1"/>
            </p:cNvSpPr>
            <p:nvPr/>
          </p:nvSpPr>
          <p:spPr bwMode="auto">
            <a:xfrm>
              <a:off x="101" y="82"/>
              <a:ext cx="5836" cy="469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pPr algn="ctr"/>
              <a:endParaRPr lang="en-US" sz="1800" dirty="0"/>
            </a:p>
          </p:txBody>
        </p:sp>
      </p:grpSp>
      <p:sp>
        <p:nvSpPr>
          <p:cNvPr id="169987" name="Text Box 5"/>
          <p:cNvSpPr txBox="1">
            <a:spLocks noChangeArrowheads="1"/>
          </p:cNvSpPr>
          <p:nvPr/>
        </p:nvSpPr>
        <p:spPr bwMode="auto">
          <a:xfrm>
            <a:off x="460375" y="366713"/>
            <a:ext cx="8223250" cy="468312"/>
          </a:xfrm>
          <a:prstGeom prst="rect">
            <a:avLst/>
          </a:prstGeom>
          <a:noFill/>
          <a:ln w="9525">
            <a:noFill/>
            <a:round/>
            <a:headEnd/>
            <a:tailEnd/>
          </a:ln>
        </p:spPr>
        <p:txBody>
          <a:bodyPr lIns="91511" tIns="45755" rIns="91511" bIns="45755" anchor="ctr">
            <a:prstTxWarp prst="textNoShape">
              <a:avLst/>
            </a:prstTxWarp>
            <a:spAutoFit/>
          </a:bodyPr>
          <a:lstStyle/>
          <a:p>
            <a:pPr algn="ctr">
              <a:lnSpc>
                <a:spcPct val="81000"/>
              </a:lnSpc>
              <a:tabLst>
                <a:tab pos="0" algn="l"/>
                <a:tab pos="420688" algn="l"/>
                <a:tab pos="841375" algn="l"/>
                <a:tab pos="1262063" algn="l"/>
                <a:tab pos="1682750" algn="l"/>
                <a:tab pos="2105025" algn="l"/>
                <a:tab pos="2525713" algn="l"/>
                <a:tab pos="2946400" algn="l"/>
                <a:tab pos="3367088" algn="l"/>
                <a:tab pos="3789363" algn="l"/>
                <a:tab pos="4210050" algn="l"/>
                <a:tab pos="4630738" algn="l"/>
                <a:tab pos="5051425" algn="l"/>
                <a:tab pos="5473700" algn="l"/>
                <a:tab pos="5894388" algn="l"/>
                <a:tab pos="6315075" algn="l"/>
                <a:tab pos="6735763" algn="l"/>
                <a:tab pos="7158038" algn="l"/>
                <a:tab pos="7578725" algn="l"/>
                <a:tab pos="7999413" algn="l"/>
                <a:tab pos="8420100" algn="l"/>
              </a:tabLst>
            </a:pPr>
            <a:r>
              <a:rPr lang="en-GB" sz="2900" b="1" dirty="0">
                <a:solidFill>
                  <a:srgbClr val="000000"/>
                </a:solidFill>
              </a:rPr>
              <a:t>WALKING ACCESS TO GROCERY STORES</a:t>
            </a:r>
          </a:p>
        </p:txBody>
      </p:sp>
      <p:grpSp>
        <p:nvGrpSpPr>
          <p:cNvPr id="3" name="Group 6"/>
          <p:cNvGrpSpPr>
            <a:grpSpLocks/>
          </p:cNvGrpSpPr>
          <p:nvPr/>
        </p:nvGrpSpPr>
        <p:grpSpPr bwMode="auto">
          <a:xfrm>
            <a:off x="1741488" y="1457325"/>
            <a:ext cx="5659437" cy="5191125"/>
            <a:chOff x="1152" y="1040"/>
            <a:chExt cx="3743" cy="3706"/>
          </a:xfrm>
        </p:grpSpPr>
        <p:pic>
          <p:nvPicPr>
            <p:cNvPr id="169990" name="Picture 7"/>
            <p:cNvPicPr>
              <a:picLocks noChangeAspect="1" noChangeArrowheads="1"/>
            </p:cNvPicPr>
            <p:nvPr/>
          </p:nvPicPr>
          <p:blipFill>
            <a:blip r:embed="rId3"/>
            <a:srcRect/>
            <a:stretch>
              <a:fillRect/>
            </a:stretch>
          </p:blipFill>
          <p:spPr bwMode="auto">
            <a:xfrm>
              <a:off x="1152" y="1040"/>
              <a:ext cx="3744" cy="3707"/>
            </a:xfrm>
            <a:prstGeom prst="rect">
              <a:avLst/>
            </a:prstGeom>
            <a:noFill/>
            <a:ln w="12600">
              <a:solidFill>
                <a:srgbClr val="000000"/>
              </a:solidFill>
              <a:miter lim="800000"/>
              <a:headEnd/>
              <a:tailEnd/>
            </a:ln>
          </p:spPr>
        </p:pic>
        <p:sp>
          <p:nvSpPr>
            <p:cNvPr id="169991" name="Text Box 8"/>
            <p:cNvSpPr txBox="1">
              <a:spLocks noChangeArrowheads="1"/>
            </p:cNvSpPr>
            <p:nvPr/>
          </p:nvSpPr>
          <p:spPr bwMode="auto">
            <a:xfrm>
              <a:off x="1152" y="1040"/>
              <a:ext cx="3744" cy="3707"/>
            </a:xfrm>
            <a:prstGeom prst="rect">
              <a:avLst/>
            </a:prstGeom>
            <a:noFill/>
            <a:ln w="9525">
              <a:noFill/>
              <a:round/>
              <a:headEnd/>
              <a:tailEnd/>
            </a:ln>
          </p:spPr>
          <p:txBody>
            <a:bodyPr wrap="none" anchor="ctr">
              <a:prstTxWarp prst="textNoShape">
                <a:avLst/>
              </a:prstTxWarp>
            </a:bodyPr>
            <a:lstStyle/>
            <a:p>
              <a:pPr algn="ctr"/>
              <a:endParaRPr lang="en-US" sz="1800" dirty="0"/>
            </a:p>
          </p:txBody>
        </p:sp>
      </p:grpSp>
      <p:sp>
        <p:nvSpPr>
          <p:cNvPr id="169989" name="Text Box 9"/>
          <p:cNvSpPr txBox="1">
            <a:spLocks noChangeArrowheads="1"/>
          </p:cNvSpPr>
          <p:nvPr/>
        </p:nvSpPr>
        <p:spPr bwMode="auto">
          <a:xfrm>
            <a:off x="1730375" y="942975"/>
            <a:ext cx="5684838" cy="1058863"/>
          </a:xfrm>
          <a:prstGeom prst="rect">
            <a:avLst/>
          </a:prstGeom>
          <a:solidFill>
            <a:srgbClr val="FFFFFF"/>
          </a:solidFill>
          <a:ln w="12600">
            <a:solidFill>
              <a:srgbClr val="000000"/>
            </a:solidFill>
            <a:miter lim="800000"/>
            <a:headEnd/>
            <a:tailEnd/>
          </a:ln>
        </p:spPr>
        <p:txBody>
          <a:bodyPr lIns="82890" tIns="43103" rIns="82890" bIns="43103">
            <a:prstTxWarp prst="textNoShape">
              <a:avLst/>
            </a:prstTxWarp>
            <a:spAutoFit/>
          </a:bodyPr>
          <a:lstStyle/>
          <a:p>
            <a:pPr algn="ctr">
              <a:lnSpc>
                <a:spcPct val="87000"/>
              </a:lnSpc>
              <a:tabLst>
                <a:tab pos="0" algn="l"/>
                <a:tab pos="420688" algn="l"/>
                <a:tab pos="841375" algn="l"/>
                <a:tab pos="1262063" algn="l"/>
                <a:tab pos="1682750" algn="l"/>
                <a:tab pos="2105025" algn="l"/>
                <a:tab pos="2525713" algn="l"/>
                <a:tab pos="2946400" algn="l"/>
                <a:tab pos="3367088" algn="l"/>
                <a:tab pos="3789363" algn="l"/>
                <a:tab pos="4210050" algn="l"/>
                <a:tab pos="4630738" algn="l"/>
                <a:tab pos="5051425" algn="l"/>
                <a:tab pos="5473700" algn="l"/>
                <a:tab pos="5894388" algn="l"/>
                <a:tab pos="6315075" algn="l"/>
                <a:tab pos="6735763" algn="l"/>
                <a:tab pos="7158038" algn="l"/>
                <a:tab pos="7578725" algn="l"/>
                <a:tab pos="7999413" algn="l"/>
                <a:tab pos="8420100" algn="l"/>
              </a:tabLst>
            </a:pPr>
            <a:r>
              <a:rPr lang="en-GB" sz="1800" b="1" dirty="0">
                <a:solidFill>
                  <a:srgbClr val="000000"/>
                </a:solidFill>
              </a:rPr>
              <a:t>ACCESS TO GROCERY STORES</a:t>
            </a:r>
          </a:p>
          <a:p>
            <a:pPr algn="ctr">
              <a:lnSpc>
                <a:spcPct val="87000"/>
              </a:lnSpc>
              <a:tabLst>
                <a:tab pos="0" algn="l"/>
                <a:tab pos="420688" algn="l"/>
                <a:tab pos="841375" algn="l"/>
                <a:tab pos="1262063" algn="l"/>
                <a:tab pos="1682750" algn="l"/>
                <a:tab pos="2105025" algn="l"/>
                <a:tab pos="2525713" algn="l"/>
                <a:tab pos="2946400" algn="l"/>
                <a:tab pos="3367088" algn="l"/>
                <a:tab pos="3789363" algn="l"/>
                <a:tab pos="4210050" algn="l"/>
                <a:tab pos="4630738" algn="l"/>
                <a:tab pos="5051425" algn="l"/>
                <a:tab pos="5473700" algn="l"/>
                <a:tab pos="5894388" algn="l"/>
                <a:tab pos="6315075" algn="l"/>
                <a:tab pos="6735763" algn="l"/>
                <a:tab pos="7158038" algn="l"/>
                <a:tab pos="7578725" algn="l"/>
                <a:tab pos="7999413" algn="l"/>
                <a:tab pos="8420100" algn="l"/>
              </a:tabLst>
            </a:pPr>
            <a:r>
              <a:rPr lang="en-GB" sz="1800" b="1" dirty="0">
                <a:solidFill>
                  <a:srgbClr val="000000"/>
                </a:solidFill>
              </a:rPr>
              <a:t>PORTLAND-VANCOUVER METRO AREA</a:t>
            </a:r>
          </a:p>
        </p:txBody>
      </p:sp>
    </p:spTree>
  </p:cSld>
  <p:clrMapOvr>
    <a:masterClrMapping/>
  </p:clrMapOvr>
  <p:transition spd="med" advTm="166"/>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ChangeArrowheads="1"/>
          </p:cNvSpPr>
          <p:nvPr/>
        </p:nvSpPr>
        <p:spPr bwMode="auto">
          <a:xfrm>
            <a:off x="0" y="0"/>
            <a:ext cx="9142413" cy="6856413"/>
          </a:xfrm>
          <a:prstGeom prst="rect">
            <a:avLst/>
          </a:prstGeom>
          <a:solidFill>
            <a:srgbClr val="99CC00"/>
          </a:solidFill>
          <a:ln w="9525">
            <a:noFill/>
            <a:round/>
            <a:headEnd/>
            <a:tailEnd/>
          </a:ln>
        </p:spPr>
        <p:txBody>
          <a:bodyPr wrap="none" lIns="84216" tIns="42108" rIns="84216" bIns="42108" anchor="ctr">
            <a:prstTxWarp prst="textNoShape">
              <a:avLst/>
            </a:prstTxWarp>
          </a:bodyPr>
          <a:lstStyle/>
          <a:p>
            <a:pPr algn="ctr"/>
            <a:endParaRPr lang="en-US" sz="1800" dirty="0"/>
          </a:p>
        </p:txBody>
      </p:sp>
      <p:sp>
        <p:nvSpPr>
          <p:cNvPr id="172035" name="Rectangle 3"/>
          <p:cNvSpPr>
            <a:spLocks noChangeArrowheads="1"/>
          </p:cNvSpPr>
          <p:nvPr/>
        </p:nvSpPr>
        <p:spPr bwMode="auto">
          <a:xfrm>
            <a:off x="153988" y="115888"/>
            <a:ext cx="8821737" cy="6569075"/>
          </a:xfrm>
          <a:prstGeom prst="rect">
            <a:avLst/>
          </a:prstGeom>
          <a:solidFill>
            <a:srgbClr val="FFFFFF"/>
          </a:solidFill>
          <a:ln w="9360">
            <a:solidFill>
              <a:srgbClr val="000000"/>
            </a:solidFill>
            <a:miter lim="800000"/>
            <a:headEnd/>
            <a:tailEnd/>
          </a:ln>
        </p:spPr>
        <p:txBody>
          <a:bodyPr wrap="none" lIns="84216" tIns="42108" rIns="84216" bIns="42108" anchor="ctr">
            <a:prstTxWarp prst="textNoShape">
              <a:avLst/>
            </a:prstTxWarp>
          </a:bodyPr>
          <a:lstStyle/>
          <a:p>
            <a:pPr algn="ctr"/>
            <a:endParaRPr lang="en-US" sz="1800" dirty="0"/>
          </a:p>
        </p:txBody>
      </p:sp>
      <p:pic>
        <p:nvPicPr>
          <p:cNvPr id="172036" name="Picture 4"/>
          <p:cNvPicPr>
            <a:picLocks noChangeAspect="1" noChangeArrowheads="1"/>
          </p:cNvPicPr>
          <p:nvPr/>
        </p:nvPicPr>
        <p:blipFill>
          <a:blip r:embed="rId3"/>
          <a:srcRect l="10425" t="8060" r="12404" b="23453"/>
          <a:stretch>
            <a:fillRect/>
          </a:stretch>
        </p:blipFill>
        <p:spPr bwMode="auto">
          <a:xfrm>
            <a:off x="1668463" y="134938"/>
            <a:ext cx="5749925" cy="6118225"/>
          </a:xfrm>
          <a:prstGeom prst="rect">
            <a:avLst/>
          </a:prstGeom>
          <a:noFill/>
          <a:ln w="9525">
            <a:noFill/>
            <a:round/>
            <a:headEnd/>
            <a:tailEnd/>
          </a:ln>
        </p:spPr>
      </p:pic>
      <p:sp>
        <p:nvSpPr>
          <p:cNvPr id="172037" name="Text Box 5"/>
          <p:cNvSpPr txBox="1">
            <a:spLocks noChangeArrowheads="1"/>
          </p:cNvSpPr>
          <p:nvPr/>
        </p:nvSpPr>
        <p:spPr bwMode="auto">
          <a:xfrm>
            <a:off x="2284413" y="6221413"/>
            <a:ext cx="4610100" cy="923925"/>
          </a:xfrm>
          <a:prstGeom prst="rect">
            <a:avLst/>
          </a:prstGeom>
          <a:noFill/>
          <a:ln w="9525">
            <a:noFill/>
            <a:round/>
            <a:headEnd/>
            <a:tailEnd/>
          </a:ln>
        </p:spPr>
        <p:txBody>
          <a:bodyPr lIns="91511" tIns="45755" rIns="91511" bIns="45755">
            <a:prstTxWarp prst="textNoShape">
              <a:avLst/>
            </a:prstTxWarp>
            <a:spAutoFit/>
          </a:bodyPr>
          <a:lstStyle/>
          <a:p>
            <a:pPr algn="ctr">
              <a:tabLst>
                <a:tab pos="0" algn="l"/>
                <a:tab pos="420688" algn="l"/>
                <a:tab pos="841375" algn="l"/>
                <a:tab pos="1262063" algn="l"/>
                <a:tab pos="1682750" algn="l"/>
                <a:tab pos="2105025" algn="l"/>
                <a:tab pos="2525713" algn="l"/>
                <a:tab pos="2946400" algn="l"/>
                <a:tab pos="3367088" algn="l"/>
                <a:tab pos="3789363" algn="l"/>
                <a:tab pos="4210050" algn="l"/>
                <a:tab pos="4630738" algn="l"/>
                <a:tab pos="5051425" algn="l"/>
                <a:tab pos="5473700" algn="l"/>
                <a:tab pos="5894388" algn="l"/>
                <a:tab pos="6315075" algn="l"/>
                <a:tab pos="6735763" algn="l"/>
                <a:tab pos="7158038" algn="l"/>
                <a:tab pos="7578725" algn="l"/>
                <a:tab pos="7999413" algn="l"/>
                <a:tab pos="8420100" algn="l"/>
              </a:tabLst>
            </a:pPr>
            <a:r>
              <a:rPr lang="en-GB" sz="1800" i="1" dirty="0">
                <a:solidFill>
                  <a:srgbClr val="000000"/>
                </a:solidFill>
              </a:rPr>
              <a:t>Map created by Linda George, 2006</a:t>
            </a:r>
          </a:p>
          <a:p>
            <a:pPr algn="ctr">
              <a:tabLst>
                <a:tab pos="0" algn="l"/>
                <a:tab pos="420688" algn="l"/>
                <a:tab pos="841375" algn="l"/>
                <a:tab pos="1262063" algn="l"/>
                <a:tab pos="1682750" algn="l"/>
                <a:tab pos="2105025" algn="l"/>
                <a:tab pos="2525713" algn="l"/>
                <a:tab pos="2946400" algn="l"/>
                <a:tab pos="3367088" algn="l"/>
                <a:tab pos="3789363" algn="l"/>
                <a:tab pos="4210050" algn="l"/>
                <a:tab pos="4630738" algn="l"/>
                <a:tab pos="5051425" algn="l"/>
                <a:tab pos="5473700" algn="l"/>
                <a:tab pos="5894388" algn="l"/>
                <a:tab pos="6315075" algn="l"/>
                <a:tab pos="6735763" algn="l"/>
                <a:tab pos="7158038" algn="l"/>
                <a:tab pos="7578725" algn="l"/>
                <a:tab pos="7999413" algn="l"/>
                <a:tab pos="8420100" algn="l"/>
              </a:tabLst>
            </a:pPr>
            <a:endParaRPr lang="en-GB" sz="1800" i="1" dirty="0">
              <a:solidFill>
                <a:srgbClr val="000000"/>
              </a:solidFill>
            </a:endParaRPr>
          </a:p>
          <a:p>
            <a:pPr algn="ctr">
              <a:tabLst>
                <a:tab pos="0" algn="l"/>
                <a:tab pos="420688" algn="l"/>
                <a:tab pos="841375" algn="l"/>
                <a:tab pos="1262063" algn="l"/>
                <a:tab pos="1682750" algn="l"/>
                <a:tab pos="2105025" algn="l"/>
                <a:tab pos="2525713" algn="l"/>
                <a:tab pos="2946400" algn="l"/>
                <a:tab pos="3367088" algn="l"/>
                <a:tab pos="3789363" algn="l"/>
                <a:tab pos="4210050" algn="l"/>
                <a:tab pos="4630738" algn="l"/>
                <a:tab pos="5051425" algn="l"/>
                <a:tab pos="5473700" algn="l"/>
                <a:tab pos="5894388" algn="l"/>
                <a:tab pos="6315075" algn="l"/>
                <a:tab pos="6735763" algn="l"/>
                <a:tab pos="7158038" algn="l"/>
                <a:tab pos="7578725" algn="l"/>
                <a:tab pos="7999413" algn="l"/>
                <a:tab pos="8420100" algn="l"/>
              </a:tabLst>
            </a:pPr>
            <a:endParaRPr lang="en-GB" sz="1800" i="1" dirty="0">
              <a:solidFill>
                <a:srgbClr val="FFFFFF"/>
              </a:solidFill>
            </a:endParaRPr>
          </a:p>
        </p:txBody>
      </p:sp>
    </p:spTree>
  </p:cSld>
  <p:clrMapOvr>
    <a:masterClrMapping/>
  </p:clrMapOvr>
  <p:transition spd="med" advTm="166"/>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Mapping History</a:t>
            </a:r>
            <a:endParaRPr lang="en-US" dirty="0"/>
          </a:p>
        </p:txBody>
      </p:sp>
      <p:sp>
        <p:nvSpPr>
          <p:cNvPr id="3" name="Content Placeholder 2"/>
          <p:cNvSpPr>
            <a:spLocks noGrp="1"/>
          </p:cNvSpPr>
          <p:nvPr>
            <p:ph sz="half" idx="1"/>
          </p:nvPr>
        </p:nvSpPr>
        <p:spPr>
          <a:xfrm>
            <a:off x="457200" y="1600200"/>
            <a:ext cx="7696200" cy="4572000"/>
          </a:xfrm>
        </p:spPr>
        <p:txBody>
          <a:bodyPr/>
          <a:lstStyle/>
          <a:p>
            <a:r>
              <a:rPr lang="en-US" dirty="0" smtClean="0"/>
              <a:t>Historically some of the first equity mapping was within the environmental justice community, hazardous waste citing and countering data by health agencies about things like relation of air pollution to asthma victims</a:t>
            </a:r>
          </a:p>
          <a:p>
            <a:r>
              <a:rPr lang="en-US" dirty="0" smtClean="0"/>
              <a:t>1987 report, Toxic Wastes and Race in the United States, United Church commission on Racial justice</a:t>
            </a:r>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t>Social Sustainability</a:t>
            </a:r>
            <a:endParaRPr lang="en-US" dirty="0"/>
          </a:p>
        </p:txBody>
      </p:sp>
      <p:sp>
        <p:nvSpPr>
          <p:cNvPr id="26627" name="Rectangle 3"/>
          <p:cNvSpPr>
            <a:spLocks noGrp="1" noChangeArrowheads="1"/>
          </p:cNvSpPr>
          <p:nvPr>
            <p:ph type="body" idx="1"/>
          </p:nvPr>
        </p:nvSpPr>
        <p:spPr/>
        <p:txBody>
          <a:bodyPr/>
          <a:lstStyle/>
          <a:p>
            <a:pPr eaLnBrk="1" hangingPunct="1"/>
            <a:r>
              <a:rPr lang="en-US" dirty="0" smtClean="0"/>
              <a:t>Healthy, innovative, inclusive civic ecology</a:t>
            </a:r>
          </a:p>
          <a:p>
            <a:pPr eaLnBrk="1" hangingPunct="1"/>
            <a:r>
              <a:rPr lang="en-US" dirty="0" smtClean="0"/>
              <a:t>Social treasury, social networks, and civic space across class, race, geographic boundaries</a:t>
            </a:r>
          </a:p>
          <a:p>
            <a:pPr eaLnBrk="1" hangingPunct="1"/>
            <a:r>
              <a:rPr lang="en-US" dirty="0" smtClean="0"/>
              <a:t>Social Equity: equal opportunity and benefit from regional development and growth</a:t>
            </a:r>
          </a:p>
          <a:p>
            <a:pPr eaLnBrk="1" hangingPunct="1"/>
            <a:r>
              <a:rPr lang="en-US" dirty="0" smtClean="0"/>
              <a:t>Investment in arts and culture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Mapping Equity</a:t>
            </a:r>
            <a:endParaRPr lang="en-US" dirty="0"/>
          </a:p>
        </p:txBody>
      </p:sp>
      <p:sp>
        <p:nvSpPr>
          <p:cNvPr id="3" name="Content Placeholder 2"/>
          <p:cNvSpPr>
            <a:spLocks noGrp="1"/>
          </p:cNvSpPr>
          <p:nvPr>
            <p:ph idx="1"/>
          </p:nvPr>
        </p:nvSpPr>
        <p:spPr/>
        <p:txBody>
          <a:bodyPr/>
          <a:lstStyle/>
          <a:p>
            <a:r>
              <a:rPr lang="en-US" dirty="0" smtClean="0"/>
              <a:t>Rigorous definition of equity that can be translated into public policy</a:t>
            </a:r>
          </a:p>
          <a:p>
            <a:r>
              <a:rPr lang="en-US" dirty="0" smtClean="0"/>
              <a:t>Forces elected officials to put their money where their mouth is</a:t>
            </a:r>
          </a:p>
          <a:p>
            <a:r>
              <a:rPr lang="en-US" dirty="0" smtClean="0"/>
              <a:t>Creative way to engage stakeholders and public in equity issues</a:t>
            </a:r>
          </a:p>
          <a:p>
            <a:r>
              <a:rPr lang="en-US" dirty="0" smtClean="0"/>
              <a:t>Strengthens weakest leg of Sustainability (environment, economy, social)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Reasons Equity might be thwarted</a:t>
            </a:r>
            <a:br>
              <a:rPr lang="en-US" sz="3600" dirty="0" smtClean="0"/>
            </a:br>
            <a:endParaRPr lang="en-US" sz="3600" dirty="0"/>
          </a:p>
        </p:txBody>
      </p:sp>
      <p:sp>
        <p:nvSpPr>
          <p:cNvPr id="3" name="Content Placeholder 2"/>
          <p:cNvSpPr>
            <a:spLocks noGrp="1"/>
          </p:cNvSpPr>
          <p:nvPr>
            <p:ph idx="1"/>
          </p:nvPr>
        </p:nvSpPr>
        <p:spPr/>
        <p:txBody>
          <a:bodyPr/>
          <a:lstStyle/>
          <a:p>
            <a:r>
              <a:rPr lang="en-US" sz="2800" dirty="0" smtClean="0"/>
              <a:t> Market itself will not provide balance because of unequal return on investments</a:t>
            </a:r>
          </a:p>
          <a:p>
            <a:r>
              <a:rPr lang="en-US" sz="2800" dirty="0" smtClean="0"/>
              <a:t>Nimby resistances</a:t>
            </a:r>
          </a:p>
          <a:p>
            <a:r>
              <a:rPr lang="en-US" sz="2800" dirty="0" smtClean="0"/>
              <a:t>Invested interests dominating public funding or private investments</a:t>
            </a:r>
          </a:p>
          <a:p>
            <a:r>
              <a:rPr lang="en-US" sz="2800" dirty="0" smtClean="0"/>
              <a:t>Local government funding limits</a:t>
            </a:r>
          </a:p>
          <a:p>
            <a:r>
              <a:rPr lang="en-US" sz="2800" dirty="0" smtClean="0"/>
              <a:t>Difficulty of cooperation in complicated jurisdictions</a:t>
            </a:r>
          </a:p>
          <a:p>
            <a:r>
              <a:rPr lang="en-US" sz="2800" dirty="0" smtClean="0"/>
              <a:t>And no forum for equalizing (Portland has Metro)</a:t>
            </a:r>
          </a:p>
          <a:p>
            <a:r>
              <a:rPr lang="en-US" sz="2800" dirty="0" smtClean="0"/>
              <a:t>Not perceived to be a priority locally</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New Research Summary</a:t>
            </a:r>
            <a:endParaRPr lang="en-US" dirty="0"/>
          </a:p>
        </p:txBody>
      </p:sp>
      <p:sp>
        <p:nvSpPr>
          <p:cNvPr id="3" name="Content Placeholder 2"/>
          <p:cNvSpPr>
            <a:spLocks noGrp="1"/>
          </p:cNvSpPr>
          <p:nvPr>
            <p:ph idx="1"/>
          </p:nvPr>
        </p:nvSpPr>
        <p:spPr/>
        <p:txBody>
          <a:bodyPr/>
          <a:lstStyle/>
          <a:p>
            <a:r>
              <a:rPr lang="en-US" sz="2200" b="1" dirty="0" smtClean="0"/>
              <a:t>Immigrant Communities</a:t>
            </a:r>
          </a:p>
          <a:p>
            <a:pPr lvl="1"/>
            <a:r>
              <a:rPr lang="en-US" sz="2200" dirty="0" smtClean="0"/>
              <a:t>Place based elements that affect native capacity for economic advancement are the same for immigrants</a:t>
            </a:r>
            <a:endParaRPr lang="en-US" sz="2200" b="1" dirty="0" smtClean="0"/>
          </a:p>
          <a:p>
            <a:r>
              <a:rPr lang="en-US" sz="2200" b="1" dirty="0" smtClean="0"/>
              <a:t>Income Levels and Obesity</a:t>
            </a:r>
          </a:p>
          <a:p>
            <a:pPr>
              <a:buNone/>
            </a:pPr>
            <a:r>
              <a:rPr lang="en-US" sz="2200" dirty="0" smtClean="0"/>
              <a:t>		• Each additional $100,000 in income corresponded 	   with a drop in obesity of two percent</a:t>
            </a:r>
          </a:p>
          <a:p>
            <a:pPr>
              <a:buNone/>
            </a:pPr>
            <a:r>
              <a:rPr lang="en-US" sz="2200" dirty="0" smtClean="0"/>
              <a:t>		• Because of lack of access to fresh food, health 	   insurance, affordable and nutritious groceries</a:t>
            </a:r>
            <a:endParaRPr lang="en-US" sz="2200" b="1" dirty="0" smtClean="0"/>
          </a:p>
          <a:p>
            <a:r>
              <a:rPr lang="en-US" sz="2200" b="1" dirty="0" smtClean="0"/>
              <a:t>Effect of Affluence on different populations </a:t>
            </a:r>
          </a:p>
          <a:p>
            <a:r>
              <a:rPr lang="en-US" sz="2200" dirty="0" smtClean="0"/>
              <a:t>	White Populations benefit more</a:t>
            </a:r>
          </a:p>
          <a:p>
            <a:r>
              <a:rPr lang="en-US" sz="2200" b="1" dirty="0" smtClean="0"/>
              <a:t>Changes in Location of poverty</a:t>
            </a:r>
          </a:p>
          <a:p>
            <a:pPr lvl="1"/>
            <a:r>
              <a:rPr lang="en-US" sz="2200" dirty="0" smtClean="0"/>
              <a:t>Poverty increasing in older inn-ring suburbs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New Research Summary</a:t>
            </a:r>
            <a:endParaRPr lang="en-US" dirty="0"/>
          </a:p>
        </p:txBody>
      </p:sp>
      <p:sp>
        <p:nvSpPr>
          <p:cNvPr id="3" name="Content Placeholder 2"/>
          <p:cNvSpPr>
            <a:spLocks noGrp="1"/>
          </p:cNvSpPr>
          <p:nvPr>
            <p:ph idx="1"/>
          </p:nvPr>
        </p:nvSpPr>
        <p:spPr/>
        <p:txBody>
          <a:bodyPr/>
          <a:lstStyle/>
          <a:p>
            <a:r>
              <a:rPr lang="en-US" sz="2400" b="1" dirty="0" smtClean="0"/>
              <a:t>Influence of social networks on Youth Development</a:t>
            </a:r>
          </a:p>
          <a:p>
            <a:pPr lvl="1"/>
            <a:r>
              <a:rPr lang="en-US" sz="2000" dirty="0" smtClean="0"/>
              <a:t>Intellectual Development</a:t>
            </a:r>
          </a:p>
          <a:p>
            <a:pPr lvl="1"/>
            <a:r>
              <a:rPr lang="en-US" sz="2000" dirty="0" smtClean="0"/>
              <a:t>Educational Attainment</a:t>
            </a:r>
          </a:p>
          <a:p>
            <a:pPr lvl="1"/>
            <a:r>
              <a:rPr lang="en-US" sz="2000" dirty="0" smtClean="0"/>
              <a:t>Marriage and fertility</a:t>
            </a:r>
          </a:p>
          <a:p>
            <a:pPr lvl="1"/>
            <a:r>
              <a:rPr lang="en-US" sz="2000" dirty="0" smtClean="0"/>
              <a:t>Labor market and earnings</a:t>
            </a:r>
          </a:p>
          <a:p>
            <a:pPr lvl="1"/>
            <a:r>
              <a:rPr lang="en-US" sz="2000" dirty="0" smtClean="0"/>
              <a:t>Criminal behavior and drug use</a:t>
            </a:r>
            <a:r>
              <a:rPr lang="en-US" sz="2400" dirty="0" smtClean="0"/>
              <a:t> </a:t>
            </a:r>
          </a:p>
          <a:p>
            <a:r>
              <a:rPr lang="en-US" sz="2400" b="1" dirty="0" smtClean="0"/>
              <a:t>Spatial Conditions that Influence Youth Behavior</a:t>
            </a:r>
          </a:p>
          <a:p>
            <a:pPr lvl="1"/>
            <a:r>
              <a:rPr lang="en-US" sz="2000" dirty="0" smtClean="0"/>
              <a:t>Poverty rates are not always good indicators for all types of behavior, e.g. drug, property or violent crimes</a:t>
            </a:r>
          </a:p>
          <a:p>
            <a:pPr>
              <a:buNone/>
            </a:pPr>
            <a:endParaRPr lang="en-US" sz="24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New Research Summary</a:t>
            </a:r>
            <a:endParaRPr lang="en-US" dirty="0"/>
          </a:p>
        </p:txBody>
      </p:sp>
      <p:sp>
        <p:nvSpPr>
          <p:cNvPr id="3" name="Content Placeholder 2"/>
          <p:cNvSpPr>
            <a:spLocks noGrp="1"/>
          </p:cNvSpPr>
          <p:nvPr>
            <p:ph idx="1"/>
          </p:nvPr>
        </p:nvSpPr>
        <p:spPr/>
        <p:txBody>
          <a:bodyPr/>
          <a:lstStyle/>
          <a:p>
            <a:r>
              <a:rPr lang="en-US" dirty="0" smtClean="0"/>
              <a:t>Strong and weak Ties</a:t>
            </a:r>
          </a:p>
          <a:p>
            <a:pPr>
              <a:buNone/>
            </a:pPr>
            <a:r>
              <a:rPr lang="en-US" dirty="0" smtClean="0"/>
              <a:t>		• </a:t>
            </a:r>
            <a:r>
              <a:rPr lang="en-US" sz="2800" dirty="0" smtClean="0"/>
              <a:t>Planning and public policy can shape 	people's ability to obtain employment, i.e. 	diverse social networks, workforce 	intermediaries</a:t>
            </a:r>
          </a:p>
          <a:p>
            <a:pPr>
              <a:buNone/>
            </a:pPr>
            <a:r>
              <a:rPr lang="en-US" sz="2800" dirty="0" smtClean="0"/>
              <a:t>		• Strong bonding social capital or social ties 	can prohibit mobility for low income, i.e. don’t 	move to opportunity areas</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New Research Summary</a:t>
            </a:r>
            <a:endParaRPr lang="en-US" dirty="0"/>
          </a:p>
        </p:txBody>
      </p:sp>
      <p:sp>
        <p:nvSpPr>
          <p:cNvPr id="3" name="Content Placeholder 2"/>
          <p:cNvSpPr>
            <a:spLocks noGrp="1"/>
          </p:cNvSpPr>
          <p:nvPr>
            <p:ph idx="1"/>
          </p:nvPr>
        </p:nvSpPr>
        <p:spPr/>
        <p:txBody>
          <a:bodyPr/>
          <a:lstStyle/>
          <a:p>
            <a:r>
              <a:rPr lang="en-US" sz="2800" b="1" dirty="0" smtClean="0"/>
              <a:t>Impact on Job Capacities on MOT (moved to opportunity) Families </a:t>
            </a:r>
            <a:r>
              <a:rPr lang="en-US" sz="2800" dirty="0" smtClean="0"/>
              <a:t/>
            </a:r>
            <a:br>
              <a:rPr lang="en-US" sz="2800" dirty="0" smtClean="0"/>
            </a:br>
            <a:r>
              <a:rPr lang="en-US" sz="2800" dirty="0" smtClean="0"/>
              <a:t>	• Families that move to new opportunity areas 	do not necessarily increase their job related 	social networks</a:t>
            </a:r>
          </a:p>
          <a:p>
            <a:r>
              <a:rPr lang="en-US" sz="2800" b="1" dirty="0" smtClean="0"/>
              <a:t> Mental Health among MOT (Moved to Opportunity) Families</a:t>
            </a:r>
          </a:p>
          <a:p>
            <a:pPr>
              <a:buNone/>
            </a:pPr>
            <a:r>
              <a:rPr lang="en-US" sz="2800" dirty="0" smtClean="0"/>
              <a:t>		• Parents reported less distress</a:t>
            </a:r>
          </a:p>
          <a:p>
            <a:pPr>
              <a:buNone/>
            </a:pPr>
            <a:r>
              <a:rPr lang="en-US" sz="2800" dirty="0" smtClean="0"/>
              <a:t>		Boys reported fewer anxious/depressive 	behavior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Kirwan Opportunity Mapping</a:t>
            </a:r>
            <a:endParaRPr lang="en-US" dirty="0">
              <a:solidFill>
                <a:srgbClr val="FF0000"/>
              </a:solidFill>
            </a:endParaRPr>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dirty="0"/>
              <a:t>Opportunity structures</a:t>
            </a:r>
          </a:p>
        </p:txBody>
      </p:sp>
      <p:grpSp>
        <p:nvGrpSpPr>
          <p:cNvPr id="2" name="Group 15"/>
          <p:cNvGrpSpPr>
            <a:grpSpLocks/>
          </p:cNvGrpSpPr>
          <p:nvPr/>
        </p:nvGrpSpPr>
        <p:grpSpPr bwMode="auto">
          <a:xfrm>
            <a:off x="2362200" y="1828800"/>
            <a:ext cx="4572000" cy="4203700"/>
            <a:chOff x="1200" y="1141"/>
            <a:chExt cx="3456" cy="3179"/>
          </a:xfrm>
        </p:grpSpPr>
        <p:sp>
          <p:nvSpPr>
            <p:cNvPr id="132112" name="Oval 16"/>
            <p:cNvSpPr>
              <a:spLocks noChangeArrowheads="1"/>
            </p:cNvSpPr>
            <p:nvPr/>
          </p:nvSpPr>
          <p:spPr bwMode="auto">
            <a:xfrm>
              <a:off x="1200" y="1141"/>
              <a:ext cx="3456" cy="3179"/>
            </a:xfrm>
            <a:prstGeom prst="ellipse">
              <a:avLst/>
            </a:prstGeom>
            <a:solidFill>
              <a:srgbClr val="FFFFFF"/>
            </a:solidFill>
            <a:ln w="9525">
              <a:solidFill>
                <a:srgbClr val="C0C0C0"/>
              </a:solidFill>
              <a:round/>
              <a:headEnd/>
              <a:tailEnd/>
            </a:ln>
            <a:effectLst/>
          </p:spPr>
          <p:txBody>
            <a:bodyPr wrap="none" anchor="ctr">
              <a:prstTxWarp prst="textNoShape">
                <a:avLst/>
              </a:prstTxWarp>
            </a:bodyPr>
            <a:lstStyle/>
            <a:p>
              <a:endParaRPr lang="en-US" dirty="0"/>
            </a:p>
          </p:txBody>
        </p:sp>
        <p:sp>
          <p:nvSpPr>
            <p:cNvPr id="132113" name="WordArt 17"/>
            <p:cNvSpPr>
              <a:spLocks noChangeArrowheads="1" noChangeShapeType="1" noTextEdit="1"/>
            </p:cNvSpPr>
            <p:nvPr/>
          </p:nvSpPr>
          <p:spPr bwMode="auto">
            <a:xfrm>
              <a:off x="1976" y="1373"/>
              <a:ext cx="1912" cy="691"/>
            </a:xfrm>
            <a:prstGeom prst="rect">
              <a:avLst/>
            </a:prstGeom>
          </p:spPr>
          <p:txBody>
            <a:bodyPr spcFirstLastPara="1" wrap="none" fromWordArt="1">
              <a:prstTxWarp prst="textArchUp">
                <a:avLst>
                  <a:gd name="adj" fmla="val 10800000"/>
                </a:avLst>
              </a:prstTxWarp>
            </a:bodyPr>
            <a:lstStyle/>
            <a:p>
              <a:pPr algn="ctr"/>
              <a:r>
                <a:rPr lang="en-US" sz="4000" kern="10" dirty="0">
                  <a:ln w="9525">
                    <a:solidFill>
                      <a:srgbClr val="000000"/>
                    </a:solidFill>
                    <a:round/>
                    <a:headEnd/>
                    <a:tailEnd/>
                  </a:ln>
                  <a:solidFill>
                    <a:srgbClr val="FFFFFF"/>
                  </a:solidFill>
                  <a:latin typeface="Arial"/>
                  <a:ea typeface="Arial"/>
                  <a:cs typeface="Arial"/>
                </a:rPr>
                <a:t>Fiscal Policies</a:t>
              </a:r>
            </a:p>
          </p:txBody>
        </p:sp>
        <p:sp>
          <p:nvSpPr>
            <p:cNvPr id="132114" name="Oval 18"/>
            <p:cNvSpPr>
              <a:spLocks noChangeArrowheads="1"/>
            </p:cNvSpPr>
            <p:nvPr/>
          </p:nvSpPr>
          <p:spPr bwMode="auto">
            <a:xfrm>
              <a:off x="2376" y="2256"/>
              <a:ext cx="1104" cy="1008"/>
            </a:xfrm>
            <a:prstGeom prst="ellipse">
              <a:avLst/>
            </a:prstGeom>
            <a:solidFill>
              <a:srgbClr val="336699">
                <a:alpha val="80000"/>
              </a:srgbClr>
            </a:solidFill>
            <a:ln w="9525">
              <a:solidFill>
                <a:srgbClr val="000000"/>
              </a:solidFill>
              <a:round/>
              <a:headEnd/>
              <a:tailEnd/>
            </a:ln>
            <a:effectLst/>
          </p:spPr>
          <p:txBody>
            <a:bodyPr wrap="none" anchor="ctr">
              <a:prstTxWarp prst="textNoShape">
                <a:avLst/>
              </a:prstTxWarp>
            </a:bodyPr>
            <a:lstStyle/>
            <a:p>
              <a:pPr algn="ctr"/>
              <a:r>
                <a:rPr lang="en-US" sz="2200" b="1" dirty="0">
                  <a:solidFill>
                    <a:srgbClr val="000000"/>
                  </a:solidFill>
                  <a:latin typeface="Times" charset="0"/>
                </a:rPr>
                <a:t>Housing</a:t>
              </a:r>
            </a:p>
          </p:txBody>
        </p:sp>
        <p:sp>
          <p:nvSpPr>
            <p:cNvPr id="132115" name="Oval 19"/>
            <p:cNvSpPr>
              <a:spLocks noChangeArrowheads="1"/>
            </p:cNvSpPr>
            <p:nvPr/>
          </p:nvSpPr>
          <p:spPr bwMode="auto">
            <a:xfrm>
              <a:off x="1488" y="1872"/>
              <a:ext cx="1104" cy="1008"/>
            </a:xfrm>
            <a:prstGeom prst="ellipse">
              <a:avLst/>
            </a:prstGeom>
            <a:solidFill>
              <a:schemeClr val="accent1">
                <a:alpha val="80000"/>
              </a:schemeClr>
            </a:solidFill>
            <a:ln w="9525">
              <a:solidFill>
                <a:srgbClr val="000000"/>
              </a:solidFill>
              <a:round/>
              <a:headEnd/>
              <a:tailEnd/>
            </a:ln>
            <a:effectLst/>
          </p:spPr>
          <p:txBody>
            <a:bodyPr wrap="none" anchor="ctr">
              <a:prstTxWarp prst="textNoShape">
                <a:avLst/>
              </a:prstTxWarp>
            </a:bodyPr>
            <a:lstStyle/>
            <a:p>
              <a:pPr algn="ctr"/>
              <a:r>
                <a:rPr lang="en-US" sz="2200" dirty="0">
                  <a:solidFill>
                    <a:srgbClr val="000000"/>
                  </a:solidFill>
                  <a:latin typeface="Times" charset="0"/>
                </a:rPr>
                <a:t>Childcare</a:t>
              </a:r>
            </a:p>
          </p:txBody>
        </p:sp>
        <p:sp>
          <p:nvSpPr>
            <p:cNvPr id="132116" name="Oval 20"/>
            <p:cNvSpPr>
              <a:spLocks noChangeArrowheads="1"/>
            </p:cNvSpPr>
            <p:nvPr/>
          </p:nvSpPr>
          <p:spPr bwMode="auto">
            <a:xfrm>
              <a:off x="3216" y="1872"/>
              <a:ext cx="1104" cy="1008"/>
            </a:xfrm>
            <a:prstGeom prst="ellipse">
              <a:avLst/>
            </a:prstGeom>
            <a:solidFill>
              <a:schemeClr val="hlink">
                <a:alpha val="80000"/>
              </a:schemeClr>
            </a:solidFill>
            <a:ln w="9525">
              <a:solidFill>
                <a:srgbClr val="000000"/>
              </a:solidFill>
              <a:round/>
              <a:headEnd/>
              <a:tailEnd/>
            </a:ln>
            <a:effectLst/>
          </p:spPr>
          <p:txBody>
            <a:bodyPr wrap="none" anchor="ctr">
              <a:prstTxWarp prst="textNoShape">
                <a:avLst/>
              </a:prstTxWarp>
            </a:bodyPr>
            <a:lstStyle/>
            <a:p>
              <a:pPr algn="ctr"/>
              <a:r>
                <a:rPr lang="en-US" sz="2200" dirty="0">
                  <a:solidFill>
                    <a:srgbClr val="000000"/>
                  </a:solidFill>
                  <a:latin typeface="Times" charset="0"/>
                </a:rPr>
                <a:t>Employment</a:t>
              </a:r>
            </a:p>
          </p:txBody>
        </p:sp>
        <p:sp>
          <p:nvSpPr>
            <p:cNvPr id="132117" name="Oval 21"/>
            <p:cNvSpPr>
              <a:spLocks noChangeArrowheads="1"/>
            </p:cNvSpPr>
            <p:nvPr/>
          </p:nvSpPr>
          <p:spPr bwMode="auto">
            <a:xfrm>
              <a:off x="3264" y="2736"/>
              <a:ext cx="1104" cy="1008"/>
            </a:xfrm>
            <a:prstGeom prst="ellipse">
              <a:avLst/>
            </a:prstGeom>
            <a:solidFill>
              <a:schemeClr val="accent2">
                <a:alpha val="80000"/>
              </a:schemeClr>
            </a:solidFill>
            <a:ln w="9525">
              <a:solidFill>
                <a:srgbClr val="000000"/>
              </a:solidFill>
              <a:round/>
              <a:headEnd/>
              <a:tailEnd/>
            </a:ln>
            <a:effectLst/>
          </p:spPr>
          <p:txBody>
            <a:bodyPr wrap="none" anchor="ctr">
              <a:prstTxWarp prst="textNoShape">
                <a:avLst/>
              </a:prstTxWarp>
            </a:bodyPr>
            <a:lstStyle/>
            <a:p>
              <a:pPr algn="ctr"/>
              <a:r>
                <a:rPr lang="en-US" sz="2200" dirty="0">
                  <a:solidFill>
                    <a:srgbClr val="000000"/>
                  </a:solidFill>
                  <a:latin typeface="Times" charset="0"/>
                </a:rPr>
                <a:t>Education</a:t>
              </a:r>
            </a:p>
          </p:txBody>
        </p:sp>
        <p:sp>
          <p:nvSpPr>
            <p:cNvPr id="132118" name="Oval 22"/>
            <p:cNvSpPr>
              <a:spLocks noChangeArrowheads="1"/>
            </p:cNvSpPr>
            <p:nvPr/>
          </p:nvSpPr>
          <p:spPr bwMode="auto">
            <a:xfrm>
              <a:off x="2352" y="1488"/>
              <a:ext cx="1104" cy="1008"/>
            </a:xfrm>
            <a:prstGeom prst="ellipse">
              <a:avLst/>
            </a:prstGeom>
            <a:solidFill>
              <a:srgbClr val="FF9933">
                <a:alpha val="80000"/>
              </a:srgbClr>
            </a:solidFill>
            <a:ln w="9525">
              <a:solidFill>
                <a:srgbClr val="000000"/>
              </a:solidFill>
              <a:round/>
              <a:headEnd/>
              <a:tailEnd/>
            </a:ln>
            <a:effectLst/>
          </p:spPr>
          <p:txBody>
            <a:bodyPr wrap="none" anchor="ctr">
              <a:prstTxWarp prst="textNoShape">
                <a:avLst/>
              </a:prstTxWarp>
            </a:bodyPr>
            <a:lstStyle/>
            <a:p>
              <a:pPr algn="ctr"/>
              <a:r>
                <a:rPr lang="en-US" sz="2200" dirty="0">
                  <a:solidFill>
                    <a:srgbClr val="000000"/>
                  </a:solidFill>
                  <a:latin typeface="Times" charset="0"/>
                </a:rPr>
                <a:t>Health</a:t>
              </a:r>
            </a:p>
          </p:txBody>
        </p:sp>
        <p:sp>
          <p:nvSpPr>
            <p:cNvPr id="132119" name="Oval 23"/>
            <p:cNvSpPr>
              <a:spLocks noChangeArrowheads="1"/>
            </p:cNvSpPr>
            <p:nvPr/>
          </p:nvSpPr>
          <p:spPr bwMode="auto">
            <a:xfrm>
              <a:off x="2376" y="3120"/>
              <a:ext cx="1104" cy="1008"/>
            </a:xfrm>
            <a:prstGeom prst="ellipse">
              <a:avLst/>
            </a:prstGeom>
            <a:solidFill>
              <a:srgbClr val="CC0000">
                <a:alpha val="88000"/>
              </a:srgbClr>
            </a:solidFill>
            <a:ln w="9525">
              <a:solidFill>
                <a:srgbClr val="000000"/>
              </a:solidFill>
              <a:round/>
              <a:headEnd/>
              <a:tailEnd/>
            </a:ln>
            <a:effectLst/>
          </p:spPr>
          <p:txBody>
            <a:bodyPr wrap="none" anchor="ctr">
              <a:prstTxWarp prst="textNoShape">
                <a:avLst/>
              </a:prstTxWarp>
            </a:bodyPr>
            <a:lstStyle/>
            <a:p>
              <a:pPr algn="ctr"/>
              <a:r>
                <a:rPr lang="en-US" sz="2200" dirty="0">
                  <a:solidFill>
                    <a:srgbClr val="000000"/>
                  </a:solidFill>
                  <a:latin typeface="Times" charset="0"/>
                </a:rPr>
                <a:t>Transportation</a:t>
              </a:r>
            </a:p>
          </p:txBody>
        </p:sp>
        <p:sp>
          <p:nvSpPr>
            <p:cNvPr id="132120" name="Oval 24"/>
            <p:cNvSpPr>
              <a:spLocks noChangeArrowheads="1"/>
            </p:cNvSpPr>
            <p:nvPr/>
          </p:nvSpPr>
          <p:spPr bwMode="auto">
            <a:xfrm>
              <a:off x="1488" y="2736"/>
              <a:ext cx="1104" cy="1008"/>
            </a:xfrm>
            <a:prstGeom prst="ellipse">
              <a:avLst/>
            </a:prstGeom>
            <a:solidFill>
              <a:srgbClr val="FFFFCC">
                <a:alpha val="80000"/>
              </a:srgbClr>
            </a:solidFill>
            <a:ln w="9525">
              <a:solidFill>
                <a:srgbClr val="000000"/>
              </a:solidFill>
              <a:round/>
              <a:headEnd/>
              <a:tailEnd/>
            </a:ln>
            <a:effectLst/>
          </p:spPr>
          <p:txBody>
            <a:bodyPr wrap="none" anchor="ctr">
              <a:prstTxWarp prst="textNoShape">
                <a:avLst/>
              </a:prstTxWarp>
            </a:bodyPr>
            <a:lstStyle/>
            <a:p>
              <a:pPr algn="ctr"/>
              <a:r>
                <a:rPr lang="en-US" sz="2200" dirty="0">
                  <a:solidFill>
                    <a:srgbClr val="000000"/>
                  </a:solidFill>
                  <a:latin typeface="Times" charset="0"/>
                </a:rPr>
                <a:t>Effective</a:t>
              </a:r>
            </a:p>
            <a:p>
              <a:pPr algn="ctr"/>
              <a:r>
                <a:rPr lang="en-US" sz="2200" dirty="0">
                  <a:solidFill>
                    <a:srgbClr val="000000"/>
                  </a:solidFill>
                  <a:latin typeface="Times" charset="0"/>
                </a:rPr>
                <a:t>Participation</a:t>
              </a: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framework</a:t>
            </a:r>
          </a:p>
        </p:txBody>
      </p:sp>
      <p:sp>
        <p:nvSpPr>
          <p:cNvPr id="10243" name="Rectangle 3"/>
          <p:cNvSpPr>
            <a:spLocks noGrp="1" noChangeArrowheads="1"/>
          </p:cNvSpPr>
          <p:nvPr>
            <p:ph type="body" idx="1"/>
          </p:nvPr>
        </p:nvSpPr>
        <p:spPr/>
        <p:txBody>
          <a:bodyPr/>
          <a:lstStyle/>
          <a:p>
            <a:r>
              <a:rPr lang="en-US" sz="2600" dirty="0"/>
              <a:t>The “Communities of Opportunity” framework is a model of fair housing and community development</a:t>
            </a:r>
          </a:p>
          <a:p>
            <a:r>
              <a:rPr lang="en-US" sz="2600" dirty="0"/>
              <a:t>The model is based on the premises that </a:t>
            </a:r>
          </a:p>
          <a:p>
            <a:pPr lvl="1"/>
            <a:r>
              <a:rPr lang="en-US" sz="2200" dirty="0"/>
              <a:t>Everyone should have fair access to the critical opportunity structures needed to succeed in life</a:t>
            </a:r>
          </a:p>
          <a:p>
            <a:pPr lvl="1"/>
            <a:r>
              <a:rPr lang="en-US" sz="2200" dirty="0"/>
              <a:t>Affirmatively connecting people to opportunity creates positive, transformative change in communities</a:t>
            </a:r>
          </a:p>
          <a:p>
            <a:endParaRPr lang="en-US" sz="2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web of opportunity</a:t>
            </a:r>
          </a:p>
        </p:txBody>
      </p:sp>
      <p:sp>
        <p:nvSpPr>
          <p:cNvPr id="11267" name="Rectangle 3"/>
          <p:cNvSpPr>
            <a:spLocks noGrp="1" noChangeArrowheads="1"/>
          </p:cNvSpPr>
          <p:nvPr>
            <p:ph type="body" idx="1"/>
          </p:nvPr>
        </p:nvSpPr>
        <p:spPr/>
        <p:txBody>
          <a:bodyPr/>
          <a:lstStyle/>
          <a:p>
            <a:pPr>
              <a:lnSpc>
                <a:spcPct val="80000"/>
              </a:lnSpc>
            </a:pPr>
            <a:r>
              <a:rPr lang="en-US" sz="2600" dirty="0"/>
              <a:t>Opportunities in our society are geographically distributed (and often clustered) throughout metropolitan areas</a:t>
            </a:r>
          </a:p>
          <a:p>
            <a:pPr lvl="1">
              <a:lnSpc>
                <a:spcPct val="80000"/>
              </a:lnSpc>
            </a:pPr>
            <a:r>
              <a:rPr lang="en-US" sz="2200" dirty="0"/>
              <a:t>This creates “winner” and “loser” communities or “high” and “low” opportunity communities</a:t>
            </a:r>
          </a:p>
          <a:p>
            <a:pPr>
              <a:lnSpc>
                <a:spcPct val="80000"/>
              </a:lnSpc>
            </a:pPr>
            <a:r>
              <a:rPr lang="en-US" sz="2600" dirty="0"/>
              <a:t>Your location within this “web of opportunity” plays a decisive role in your life potential and outcomes</a:t>
            </a:r>
          </a:p>
          <a:p>
            <a:pPr lvl="1">
              <a:lnSpc>
                <a:spcPct val="80000"/>
              </a:lnSpc>
            </a:pPr>
            <a:r>
              <a:rPr lang="en-US" sz="2200" dirty="0"/>
              <a:t>Individual characteristics still matter…</a:t>
            </a:r>
          </a:p>
          <a:p>
            <a:pPr lvl="1">
              <a:lnSpc>
                <a:spcPct val="80000"/>
              </a:lnSpc>
            </a:pPr>
            <a:r>
              <a:rPr lang="en-US" sz="2200" dirty="0"/>
              <a:t>…but so does access to opportunity, such as good schools, health care, child care, and job networks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We Pay for things that were Free</a:t>
            </a:r>
            <a:endParaRPr lang="en-US" sz="3600" dirty="0"/>
          </a:p>
        </p:txBody>
      </p:sp>
      <p:sp>
        <p:nvSpPr>
          <p:cNvPr id="3" name="Content Placeholder 2"/>
          <p:cNvSpPr>
            <a:spLocks noGrp="1"/>
          </p:cNvSpPr>
          <p:nvPr>
            <p:ph idx="1"/>
          </p:nvPr>
        </p:nvSpPr>
        <p:spPr/>
        <p:txBody>
          <a:bodyPr/>
          <a:lstStyle/>
          <a:p>
            <a:pPr>
              <a:defRPr/>
            </a:pPr>
            <a:endParaRPr lang="en-US" dirty="0"/>
          </a:p>
        </p:txBody>
      </p:sp>
      <p:graphicFrame>
        <p:nvGraphicFramePr>
          <p:cNvPr id="24578" name="Object 2"/>
          <p:cNvGraphicFramePr>
            <a:graphicFrameLocks noChangeAspect="1"/>
          </p:cNvGraphicFramePr>
          <p:nvPr/>
        </p:nvGraphicFramePr>
        <p:xfrm>
          <a:off x="1981200" y="1752600"/>
          <a:ext cx="4953000" cy="4379913"/>
        </p:xfrm>
        <a:graphic>
          <a:graphicData uri="http://schemas.openxmlformats.org/presentationml/2006/ole">
            <p:oleObj spid="_x0000_s86018" name="Document" r:id="rId3" imgW="5486400" imgH="4851400" progId="Word.Document.12">
              <p:link updateAutomatic="1"/>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sz="4000" dirty="0">
                <a:ea typeface="+mj-ea"/>
                <a:cs typeface="+mj-cs"/>
              </a:rPr>
              <a:t>What has opportunity mapping been used for in other regions?</a:t>
            </a:r>
          </a:p>
        </p:txBody>
      </p:sp>
      <p:sp>
        <p:nvSpPr>
          <p:cNvPr id="4099" name="Rectangle 3"/>
          <p:cNvSpPr>
            <a:spLocks noGrp="1" noChangeArrowheads="1"/>
          </p:cNvSpPr>
          <p:nvPr>
            <p:ph type="body" idx="1"/>
          </p:nvPr>
        </p:nvSpPr>
        <p:spPr/>
        <p:txBody>
          <a:bodyPr/>
          <a:lstStyle/>
          <a:p>
            <a:pPr eaLnBrk="1" hangingPunct="1">
              <a:defRPr/>
            </a:pPr>
            <a:r>
              <a:rPr lang="en-US" sz="2800" dirty="0">
                <a:ea typeface="+mn-ea"/>
                <a:cs typeface="+mn-cs"/>
              </a:rPr>
              <a:t>The Kirwan Institute has conducted opportunity mapping in approximately a dozen metropolitan regions, some prominent examples of this work informing action can be found in three regions</a:t>
            </a:r>
          </a:p>
          <a:p>
            <a:pPr lvl="1" eaLnBrk="1" hangingPunct="1">
              <a:defRPr/>
            </a:pPr>
            <a:r>
              <a:rPr lang="en-US" sz="2400" dirty="0"/>
              <a:t>Chicago</a:t>
            </a:r>
          </a:p>
          <a:p>
            <a:pPr lvl="1" eaLnBrk="1" hangingPunct="1">
              <a:defRPr/>
            </a:pPr>
            <a:r>
              <a:rPr lang="en-US" sz="2400" dirty="0"/>
              <a:t>Baltimore</a:t>
            </a:r>
          </a:p>
          <a:p>
            <a:pPr lvl="1" eaLnBrk="1" hangingPunct="1">
              <a:defRPr/>
            </a:pPr>
            <a:r>
              <a:rPr lang="en-US" sz="2400" dirty="0"/>
              <a:t>Cleveland</a:t>
            </a:r>
          </a:p>
          <a:p>
            <a:pPr lvl="1" eaLnBrk="1" hangingPunct="1">
              <a:defRPr/>
            </a:pPr>
            <a:r>
              <a:rPr lang="en-US" sz="2400" dirty="0"/>
              <a:t>Austin</a:t>
            </a:r>
          </a:p>
          <a:p>
            <a:pPr lvl="1" eaLnBrk="1" hangingPunct="1">
              <a:defRPr/>
            </a:pPr>
            <a:r>
              <a:rPr lang="en-US" sz="2400" dirty="0"/>
              <a:t>Ohio (Education)</a:t>
            </a:r>
          </a:p>
          <a:p>
            <a:pPr lvl="1" eaLnBrk="1" hangingPunct="1">
              <a:defRPr/>
            </a:pPr>
            <a:r>
              <a:rPr lang="en-US" sz="2400" dirty="0"/>
              <a:t>African American Males</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dirty="0">
                <a:ea typeface="+mj-ea"/>
                <a:cs typeface="+mj-cs"/>
              </a:rPr>
              <a:t>Chicago</a:t>
            </a:r>
          </a:p>
        </p:txBody>
      </p:sp>
      <p:sp>
        <p:nvSpPr>
          <p:cNvPr id="5123" name="Rectangle 3"/>
          <p:cNvSpPr>
            <a:spLocks noGrp="1" noChangeArrowheads="1"/>
          </p:cNvSpPr>
          <p:nvPr>
            <p:ph type="body" idx="1"/>
          </p:nvPr>
        </p:nvSpPr>
        <p:spPr/>
        <p:txBody>
          <a:bodyPr/>
          <a:lstStyle/>
          <a:p>
            <a:pPr eaLnBrk="1" hangingPunct="1">
              <a:lnSpc>
                <a:spcPct val="90000"/>
              </a:lnSpc>
              <a:defRPr/>
            </a:pPr>
            <a:r>
              <a:rPr lang="en-US" sz="2400" b="1" dirty="0">
                <a:ea typeface="+mn-ea"/>
                <a:cs typeface="+mn-cs"/>
              </a:rPr>
              <a:t>Chicago:</a:t>
            </a:r>
            <a:r>
              <a:rPr lang="en-US" sz="2400" dirty="0">
                <a:ea typeface="+mn-ea"/>
                <a:cs typeface="+mn-cs"/>
              </a:rPr>
              <a:t> The Kirwan Institute worked with the Leadership Council for Metropolitan Open Communities and the Institute of Race and Poverty to conduct an opportunity mapping analysis in the Chicago region  </a:t>
            </a:r>
          </a:p>
          <a:p>
            <a:pPr lvl="1" eaLnBrk="1" hangingPunct="1">
              <a:lnSpc>
                <a:spcPct val="90000"/>
              </a:lnSpc>
              <a:defRPr/>
            </a:pPr>
            <a:r>
              <a:rPr lang="en-US" sz="2000" dirty="0"/>
              <a:t>The opportunity maps produced as part of the Chicago research were utilized by the Leadership Council for advising inner-city voucher holders looking to relocate to higher opportunity neighborhoods in Chicago </a:t>
            </a:r>
          </a:p>
          <a:p>
            <a:pPr lvl="1" eaLnBrk="1" hangingPunct="1">
              <a:lnSpc>
                <a:spcPct val="90000"/>
              </a:lnSpc>
              <a:defRPr/>
            </a:pPr>
            <a:r>
              <a:rPr lang="en-US" sz="2000" dirty="0"/>
              <a:t>In addition, the research was utilized to inform inclusionary housing advocacy in the Chicago region, focusing on inclusionary zoning advocacy and to assess the impacts of the Low Income Housing Tax Credit program on expanding access to opportunity in the Chicago region </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304800"/>
            <a:ext cx="4267200" cy="1139825"/>
          </a:xfrm>
        </p:spPr>
        <p:txBody>
          <a:bodyPr/>
          <a:lstStyle/>
          <a:p>
            <a:pPr eaLnBrk="1" hangingPunct="1">
              <a:defRPr/>
            </a:pPr>
            <a:r>
              <a:rPr lang="en-US" sz="3200" b="1" dirty="0">
                <a:ea typeface="+mj-ea"/>
                <a:cs typeface="+mj-cs"/>
              </a:rPr>
              <a:t>Chicago’s</a:t>
            </a:r>
            <a:br>
              <a:rPr lang="en-US" sz="3200" b="1" dirty="0">
                <a:ea typeface="+mj-ea"/>
                <a:cs typeface="+mj-cs"/>
              </a:rPr>
            </a:br>
            <a:r>
              <a:rPr lang="en-US" sz="3200" b="1" dirty="0">
                <a:ea typeface="+mj-ea"/>
                <a:cs typeface="+mj-cs"/>
              </a:rPr>
              <a:t>Communities of </a:t>
            </a:r>
            <a:br>
              <a:rPr lang="en-US" sz="3200" b="1" dirty="0">
                <a:ea typeface="+mj-ea"/>
                <a:cs typeface="+mj-cs"/>
              </a:rPr>
            </a:br>
            <a:r>
              <a:rPr lang="en-US" sz="3200" b="1" dirty="0">
                <a:ea typeface="+mj-ea"/>
                <a:cs typeface="+mj-cs"/>
              </a:rPr>
              <a:t>Opportunity</a:t>
            </a:r>
          </a:p>
        </p:txBody>
      </p:sp>
      <p:sp>
        <p:nvSpPr>
          <p:cNvPr id="6147" name="Rectangle 3"/>
          <p:cNvSpPr>
            <a:spLocks noGrp="1" noChangeArrowheads="1"/>
          </p:cNvSpPr>
          <p:nvPr>
            <p:ph type="body" idx="1"/>
          </p:nvPr>
        </p:nvSpPr>
        <p:spPr>
          <a:xfrm>
            <a:off x="460375" y="1912938"/>
            <a:ext cx="3597275" cy="4210050"/>
          </a:xfrm>
        </p:spPr>
        <p:txBody>
          <a:bodyPr/>
          <a:lstStyle/>
          <a:p>
            <a:pPr eaLnBrk="1" hangingPunct="1">
              <a:lnSpc>
                <a:spcPct val="80000"/>
              </a:lnSpc>
              <a:defRPr/>
            </a:pPr>
            <a:r>
              <a:rPr lang="en-US" sz="2400" dirty="0">
                <a:ea typeface="+mn-ea"/>
                <a:cs typeface="+mn-cs"/>
              </a:rPr>
              <a:t>This example is a 6 county Communities of Opportunity map for the Chicago region</a:t>
            </a:r>
          </a:p>
          <a:p>
            <a:pPr lvl="1" eaLnBrk="1" hangingPunct="1">
              <a:lnSpc>
                <a:spcPct val="80000"/>
              </a:lnSpc>
              <a:defRPr/>
            </a:pPr>
            <a:r>
              <a:rPr lang="en-US" sz="2600" dirty="0"/>
              <a:t>Red = Lowest Opportunity</a:t>
            </a:r>
          </a:p>
          <a:p>
            <a:pPr lvl="1" eaLnBrk="1" hangingPunct="1">
              <a:lnSpc>
                <a:spcPct val="80000"/>
              </a:lnSpc>
              <a:defRPr/>
            </a:pPr>
            <a:r>
              <a:rPr lang="en-US" sz="2600" dirty="0"/>
              <a:t>Blue = Highest Opportunity</a:t>
            </a:r>
          </a:p>
        </p:txBody>
      </p:sp>
      <p:sp>
        <p:nvSpPr>
          <p:cNvPr id="20484" name="Text Box 4"/>
          <p:cNvSpPr txBox="1">
            <a:spLocks noChangeArrowheads="1"/>
          </p:cNvSpPr>
          <p:nvPr/>
        </p:nvSpPr>
        <p:spPr bwMode="auto">
          <a:xfrm>
            <a:off x="228600" y="5638800"/>
            <a:ext cx="3886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1200" b="1" dirty="0"/>
              <a:t>Source: Report published by the Leadership Council for Metropolitan Open Communities 2005</a:t>
            </a:r>
          </a:p>
        </p:txBody>
      </p:sp>
      <p:pic>
        <p:nvPicPr>
          <p:cNvPr id="20485" name="Picture 5" descr="Chicago C of O map"/>
          <p:cNvPicPr>
            <a:picLocks noChangeAspect="1" noChangeArrowheads="1"/>
          </p:cNvPicPr>
          <p:nvPr/>
        </p:nvPicPr>
        <p:blipFill>
          <a:blip r:embed="rId2"/>
          <a:srcRect/>
          <a:stretch>
            <a:fillRect/>
          </a:stretch>
        </p:blipFill>
        <p:spPr bwMode="auto">
          <a:xfrm>
            <a:off x="3994150" y="0"/>
            <a:ext cx="5149850" cy="6705600"/>
          </a:xfrm>
          <a:prstGeom prst="rect">
            <a:avLst/>
          </a:prstGeom>
          <a:noFill/>
          <a:ln w="9525">
            <a:noFill/>
            <a:miter lim="800000"/>
            <a:headEnd/>
            <a:tailEnd/>
          </a:ln>
        </p:spPr>
      </p:pic>
    </p:spTree>
  </p:cSld>
  <p:clrMapOvr>
    <a:masterClrMapping/>
  </p:clrMapOvr>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0" y="228600"/>
            <a:ext cx="7373938" cy="1412875"/>
          </a:xfrm>
        </p:spPr>
        <p:txBody>
          <a:bodyPr/>
          <a:lstStyle/>
          <a:p>
            <a:r>
              <a:rPr lang="en-US" sz="3200" dirty="0"/>
              <a:t>Proposed remedy identifies Communities of Opportunity </a:t>
            </a:r>
          </a:p>
        </p:txBody>
      </p:sp>
      <p:sp>
        <p:nvSpPr>
          <p:cNvPr id="8195" name="Rectangle 3"/>
          <p:cNvSpPr>
            <a:spLocks noGrp="1" noChangeArrowheads="1"/>
          </p:cNvSpPr>
          <p:nvPr>
            <p:ph type="body" idx="1"/>
          </p:nvPr>
        </p:nvSpPr>
        <p:spPr>
          <a:xfrm>
            <a:off x="228600" y="1676400"/>
            <a:ext cx="4648200" cy="4495800"/>
          </a:xfrm>
        </p:spPr>
        <p:txBody>
          <a:bodyPr/>
          <a:lstStyle/>
          <a:p>
            <a:pPr>
              <a:lnSpc>
                <a:spcPct val="90000"/>
              </a:lnSpc>
            </a:pPr>
            <a:r>
              <a:rPr lang="en-US" sz="2400" dirty="0"/>
              <a:t>Used 14 indicators of neighborhood opportunity to designate high and low opportunity neighborhoods in the region</a:t>
            </a:r>
          </a:p>
          <a:p>
            <a:pPr lvl="1">
              <a:lnSpc>
                <a:spcPct val="90000"/>
              </a:lnSpc>
            </a:pPr>
            <a:r>
              <a:rPr lang="en-US" sz="2200" dirty="0"/>
              <a:t>Neighborhood Quality/Health</a:t>
            </a:r>
          </a:p>
          <a:p>
            <a:pPr lvl="2">
              <a:lnSpc>
                <a:spcPct val="90000"/>
              </a:lnSpc>
            </a:pPr>
            <a:r>
              <a:rPr lang="en-US" sz="1800" dirty="0"/>
              <a:t>Poverty, Crime, Vacancy, Property Values, Population Trends</a:t>
            </a:r>
          </a:p>
          <a:p>
            <a:pPr lvl="1">
              <a:lnSpc>
                <a:spcPct val="90000"/>
              </a:lnSpc>
            </a:pPr>
            <a:r>
              <a:rPr lang="en-US" sz="2200" dirty="0"/>
              <a:t>Economic Opportunity </a:t>
            </a:r>
          </a:p>
          <a:p>
            <a:pPr lvl="2">
              <a:lnSpc>
                <a:spcPct val="90000"/>
              </a:lnSpc>
            </a:pPr>
            <a:r>
              <a:rPr lang="en-US" sz="1800" dirty="0"/>
              <a:t>Proximity to Jobs and Job Changes, Public Transit</a:t>
            </a:r>
          </a:p>
          <a:p>
            <a:pPr lvl="1">
              <a:lnSpc>
                <a:spcPct val="90000"/>
              </a:lnSpc>
            </a:pPr>
            <a:r>
              <a:rPr lang="en-US" sz="2200" dirty="0"/>
              <a:t>Educational Opportunity</a:t>
            </a:r>
          </a:p>
          <a:p>
            <a:pPr lvl="2">
              <a:lnSpc>
                <a:spcPct val="90000"/>
              </a:lnSpc>
            </a:pPr>
            <a:r>
              <a:rPr lang="en-US" sz="1800" dirty="0"/>
              <a:t>School Poverty, School Test Scores, Teacher Qualifications</a:t>
            </a:r>
          </a:p>
          <a:p>
            <a:pPr>
              <a:lnSpc>
                <a:spcPct val="90000"/>
              </a:lnSpc>
            </a:pPr>
            <a:endParaRPr lang="en-US" sz="2400" dirty="0"/>
          </a:p>
        </p:txBody>
      </p:sp>
      <p:pic>
        <p:nvPicPr>
          <p:cNvPr id="8196" name="Picture 4"/>
          <p:cNvPicPr>
            <a:picLocks noChangeAspect="1" noChangeArrowheads="1"/>
          </p:cNvPicPr>
          <p:nvPr/>
        </p:nvPicPr>
        <p:blipFill>
          <a:blip r:embed="rId2"/>
          <a:srcRect/>
          <a:stretch>
            <a:fillRect/>
          </a:stretch>
        </p:blipFill>
        <p:spPr bwMode="auto">
          <a:xfrm>
            <a:off x="4876800" y="1600200"/>
            <a:ext cx="3408363" cy="449580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7813"/>
            <a:ext cx="8229600" cy="684212"/>
          </a:xfrm>
        </p:spPr>
        <p:txBody>
          <a:bodyPr/>
          <a:lstStyle/>
          <a:p>
            <a:r>
              <a:rPr lang="en-US" sz="2800" dirty="0"/>
              <a:t>Cleveland opportunity analysis &amp; race</a:t>
            </a:r>
          </a:p>
        </p:txBody>
      </p:sp>
      <p:pic>
        <p:nvPicPr>
          <p:cNvPr id="11267" name="Picture 3" descr="Cleve Opp map and AA HH"/>
          <p:cNvPicPr>
            <a:picLocks noChangeAspect="1" noChangeArrowheads="1"/>
          </p:cNvPicPr>
          <p:nvPr/>
        </p:nvPicPr>
        <p:blipFill>
          <a:blip r:embed="rId2"/>
          <a:srcRect/>
          <a:stretch>
            <a:fillRect/>
          </a:stretch>
        </p:blipFill>
        <p:spPr bwMode="auto">
          <a:xfrm>
            <a:off x="4419600" y="990600"/>
            <a:ext cx="3702050" cy="4953000"/>
          </a:xfrm>
          <a:prstGeom prst="rect">
            <a:avLst/>
          </a:prstGeom>
          <a:noFill/>
        </p:spPr>
      </p:pic>
      <p:pic>
        <p:nvPicPr>
          <p:cNvPr id="11268" name="Picture 4" descr="Cleve Opp map"/>
          <p:cNvPicPr>
            <a:picLocks noChangeAspect="1" noChangeArrowheads="1"/>
          </p:cNvPicPr>
          <p:nvPr/>
        </p:nvPicPr>
        <p:blipFill>
          <a:blip r:embed="rId3"/>
          <a:srcRect/>
          <a:stretch>
            <a:fillRect/>
          </a:stretch>
        </p:blipFill>
        <p:spPr bwMode="auto">
          <a:xfrm>
            <a:off x="533400" y="990600"/>
            <a:ext cx="3698875" cy="49530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3838575" y="0"/>
            <a:ext cx="5305425" cy="6858000"/>
          </a:xfrm>
          <a:prstGeom prst="rect">
            <a:avLst/>
          </a:prstGeom>
          <a:noFill/>
          <a:ln w="9525">
            <a:noFill/>
            <a:miter lim="800000"/>
            <a:headEnd/>
            <a:tailEnd/>
          </a:ln>
          <a:effectLst/>
        </p:spPr>
      </p:pic>
      <p:sp>
        <p:nvSpPr>
          <p:cNvPr id="25603" name="Text Box 3"/>
          <p:cNvSpPr txBox="1">
            <a:spLocks noChangeArrowheads="1"/>
          </p:cNvSpPr>
          <p:nvPr/>
        </p:nvSpPr>
        <p:spPr bwMode="auto">
          <a:xfrm>
            <a:off x="457200" y="1600200"/>
            <a:ext cx="2971800" cy="3798888"/>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sz="2000" b="1" dirty="0"/>
              <a:t>How is Opportunity Distributed in a Hot Market City?</a:t>
            </a:r>
          </a:p>
          <a:p>
            <a:pPr algn="ctr" eaLnBrk="1" hangingPunct="1">
              <a:spcBef>
                <a:spcPct val="50000"/>
              </a:spcBef>
            </a:pPr>
            <a:r>
              <a:rPr lang="en-US" sz="2000" b="1" dirty="0"/>
              <a:t>(Austin, TX)</a:t>
            </a:r>
          </a:p>
          <a:p>
            <a:pPr algn="ctr" eaLnBrk="1" hangingPunct="1">
              <a:spcBef>
                <a:spcPct val="50000"/>
              </a:spcBef>
            </a:pPr>
            <a:r>
              <a:rPr lang="en-US" b="1" dirty="0"/>
              <a:t>Opportunity in the Austin region is more centralized (not a hollow region like Cleveland or Baltimore). Although, opportunity is more centralized it is still spatially segregated.</a:t>
            </a:r>
            <a:r>
              <a:rPr lang="en-US" dirty="0"/>
              <a:t>  </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3856038" y="0"/>
            <a:ext cx="5287962" cy="6858000"/>
          </a:xfrm>
          <a:prstGeom prst="rect">
            <a:avLst/>
          </a:prstGeom>
          <a:noFill/>
          <a:ln w="9525">
            <a:noFill/>
            <a:miter lim="800000"/>
            <a:headEnd/>
            <a:tailEnd/>
          </a:ln>
          <a:effectLst/>
        </p:spPr>
      </p:pic>
      <p:sp>
        <p:nvSpPr>
          <p:cNvPr id="26627" name="Text Box 3"/>
          <p:cNvSpPr txBox="1">
            <a:spLocks noChangeArrowheads="1"/>
          </p:cNvSpPr>
          <p:nvPr/>
        </p:nvSpPr>
        <p:spPr bwMode="auto">
          <a:xfrm>
            <a:off x="228600" y="228600"/>
            <a:ext cx="3352800" cy="228282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1" dirty="0">
                <a:latin typeface="Tahoma" charset="0"/>
              </a:rPr>
              <a:t>An in-depth view of the distribution of high and low opportunity areas in and around the City of Austin</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dirty="0"/>
              <a:t>Health greatly affected by	</a:t>
            </a:r>
          </a:p>
        </p:txBody>
      </p:sp>
      <p:sp>
        <p:nvSpPr>
          <p:cNvPr id="90115" name="Rectangle 3"/>
          <p:cNvSpPr>
            <a:spLocks noGrp="1" noChangeArrowheads="1"/>
          </p:cNvSpPr>
          <p:nvPr>
            <p:ph type="body" idx="1"/>
          </p:nvPr>
        </p:nvSpPr>
        <p:spPr/>
        <p:txBody>
          <a:bodyPr/>
          <a:lstStyle/>
          <a:p>
            <a:pPr eaLnBrk="1" hangingPunct="1"/>
            <a:r>
              <a:rPr lang="en-US" dirty="0"/>
              <a:t>Life chances (Social status etc.)</a:t>
            </a:r>
          </a:p>
          <a:p>
            <a:pPr eaLnBrk="1" hangingPunct="1"/>
            <a:r>
              <a:rPr lang="en-US" dirty="0"/>
              <a:t>Exposure to Risk</a:t>
            </a:r>
          </a:p>
          <a:p>
            <a:pPr eaLnBrk="1" hangingPunct="1"/>
            <a:r>
              <a:rPr lang="en-US" dirty="0"/>
              <a:t>Influence of sub cultures</a:t>
            </a:r>
          </a:p>
          <a:p>
            <a:pPr eaLnBrk="1" hangingPunct="1"/>
            <a:r>
              <a:rPr lang="en-US" dirty="0"/>
              <a:t>Social Support Networks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609600"/>
            <a:ext cx="4648200" cy="2133600"/>
          </a:xfrm>
        </p:spPr>
        <p:txBody>
          <a:bodyPr/>
          <a:lstStyle/>
          <a:p>
            <a:r>
              <a:rPr lang="en-US" sz="2400" dirty="0" smtClean="0"/>
              <a:t>Statistically speaking for your health you would be better off smoking than reducing your social networks or Facebook friends</a:t>
            </a:r>
            <a:br>
              <a:rPr lang="en-US" sz="2400" dirty="0" smtClean="0"/>
            </a:br>
            <a:endParaRPr lang="en-US" sz="2400" dirty="0"/>
          </a:p>
        </p:txBody>
      </p:sp>
      <p:pic>
        <p:nvPicPr>
          <p:cNvPr id="4" name="Content Placeholder 3" descr="images-1.jpeg"/>
          <p:cNvPicPr>
            <a:picLocks noGrp="1" noChangeAspect="1"/>
          </p:cNvPicPr>
          <p:nvPr>
            <p:ph idx="1"/>
          </p:nvPr>
        </p:nvPicPr>
        <p:blipFill>
          <a:blip r:embed="rId2"/>
          <a:srcRect l="-29731" r="-29731"/>
          <a:stretch>
            <a:fillRect/>
          </a:stretch>
        </p:blipFill>
        <p:spPr>
          <a:xfrm>
            <a:off x="457200" y="304800"/>
            <a:ext cx="3460238" cy="1905000"/>
          </a:xfrm>
        </p:spPr>
      </p:pic>
      <p:pic>
        <p:nvPicPr>
          <p:cNvPr id="6" name="Picture 5" descr="images-2.jpeg"/>
          <p:cNvPicPr>
            <a:picLocks noChangeAspect="1"/>
          </p:cNvPicPr>
          <p:nvPr/>
        </p:nvPicPr>
        <p:blipFill>
          <a:blip r:embed="rId3"/>
          <a:stretch>
            <a:fillRect/>
          </a:stretch>
        </p:blipFill>
        <p:spPr>
          <a:xfrm>
            <a:off x="1905000" y="2362200"/>
            <a:ext cx="2901062" cy="1487487"/>
          </a:xfrm>
          <a:prstGeom prst="rect">
            <a:avLst/>
          </a:prstGeom>
        </p:spPr>
      </p:pic>
      <p:pic>
        <p:nvPicPr>
          <p:cNvPr id="7" name="Picture 6" descr="Unknown.jpeg"/>
          <p:cNvPicPr>
            <a:picLocks noChangeAspect="1"/>
          </p:cNvPicPr>
          <p:nvPr/>
        </p:nvPicPr>
        <p:blipFill>
          <a:blip r:embed="rId4"/>
          <a:stretch>
            <a:fillRect/>
          </a:stretch>
        </p:blipFill>
        <p:spPr>
          <a:xfrm>
            <a:off x="304800" y="4191000"/>
            <a:ext cx="2346036" cy="1828800"/>
          </a:xfrm>
          <a:prstGeom prst="rect">
            <a:avLst/>
          </a:prstGeom>
        </p:spPr>
      </p:pic>
      <p:pic>
        <p:nvPicPr>
          <p:cNvPr id="8" name="Picture 7" descr="images-2.jpeg"/>
          <p:cNvPicPr>
            <a:picLocks noChangeAspect="1"/>
          </p:cNvPicPr>
          <p:nvPr/>
        </p:nvPicPr>
        <p:blipFill>
          <a:blip r:embed="rId5"/>
          <a:stretch>
            <a:fillRect/>
          </a:stretch>
        </p:blipFill>
        <p:spPr>
          <a:xfrm>
            <a:off x="6248400" y="2743200"/>
            <a:ext cx="2248930" cy="1524000"/>
          </a:xfrm>
          <a:prstGeom prst="rect">
            <a:avLst/>
          </a:prstGeom>
        </p:spPr>
      </p:pic>
      <p:pic>
        <p:nvPicPr>
          <p:cNvPr id="9" name="Picture 8" descr="images.jpeg"/>
          <p:cNvPicPr>
            <a:picLocks noChangeAspect="1"/>
          </p:cNvPicPr>
          <p:nvPr/>
        </p:nvPicPr>
        <p:blipFill>
          <a:blip r:embed="rId6"/>
          <a:stretch>
            <a:fillRect/>
          </a:stretch>
        </p:blipFill>
        <p:spPr>
          <a:xfrm>
            <a:off x="3962400" y="4648200"/>
            <a:ext cx="2419643" cy="18288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dirty="0"/>
              <a:t>Importance of Social Networks</a:t>
            </a:r>
          </a:p>
        </p:txBody>
      </p:sp>
      <p:sp>
        <p:nvSpPr>
          <p:cNvPr id="87043" name="Rectangle 3"/>
          <p:cNvSpPr>
            <a:spLocks noGrp="1" noChangeArrowheads="1"/>
          </p:cNvSpPr>
          <p:nvPr>
            <p:ph type="body" idx="1"/>
          </p:nvPr>
        </p:nvSpPr>
        <p:spPr/>
        <p:txBody>
          <a:bodyPr/>
          <a:lstStyle/>
          <a:p>
            <a:pPr eaLnBrk="1" hangingPunct="1">
              <a:lnSpc>
                <a:spcPct val="90000"/>
              </a:lnSpc>
            </a:pPr>
            <a:r>
              <a:rPr lang="en-US" sz="2800" dirty="0"/>
              <a:t>People with good social networks have better health</a:t>
            </a:r>
          </a:p>
          <a:p>
            <a:pPr eaLnBrk="1" hangingPunct="1">
              <a:lnSpc>
                <a:spcPct val="90000"/>
              </a:lnSpc>
            </a:pPr>
            <a:r>
              <a:rPr lang="en-US" sz="2800" dirty="0"/>
              <a:t>Urban design effects social interactions (front porches for example)</a:t>
            </a:r>
          </a:p>
          <a:p>
            <a:pPr eaLnBrk="1" hangingPunct="1">
              <a:lnSpc>
                <a:spcPct val="90000"/>
              </a:lnSpc>
            </a:pPr>
            <a:r>
              <a:rPr lang="en-US" sz="2800" dirty="0"/>
              <a:t>Other elements (e.g., creating indefensible space) of neighborhood can impact other social and individual developments</a:t>
            </a:r>
          </a:p>
          <a:p>
            <a:pPr eaLnBrk="1" hangingPunct="1">
              <a:lnSpc>
                <a:spcPct val="90000"/>
              </a:lnSpc>
            </a:pPr>
            <a:r>
              <a:rPr lang="en-US" sz="2800" dirty="0"/>
              <a:t>Insecure environments impede some basic human development traits like: affiliation, esteem, cognitive development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dirty="0"/>
              <a:t>Blankets of Protection</a:t>
            </a:r>
          </a:p>
        </p:txBody>
      </p:sp>
      <p:sp>
        <p:nvSpPr>
          <p:cNvPr id="89091" name="Rectangle 3"/>
          <p:cNvSpPr>
            <a:spLocks noGrp="1" noChangeArrowheads="1"/>
          </p:cNvSpPr>
          <p:nvPr>
            <p:ph type="body" idx="1"/>
          </p:nvPr>
        </p:nvSpPr>
        <p:spPr/>
        <p:txBody>
          <a:bodyPr/>
          <a:lstStyle/>
          <a:p>
            <a:pPr eaLnBrk="1" hangingPunct="1">
              <a:lnSpc>
                <a:spcPct val="90000"/>
              </a:lnSpc>
            </a:pPr>
            <a:r>
              <a:rPr lang="en-US" sz="2800" dirty="0"/>
              <a:t>Family protection--but now nuclear not extended</a:t>
            </a:r>
          </a:p>
          <a:p>
            <a:pPr eaLnBrk="1" hangingPunct="1">
              <a:lnSpc>
                <a:spcPct val="90000"/>
              </a:lnSpc>
            </a:pPr>
            <a:r>
              <a:rPr lang="en-US" sz="2800" dirty="0"/>
              <a:t>Social support--community service, schools, neighbors</a:t>
            </a:r>
          </a:p>
          <a:p>
            <a:pPr eaLnBrk="1" hangingPunct="1">
              <a:lnSpc>
                <a:spcPct val="90000"/>
              </a:lnSpc>
            </a:pPr>
            <a:r>
              <a:rPr lang="en-US" sz="2800" dirty="0"/>
              <a:t>Role of neighboring has been reduced</a:t>
            </a:r>
          </a:p>
          <a:p>
            <a:pPr lvl="1" eaLnBrk="1" hangingPunct="1">
              <a:lnSpc>
                <a:spcPct val="90000"/>
              </a:lnSpc>
            </a:pPr>
            <a:r>
              <a:rPr lang="en-US" sz="2400" dirty="0"/>
              <a:t>Social support more far flung</a:t>
            </a:r>
          </a:p>
          <a:p>
            <a:pPr lvl="1" eaLnBrk="1" hangingPunct="1">
              <a:lnSpc>
                <a:spcPct val="90000"/>
              </a:lnSpc>
            </a:pPr>
            <a:r>
              <a:rPr lang="en-US" sz="2400" dirty="0"/>
              <a:t>Mass media has more influence</a:t>
            </a:r>
          </a:p>
          <a:p>
            <a:pPr lvl="1" eaLnBrk="1" hangingPunct="1">
              <a:lnSpc>
                <a:spcPct val="90000"/>
              </a:lnSpc>
            </a:pPr>
            <a:r>
              <a:rPr lang="en-US" sz="2400" dirty="0"/>
              <a:t>Work changes--2 parents working, etc.</a:t>
            </a:r>
          </a:p>
          <a:p>
            <a:pPr lvl="1" eaLnBrk="1" hangingPunct="1">
              <a:lnSpc>
                <a:spcPct val="90000"/>
              </a:lnSpc>
            </a:pPr>
            <a:r>
              <a:rPr lang="en-US" sz="2400" dirty="0"/>
              <a:t>Economic “security” reduced need for neighbors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3600" dirty="0"/>
              <a:t>Social Organization Needed</a:t>
            </a:r>
            <a:endParaRPr lang="en-US" dirty="0"/>
          </a:p>
        </p:txBody>
      </p:sp>
      <p:sp>
        <p:nvSpPr>
          <p:cNvPr id="47107" name="Rectangle 3"/>
          <p:cNvSpPr>
            <a:spLocks noGrp="1" noChangeArrowheads="1"/>
          </p:cNvSpPr>
          <p:nvPr>
            <p:ph type="body" idx="1"/>
          </p:nvPr>
        </p:nvSpPr>
        <p:spPr/>
        <p:txBody>
          <a:bodyPr/>
          <a:lstStyle/>
          <a:p>
            <a:pPr eaLnBrk="1" hangingPunct="1"/>
            <a:r>
              <a:rPr lang="en-US" sz="2800" dirty="0" smtClean="0">
                <a:latin typeface="Helvetica" charset="0"/>
              </a:rPr>
              <a:t>Degree </a:t>
            </a:r>
            <a:r>
              <a:rPr lang="en-US" sz="2800" dirty="0">
                <a:latin typeface="Helvetica" charset="0"/>
              </a:rPr>
              <a:t>to which neighbors take personal responsibility for neigh. Problems</a:t>
            </a:r>
          </a:p>
          <a:p>
            <a:pPr eaLnBrk="1" hangingPunct="1"/>
            <a:r>
              <a:rPr lang="en-US" sz="2800" dirty="0">
                <a:latin typeface="Helvetica" charset="0"/>
              </a:rPr>
              <a:t>Extent of surveillance done by neighbors</a:t>
            </a:r>
          </a:p>
          <a:p>
            <a:pPr eaLnBrk="1" hangingPunct="1"/>
            <a:r>
              <a:rPr lang="en-US" sz="2800" dirty="0">
                <a:latin typeface="Helvetica" charset="0"/>
              </a:rPr>
              <a:t>Participation in voluntary organizations tied to neighborhood and broader </a:t>
            </a:r>
            <a:r>
              <a:rPr lang="en-US" sz="2800" dirty="0" smtClean="0">
                <a:latin typeface="Helvetica" charset="0"/>
              </a:rPr>
              <a:t>community</a:t>
            </a:r>
          </a:p>
          <a:p>
            <a:pPr eaLnBrk="1" hangingPunct="1"/>
            <a:r>
              <a:rPr lang="en-US" sz="2800" dirty="0" smtClean="0">
                <a:latin typeface="Helvetica" charset="0"/>
              </a:rPr>
              <a:t>Prevalence, strength and interlocking nature of social networks</a:t>
            </a:r>
            <a:endParaRPr lang="en-US" sz="2800" dirty="0">
              <a:latin typeface="Helvetica"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0.4"/>
</p:tagLst>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Ripple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7596</TotalTime>
  <Words>2792</Words>
  <Application>Microsoft Macintosh PowerPoint</Application>
  <PresentationFormat>On-screen Show (4:3)</PresentationFormat>
  <Paragraphs>273</Paragraphs>
  <Slides>46</Slides>
  <Notes>22</Notes>
  <HiddenSlides>0</HiddenSlides>
  <MMClips>0</MMClips>
  <ScaleCrop>false</ScaleCrop>
  <HeadingPairs>
    <vt:vector size="6" baseType="variant">
      <vt:variant>
        <vt:lpstr>Design Template</vt:lpstr>
      </vt:variant>
      <vt:variant>
        <vt:i4>1</vt:i4>
      </vt:variant>
      <vt:variant>
        <vt:lpstr>Links</vt:lpstr>
      </vt:variant>
      <vt:variant>
        <vt:i4>1</vt:i4>
      </vt:variant>
      <vt:variant>
        <vt:lpstr>Slide Titles</vt:lpstr>
      </vt:variant>
      <vt:variant>
        <vt:i4>46</vt:i4>
      </vt:variant>
    </vt:vector>
  </HeadingPairs>
  <TitlesOfParts>
    <vt:vector size="48" baseType="lpstr">
      <vt:lpstr>Ripple</vt:lpstr>
      <vt:lpstr>???</vt:lpstr>
      <vt:lpstr>Designing Healthy Communities</vt:lpstr>
      <vt:lpstr>Social Networks and Social Capital</vt:lpstr>
      <vt:lpstr>Social Sustainability</vt:lpstr>
      <vt:lpstr>We Pay for things that were Free</vt:lpstr>
      <vt:lpstr>Health greatly affected by </vt:lpstr>
      <vt:lpstr>Statistically speaking for your health you would be better off smoking than reducing your social networks or Facebook friends </vt:lpstr>
      <vt:lpstr>Importance of Social Networks</vt:lpstr>
      <vt:lpstr>Blankets of Protection</vt:lpstr>
      <vt:lpstr>Social Organization Needed</vt:lpstr>
      <vt:lpstr>What is social capital?</vt:lpstr>
      <vt:lpstr>Social Capital</vt:lpstr>
      <vt:lpstr>Examples</vt:lpstr>
      <vt:lpstr>Bridging and Bonding Social Capital</vt:lpstr>
      <vt:lpstr>Strong and Weak Ties</vt:lpstr>
      <vt:lpstr>Other Important Considerations</vt:lpstr>
      <vt:lpstr>Spatial needs of humans</vt:lpstr>
      <vt:lpstr>Spatial needs in and Outside Home</vt:lpstr>
      <vt:lpstr>CROWDING</vt:lpstr>
      <vt:lpstr>Social Equity</vt:lpstr>
      <vt:lpstr>Social Sustainability</vt:lpstr>
      <vt:lpstr>  The Coalition for a Liveable Future is a partnership of 90 organizations and hundreds of individuals working for a healthy and sustainable Portland-Vancouver  metropolitan region.</vt:lpstr>
      <vt:lpstr>Slide 22</vt:lpstr>
      <vt:lpstr>Slide 23</vt:lpstr>
      <vt:lpstr>Slide 24</vt:lpstr>
      <vt:lpstr>Slide 25</vt:lpstr>
      <vt:lpstr>Slide 26</vt:lpstr>
      <vt:lpstr>Slide 27</vt:lpstr>
      <vt:lpstr>Slide 28</vt:lpstr>
      <vt:lpstr>Equity Mapping History</vt:lpstr>
      <vt:lpstr>Reasons for Mapping Equity</vt:lpstr>
      <vt:lpstr>Reasons Equity might be thwarted </vt:lpstr>
      <vt:lpstr>New Research Summary</vt:lpstr>
      <vt:lpstr>New Research Summary</vt:lpstr>
      <vt:lpstr>New Research Summary</vt:lpstr>
      <vt:lpstr>New Research Summary</vt:lpstr>
      <vt:lpstr>Kirwan Opportunity Mapping</vt:lpstr>
      <vt:lpstr>Opportunity structures</vt:lpstr>
      <vt:lpstr>framework</vt:lpstr>
      <vt:lpstr>The web of opportunity</vt:lpstr>
      <vt:lpstr>What has opportunity mapping been used for in other regions?</vt:lpstr>
      <vt:lpstr>Chicago</vt:lpstr>
      <vt:lpstr>Chicago’s Communities of  Opportunity</vt:lpstr>
      <vt:lpstr>Proposed remedy identifies Communities of Opportunity </vt:lpstr>
      <vt:lpstr>Cleveland opportunity analysis &amp; race</vt:lpstr>
      <vt:lpstr>Slide 45</vt:lpstr>
      <vt:lpstr>Slide 46</vt:lpstr>
    </vt:vector>
  </TitlesOfParts>
  <Company>Portland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Bowling Together: The Civic Story of Portland Oregon Steve Johnson, Ph.D.</dc:title>
  <cp:lastModifiedBy>steve johnson</cp:lastModifiedBy>
  <cp:revision>400</cp:revision>
  <dcterms:created xsi:type="dcterms:W3CDTF">2012-08-28T21:15:40Z</dcterms:created>
  <dcterms:modified xsi:type="dcterms:W3CDTF">2012-08-28T21:17:55Z</dcterms:modified>
</cp:coreProperties>
</file>