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117.xml" ContentType="application/vnd.openxmlformats-officedocument.presentationml.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Layouts/slideLayout15.xml" ContentType="application/vnd.openxmlformats-officedocument.presentationml.slideLayout+xml"/>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Default Extension="xls" ContentType="application/vnd.ms-excel"/>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12.xml" ContentType="application/vnd.openxmlformats-officedocument.presentationml.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Default Extension="doc" ContentType="application/msword"/>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notesSlides/notesSlide17.xml" ContentType="application/vnd.openxmlformats-officedocument.presentationml.notesSlide+xml"/>
  <Override PartName="/ppt/slides/slide118.xml" ContentType="application/vnd.openxmlformats-officedocument.presentationml.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slideLayouts/slideLayout16.xml" ContentType="application/vnd.openxmlformats-officedocument.presentationml.slideLayout+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13.xml" ContentType="application/vnd.openxmlformats-officedocument.presentationml.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119.xml" ContentType="application/vnd.openxmlformats-officedocument.presentationml.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Layouts/slideLayout17.xml" ContentType="application/vnd.openxmlformats-officedocument.presentationml.slideLayout+xml"/>
  <Override PartName="/ppt/slides/slide68.xml" ContentType="application/vnd.openxmlformats-officedocument.presentationml.slide+xml"/>
  <Override PartName="/ppt/theme/theme3.xml" ContentType="application/vnd.openxmlformats-officedocument.them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14.xml" ContentType="application/vnd.openxmlformats-officedocument.presentationml.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Layouts/slideLayout18.xml" ContentType="application/vnd.openxmlformats-officedocument.presentationml.slideLayout+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15.xml" ContentType="application/vnd.openxmlformats-officedocument.presentationml.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Default Extension="rels" ContentType="application/vnd.openxmlformats-package.relationships+xml"/>
  <Override PartName="/ppt/slides/slide26.xml" ContentType="application/vnd.openxmlformats-officedocument.presentationml.slide+xml"/>
  <Default Extension="pict" ContentType="image/pict"/>
  <Override PartName="/ppt/slides/slide35.xml" ContentType="application/vnd.openxmlformats-officedocument.presentationml.slide+xml"/>
  <Override PartName="/ppt/slides/slide7.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slides/slide73.xml" ContentType="application/vnd.openxmlformats-officedocument.presentationml.slide+xml"/>
  <Override PartName="/ppt/presentation.xml" ContentType="application/vnd.openxmlformats-officedocument.presentationml.presentation.main+xml"/>
  <Override PartName="/ppt/slides/slide83.xml" ContentType="application/vnd.openxmlformats-officedocument.presentationml.slide+xml"/>
  <Default Extension="tiff" ContentType="image/tiff"/>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slides/slide116.xml" ContentType="application/vnd.openxmlformats-officedocument.presentationml.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Default Extension="pdf" ContentType="application/pdf"/>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01" r:id="rId1"/>
  </p:sldMasterIdLst>
  <p:notesMasterIdLst>
    <p:notesMasterId r:id="rId121"/>
  </p:notesMasterIdLst>
  <p:handoutMasterIdLst>
    <p:handoutMasterId r:id="rId122"/>
  </p:handoutMasterIdLst>
  <p:sldIdLst>
    <p:sldId id="548" r:id="rId2"/>
    <p:sldId id="1569" r:id="rId3"/>
    <p:sldId id="1898" r:id="rId4"/>
    <p:sldId id="1899" r:id="rId5"/>
    <p:sldId id="1921" r:id="rId6"/>
    <p:sldId id="1922" r:id="rId7"/>
    <p:sldId id="1923" r:id="rId8"/>
    <p:sldId id="1985" r:id="rId9"/>
    <p:sldId id="1812" r:id="rId10"/>
    <p:sldId id="1850" r:id="rId11"/>
    <p:sldId id="1875" r:id="rId12"/>
    <p:sldId id="1981" r:id="rId13"/>
    <p:sldId id="1885" r:id="rId14"/>
    <p:sldId id="1903" r:id="rId15"/>
    <p:sldId id="1764" r:id="rId16"/>
    <p:sldId id="1833" r:id="rId17"/>
    <p:sldId id="1834" r:id="rId18"/>
    <p:sldId id="1835" r:id="rId19"/>
    <p:sldId id="1836" r:id="rId20"/>
    <p:sldId id="1763" r:id="rId21"/>
    <p:sldId id="1930" r:id="rId22"/>
    <p:sldId id="1931" r:id="rId23"/>
    <p:sldId id="1932" r:id="rId24"/>
    <p:sldId id="1933" r:id="rId25"/>
    <p:sldId id="1934" r:id="rId26"/>
    <p:sldId id="1935" r:id="rId27"/>
    <p:sldId id="1837" r:id="rId28"/>
    <p:sldId id="1956" r:id="rId29"/>
    <p:sldId id="1838" r:id="rId30"/>
    <p:sldId id="1839" r:id="rId31"/>
    <p:sldId id="1840" r:id="rId32"/>
    <p:sldId id="1940" r:id="rId33"/>
    <p:sldId id="1843" r:id="rId34"/>
    <p:sldId id="1895" r:id="rId35"/>
    <p:sldId id="1984" r:id="rId36"/>
    <p:sldId id="1896" r:id="rId37"/>
    <p:sldId id="1980" r:id="rId38"/>
    <p:sldId id="1878" r:id="rId39"/>
    <p:sldId id="1882" r:id="rId40"/>
    <p:sldId id="1879" r:id="rId41"/>
    <p:sldId id="1880" r:id="rId42"/>
    <p:sldId id="1982" r:id="rId43"/>
    <p:sldId id="1855" r:id="rId44"/>
    <p:sldId id="1856" r:id="rId45"/>
    <p:sldId id="1857" r:id="rId46"/>
    <p:sldId id="1941" r:id="rId47"/>
    <p:sldId id="1957" r:id="rId48"/>
    <p:sldId id="1958" r:id="rId49"/>
    <p:sldId id="1959" r:id="rId50"/>
    <p:sldId id="1960" r:id="rId51"/>
    <p:sldId id="1961" r:id="rId52"/>
    <p:sldId id="1962" r:id="rId53"/>
    <p:sldId id="1963" r:id="rId54"/>
    <p:sldId id="1964" r:id="rId55"/>
    <p:sldId id="1965" r:id="rId56"/>
    <p:sldId id="1966" r:id="rId57"/>
    <p:sldId id="1967" r:id="rId58"/>
    <p:sldId id="1968" r:id="rId59"/>
    <p:sldId id="1969" r:id="rId60"/>
    <p:sldId id="1970" r:id="rId61"/>
    <p:sldId id="1971" r:id="rId62"/>
    <p:sldId id="1972" r:id="rId63"/>
    <p:sldId id="1973" r:id="rId64"/>
    <p:sldId id="1974" r:id="rId65"/>
    <p:sldId id="1975" r:id="rId66"/>
    <p:sldId id="1976" r:id="rId67"/>
    <p:sldId id="1947" r:id="rId68"/>
    <p:sldId id="1948" r:id="rId69"/>
    <p:sldId id="1949" r:id="rId70"/>
    <p:sldId id="1950" r:id="rId71"/>
    <p:sldId id="1951" r:id="rId72"/>
    <p:sldId id="1952" r:id="rId73"/>
    <p:sldId id="1953" r:id="rId74"/>
    <p:sldId id="1861" r:id="rId75"/>
    <p:sldId id="1862" r:id="rId76"/>
    <p:sldId id="1863" r:id="rId77"/>
    <p:sldId id="1864" r:id="rId78"/>
    <p:sldId id="1865" r:id="rId79"/>
    <p:sldId id="1866" r:id="rId80"/>
    <p:sldId id="1890" r:id="rId81"/>
    <p:sldId id="1886" r:id="rId82"/>
    <p:sldId id="1887" r:id="rId83"/>
    <p:sldId id="1888" r:id="rId84"/>
    <p:sldId id="1894" r:id="rId85"/>
    <p:sldId id="1893" r:id="rId86"/>
    <p:sldId id="1858" r:id="rId87"/>
    <p:sldId id="1859" r:id="rId88"/>
    <p:sldId id="1860" r:id="rId89"/>
    <p:sldId id="1924" r:id="rId90"/>
    <p:sldId id="1925" r:id="rId91"/>
    <p:sldId id="1926" r:id="rId92"/>
    <p:sldId id="1927" r:id="rId93"/>
    <p:sldId id="1928" r:id="rId94"/>
    <p:sldId id="1929" r:id="rId95"/>
    <p:sldId id="1800" r:id="rId96"/>
    <p:sldId id="1955" r:id="rId97"/>
    <p:sldId id="1809" r:id="rId98"/>
    <p:sldId id="1848" r:id="rId99"/>
    <p:sldId id="1983" r:id="rId100"/>
    <p:sldId id="1775" r:id="rId101"/>
    <p:sldId id="1892" r:id="rId102"/>
    <p:sldId id="1854" r:id="rId103"/>
    <p:sldId id="1772" r:id="rId104"/>
    <p:sldId id="1773" r:id="rId105"/>
    <p:sldId id="1774" r:id="rId106"/>
    <p:sldId id="1779" r:id="rId107"/>
    <p:sldId id="1780" r:id="rId108"/>
    <p:sldId id="1794" r:id="rId109"/>
    <p:sldId id="1795" r:id="rId110"/>
    <p:sldId id="1891" r:id="rId111"/>
    <p:sldId id="1942" r:id="rId112"/>
    <p:sldId id="1900" r:id="rId113"/>
    <p:sldId id="1901" r:id="rId114"/>
    <p:sldId id="1943" r:id="rId115"/>
    <p:sldId id="1944" r:id="rId116"/>
    <p:sldId id="1946" r:id="rId117"/>
    <p:sldId id="1945" r:id="rId118"/>
    <p:sldId id="1877" r:id="rId119"/>
    <p:sldId id="1954" r:id="rId120"/>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4" frameSlides="1"/>
  <p:showPr showNarration="1" useTimings="0">
    <p:present/>
    <p:sldAll/>
    <p:penClr>
      <a:schemeClr val="tx1"/>
    </p:penClr>
  </p:showPr>
  <p:clrMru>
    <a:srgbClr val="171717"/>
    <a:srgbClr val="BCBCBC"/>
    <a:srgbClr val="FF92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showComments="0">
  <p:normalViewPr snapVertSplitter="1" vertBarState="minimized" horzBarState="maximized">
    <p:restoredLeft sz="32988" autoAdjust="0"/>
    <p:restoredTop sz="94660"/>
  </p:normalViewPr>
  <p:slideViewPr>
    <p:cSldViewPr>
      <p:cViewPr>
        <p:scale>
          <a:sx n="75" d="100"/>
          <a:sy n="75" d="100"/>
        </p:scale>
        <p:origin x="-73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9984"/>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notesMaster" Target="notesMasters/notesMaster1.xml"/><Relationship Id="rId122" Type="http://schemas.openxmlformats.org/officeDocument/2006/relationships/handoutMaster" Target="handoutMasters/handoutMaster1.xml"/><Relationship Id="rId123" Type="http://schemas.openxmlformats.org/officeDocument/2006/relationships/printerSettings" Target="printerSettings/printerSettings1.bin"/><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1.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5.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7.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8.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0.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3.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3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cs typeface="ＭＳ Ｐゴシック" charset="-128"/>
              </a:defRPr>
            </a:lvl1pPr>
          </a:lstStyle>
          <a:p>
            <a:endParaRPr lang="en-US" altLang="ja-JP" dirty="0"/>
          </a:p>
        </p:txBody>
      </p:sp>
      <p:sp>
        <p:nvSpPr>
          <p:cNvPr id="3932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ＭＳ Ｐゴシック" charset="-128"/>
              </a:defRPr>
            </a:lvl1pPr>
          </a:lstStyle>
          <a:p>
            <a:endParaRPr lang="en-US" altLang="ja-JP" dirty="0"/>
          </a:p>
        </p:txBody>
      </p:sp>
      <p:sp>
        <p:nvSpPr>
          <p:cNvPr id="3932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ＭＳ Ｐゴシック" charset="-128"/>
              </a:defRPr>
            </a:lvl1pPr>
          </a:lstStyle>
          <a:p>
            <a:endParaRPr lang="en-US" altLang="ja-JP" dirty="0"/>
          </a:p>
        </p:txBody>
      </p:sp>
      <p:sp>
        <p:nvSpPr>
          <p:cNvPr id="3932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ＭＳ Ｐゴシック" charset="-128"/>
              </a:defRPr>
            </a:lvl1pPr>
          </a:lstStyle>
          <a:p>
            <a:fld id="{39B59247-0779-9342-BAEC-5E02D6658B81}" type="slidenum">
              <a:rPr lang="en-US" altLang="ja-JP"/>
              <a:pPr/>
              <a:t>‹#›</a:t>
            </a:fld>
            <a:endParaRPr lang="en-US" altLang="ja-JP"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92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cs typeface="ＭＳ Ｐゴシック" charset="-128"/>
              </a:defRPr>
            </a:lvl1pPr>
          </a:lstStyle>
          <a:p>
            <a:endParaRPr lang="en-US" altLang="ja-JP" dirty="0"/>
          </a:p>
        </p:txBody>
      </p:sp>
      <p:sp>
        <p:nvSpPr>
          <p:cNvPr id="392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ＭＳ Ｐゴシック" charset="-128"/>
              </a:defRPr>
            </a:lvl1pPr>
          </a:lstStyle>
          <a:p>
            <a:endParaRPr lang="en-US" altLang="ja-JP" dirty="0"/>
          </a:p>
        </p:txBody>
      </p:sp>
      <p:sp>
        <p:nvSpPr>
          <p:cNvPr id="392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92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392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cs typeface="ＭＳ Ｐゴシック" charset="-128"/>
              </a:defRPr>
            </a:lvl1pPr>
          </a:lstStyle>
          <a:p>
            <a:endParaRPr lang="en-US" altLang="ja-JP" dirty="0"/>
          </a:p>
        </p:txBody>
      </p:sp>
      <p:sp>
        <p:nvSpPr>
          <p:cNvPr id="392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ＭＳ Ｐゴシック" charset="-128"/>
              </a:defRPr>
            </a:lvl1pPr>
          </a:lstStyle>
          <a:p>
            <a:fld id="{BE48F904-448A-754D-95C7-E8FFF4994214}" type="slidenum">
              <a:rPr lang="en-US" altLang="ja-JP"/>
              <a:pPr/>
              <a:t>‹#›</a:t>
            </a:fld>
            <a:endParaRPr lang="en-US" altLang="ja-JP"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D35F9D-E623-3442-92C2-10FAD16CFC41}" type="slidenum">
              <a:rPr lang="en-US" altLang="ja-JP"/>
              <a:pPr/>
              <a:t>1</a:t>
            </a:fld>
            <a:endParaRPr lang="en-US" altLang="ja-JP" dirty="0"/>
          </a:p>
        </p:txBody>
      </p:sp>
      <p:sp>
        <p:nvSpPr>
          <p:cNvPr id="1058818" name="Rectangle 2"/>
          <p:cNvSpPr>
            <a:spLocks noGrp="1" noRot="1" noChangeAspect="1" noChangeArrowheads="1" noTextEdit="1"/>
          </p:cNvSpPr>
          <p:nvPr>
            <p:ph type="sldImg"/>
          </p:nvPr>
        </p:nvSpPr>
        <p:spPr>
          <a:ln/>
        </p:spPr>
      </p:sp>
      <p:sp>
        <p:nvSpPr>
          <p:cNvPr id="105881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138219-F154-8D47-8FC5-7A376761C71D}" type="slidenum">
              <a:rPr lang="en-US" altLang="ja-JP"/>
              <a:pPr/>
              <a:t>37</a:t>
            </a:fld>
            <a:endParaRPr lang="en-US" altLang="ja-JP"/>
          </a:p>
        </p:txBody>
      </p:sp>
      <p:sp>
        <p:nvSpPr>
          <p:cNvPr id="9676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6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0866C4-5C78-1148-88D8-B0EE4A2A1A67}" type="slidenum">
              <a:rPr lang="en-US"/>
              <a:pPr>
                <a:defRPr/>
              </a:pPr>
              <a:t>41</a:t>
            </a:fld>
            <a:endParaRPr lang="en-US"/>
          </a:p>
        </p:txBody>
      </p:sp>
      <p:sp>
        <p:nvSpPr>
          <p:cNvPr id="95235" name="Rectangle 2"/>
          <p:cNvSpPr>
            <a:spLocks noGrp="1" noRot="1" noChangeAspect="1" noChangeArrowheads="1" noTextEdit="1"/>
          </p:cNvSpPr>
          <p:nvPr>
            <p:ph type="sldImg"/>
          </p:nvPr>
        </p:nvSpPr>
        <p:spPr>
          <a:xfrm>
            <a:off x="1143000" y="685800"/>
            <a:ext cx="4573588" cy="3430588"/>
          </a:xfrm>
          <a:ln/>
        </p:spPr>
      </p:sp>
      <p:sp>
        <p:nvSpPr>
          <p:cNvPr id="95236" name="Rectangle 3"/>
          <p:cNvSpPr>
            <a:spLocks noGrp="1" noChangeArrowheads="1"/>
          </p:cNvSpPr>
          <p:nvPr>
            <p:ph type="body" idx="1"/>
          </p:nvPr>
        </p:nvSpPr>
        <p:spPr>
          <a:xfrm>
            <a:off x="914400" y="4343400"/>
            <a:ext cx="5029200" cy="4114800"/>
          </a:xfrm>
          <a:noFill/>
          <a:ln/>
        </p:spPr>
        <p:txBody>
          <a:bodyPr/>
          <a:lstStyle/>
          <a:p>
            <a:r>
              <a:rPr lang="en-US">
                <a:latin typeface="Arial" charset="0"/>
                <a:ea typeface="ＭＳ Ｐゴシック" charset="-128"/>
                <a:cs typeface="ＭＳ Ｐゴシック" charset="-128"/>
              </a:rPr>
              <a:t>Color IR Flight Lines.jpg. Map showing flight lines that Bergman Photographic Services of SE Portland flew for the four county, bi-state color infrared photography flight.  Audubon Society is listed with BPS because Portland Audubon Society offered to put up $20,000 to guarantee BSP that they would be paid for the flight, should Metro fail to raise the funds.  Metro had no money in its budget to pay for the flight and the participants were concerned that waiting a full year, when Metro might have the funds, would result in a loss of momentum for the greenspaces initiative.  Joe Poracsky successfully and correctly argued that the flight would ultimately be viewed as a boon to BPS and Mel Huie went to work to raise the $20,000, which he successfully did.  Funding came in small amounts (e.g. $100 from Friends of Fairview and Blue Lakes) and larger amounts from local jurisdictions, the Corps of Engineers, and others.  Ultimately the entire $20,000 was raised.  Subsequent to this effort Bergman Photographic began yearly flights on speculation because the response was so positive, interestingly, from the development industry.  (Joe Poracsky can fill in details on this point)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6A3B0B-1691-1446-9AC0-78752B3F3348}" type="slidenum">
              <a:rPr lang="en-US"/>
              <a:pPr>
                <a:defRPr/>
              </a:pPr>
              <a:t>42</a:t>
            </a:fld>
            <a:endParaRPr lang="en-US"/>
          </a:p>
        </p:txBody>
      </p:sp>
      <p:sp>
        <p:nvSpPr>
          <p:cNvPr id="126979" name="Rectangle 2"/>
          <p:cNvSpPr>
            <a:spLocks noGrp="1" noRot="1" noChangeAspect="1" noChangeArrowheads="1" noTextEdit="1"/>
          </p:cNvSpPr>
          <p:nvPr>
            <p:ph type="sldImg"/>
          </p:nvPr>
        </p:nvSpPr>
        <p:spPr>
          <a:xfrm>
            <a:off x="2387600" y="304800"/>
            <a:ext cx="2236788" cy="1676400"/>
          </a:xfrm>
          <a:ln/>
        </p:spPr>
      </p:sp>
      <p:sp>
        <p:nvSpPr>
          <p:cNvPr id="126980" name="Rectangle 3"/>
          <p:cNvSpPr>
            <a:spLocks noGrp="1" noChangeArrowheads="1"/>
          </p:cNvSpPr>
          <p:nvPr>
            <p:ph type="body" idx="1"/>
          </p:nvPr>
        </p:nvSpPr>
        <p:spPr>
          <a:xfrm>
            <a:off x="914400" y="4343400"/>
            <a:ext cx="5029200" cy="4114800"/>
          </a:xfrm>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Women's Bookstore</a:t>
            </a:r>
          </a:p>
          <a:p>
            <a:r>
              <a:rPr lang="en-US" dirty="0" smtClean="0"/>
              <a:t>Women's Press</a:t>
            </a:r>
          </a:p>
          <a:p>
            <a:r>
              <a:rPr lang="en-US" dirty="0" smtClean="0"/>
              <a:t>Gathering Places</a:t>
            </a:r>
          </a:p>
          <a:p>
            <a:r>
              <a:rPr lang="en-US" dirty="0" smtClean="0"/>
              <a:t>Law Assistance</a:t>
            </a:r>
          </a:p>
          <a:p>
            <a:r>
              <a:rPr lang="en-US" dirty="0" smtClean="0"/>
              <a:t>Credit Union</a:t>
            </a:r>
          </a:p>
          <a:p>
            <a:r>
              <a:rPr lang="en-US" dirty="0" smtClean="0"/>
              <a:t>Art Galleries</a:t>
            </a:r>
          </a:p>
          <a:p>
            <a:r>
              <a:rPr lang="en-US" dirty="0" smtClean="0"/>
              <a:t>Labor Union Women</a:t>
            </a:r>
          </a:p>
          <a:p>
            <a:r>
              <a:rPr lang="en-US" dirty="0" smtClean="0"/>
              <a:t>Socialists</a:t>
            </a:r>
          </a:p>
          <a:p>
            <a:r>
              <a:rPr lang="en-US" dirty="0" smtClean="0"/>
              <a:t>Lesbian parents</a:t>
            </a:r>
          </a:p>
          <a:p>
            <a:r>
              <a:rPr lang="en-US" dirty="0" smtClean="0"/>
              <a:t>Vegetarians</a:t>
            </a:r>
          </a:p>
          <a:p>
            <a:endParaRPr lang="en-US" dirty="0"/>
          </a:p>
        </p:txBody>
      </p:sp>
      <p:sp>
        <p:nvSpPr>
          <p:cNvPr id="4" name="Slide Number Placeholder 3"/>
          <p:cNvSpPr>
            <a:spLocks noGrp="1"/>
          </p:cNvSpPr>
          <p:nvPr>
            <p:ph type="sldNum" sz="quarter" idx="10"/>
          </p:nvPr>
        </p:nvSpPr>
        <p:spPr/>
        <p:txBody>
          <a:bodyPr/>
          <a:lstStyle/>
          <a:p>
            <a:fld id="{3144821E-D486-1445-A407-F7DDA016EF2C}" type="slidenum">
              <a:rPr lang="en-US" smtClean="0"/>
              <a:pPr/>
              <a:t>44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p:spPr>
        <p:txBody>
          <a:bodyPr/>
          <a:lstStyle/>
          <a:p>
            <a:endParaRPr lang="en-US">
              <a:latin typeface="Arial" charset="0"/>
              <a:ea typeface="ＭＳ Ｐゴシック" charset="-128"/>
              <a:cs typeface="ＭＳ Ｐゴシック" charset="-128"/>
            </a:endParaRPr>
          </a:p>
        </p:txBody>
      </p:sp>
      <p:sp>
        <p:nvSpPr>
          <p:cNvPr id="20484" name="Slide Number Placeholder 3"/>
          <p:cNvSpPr>
            <a:spLocks noGrp="1"/>
          </p:cNvSpPr>
          <p:nvPr>
            <p:ph type="sldNum" sz="quarter" idx="5"/>
          </p:nvPr>
        </p:nvSpPr>
        <p:spPr/>
        <p:txBody>
          <a:bodyPr/>
          <a:lstStyle/>
          <a:p>
            <a:pPr>
              <a:defRPr/>
            </a:pPr>
            <a:fld id="{D1A1AA96-2734-AE48-BDA9-DB9A6D110E2C}" type="slidenum">
              <a:rPr lang="en-US" altLang="ja-JP"/>
              <a:pPr>
                <a:defRPr/>
              </a:pPr>
              <a:t>49</a:t>
            </a:fld>
            <a:endParaRPr lang="en-US"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dirty="0" smtClean="0"/>
              <a:t>Bob Wise, Portland-Multnomah Sustainable Development Commission</a:t>
            </a:r>
          </a:p>
          <a:p>
            <a:r>
              <a:rPr lang="en-US" dirty="0"/>
              <a:t>Sustainability in Portland</a:t>
            </a:r>
          </a:p>
        </p:txBody>
      </p:sp>
      <p:sp>
        <p:nvSpPr>
          <p:cNvPr id="5" name="Rectangle 3"/>
          <p:cNvSpPr>
            <a:spLocks noGrp="1" noChangeArrowheads="1"/>
          </p:cNvSpPr>
          <p:nvPr>
            <p:ph type="dt" idx="1"/>
          </p:nvPr>
        </p:nvSpPr>
        <p:spPr>
          <a:ln/>
        </p:spPr>
        <p:txBody>
          <a:bodyPr/>
          <a:lstStyle/>
          <a:p>
            <a:fld id="{493C6AA8-5B70-6B46-8A77-E1D0C7B7E36B}" type="datetime1">
              <a:rPr lang="en-US"/>
              <a:pPr/>
              <a:t>4/18/13</a:t>
            </a:fld>
            <a:r>
              <a:rPr lang="en-US" dirty="0"/>
              <a:t>10/6/99</a:t>
            </a:r>
          </a:p>
        </p:txBody>
      </p:sp>
      <p:sp>
        <p:nvSpPr>
          <p:cNvPr id="6" name="Rectangle 7"/>
          <p:cNvSpPr>
            <a:spLocks noGrp="1" noChangeArrowheads="1"/>
          </p:cNvSpPr>
          <p:nvPr>
            <p:ph type="sldNum" sz="quarter" idx="5"/>
          </p:nvPr>
        </p:nvSpPr>
        <p:spPr>
          <a:ln/>
        </p:spPr>
        <p:txBody>
          <a:bodyPr/>
          <a:lstStyle/>
          <a:p>
            <a:r>
              <a:rPr lang="en-US" dirty="0"/>
              <a:t>Page </a:t>
            </a:r>
            <a:fld id="{77EEAD9F-0955-0F45-B325-FE37EA1EAEE9}" type="slidenum">
              <a:rPr lang="en-US"/>
              <a:pPr/>
              <a:t>50</a:t>
            </a:fld>
            <a:endParaRPr lang="en-US" dirty="0"/>
          </a:p>
        </p:txBody>
      </p:sp>
      <p:sp>
        <p:nvSpPr>
          <p:cNvPr id="340994" name="Rectangle 2"/>
          <p:cNvSpPr>
            <a:spLocks noGrp="1" noRot="1" noChangeAspect="1" noChangeArrowheads="1"/>
          </p:cNvSpPr>
          <p:nvPr>
            <p:ph type="sldImg"/>
          </p:nvPr>
        </p:nvSpPr>
        <p:spPr>
          <a:ln/>
        </p:spPr>
      </p:sp>
      <p:sp>
        <p:nvSpPr>
          <p:cNvPr id="340995" name="Rectangle 3"/>
          <p:cNvSpPr>
            <a:spLocks noGrp="1" noChangeArrowheads="1"/>
          </p:cNvSpPr>
          <p:nvPr>
            <p:ph type="body" idx="1"/>
          </p:nvPr>
        </p:nvSpPr>
        <p:spPr/>
        <p:txBody>
          <a:bodyPr/>
          <a:lstStyle/>
          <a:p>
            <a:r>
              <a:rPr lang="en-US" dirty="0"/>
              <a:t>The SPC was created out of two previous Commissions, the Energy Commission and the Environmental Commission.</a:t>
            </a:r>
          </a:p>
          <a:p>
            <a:endParaRPr lang="en-US" dirty="0"/>
          </a:p>
          <a:p>
            <a:r>
              <a:rPr lang="en-US" dirty="0"/>
              <a:t>The change reflected a desire to promote a more holistic approach to energy and environmental, a desire to promote a sustainability ethic in Portland.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2514600"/>
          </a:xfrm>
        </p:spPr>
        <p:txBody>
          <a:bodyPr>
            <a:noAutofit/>
          </a:bodyPr>
          <a:lstStyle/>
          <a:p>
            <a:r>
              <a:rPr lang="en-US" sz="1600" dirty="0" smtClean="0"/>
              <a:t>There were myths, fueled by Ken </a:t>
            </a:r>
            <a:r>
              <a:rPr lang="en-US" sz="1600" dirty="0" err="1" smtClean="0"/>
              <a:t>Kesey</a:t>
            </a:r>
            <a:r>
              <a:rPr lang="en-US" sz="1600" dirty="0" smtClean="0"/>
              <a:t> and the Merry Pranksters, spread by word of mouth, and occasional stories in the San Francisco Oracle and other underground press that Oregon, and more broadly, the geographic area, or bioregion, of temperate rain forest, that extended from Mendocino California to Bella Coola British Columbia (about 600 miles north of Vancouver), an area later designated by Ernest </a:t>
            </a:r>
            <a:r>
              <a:rPr lang="en-US" sz="1600" dirty="0" err="1" smtClean="0"/>
              <a:t>Callenbach</a:t>
            </a:r>
            <a:r>
              <a:rPr lang="en-US" sz="1600" dirty="0" smtClean="0"/>
              <a:t> as </a:t>
            </a:r>
            <a:r>
              <a:rPr lang="en-US" sz="1600" dirty="0" err="1" smtClean="0"/>
              <a:t>Ecotopia</a:t>
            </a:r>
            <a:r>
              <a:rPr lang="en-US" sz="1600" dirty="0" smtClean="0"/>
              <a:t>, was the new frontier.</a:t>
            </a:r>
          </a:p>
          <a:p>
            <a:r>
              <a:rPr lang="en-US" sz="1600" dirty="0" smtClean="0"/>
              <a:t> </a:t>
            </a:r>
          </a:p>
          <a:p>
            <a:r>
              <a:rPr lang="en-US" sz="1600" dirty="0" smtClean="0"/>
              <a:t>In the summer of 1968 there was also fear in the air in several west coast cities of massive hippie invasions.  The hippies were seen as on the move like herds of elk or migrating birds.  One person testifying in support of the new park curfew also circulated a petition “to halt the influx of hippies into our city.”  </a:t>
            </a:r>
          </a:p>
          <a:p>
            <a:r>
              <a:rPr lang="en-US" sz="1600" dirty="0" smtClean="0"/>
              <a:t> </a:t>
            </a:r>
            <a:endParaRPr lang="en-US" sz="1600" dirty="0"/>
          </a:p>
        </p:txBody>
      </p:sp>
      <p:sp>
        <p:nvSpPr>
          <p:cNvPr id="4" name="Slide Number Placeholder 3"/>
          <p:cNvSpPr>
            <a:spLocks noGrp="1"/>
          </p:cNvSpPr>
          <p:nvPr>
            <p:ph type="sldNum" sz="quarter" idx="10"/>
          </p:nvPr>
        </p:nvSpPr>
        <p:spPr/>
        <p:txBody>
          <a:bodyPr/>
          <a:lstStyle/>
          <a:p>
            <a:fld id="{3144821E-D486-1445-A407-F7DDA016EF2C}" type="slidenum">
              <a:rPr lang="en-US" smtClean="0"/>
              <a:pPr/>
              <a:t>66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p:txBody>
          <a:bodyPr/>
          <a:lstStyle/>
          <a:p>
            <a:pPr>
              <a:defRPr/>
            </a:pPr>
            <a:fld id="{5328E7EF-60F5-9343-8988-0962448ED9EC}" type="slidenum">
              <a:rPr lang="en-US" altLang="ja-JP">
                <a:latin typeface="Arial" pitchFamily="-109" charset="0"/>
                <a:cs typeface="ＭＳ Ｐゴシック" pitchFamily="-109" charset="-128"/>
              </a:rPr>
              <a:pPr>
                <a:defRPr/>
              </a:pPr>
              <a:t>75</a:t>
            </a:fld>
            <a:endParaRPr lang="en-US" altLang="ja-JP" dirty="0">
              <a:latin typeface="Arial" pitchFamily="-109" charset="0"/>
              <a:cs typeface="ＭＳ Ｐゴシック" pitchFamily="-109" charset="-128"/>
            </a:endParaRPr>
          </a:p>
        </p:txBody>
      </p:sp>
      <p:sp>
        <p:nvSpPr>
          <p:cNvPr id="44035" name="Rectangle 2"/>
          <p:cNvSpPr>
            <a:spLocks noGrp="1" noRot="1" noChangeAspect="1" noChangeArrowheads="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p>
            <a:pPr>
              <a:defRPr/>
            </a:pPr>
            <a:fld id="{D0EC3FC5-AD51-EA44-B4FD-47C3FC503883}" type="slidenum">
              <a:rPr lang="en-US" altLang="ja-JP">
                <a:latin typeface="Arial" pitchFamily="-109" charset="0"/>
                <a:cs typeface="ＭＳ Ｐゴシック" pitchFamily="-109" charset="-128"/>
              </a:rPr>
              <a:pPr>
                <a:defRPr/>
              </a:pPr>
              <a:t>76</a:t>
            </a:fld>
            <a:endParaRPr lang="en-US" altLang="ja-JP" dirty="0">
              <a:latin typeface="Arial" pitchFamily="-109" charset="0"/>
              <a:cs typeface="ＭＳ Ｐゴシック" pitchFamily="-109" charset="-128"/>
            </a:endParaRPr>
          </a:p>
        </p:txBody>
      </p:sp>
      <p:sp>
        <p:nvSpPr>
          <p:cNvPr id="46083" name="Rectangle 2"/>
          <p:cNvSpPr>
            <a:spLocks noGrp="1" noRot="1" noChangeAspect="1" noChangeArrowheads="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p>
            <a:pPr>
              <a:defRPr/>
            </a:pPr>
            <a:fld id="{DABB2E63-4653-A645-A284-D402A386AC6C}" type="slidenum">
              <a:rPr lang="en-US" altLang="ja-JP">
                <a:latin typeface="Arial" pitchFamily="-109" charset="0"/>
                <a:cs typeface="ＭＳ Ｐゴシック" pitchFamily="-109" charset="-128"/>
              </a:rPr>
              <a:pPr>
                <a:defRPr/>
              </a:pPr>
              <a:t>77</a:t>
            </a:fld>
            <a:endParaRPr lang="en-US" altLang="ja-JP" dirty="0">
              <a:latin typeface="Arial" pitchFamily="-109" charset="0"/>
              <a:cs typeface="ＭＳ Ｐゴシック" pitchFamily="-109" charset="-128"/>
            </a:endParaRPr>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p:txBody>
          <a:bodyPr/>
          <a:lstStyle/>
          <a:p>
            <a:pPr>
              <a:defRPr/>
            </a:pPr>
            <a:fld id="{85E260AA-DE8E-5841-9B33-BDD0DEAD71CD}" type="slidenum">
              <a:rPr lang="en-US" altLang="ja-JP">
                <a:latin typeface="Arial" pitchFamily="-106" charset="0"/>
                <a:cs typeface="ＭＳ Ｐゴシック" pitchFamily="-106" charset="-128"/>
              </a:rPr>
              <a:pPr>
                <a:defRPr/>
              </a:pPr>
              <a:t>10</a:t>
            </a:fld>
            <a:endParaRPr lang="en-US" altLang="ja-JP" dirty="0">
              <a:latin typeface="Arial" pitchFamily="-106" charset="0"/>
              <a:cs typeface="ＭＳ Ｐゴシック" pitchFamily="-106" charset="-128"/>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81F4E6B6-0C31-6846-A1CF-98F0DDF9C4A7}" type="slidenum">
              <a:rPr lang="en-US" altLang="ja-JP">
                <a:latin typeface="Arial" pitchFamily="-109" charset="0"/>
                <a:cs typeface="ＭＳ Ｐゴシック" pitchFamily="-109" charset="-128"/>
              </a:rPr>
              <a:pPr>
                <a:defRPr/>
              </a:pPr>
              <a:t>78</a:t>
            </a:fld>
            <a:endParaRPr lang="en-US" altLang="ja-JP" dirty="0">
              <a:latin typeface="Arial" pitchFamily="-109" charset="0"/>
              <a:cs typeface="ＭＳ Ｐゴシック" pitchFamily="-109" charset="-128"/>
            </a:endParaRPr>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EEB146-B199-B243-AFD3-4B280537BC7A}" type="slidenum">
              <a:rPr lang="en-US" altLang="ja-JP"/>
              <a:pPr/>
              <a:t>79</a:t>
            </a:fld>
            <a:endParaRPr lang="en-US" altLang="ja-JP" dirty="0"/>
          </a:p>
        </p:txBody>
      </p:sp>
      <p:sp>
        <p:nvSpPr>
          <p:cNvPr id="791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9155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AFB6CC2-A5D3-DC49-A1B0-08FB3D21F93C}" type="slidenum">
              <a:rPr lang="en-US"/>
              <a:pPr/>
              <a:t>89</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C824EE9-FC72-EB40-B13F-D92FA62A32C2}" type="slidenum">
              <a:rPr lang="en-US"/>
              <a:pPr/>
              <a:t>90</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E12BB30-662C-C64B-A692-0D528513787C}" type="slidenum">
              <a:rPr lang="en-US"/>
              <a:pPr/>
              <a:t>91</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511E03F-6F25-2B42-918C-63C8F6267D96}" type="slidenum">
              <a:rPr lang="en-US"/>
              <a:pPr/>
              <a:t>93</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fld id="{BF8E2940-0AA8-6747-9FF7-FB09C933B377}" type="slidenum">
              <a:rPr lang="en-US" altLang="ja-JP">
                <a:latin typeface="Arial" pitchFamily="-109" charset="0"/>
                <a:cs typeface="ＭＳ Ｐゴシック" pitchFamily="-109" charset="-128"/>
              </a:rPr>
              <a:pPr>
                <a:defRPr/>
              </a:pPr>
              <a:t>100</a:t>
            </a:fld>
            <a:endParaRPr lang="en-US" altLang="ja-JP" dirty="0">
              <a:latin typeface="Arial" pitchFamily="-109" charset="0"/>
              <a:cs typeface="ＭＳ Ｐゴシック" pitchFamily="-109" charset="-128"/>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dirty="0">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055E653-1B57-D24E-8C50-C2C3AFB78041}" type="slidenum">
              <a:rPr lang="en-US"/>
              <a:pPr/>
              <a:t>101</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C62F3-0F5A-364E-BB49-326E3732B4A2}" type="slidenum">
              <a:rPr lang="en-US" altLang="ja-JP"/>
              <a:pPr/>
              <a:t>104</a:t>
            </a:fld>
            <a:endParaRPr lang="en-US" altLang="ja-JP" dirty="0"/>
          </a:p>
        </p:txBody>
      </p:sp>
      <p:sp>
        <p:nvSpPr>
          <p:cNvPr id="948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482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ja-JP" altLang="en-US">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0BDEC48-4E76-1D49-A3CE-AB43CD74410C}" type="slidenum">
              <a:rPr lang="en-US"/>
              <a:pPr/>
              <a:t>110</a:t>
            </a:fld>
            <a:endParaRPr lang="en-US"/>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p:txBody>
          <a:bodyPr/>
          <a:lstStyle/>
          <a:p>
            <a:pPr>
              <a:defRPr/>
            </a:pPr>
            <a:fld id="{299FF0C1-06EF-9B40-86A0-3FDEC6BA1649}" type="slidenum">
              <a:rPr lang="en-US"/>
              <a:pPr>
                <a:defRPr/>
              </a:pPr>
              <a:t>13</a:t>
            </a:fld>
            <a:endParaRPr lang="en-US" dirty="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endParaRPr lang="en-US" dirty="0">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B0670E34-F93F-4745-B317-2C5E3C741E00}" type="slidenum">
              <a:rPr lang="en-US" altLang="ja-JP">
                <a:latin typeface="Arial" pitchFamily="-109" charset="0"/>
                <a:cs typeface="ＭＳ Ｐゴシック" pitchFamily="-109" charset="-128"/>
              </a:rPr>
              <a:pPr>
                <a:defRPr/>
              </a:pPr>
              <a:t>116</a:t>
            </a:fld>
            <a:endParaRPr lang="en-US" altLang="ja-JP" dirty="0">
              <a:latin typeface="Arial" pitchFamily="-109" charset="0"/>
              <a:cs typeface="ＭＳ Ｐゴシック" pitchFamily="-109"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48F904-448A-754D-95C7-E8FFF4994214}" type="slidenum">
              <a:rPr lang="en-US" altLang="ja-JP" smtClean="0"/>
              <a:pPr/>
              <a:t>14</a:t>
            </a:fld>
            <a:endParaRPr lang="en-US" altLang="ja-JP"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9C056E6-4610-CF45-AD6C-72C99BCCAB3F}" type="slidenum">
              <a:rPr lang="en-US"/>
              <a:pPr/>
              <a:t>15</a:t>
            </a:fld>
            <a:endParaRPr lang="en-US" dirty="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747D2-F442-7547-85CC-2D547C7E1729}" type="slidenum">
              <a:rPr lang="en-US" altLang="ja-JP"/>
              <a:pPr/>
              <a:t>18</a:t>
            </a:fld>
            <a:endParaRPr lang="en-US" altLang="ja-JP" dirty="0"/>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61FA6AA7-F3EF-E34C-8F1F-0D0CFC392AEA}" type="slidenum">
              <a:rPr lang="en-US" altLang="ja-JP">
                <a:latin typeface="Arial" pitchFamily="-109" charset="0"/>
                <a:cs typeface="ＭＳ Ｐゴシック" pitchFamily="-109" charset="-128"/>
              </a:rPr>
              <a:pPr>
                <a:defRPr/>
              </a:pPr>
              <a:t>29</a:t>
            </a:fld>
            <a:endParaRPr lang="en-US" altLang="ja-JP">
              <a:latin typeface="Arial" pitchFamily="-109" charset="0"/>
              <a:cs typeface="ＭＳ Ｐゴシック" pitchFamily="-109" charset="-128"/>
            </a:endParaRPr>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E293F6FF-3DFE-EE42-AD81-F947A34C3246}" type="slidenum">
              <a:rPr lang="en-US" altLang="ja-JP">
                <a:latin typeface="Arial" pitchFamily="-109" charset="0"/>
                <a:cs typeface="ＭＳ Ｐゴシック" pitchFamily="-109" charset="-128"/>
              </a:rPr>
              <a:pPr>
                <a:defRPr/>
              </a:pPr>
              <a:t>30</a:t>
            </a:fld>
            <a:endParaRPr lang="en-US" altLang="ja-JP">
              <a:latin typeface="Arial" pitchFamily="-109" charset="0"/>
              <a:cs typeface="ＭＳ Ｐゴシック" pitchFamily="-109" charset="-128"/>
            </a:endParaRPr>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E293F6FF-3DFE-EE42-AD81-F947A34C3246}" type="slidenum">
              <a:rPr lang="en-US" altLang="ja-JP">
                <a:latin typeface="Arial" pitchFamily="-109" charset="0"/>
                <a:cs typeface="ＭＳ Ｐゴシック" pitchFamily="-109" charset="-128"/>
              </a:rPr>
              <a:pPr>
                <a:defRPr/>
              </a:pPr>
              <a:t>31</a:t>
            </a:fld>
            <a:endParaRPr lang="en-US" altLang="ja-JP">
              <a:latin typeface="Arial" pitchFamily="-109" charset="0"/>
              <a:cs typeface="ＭＳ Ｐゴシック" pitchFamily="-109" charset="-128"/>
            </a:endParaRPr>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374786" name="Group 2"/>
          <p:cNvGrpSpPr>
            <a:grpSpLocks/>
          </p:cNvGrpSpPr>
          <p:nvPr/>
        </p:nvGrpSpPr>
        <p:grpSpPr bwMode="auto">
          <a:xfrm>
            <a:off x="3175" y="4267200"/>
            <a:ext cx="9140825" cy="2590800"/>
            <a:chOff x="2" y="2688"/>
            <a:chExt cx="5758" cy="1632"/>
          </a:xfrm>
        </p:grpSpPr>
        <p:sp>
          <p:nvSpPr>
            <p:cNvPr id="374787"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grpSp>
          <p:nvGrpSpPr>
            <p:cNvPr id="374788" name="Group 4"/>
            <p:cNvGrpSpPr>
              <a:grpSpLocks/>
            </p:cNvGrpSpPr>
            <p:nvPr/>
          </p:nvGrpSpPr>
          <p:grpSpPr bwMode="auto">
            <a:xfrm>
              <a:off x="1776" y="3024"/>
              <a:ext cx="3929" cy="1290"/>
              <a:chOff x="1776" y="3024"/>
              <a:chExt cx="3929" cy="1290"/>
            </a:xfrm>
          </p:grpSpPr>
          <p:grpSp>
            <p:nvGrpSpPr>
              <p:cNvPr id="374789" name="Group 5"/>
              <p:cNvGrpSpPr>
                <a:grpSpLocks/>
              </p:cNvGrpSpPr>
              <p:nvPr/>
            </p:nvGrpSpPr>
            <p:grpSpPr bwMode="auto">
              <a:xfrm>
                <a:off x="2268" y="3934"/>
                <a:ext cx="638" cy="377"/>
                <a:chOff x="2268" y="3934"/>
                <a:chExt cx="638" cy="377"/>
              </a:xfrm>
            </p:grpSpPr>
            <p:sp>
              <p:nvSpPr>
                <p:cNvPr id="374790" name="Oval 6"/>
                <p:cNvSpPr>
                  <a:spLocks noChangeArrowheads="1"/>
                </p:cNvSpPr>
                <p:nvPr userDrawn="1"/>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4791" name="Oval 7"/>
                <p:cNvSpPr>
                  <a:spLocks noChangeArrowheads="1"/>
                </p:cNvSpPr>
                <p:nvPr userDrawn="1"/>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4792" name="Oval 8"/>
                <p:cNvSpPr>
                  <a:spLocks noChangeArrowheads="1"/>
                </p:cNvSpPr>
                <p:nvPr userDrawn="1"/>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4793" name="Oval 9"/>
                <p:cNvSpPr>
                  <a:spLocks noChangeArrowheads="1"/>
                </p:cNvSpPr>
                <p:nvPr userDrawn="1"/>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794" name="Oval 10"/>
                <p:cNvSpPr>
                  <a:spLocks noChangeArrowheads="1"/>
                </p:cNvSpPr>
                <p:nvPr userDrawn="1"/>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795" name="Oval 11"/>
                <p:cNvSpPr>
                  <a:spLocks noChangeArrowheads="1"/>
                </p:cNvSpPr>
                <p:nvPr userDrawn="1"/>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796" name="Oval 12"/>
                <p:cNvSpPr>
                  <a:spLocks noChangeArrowheads="1"/>
                </p:cNvSpPr>
                <p:nvPr userDrawn="1"/>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4797" name="Oval 13"/>
                <p:cNvSpPr>
                  <a:spLocks noChangeArrowheads="1"/>
                </p:cNvSpPr>
                <p:nvPr userDrawn="1"/>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endParaRPr lang="en-US" dirty="0"/>
                </a:p>
              </p:txBody>
            </p:sp>
          </p:grpSp>
          <p:sp>
            <p:nvSpPr>
              <p:cNvPr id="37479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endParaRPr lang="en-US" dirty="0"/>
              </a:p>
            </p:txBody>
          </p:sp>
          <p:sp>
            <p:nvSpPr>
              <p:cNvPr id="37479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0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0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0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0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0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endParaRPr lang="en-US" dirty="0"/>
              </a:p>
            </p:txBody>
          </p:sp>
          <p:sp>
            <p:nvSpPr>
              <p:cNvPr id="37480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0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endParaRPr lang="en-US" dirty="0"/>
              </a:p>
            </p:txBody>
          </p:sp>
          <p:sp>
            <p:nvSpPr>
              <p:cNvPr id="37480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endParaRPr lang="en-US" dirty="0"/>
              </a:p>
            </p:txBody>
          </p:sp>
          <p:sp>
            <p:nvSpPr>
              <p:cNvPr id="37480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endParaRPr lang="en-US" dirty="0"/>
              </a:p>
            </p:txBody>
          </p:sp>
          <p:sp>
            <p:nvSpPr>
              <p:cNvPr id="37480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1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endParaRPr lang="en-US" dirty="0"/>
              </a:p>
            </p:txBody>
          </p:sp>
          <p:sp>
            <p:nvSpPr>
              <p:cNvPr id="37481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endParaRPr lang="en-US" dirty="0"/>
              </a:p>
            </p:txBody>
          </p:sp>
          <p:sp>
            <p:nvSpPr>
              <p:cNvPr id="37481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endParaRPr lang="en-US" dirty="0"/>
              </a:p>
            </p:txBody>
          </p:sp>
          <p:sp>
            <p:nvSpPr>
              <p:cNvPr id="37481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481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481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1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1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481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481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482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endParaRPr lang="en-US" dirty="0"/>
              </a:p>
            </p:txBody>
          </p:sp>
          <p:sp>
            <p:nvSpPr>
              <p:cNvPr id="37482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endParaRPr lang="en-US" dirty="0"/>
              </a:p>
            </p:txBody>
          </p:sp>
          <p:sp>
            <p:nvSpPr>
              <p:cNvPr id="37482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2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3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3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483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483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nvGrpSpPr>
              <p:cNvPr id="374838" name="Group 54"/>
              <p:cNvGrpSpPr>
                <a:grpSpLocks/>
              </p:cNvGrpSpPr>
              <p:nvPr/>
            </p:nvGrpSpPr>
            <p:grpSpPr bwMode="auto">
              <a:xfrm>
                <a:off x="4546" y="3608"/>
                <a:ext cx="518" cy="319"/>
                <a:chOff x="4546" y="3608"/>
                <a:chExt cx="518" cy="319"/>
              </a:xfrm>
            </p:grpSpPr>
            <p:sp>
              <p:nvSpPr>
                <p:cNvPr id="374839" name="Oval 55"/>
                <p:cNvSpPr>
                  <a:spLocks noChangeArrowheads="1"/>
                </p:cNvSpPr>
                <p:nvPr userDrawn="1"/>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endParaRPr lang="en-US" dirty="0"/>
                </a:p>
              </p:txBody>
            </p:sp>
            <p:sp>
              <p:nvSpPr>
                <p:cNvPr id="374840" name="Oval 56"/>
                <p:cNvSpPr>
                  <a:spLocks noChangeArrowheads="1"/>
                </p:cNvSpPr>
                <p:nvPr userDrawn="1"/>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1" name="Oval 57"/>
                <p:cNvSpPr>
                  <a:spLocks noChangeArrowheads="1"/>
                </p:cNvSpPr>
                <p:nvPr userDrawn="1"/>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42" name="Oval 58"/>
                <p:cNvSpPr>
                  <a:spLocks noChangeArrowheads="1"/>
                </p:cNvSpPr>
                <p:nvPr userDrawn="1"/>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3" name="Oval 59"/>
                <p:cNvSpPr>
                  <a:spLocks noChangeArrowheads="1"/>
                </p:cNvSpPr>
                <p:nvPr userDrawn="1"/>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4844" name="Oval 60"/>
                <p:cNvSpPr>
                  <a:spLocks noChangeArrowheads="1"/>
                </p:cNvSpPr>
                <p:nvPr userDrawn="1"/>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grpSp>
            <p:nvGrpSpPr>
              <p:cNvPr id="374845" name="Group 61"/>
              <p:cNvGrpSpPr>
                <a:grpSpLocks/>
              </p:cNvGrpSpPr>
              <p:nvPr/>
            </p:nvGrpSpPr>
            <p:grpSpPr bwMode="auto">
              <a:xfrm>
                <a:off x="5381" y="3085"/>
                <a:ext cx="227" cy="132"/>
                <a:chOff x="5381" y="3085"/>
                <a:chExt cx="227" cy="132"/>
              </a:xfrm>
            </p:grpSpPr>
            <p:sp>
              <p:nvSpPr>
                <p:cNvPr id="374846"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7" name="Oval 63"/>
                <p:cNvSpPr>
                  <a:spLocks noChangeArrowheads="1"/>
                </p:cNvSpPr>
                <p:nvPr userDrawn="1"/>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sp>
              <p:nvSpPr>
                <p:cNvPr id="374848"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4849" name="Oval 65"/>
                <p:cNvSpPr>
                  <a:spLocks noChangeArrowheads="1"/>
                </p:cNvSpPr>
                <p:nvPr userDrawn="1"/>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grpSp>
        </p:grpSp>
      </p:grpSp>
      <p:sp>
        <p:nvSpPr>
          <p:cNvPr id="3748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ltLang="ja-JP"/>
              <a:t>Click to edit Master title style</a:t>
            </a:r>
          </a:p>
        </p:txBody>
      </p:sp>
      <p:sp>
        <p:nvSpPr>
          <p:cNvPr id="3748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ltLang="ja-JP"/>
              <a:t>Click to edit Master subtitle style</a:t>
            </a:r>
          </a:p>
        </p:txBody>
      </p:sp>
      <p:sp>
        <p:nvSpPr>
          <p:cNvPr id="374852" name="Rectangle 68"/>
          <p:cNvSpPr>
            <a:spLocks noGrp="1" noChangeArrowheads="1"/>
          </p:cNvSpPr>
          <p:nvPr>
            <p:ph type="dt" sz="quarter" idx="2"/>
          </p:nvPr>
        </p:nvSpPr>
        <p:spPr/>
        <p:txBody>
          <a:bodyPr/>
          <a:lstStyle>
            <a:lvl1pPr>
              <a:defRPr/>
            </a:lvl1pPr>
          </a:lstStyle>
          <a:p>
            <a:endParaRPr lang="en-US" altLang="ja-JP" dirty="0"/>
          </a:p>
        </p:txBody>
      </p:sp>
      <p:sp>
        <p:nvSpPr>
          <p:cNvPr id="374853" name="Rectangle 69"/>
          <p:cNvSpPr>
            <a:spLocks noGrp="1" noChangeArrowheads="1"/>
          </p:cNvSpPr>
          <p:nvPr>
            <p:ph type="ftr" sz="quarter" idx="3"/>
          </p:nvPr>
        </p:nvSpPr>
        <p:spPr/>
        <p:txBody>
          <a:bodyPr/>
          <a:lstStyle>
            <a:lvl1pPr>
              <a:defRPr/>
            </a:lvl1pPr>
          </a:lstStyle>
          <a:p>
            <a:endParaRPr lang="en-US" altLang="ja-JP" dirty="0"/>
          </a:p>
        </p:txBody>
      </p:sp>
      <p:sp>
        <p:nvSpPr>
          <p:cNvPr id="374854" name="Rectangle 70"/>
          <p:cNvSpPr>
            <a:spLocks noGrp="1" noChangeArrowheads="1"/>
          </p:cNvSpPr>
          <p:nvPr>
            <p:ph type="sldNum" sz="quarter" idx="4"/>
          </p:nvPr>
        </p:nvSpPr>
        <p:spPr/>
        <p:txBody>
          <a:bodyPr/>
          <a:lstStyle>
            <a:lvl1pPr>
              <a:defRPr/>
            </a:lvl1pPr>
          </a:lstStyle>
          <a:p>
            <a:fld id="{0FDD5DDB-7C3C-A644-922B-61E6DE3A753E}" type="slidenum">
              <a:rPr lang="en-US" altLang="ja-JP"/>
              <a:pPr/>
              <a:t>‹#›</a:t>
            </a:fld>
            <a:endParaRPr lang="en-US" altLang="ja-JP"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ja-JP" dirty="0"/>
          </a:p>
        </p:txBody>
      </p:sp>
      <p:sp>
        <p:nvSpPr>
          <p:cNvPr id="5" name="Footer Placeholder 4"/>
          <p:cNvSpPr>
            <a:spLocks noGrp="1"/>
          </p:cNvSpPr>
          <p:nvPr>
            <p:ph type="ftr" sz="quarter" idx="11"/>
          </p:nvPr>
        </p:nvSpPr>
        <p:spPr/>
        <p:txBody>
          <a:bodyPr/>
          <a:lstStyle>
            <a:lvl1pPr>
              <a:defRPr/>
            </a:lvl1pPr>
          </a:lstStyle>
          <a:p>
            <a:endParaRPr lang="en-US" altLang="ja-JP" dirty="0"/>
          </a:p>
        </p:txBody>
      </p:sp>
      <p:sp>
        <p:nvSpPr>
          <p:cNvPr id="6" name="Slide Number Placeholder 5"/>
          <p:cNvSpPr>
            <a:spLocks noGrp="1"/>
          </p:cNvSpPr>
          <p:nvPr>
            <p:ph type="sldNum" sz="quarter" idx="12"/>
          </p:nvPr>
        </p:nvSpPr>
        <p:spPr/>
        <p:txBody>
          <a:bodyPr/>
          <a:lstStyle>
            <a:lvl1pPr>
              <a:defRPr smtClean="0"/>
            </a:lvl1pPr>
          </a:lstStyle>
          <a:p>
            <a:fld id="{F33D2E75-36EC-D844-9A4F-7EECE5B57A4D}" type="slidenum">
              <a:rPr lang="en-US" altLang="ja-JP"/>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ja-JP" dirty="0"/>
          </a:p>
        </p:txBody>
      </p:sp>
      <p:sp>
        <p:nvSpPr>
          <p:cNvPr id="5" name="Footer Placeholder 4"/>
          <p:cNvSpPr>
            <a:spLocks noGrp="1"/>
          </p:cNvSpPr>
          <p:nvPr>
            <p:ph type="ftr" sz="quarter" idx="11"/>
          </p:nvPr>
        </p:nvSpPr>
        <p:spPr/>
        <p:txBody>
          <a:bodyPr/>
          <a:lstStyle>
            <a:lvl1pPr>
              <a:defRPr/>
            </a:lvl1pPr>
          </a:lstStyle>
          <a:p>
            <a:endParaRPr lang="en-US" altLang="ja-JP" dirty="0"/>
          </a:p>
        </p:txBody>
      </p:sp>
      <p:sp>
        <p:nvSpPr>
          <p:cNvPr id="6" name="Slide Number Placeholder 5"/>
          <p:cNvSpPr>
            <a:spLocks noGrp="1"/>
          </p:cNvSpPr>
          <p:nvPr>
            <p:ph type="sldNum" sz="quarter" idx="12"/>
          </p:nvPr>
        </p:nvSpPr>
        <p:spPr/>
        <p:txBody>
          <a:bodyPr/>
          <a:lstStyle>
            <a:lvl1pPr>
              <a:defRPr smtClean="0"/>
            </a:lvl1pPr>
          </a:lstStyle>
          <a:p>
            <a:fld id="{3F9B9AF8-A1C2-0E4C-8265-A219BDC591DB}" type="slidenum">
              <a:rPr lang="en-US" altLang="ja-JP"/>
              <a:pPr/>
              <a:t>‹#›</a:t>
            </a:fld>
            <a:endParaRPr lang="en-US" altLang="ja-JP"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30725"/>
          </a:xfrm>
        </p:spPr>
        <p:txBody>
          <a:bodyPr/>
          <a:lstStyle/>
          <a:p>
            <a:endParaRPr lang="en-US" dirty="0"/>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99BA0BBD-C5F6-8F4D-B159-FC64DAE478E5}" type="slidenum">
              <a:rPr lang="en-US" altLang="ja-JP"/>
              <a:pPr/>
              <a:t>‹#›</a:t>
            </a:fld>
            <a:endParaRPr lang="en-US" altLang="ja-JP"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endParaRPr lang="en-US" dirty="0"/>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6" name="Slide Number Placeholder 5"/>
          <p:cNvSpPr>
            <a:spLocks noGrp="1"/>
          </p:cNvSpPr>
          <p:nvPr>
            <p:ph type="sldNum" sz="quarter" idx="12"/>
          </p:nvPr>
        </p:nvSpPr>
        <p:spPr>
          <a:xfrm>
            <a:off x="6553200" y="6248400"/>
            <a:ext cx="2133600" cy="457200"/>
          </a:xfrm>
        </p:spPr>
        <p:txBody>
          <a:bodyPr/>
          <a:lstStyle>
            <a:lvl1pPr>
              <a:defRPr smtClean="0"/>
            </a:lvl1pPr>
          </a:lstStyle>
          <a:p>
            <a:fld id="{C103A0B8-1AFE-AA42-8A32-8DC4C87A3147}" type="slidenum">
              <a:rPr lang="en-US" altLang="ja-JP"/>
              <a:pPr/>
              <a:t>‹#›</a:t>
            </a:fld>
            <a:endParaRPr lang="en-US" altLang="ja-JP"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30725"/>
          </a:xfrm>
        </p:spPr>
        <p:txBody>
          <a:bodyPr/>
          <a:lstStyle/>
          <a:p>
            <a:endParaRPr lang="en-US" dirty="0"/>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6" name="Slide Number Placeholder 5"/>
          <p:cNvSpPr>
            <a:spLocks noGrp="1"/>
          </p:cNvSpPr>
          <p:nvPr>
            <p:ph type="sldNum" sz="quarter" idx="12"/>
          </p:nvPr>
        </p:nvSpPr>
        <p:spPr>
          <a:xfrm>
            <a:off x="6553200" y="6248400"/>
            <a:ext cx="2133600" cy="457200"/>
          </a:xfrm>
        </p:spPr>
        <p:txBody>
          <a:bodyPr/>
          <a:lstStyle>
            <a:lvl1pPr>
              <a:defRPr smtClean="0"/>
            </a:lvl1pPr>
          </a:lstStyle>
          <a:p>
            <a:fld id="{9018AA82-66F3-D04C-B640-076755CC4EC2}" type="slidenum">
              <a:rPr lang="en-US" altLang="ja-JP"/>
              <a:pPr/>
              <a:t>‹#›</a:t>
            </a:fld>
            <a:endParaRPr lang="en-US" altLang="ja-JP"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endParaRPr lang="en-US" dirty="0"/>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FC95E057-3153-D047-8D6D-E246AD1FEEE0}" type="slidenum">
              <a:rPr lang="en-US" altLang="ja-JP"/>
              <a:pPr/>
              <a:t>‹#›</a:t>
            </a:fld>
            <a:endParaRPr lang="en-US" altLang="ja-JP"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C3A7E3AD-24EA-FE42-A930-788CC76DC7F8}" type="slidenum">
              <a:rPr lang="en-US" altLang="ja-JP"/>
              <a:pPr/>
              <a:t>‹#›</a:t>
            </a:fld>
            <a:endParaRPr lang="en-US" altLang="ja-JP"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8" name="Slide Number Placeholder 7"/>
          <p:cNvSpPr>
            <a:spLocks noGrp="1"/>
          </p:cNvSpPr>
          <p:nvPr>
            <p:ph type="sldNum" sz="quarter" idx="12"/>
          </p:nvPr>
        </p:nvSpPr>
        <p:spPr>
          <a:xfrm>
            <a:off x="6553200" y="6248400"/>
            <a:ext cx="2133600" cy="457200"/>
          </a:xfrm>
        </p:spPr>
        <p:txBody>
          <a:bodyPr/>
          <a:lstStyle>
            <a:lvl1pPr>
              <a:defRPr smtClean="0"/>
            </a:lvl1pPr>
          </a:lstStyle>
          <a:p>
            <a:fld id="{B3761012-BBD5-CE46-B758-1350E01F962D}" type="slidenum">
              <a:rPr lang="en-US" altLang="ja-JP"/>
              <a:pPr/>
              <a:t>‹#›</a:t>
            </a:fld>
            <a:endParaRPr lang="en-US" altLang="ja-JP"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ja-JP"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ja-JP" dirty="0"/>
          </a:p>
        </p:txBody>
      </p:sp>
      <p:sp>
        <p:nvSpPr>
          <p:cNvPr id="8" name="Slide Number Placeholder 7"/>
          <p:cNvSpPr>
            <a:spLocks noGrp="1"/>
          </p:cNvSpPr>
          <p:nvPr>
            <p:ph type="sldNum" sz="quarter" idx="12"/>
          </p:nvPr>
        </p:nvSpPr>
        <p:spPr>
          <a:xfrm>
            <a:off x="6553200" y="6248400"/>
            <a:ext cx="2133600" cy="457200"/>
          </a:xfrm>
        </p:spPr>
        <p:txBody>
          <a:bodyPr/>
          <a:lstStyle>
            <a:lvl1pPr>
              <a:defRPr smtClean="0"/>
            </a:lvl1pPr>
          </a:lstStyle>
          <a:p>
            <a:fld id="{0A00BA48-9BA6-C544-A9BA-1245D6AB1B32}" type="slidenum">
              <a:rPr lang="en-US" altLang="ja-JP"/>
              <a:pPr/>
              <a:t>‹#›</a:t>
            </a:fld>
            <a:endParaRPr lang="en-US" altLang="ja-JP"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ja-JP" dirty="0"/>
          </a:p>
        </p:txBody>
      </p:sp>
      <p:sp>
        <p:nvSpPr>
          <p:cNvPr id="5" name="Footer Placeholder 4"/>
          <p:cNvSpPr>
            <a:spLocks noGrp="1"/>
          </p:cNvSpPr>
          <p:nvPr>
            <p:ph type="ftr" sz="quarter" idx="11"/>
          </p:nvPr>
        </p:nvSpPr>
        <p:spPr/>
        <p:txBody>
          <a:bodyPr/>
          <a:lstStyle>
            <a:lvl1pPr>
              <a:defRPr/>
            </a:lvl1pPr>
          </a:lstStyle>
          <a:p>
            <a:endParaRPr lang="en-US" altLang="ja-JP" dirty="0"/>
          </a:p>
        </p:txBody>
      </p:sp>
      <p:sp>
        <p:nvSpPr>
          <p:cNvPr id="6" name="Slide Number Placeholder 5"/>
          <p:cNvSpPr>
            <a:spLocks noGrp="1"/>
          </p:cNvSpPr>
          <p:nvPr>
            <p:ph type="sldNum" sz="quarter" idx="12"/>
          </p:nvPr>
        </p:nvSpPr>
        <p:spPr/>
        <p:txBody>
          <a:bodyPr/>
          <a:lstStyle>
            <a:lvl1pPr>
              <a:defRPr smtClean="0"/>
            </a:lvl1pPr>
          </a:lstStyle>
          <a:p>
            <a:fld id="{F7626F1A-846C-3E4B-99C9-5537441F0784}" type="slidenum">
              <a:rPr lang="en-US" altLang="ja-JP"/>
              <a:pPr/>
              <a:t>‹#›</a:t>
            </a:fld>
            <a:endParaRPr lang="en-US" altLang="ja-JP"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ja-JP" dirty="0"/>
          </a:p>
        </p:txBody>
      </p:sp>
      <p:sp>
        <p:nvSpPr>
          <p:cNvPr id="5" name="Footer Placeholder 4"/>
          <p:cNvSpPr>
            <a:spLocks noGrp="1"/>
          </p:cNvSpPr>
          <p:nvPr>
            <p:ph type="ftr" sz="quarter" idx="11"/>
          </p:nvPr>
        </p:nvSpPr>
        <p:spPr/>
        <p:txBody>
          <a:bodyPr/>
          <a:lstStyle>
            <a:lvl1pPr>
              <a:defRPr/>
            </a:lvl1pPr>
          </a:lstStyle>
          <a:p>
            <a:endParaRPr lang="en-US" altLang="ja-JP" dirty="0"/>
          </a:p>
        </p:txBody>
      </p:sp>
      <p:sp>
        <p:nvSpPr>
          <p:cNvPr id="6" name="Slide Number Placeholder 5"/>
          <p:cNvSpPr>
            <a:spLocks noGrp="1"/>
          </p:cNvSpPr>
          <p:nvPr>
            <p:ph type="sldNum" sz="quarter" idx="12"/>
          </p:nvPr>
        </p:nvSpPr>
        <p:spPr/>
        <p:txBody>
          <a:bodyPr/>
          <a:lstStyle>
            <a:lvl1pPr>
              <a:defRPr smtClean="0"/>
            </a:lvl1pPr>
          </a:lstStyle>
          <a:p>
            <a:fld id="{3EA41F21-9451-044A-BA69-8BBC67215855}" type="slidenum">
              <a:rPr lang="en-US" altLang="ja-JP"/>
              <a:pPr/>
              <a:t>‹#›</a:t>
            </a:fld>
            <a:endParaRPr lang="en-US" altLang="ja-JP"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ja-JP" dirty="0"/>
          </a:p>
        </p:txBody>
      </p:sp>
      <p:sp>
        <p:nvSpPr>
          <p:cNvPr id="6" name="Footer Placeholder 5"/>
          <p:cNvSpPr>
            <a:spLocks noGrp="1"/>
          </p:cNvSpPr>
          <p:nvPr>
            <p:ph type="ftr" sz="quarter" idx="11"/>
          </p:nvPr>
        </p:nvSpPr>
        <p:spPr/>
        <p:txBody>
          <a:bodyPr/>
          <a:lstStyle>
            <a:lvl1pPr>
              <a:defRPr/>
            </a:lvl1pPr>
          </a:lstStyle>
          <a:p>
            <a:endParaRPr lang="en-US" altLang="ja-JP" dirty="0"/>
          </a:p>
        </p:txBody>
      </p:sp>
      <p:sp>
        <p:nvSpPr>
          <p:cNvPr id="7" name="Slide Number Placeholder 6"/>
          <p:cNvSpPr>
            <a:spLocks noGrp="1"/>
          </p:cNvSpPr>
          <p:nvPr>
            <p:ph type="sldNum" sz="quarter" idx="12"/>
          </p:nvPr>
        </p:nvSpPr>
        <p:spPr/>
        <p:txBody>
          <a:bodyPr/>
          <a:lstStyle>
            <a:lvl1pPr>
              <a:defRPr smtClean="0"/>
            </a:lvl1pPr>
          </a:lstStyle>
          <a:p>
            <a:fld id="{F0366EBC-3A75-084F-8E5C-469E422299FD}" type="slidenum">
              <a:rPr lang="en-US" altLang="ja-JP"/>
              <a:pPr/>
              <a: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ja-JP" dirty="0"/>
          </a:p>
        </p:txBody>
      </p:sp>
      <p:sp>
        <p:nvSpPr>
          <p:cNvPr id="8" name="Footer Placeholder 7"/>
          <p:cNvSpPr>
            <a:spLocks noGrp="1"/>
          </p:cNvSpPr>
          <p:nvPr>
            <p:ph type="ftr" sz="quarter" idx="11"/>
          </p:nvPr>
        </p:nvSpPr>
        <p:spPr/>
        <p:txBody>
          <a:bodyPr/>
          <a:lstStyle>
            <a:lvl1pPr>
              <a:defRPr/>
            </a:lvl1pPr>
          </a:lstStyle>
          <a:p>
            <a:endParaRPr lang="en-US" altLang="ja-JP" dirty="0"/>
          </a:p>
        </p:txBody>
      </p:sp>
      <p:sp>
        <p:nvSpPr>
          <p:cNvPr id="9" name="Slide Number Placeholder 8"/>
          <p:cNvSpPr>
            <a:spLocks noGrp="1"/>
          </p:cNvSpPr>
          <p:nvPr>
            <p:ph type="sldNum" sz="quarter" idx="12"/>
          </p:nvPr>
        </p:nvSpPr>
        <p:spPr/>
        <p:txBody>
          <a:bodyPr/>
          <a:lstStyle>
            <a:lvl1pPr>
              <a:defRPr smtClean="0"/>
            </a:lvl1pPr>
          </a:lstStyle>
          <a:p>
            <a:fld id="{AA1E29BC-9DF3-4A44-BA28-62975A88E846}" type="slidenum">
              <a:rPr lang="en-US" altLang="ja-JP"/>
              <a:pPr/>
              <a: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ja-JP" dirty="0"/>
          </a:p>
        </p:txBody>
      </p:sp>
      <p:sp>
        <p:nvSpPr>
          <p:cNvPr id="4" name="Footer Placeholder 3"/>
          <p:cNvSpPr>
            <a:spLocks noGrp="1"/>
          </p:cNvSpPr>
          <p:nvPr>
            <p:ph type="ftr" sz="quarter" idx="11"/>
          </p:nvPr>
        </p:nvSpPr>
        <p:spPr/>
        <p:txBody>
          <a:bodyPr/>
          <a:lstStyle>
            <a:lvl1pPr>
              <a:defRPr/>
            </a:lvl1pPr>
          </a:lstStyle>
          <a:p>
            <a:endParaRPr lang="en-US" altLang="ja-JP" dirty="0"/>
          </a:p>
        </p:txBody>
      </p:sp>
      <p:sp>
        <p:nvSpPr>
          <p:cNvPr id="5" name="Slide Number Placeholder 4"/>
          <p:cNvSpPr>
            <a:spLocks noGrp="1"/>
          </p:cNvSpPr>
          <p:nvPr>
            <p:ph type="sldNum" sz="quarter" idx="12"/>
          </p:nvPr>
        </p:nvSpPr>
        <p:spPr/>
        <p:txBody>
          <a:bodyPr/>
          <a:lstStyle>
            <a:lvl1pPr>
              <a:defRPr smtClean="0"/>
            </a:lvl1pPr>
          </a:lstStyle>
          <a:p>
            <a:fld id="{3CDF039B-B96A-6C40-874A-A41DD3CF0F5B}" type="slidenum">
              <a:rPr lang="en-US" altLang="ja-JP"/>
              <a:pPr/>
              <a: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ja-JP" dirty="0"/>
          </a:p>
        </p:txBody>
      </p:sp>
      <p:sp>
        <p:nvSpPr>
          <p:cNvPr id="3" name="Footer Placeholder 2"/>
          <p:cNvSpPr>
            <a:spLocks noGrp="1"/>
          </p:cNvSpPr>
          <p:nvPr>
            <p:ph type="ftr" sz="quarter" idx="11"/>
          </p:nvPr>
        </p:nvSpPr>
        <p:spPr/>
        <p:txBody>
          <a:bodyPr/>
          <a:lstStyle>
            <a:lvl1pPr>
              <a:defRPr/>
            </a:lvl1pPr>
          </a:lstStyle>
          <a:p>
            <a:endParaRPr lang="en-US" altLang="ja-JP" dirty="0"/>
          </a:p>
        </p:txBody>
      </p:sp>
      <p:sp>
        <p:nvSpPr>
          <p:cNvPr id="4" name="Slide Number Placeholder 3"/>
          <p:cNvSpPr>
            <a:spLocks noGrp="1"/>
          </p:cNvSpPr>
          <p:nvPr>
            <p:ph type="sldNum" sz="quarter" idx="12"/>
          </p:nvPr>
        </p:nvSpPr>
        <p:spPr/>
        <p:txBody>
          <a:bodyPr/>
          <a:lstStyle>
            <a:lvl1pPr>
              <a:defRPr smtClean="0"/>
            </a:lvl1pPr>
          </a:lstStyle>
          <a:p>
            <a:fld id="{2ABDB781-96A9-9245-9DE6-DCFBB82445D1}" type="slidenum">
              <a:rPr lang="en-US" altLang="ja-JP"/>
              <a:pPr/>
              <a: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dirty="0"/>
          </a:p>
        </p:txBody>
      </p:sp>
      <p:sp>
        <p:nvSpPr>
          <p:cNvPr id="6" name="Footer Placeholder 5"/>
          <p:cNvSpPr>
            <a:spLocks noGrp="1"/>
          </p:cNvSpPr>
          <p:nvPr>
            <p:ph type="ftr" sz="quarter" idx="11"/>
          </p:nvPr>
        </p:nvSpPr>
        <p:spPr/>
        <p:txBody>
          <a:bodyPr/>
          <a:lstStyle>
            <a:lvl1pPr>
              <a:defRPr/>
            </a:lvl1pPr>
          </a:lstStyle>
          <a:p>
            <a:endParaRPr lang="en-US" altLang="ja-JP" dirty="0"/>
          </a:p>
        </p:txBody>
      </p:sp>
      <p:sp>
        <p:nvSpPr>
          <p:cNvPr id="7" name="Slide Number Placeholder 6"/>
          <p:cNvSpPr>
            <a:spLocks noGrp="1"/>
          </p:cNvSpPr>
          <p:nvPr>
            <p:ph type="sldNum" sz="quarter" idx="12"/>
          </p:nvPr>
        </p:nvSpPr>
        <p:spPr/>
        <p:txBody>
          <a:bodyPr/>
          <a:lstStyle>
            <a:lvl1pPr>
              <a:defRPr smtClean="0"/>
            </a:lvl1pPr>
          </a:lstStyle>
          <a:p>
            <a:fld id="{6FB2DEC3-C947-464E-B60D-BA47B2AFC4A4}" type="slidenum">
              <a:rPr lang="en-US" altLang="ja-JP"/>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ja-JP" dirty="0"/>
          </a:p>
        </p:txBody>
      </p:sp>
      <p:sp>
        <p:nvSpPr>
          <p:cNvPr id="6" name="Footer Placeholder 5"/>
          <p:cNvSpPr>
            <a:spLocks noGrp="1"/>
          </p:cNvSpPr>
          <p:nvPr>
            <p:ph type="ftr" sz="quarter" idx="11"/>
          </p:nvPr>
        </p:nvSpPr>
        <p:spPr/>
        <p:txBody>
          <a:bodyPr/>
          <a:lstStyle>
            <a:lvl1pPr>
              <a:defRPr/>
            </a:lvl1pPr>
          </a:lstStyle>
          <a:p>
            <a:endParaRPr lang="en-US" altLang="ja-JP" dirty="0"/>
          </a:p>
        </p:txBody>
      </p:sp>
      <p:sp>
        <p:nvSpPr>
          <p:cNvPr id="7" name="Slide Number Placeholder 6"/>
          <p:cNvSpPr>
            <a:spLocks noGrp="1"/>
          </p:cNvSpPr>
          <p:nvPr>
            <p:ph type="sldNum" sz="quarter" idx="12"/>
          </p:nvPr>
        </p:nvSpPr>
        <p:spPr/>
        <p:txBody>
          <a:bodyPr/>
          <a:lstStyle>
            <a:lvl1pPr>
              <a:defRPr smtClean="0"/>
            </a:lvl1pPr>
          </a:lstStyle>
          <a:p>
            <a:fld id="{0BFAD2AF-DD02-A84C-8560-CB12DDEAE411}" type="slidenum">
              <a:rPr lang="en-US" altLang="ja-JP"/>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373762" name="Group 2"/>
          <p:cNvGrpSpPr>
            <a:grpSpLocks/>
          </p:cNvGrpSpPr>
          <p:nvPr/>
        </p:nvGrpSpPr>
        <p:grpSpPr bwMode="auto">
          <a:xfrm>
            <a:off x="3175" y="4267200"/>
            <a:ext cx="9140825" cy="2590800"/>
            <a:chOff x="2" y="2688"/>
            <a:chExt cx="5758" cy="1632"/>
          </a:xfrm>
        </p:grpSpPr>
        <p:sp>
          <p:nvSpPr>
            <p:cNvPr id="3737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grpSp>
          <p:nvGrpSpPr>
            <p:cNvPr id="373764" name="Group 4"/>
            <p:cNvGrpSpPr>
              <a:grpSpLocks/>
            </p:cNvGrpSpPr>
            <p:nvPr/>
          </p:nvGrpSpPr>
          <p:grpSpPr bwMode="auto">
            <a:xfrm>
              <a:off x="1776" y="3024"/>
              <a:ext cx="3929" cy="1290"/>
              <a:chOff x="1776" y="3024"/>
              <a:chExt cx="3929" cy="1290"/>
            </a:xfrm>
          </p:grpSpPr>
          <p:grpSp>
            <p:nvGrpSpPr>
              <p:cNvPr id="373765" name="Group 5"/>
              <p:cNvGrpSpPr>
                <a:grpSpLocks/>
              </p:cNvGrpSpPr>
              <p:nvPr userDrawn="1"/>
            </p:nvGrpSpPr>
            <p:grpSpPr bwMode="auto">
              <a:xfrm>
                <a:off x="2268" y="3934"/>
                <a:ext cx="638" cy="377"/>
                <a:chOff x="2268" y="3934"/>
                <a:chExt cx="638" cy="377"/>
              </a:xfrm>
            </p:grpSpPr>
            <p:sp>
              <p:nvSpPr>
                <p:cNvPr id="373766" name="Oval 6"/>
                <p:cNvSpPr>
                  <a:spLocks noChangeArrowheads="1"/>
                </p:cNvSpPr>
                <p:nvPr userDrawn="1"/>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3767" name="Oval 7"/>
                <p:cNvSpPr>
                  <a:spLocks noChangeArrowheads="1"/>
                </p:cNvSpPr>
                <p:nvPr userDrawn="1"/>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3768" name="Oval 8"/>
                <p:cNvSpPr>
                  <a:spLocks noChangeArrowheads="1"/>
                </p:cNvSpPr>
                <p:nvPr userDrawn="1"/>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prstTxWarp prst="textNoShape">
                    <a:avLst/>
                  </a:prstTxWarp>
                </a:bodyPr>
                <a:lstStyle/>
                <a:p>
                  <a:endParaRPr lang="en-US" dirty="0"/>
                </a:p>
              </p:txBody>
            </p:sp>
            <p:sp>
              <p:nvSpPr>
                <p:cNvPr id="373769" name="Oval 9"/>
                <p:cNvSpPr>
                  <a:spLocks noChangeArrowheads="1"/>
                </p:cNvSpPr>
                <p:nvPr userDrawn="1"/>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0" name="Oval 10"/>
                <p:cNvSpPr>
                  <a:spLocks noChangeArrowheads="1"/>
                </p:cNvSpPr>
                <p:nvPr userDrawn="1"/>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1" name="Oval 11"/>
                <p:cNvSpPr>
                  <a:spLocks noChangeArrowheads="1"/>
                </p:cNvSpPr>
                <p:nvPr userDrawn="1"/>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2" name="Oval 12"/>
                <p:cNvSpPr>
                  <a:spLocks noChangeArrowheads="1"/>
                </p:cNvSpPr>
                <p:nvPr userDrawn="1"/>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prstTxWarp prst="textNoShape">
                    <a:avLst/>
                  </a:prstTxWarp>
                </a:bodyPr>
                <a:lstStyle/>
                <a:p>
                  <a:endParaRPr lang="en-US" dirty="0"/>
                </a:p>
              </p:txBody>
            </p:sp>
            <p:sp>
              <p:nvSpPr>
                <p:cNvPr id="373773" name="Oval 13"/>
                <p:cNvSpPr>
                  <a:spLocks noChangeArrowheads="1"/>
                </p:cNvSpPr>
                <p:nvPr userDrawn="1"/>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prstTxWarp prst="textNoShape">
                    <a:avLst/>
                  </a:prstTxWarp>
                </a:bodyPr>
                <a:lstStyle/>
                <a:p>
                  <a:endParaRPr lang="en-US" dirty="0"/>
                </a:p>
              </p:txBody>
            </p:sp>
          </p:grpSp>
          <p:sp>
            <p:nvSpPr>
              <p:cNvPr id="373774" name="Oval 14"/>
              <p:cNvSpPr>
                <a:spLocks noChangeArrowheads="1"/>
              </p:cNvSpPr>
              <p:nvPr userDrawn="1"/>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prstTxWarp prst="textNoShape">
                  <a:avLst/>
                </a:prstTxWarp>
              </a:bodyPr>
              <a:lstStyle/>
              <a:p>
                <a:endParaRPr lang="en-US" dirty="0"/>
              </a:p>
            </p:txBody>
          </p:sp>
          <p:sp>
            <p:nvSpPr>
              <p:cNvPr id="373775" name="Oval 15"/>
              <p:cNvSpPr>
                <a:spLocks noChangeArrowheads="1"/>
              </p:cNvSpPr>
              <p:nvPr userDrawn="1"/>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6" name="Oval 16"/>
              <p:cNvSpPr>
                <a:spLocks noChangeArrowheads="1"/>
              </p:cNvSpPr>
              <p:nvPr userDrawn="1"/>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777" name="Oval 17"/>
              <p:cNvSpPr>
                <a:spLocks noChangeArrowheads="1"/>
              </p:cNvSpPr>
              <p:nvPr userDrawn="1"/>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778" name="Oval 18"/>
              <p:cNvSpPr>
                <a:spLocks noChangeArrowheads="1"/>
              </p:cNvSpPr>
              <p:nvPr userDrawn="1"/>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779" name="Freeform 19"/>
              <p:cNvSpPr>
                <a:spLocks/>
              </p:cNvSpPr>
              <p:nvPr userDrawn="1"/>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80" name="Freeform 20"/>
              <p:cNvSpPr>
                <a:spLocks/>
              </p:cNvSpPr>
              <p:nvPr userDrawn="1"/>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prstTxWarp prst="textNoShape">
                  <a:avLst/>
                </a:prstTxWarp>
              </a:bodyPr>
              <a:lstStyle/>
              <a:p>
                <a:endParaRPr lang="en-US" dirty="0"/>
              </a:p>
            </p:txBody>
          </p:sp>
          <p:sp>
            <p:nvSpPr>
              <p:cNvPr id="373781" name="Freeform 21"/>
              <p:cNvSpPr>
                <a:spLocks/>
              </p:cNvSpPr>
              <p:nvPr userDrawn="1"/>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82" name="Freeform 22"/>
              <p:cNvSpPr>
                <a:spLocks/>
              </p:cNvSpPr>
              <p:nvPr userDrawn="1"/>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prstTxWarp prst="textNoShape">
                  <a:avLst/>
                </a:prstTxWarp>
              </a:bodyPr>
              <a:lstStyle/>
              <a:p>
                <a:endParaRPr lang="en-US" dirty="0"/>
              </a:p>
            </p:txBody>
          </p:sp>
          <p:sp>
            <p:nvSpPr>
              <p:cNvPr id="373783" name="Freeform 23"/>
              <p:cNvSpPr>
                <a:spLocks/>
              </p:cNvSpPr>
              <p:nvPr userDrawn="1"/>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prstTxWarp prst="textNoShape">
                  <a:avLst/>
                </a:prstTxWarp>
              </a:bodyPr>
              <a:lstStyle/>
              <a:p>
                <a:endParaRPr lang="en-US" dirty="0"/>
              </a:p>
            </p:txBody>
          </p:sp>
          <p:sp>
            <p:nvSpPr>
              <p:cNvPr id="373784" name="Freeform 24"/>
              <p:cNvSpPr>
                <a:spLocks/>
              </p:cNvSpPr>
              <p:nvPr userDrawn="1"/>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prstTxWarp prst="textNoShape">
                  <a:avLst/>
                </a:prstTxWarp>
              </a:bodyPr>
              <a:lstStyle/>
              <a:p>
                <a:endParaRPr lang="en-US" dirty="0"/>
              </a:p>
            </p:txBody>
          </p:sp>
          <p:sp>
            <p:nvSpPr>
              <p:cNvPr id="373785" name="Freeform 25"/>
              <p:cNvSpPr>
                <a:spLocks/>
              </p:cNvSpPr>
              <p:nvPr userDrawn="1"/>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86" name="Freeform 26"/>
              <p:cNvSpPr>
                <a:spLocks/>
              </p:cNvSpPr>
              <p:nvPr userDrawn="1"/>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prstTxWarp prst="textNoShape">
                  <a:avLst/>
                </a:prstTxWarp>
              </a:bodyPr>
              <a:lstStyle/>
              <a:p>
                <a:endParaRPr lang="en-US" dirty="0"/>
              </a:p>
            </p:txBody>
          </p:sp>
          <p:sp>
            <p:nvSpPr>
              <p:cNvPr id="373787" name="Freeform 27"/>
              <p:cNvSpPr>
                <a:spLocks/>
              </p:cNvSpPr>
              <p:nvPr userDrawn="1"/>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prstTxWarp prst="textNoShape">
                  <a:avLst/>
                </a:prstTxWarp>
              </a:bodyPr>
              <a:lstStyle/>
              <a:p>
                <a:endParaRPr lang="en-US" dirty="0"/>
              </a:p>
            </p:txBody>
          </p:sp>
          <p:sp>
            <p:nvSpPr>
              <p:cNvPr id="373788" name="Freeform 28"/>
              <p:cNvSpPr>
                <a:spLocks/>
              </p:cNvSpPr>
              <p:nvPr userDrawn="1"/>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prstTxWarp prst="textNoShape">
                  <a:avLst/>
                </a:prstTxWarp>
              </a:bodyPr>
              <a:lstStyle/>
              <a:p>
                <a:endParaRPr lang="en-US" dirty="0"/>
              </a:p>
            </p:txBody>
          </p:sp>
          <p:sp>
            <p:nvSpPr>
              <p:cNvPr id="373789" name="Freeform 29"/>
              <p:cNvSpPr>
                <a:spLocks/>
              </p:cNvSpPr>
              <p:nvPr userDrawn="1"/>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3790" name="Freeform 30"/>
              <p:cNvSpPr>
                <a:spLocks/>
              </p:cNvSpPr>
              <p:nvPr userDrawn="1"/>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3791" name="Freeform 31"/>
              <p:cNvSpPr>
                <a:spLocks/>
              </p:cNvSpPr>
              <p:nvPr userDrawn="1"/>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92" name="Freeform 32"/>
              <p:cNvSpPr>
                <a:spLocks/>
              </p:cNvSpPr>
              <p:nvPr userDrawn="1"/>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93" name="Freeform 33"/>
              <p:cNvSpPr>
                <a:spLocks/>
              </p:cNvSpPr>
              <p:nvPr userDrawn="1"/>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prstTxWarp prst="textNoShape">
                  <a:avLst/>
                </a:prstTxWarp>
              </a:bodyPr>
              <a:lstStyle/>
              <a:p>
                <a:endParaRPr lang="en-US" dirty="0"/>
              </a:p>
            </p:txBody>
          </p:sp>
          <p:sp>
            <p:nvSpPr>
              <p:cNvPr id="373794" name="Freeform 34"/>
              <p:cNvSpPr>
                <a:spLocks/>
              </p:cNvSpPr>
              <p:nvPr userDrawn="1"/>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prstTxWarp prst="textNoShape">
                  <a:avLst/>
                </a:prstTxWarp>
              </a:bodyPr>
              <a:lstStyle/>
              <a:p>
                <a:endParaRPr lang="en-US" dirty="0"/>
              </a:p>
            </p:txBody>
          </p:sp>
          <p:sp>
            <p:nvSpPr>
              <p:cNvPr id="373795" name="Freeform 35"/>
              <p:cNvSpPr>
                <a:spLocks noEditPoints="1"/>
              </p:cNvSpPr>
              <p:nvPr userDrawn="1"/>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96" name="Freeform 36"/>
              <p:cNvSpPr>
                <a:spLocks/>
              </p:cNvSpPr>
              <p:nvPr userDrawn="1"/>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97" name="Freeform 37"/>
              <p:cNvSpPr>
                <a:spLocks/>
              </p:cNvSpPr>
              <p:nvPr userDrawn="1"/>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798" name="Freeform 38"/>
              <p:cNvSpPr>
                <a:spLocks/>
              </p:cNvSpPr>
              <p:nvPr userDrawn="1"/>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799" name="Freeform 39"/>
              <p:cNvSpPr>
                <a:spLocks/>
              </p:cNvSpPr>
              <p:nvPr userDrawn="1"/>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800" name="Freeform 40"/>
              <p:cNvSpPr>
                <a:spLocks/>
              </p:cNvSpPr>
              <p:nvPr userDrawn="1"/>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801" name="Freeform 41"/>
              <p:cNvSpPr>
                <a:spLocks/>
              </p:cNvSpPr>
              <p:nvPr userDrawn="1"/>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prstTxWarp prst="textNoShape">
                  <a:avLst/>
                </a:prstTxWarp>
              </a:bodyPr>
              <a:lstStyle/>
              <a:p>
                <a:endParaRPr lang="en-US" dirty="0"/>
              </a:p>
            </p:txBody>
          </p:sp>
          <p:sp>
            <p:nvSpPr>
              <p:cNvPr id="373802" name="Freeform 42"/>
              <p:cNvSpPr>
                <a:spLocks/>
              </p:cNvSpPr>
              <p:nvPr userDrawn="1"/>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prstTxWarp prst="textNoShape">
                  <a:avLst/>
                </a:prstTxWarp>
              </a:bodyPr>
              <a:lstStyle/>
              <a:p>
                <a:endParaRPr lang="en-US" dirty="0"/>
              </a:p>
            </p:txBody>
          </p:sp>
          <p:sp>
            <p:nvSpPr>
              <p:cNvPr id="373803" name="Freeform 43"/>
              <p:cNvSpPr>
                <a:spLocks/>
              </p:cNvSpPr>
              <p:nvPr userDrawn="1"/>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prstTxWarp prst="textNoShape">
                  <a:avLst/>
                </a:prstTxWarp>
              </a:bodyPr>
              <a:lstStyle/>
              <a:p>
                <a:endParaRPr lang="en-US" dirty="0"/>
              </a:p>
            </p:txBody>
          </p:sp>
          <p:sp>
            <p:nvSpPr>
              <p:cNvPr id="373804" name="Freeform 44"/>
              <p:cNvSpPr>
                <a:spLocks/>
              </p:cNvSpPr>
              <p:nvPr userDrawn="1"/>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05" name="Freeform 45"/>
              <p:cNvSpPr>
                <a:spLocks/>
              </p:cNvSpPr>
              <p:nvPr userDrawn="1"/>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06" name="Freeform 46"/>
              <p:cNvSpPr>
                <a:spLocks/>
              </p:cNvSpPr>
              <p:nvPr userDrawn="1"/>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07" name="Freeform 47"/>
              <p:cNvSpPr>
                <a:spLocks/>
              </p:cNvSpPr>
              <p:nvPr userDrawn="1"/>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08" name="Freeform 48"/>
              <p:cNvSpPr>
                <a:spLocks/>
              </p:cNvSpPr>
              <p:nvPr userDrawn="1"/>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09" name="Freeform 49"/>
              <p:cNvSpPr>
                <a:spLocks/>
              </p:cNvSpPr>
              <p:nvPr userDrawn="1"/>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10" name="Freeform 50"/>
              <p:cNvSpPr>
                <a:spLocks/>
              </p:cNvSpPr>
              <p:nvPr userDrawn="1"/>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11" name="Freeform 51"/>
              <p:cNvSpPr>
                <a:spLocks/>
              </p:cNvSpPr>
              <p:nvPr userDrawn="1"/>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prstTxWarp prst="textNoShape">
                  <a:avLst/>
                </a:prstTxWarp>
              </a:bodyPr>
              <a:lstStyle/>
              <a:p>
                <a:endParaRPr lang="en-US" dirty="0"/>
              </a:p>
            </p:txBody>
          </p:sp>
          <p:sp>
            <p:nvSpPr>
              <p:cNvPr id="373812" name="Freeform 52"/>
              <p:cNvSpPr>
                <a:spLocks noEditPoints="1"/>
              </p:cNvSpPr>
              <p:nvPr userDrawn="1"/>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prstTxWarp prst="textNoShape">
                  <a:avLst/>
                </a:prstTxWarp>
              </a:bodyPr>
              <a:lstStyle/>
              <a:p>
                <a:endParaRPr lang="en-US" dirty="0"/>
              </a:p>
            </p:txBody>
          </p:sp>
          <p:sp>
            <p:nvSpPr>
              <p:cNvPr id="373813" name="Oval 53"/>
              <p:cNvSpPr>
                <a:spLocks noChangeArrowheads="1"/>
              </p:cNvSpPr>
              <p:nvPr userDrawn="1"/>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nvGrpSpPr>
              <p:cNvPr id="373814" name="Group 54"/>
              <p:cNvGrpSpPr>
                <a:grpSpLocks/>
              </p:cNvGrpSpPr>
              <p:nvPr userDrawn="1"/>
            </p:nvGrpSpPr>
            <p:grpSpPr bwMode="auto">
              <a:xfrm>
                <a:off x="4546" y="3608"/>
                <a:ext cx="518" cy="319"/>
                <a:chOff x="4546" y="3608"/>
                <a:chExt cx="518" cy="319"/>
              </a:xfrm>
            </p:grpSpPr>
            <p:sp>
              <p:nvSpPr>
                <p:cNvPr id="373815" name="Oval 55"/>
                <p:cNvSpPr>
                  <a:spLocks noChangeArrowheads="1"/>
                </p:cNvSpPr>
                <p:nvPr userDrawn="1"/>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prstTxWarp prst="textNoShape">
                    <a:avLst/>
                  </a:prstTxWarp>
                </a:bodyPr>
                <a:lstStyle/>
                <a:p>
                  <a:endParaRPr lang="en-US" dirty="0"/>
                </a:p>
              </p:txBody>
            </p:sp>
            <p:sp>
              <p:nvSpPr>
                <p:cNvPr id="373816" name="Oval 56"/>
                <p:cNvSpPr>
                  <a:spLocks noChangeArrowheads="1"/>
                </p:cNvSpPr>
                <p:nvPr userDrawn="1"/>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17" name="Oval 57"/>
                <p:cNvSpPr>
                  <a:spLocks noChangeArrowheads="1"/>
                </p:cNvSpPr>
                <p:nvPr userDrawn="1"/>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818" name="Oval 58"/>
                <p:cNvSpPr>
                  <a:spLocks noChangeArrowheads="1"/>
                </p:cNvSpPr>
                <p:nvPr userDrawn="1"/>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19" name="Oval 59"/>
                <p:cNvSpPr>
                  <a:spLocks noChangeArrowheads="1"/>
                </p:cNvSpPr>
                <p:nvPr userDrawn="1"/>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prstTxWarp prst="textNoShape">
                    <a:avLst/>
                  </a:prstTxWarp>
                </a:bodyPr>
                <a:lstStyle/>
                <a:p>
                  <a:endParaRPr lang="en-US" dirty="0"/>
                </a:p>
              </p:txBody>
            </p:sp>
            <p:sp>
              <p:nvSpPr>
                <p:cNvPr id="373820" name="Oval 60"/>
                <p:cNvSpPr>
                  <a:spLocks noChangeArrowheads="1"/>
                </p:cNvSpPr>
                <p:nvPr userDrawn="1"/>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prstTxWarp prst="textNoShape">
                    <a:avLst/>
                  </a:prstTxWarp>
                </a:bodyPr>
                <a:lstStyle/>
                <a:p>
                  <a:endParaRPr lang="en-US" dirty="0"/>
                </a:p>
              </p:txBody>
            </p:sp>
          </p:grpSp>
          <p:grpSp>
            <p:nvGrpSpPr>
              <p:cNvPr id="373821" name="Group 61"/>
              <p:cNvGrpSpPr>
                <a:grpSpLocks/>
              </p:cNvGrpSpPr>
              <p:nvPr userDrawn="1"/>
            </p:nvGrpSpPr>
            <p:grpSpPr bwMode="auto">
              <a:xfrm>
                <a:off x="5381" y="3085"/>
                <a:ext cx="227" cy="132"/>
                <a:chOff x="5381" y="3085"/>
                <a:chExt cx="227" cy="132"/>
              </a:xfrm>
            </p:grpSpPr>
            <p:sp>
              <p:nvSpPr>
                <p:cNvPr id="37382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23" name="Oval 63"/>
                <p:cNvSpPr>
                  <a:spLocks noChangeArrowheads="1"/>
                </p:cNvSpPr>
                <p:nvPr userDrawn="1"/>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sp>
              <p:nvSpPr>
                <p:cNvPr id="37382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prstTxWarp prst="textNoShape">
                    <a:avLst/>
                  </a:prstTxWarp>
                </a:bodyPr>
                <a:lstStyle/>
                <a:p>
                  <a:endParaRPr lang="en-US" dirty="0"/>
                </a:p>
              </p:txBody>
            </p:sp>
            <p:sp>
              <p:nvSpPr>
                <p:cNvPr id="373825" name="Oval 65"/>
                <p:cNvSpPr>
                  <a:spLocks noChangeArrowheads="1"/>
                </p:cNvSpPr>
                <p:nvPr userDrawn="1"/>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prstTxWarp prst="textNoShape">
                    <a:avLst/>
                  </a:prstTxWarp>
                </a:bodyPr>
                <a:lstStyle/>
                <a:p>
                  <a:endParaRPr lang="en-US" dirty="0"/>
                </a:p>
              </p:txBody>
            </p:sp>
          </p:grpSp>
        </p:grpSp>
      </p:grpSp>
      <p:sp>
        <p:nvSpPr>
          <p:cNvPr id="3738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ja-JP"/>
              <a:t>Click to edit Master title style</a:t>
            </a:r>
          </a:p>
        </p:txBody>
      </p:sp>
      <p:sp>
        <p:nvSpPr>
          <p:cNvPr id="3738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effectLst>
                  <a:outerShdw blurRad="38100" dist="38100" dir="2700000" algn="tl">
                    <a:srgbClr val="000000"/>
                  </a:outerShdw>
                </a:effectLst>
                <a:ea typeface="ＭＳ Ｐゴシック" charset="-128"/>
                <a:cs typeface="ＭＳ Ｐゴシック" charset="-128"/>
              </a:defRPr>
            </a:lvl1pPr>
          </a:lstStyle>
          <a:p>
            <a:endParaRPr lang="en-US" altLang="ja-JP" dirty="0"/>
          </a:p>
        </p:txBody>
      </p:sp>
      <p:sp>
        <p:nvSpPr>
          <p:cNvPr id="3738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ea typeface="ＭＳ Ｐゴシック" charset="-128"/>
                <a:cs typeface="ＭＳ Ｐゴシック" charset="-128"/>
              </a:defRPr>
            </a:lvl1pPr>
          </a:lstStyle>
          <a:p>
            <a:endParaRPr lang="en-US" altLang="ja-JP" dirty="0"/>
          </a:p>
        </p:txBody>
      </p:sp>
      <p:sp>
        <p:nvSpPr>
          <p:cNvPr id="3738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ea typeface="ＭＳ Ｐゴシック" charset="-128"/>
                <a:cs typeface="ＭＳ Ｐゴシック" charset="-128"/>
              </a:defRPr>
            </a:lvl1pPr>
          </a:lstStyle>
          <a:p>
            <a:fld id="{D84CA820-7DF0-664E-8CAE-9F7886D03685}" type="slidenum">
              <a:rPr lang="en-US" altLang="ja-JP"/>
              <a:pPr/>
              <a:t>‹#›</a:t>
            </a:fld>
            <a:endParaRPr lang="en-US" altLang="ja-JP" dirty="0"/>
          </a:p>
        </p:txBody>
      </p:sp>
      <p:sp>
        <p:nvSpPr>
          <p:cNvPr id="3738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Tree>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Lst>
  <p:timing>
    <p:tnLst>
      <p:par>
        <p:cT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charset="2"/>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fontAlgn="base">
        <a:spcBef>
          <a:spcPct val="20000"/>
        </a:spcBef>
        <a:spcAft>
          <a:spcPct val="0"/>
        </a:spcAft>
        <a:buClr>
          <a:schemeClr val="folHlink"/>
        </a:buClr>
        <a:buSzPct val="50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 Id="rId3" Type="http://schemas.openxmlformats.org/officeDocument/2006/relationships/image" Target="../media/image122.jpe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Microsoft_Excel_97_-_2004_Worksheet9.xls"/><Relationship Id="rId1" Type="http://schemas.openxmlformats.org/officeDocument/2006/relationships/vmlDrawing" Target="../drawings/vmlDrawing9.vml"/><Relationship Id="rId2"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 Id="rId3" Type="http://schemas.openxmlformats.org/officeDocument/2006/relationships/image" Target="../media/image12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Microsoft_Excel_97_-_2004_Worksheet10.xls"/><Relationship Id="rId1" Type="http://schemas.openxmlformats.org/officeDocument/2006/relationships/vmlDrawing" Target="../drawings/vmlDrawing10.vml"/><Relationship Id="rId2"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3.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Microsoft_Word_97_-_2004_Document1.doc"/><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Microsoft_Excel_97_-_2004_Worksheet2.xls"/><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Microsoft_Excel_97_-_2004_Worksheet3.xls"/><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emf"/></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image" Target="../media/image59.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tiff"/><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9.pdf"/><Relationship Id="rId4" Type="http://schemas.openxmlformats.org/officeDocument/2006/relationships/image" Target="../media/image70.png"/><Relationship Id="rId5"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 Id="rId3" Type="http://schemas.openxmlformats.org/officeDocument/2006/relationships/image" Target="../media/image8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df"/><Relationship Id="rId3" Type="http://schemas.openxmlformats.org/officeDocument/2006/relationships/image" Target="../media/image9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Microsoft_Excel_97_-_2004_Worksheet4.xls"/><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Microsoft_Excel_97_-_2004_Worksheet5.xls"/><Relationship Id="rId1" Type="http://schemas.openxmlformats.org/officeDocument/2006/relationships/vmlDrawing" Target="../drawings/vmlDrawing5.vml"/><Relationship Id="rId2"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Microsoft_Excel_97_-_2004_Worksheet6.xls"/><Relationship Id="rId1" Type="http://schemas.openxmlformats.org/officeDocument/2006/relationships/vmlDrawing" Target="../drawings/vmlDrawing6.vml"/><Relationship Id="rId2"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Microsoft_Excel_97_-_2004_Worksheet7.xls"/><Relationship Id="rId1" Type="http://schemas.openxmlformats.org/officeDocument/2006/relationships/vmlDrawing" Target="../drawings/vmlDrawing7.vml"/><Relationship Id="rId2"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oleObject" Target="../embeddings/Microsoft_Word_97_-_2004_Document8.doc"/></Relationships>
</file>

<file path=ppt/slides/_rels/slide85.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df"/><Relationship Id="rId3" Type="http://schemas.openxmlformats.org/officeDocument/2006/relationships/image" Target="../media/image10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 Id="rId3" Type="http://schemas.openxmlformats.org/officeDocument/2006/relationships/image" Target="../media/image107.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4.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1" Type="http://schemas.openxmlformats.org/officeDocument/2006/relationships/slideLayout" Target="../slideLayouts/slideLayout2.xml"/><Relationship Id="rId2" Type="http://schemas.openxmlformats.org/officeDocument/2006/relationships/image" Target="../media/image108.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tiff"/><Relationship Id="rId3" Type="http://schemas.openxmlformats.org/officeDocument/2006/relationships/image" Target="../media/image11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1299" name="Rectangle 3"/>
          <p:cNvSpPr>
            <a:spLocks noGrp="1" noChangeArrowheads="1"/>
          </p:cNvSpPr>
          <p:nvPr>
            <p:ph type="subTitle" idx="1"/>
          </p:nvPr>
        </p:nvSpPr>
        <p:spPr>
          <a:xfrm>
            <a:off x="1371600" y="4267200"/>
            <a:ext cx="6400800" cy="2286000"/>
          </a:xfrm>
        </p:spPr>
        <p:txBody>
          <a:bodyPr/>
          <a:lstStyle/>
          <a:p>
            <a:r>
              <a:rPr lang="en-US" sz="1800" dirty="0" smtClean="0"/>
              <a:t>A Lecture for </a:t>
            </a:r>
            <a:endParaRPr lang="en-US" sz="1800" dirty="0" smtClean="0"/>
          </a:p>
          <a:p>
            <a:endParaRPr lang="en-US" sz="1800" dirty="0" smtClean="0"/>
          </a:p>
          <a:p>
            <a:r>
              <a:rPr lang="en-US" sz="1800" dirty="0" smtClean="0"/>
              <a:t>April</a:t>
            </a:r>
            <a:r>
              <a:rPr lang="en-US" sz="1800" dirty="0" smtClean="0"/>
              <a:t>, 2013</a:t>
            </a:r>
          </a:p>
          <a:p>
            <a:endParaRPr lang="en-US" sz="1800" dirty="0" smtClean="0"/>
          </a:p>
          <a:p>
            <a:r>
              <a:rPr lang="en-US" sz="1800" dirty="0" smtClean="0"/>
              <a:t>Steve </a:t>
            </a:r>
            <a:r>
              <a:rPr lang="en-US" sz="1800" dirty="0"/>
              <a:t>Johnson, </a:t>
            </a:r>
            <a:r>
              <a:rPr lang="en-US" sz="1800" dirty="0" err="1" smtClean="0"/>
              <a:t>Ph.D</a:t>
            </a:r>
            <a:endParaRPr lang="en-US" sz="1800" dirty="0" smtClean="0"/>
          </a:p>
          <a:p>
            <a:r>
              <a:rPr lang="en-US" sz="1800" dirty="0" smtClean="0"/>
              <a:t>Portland </a:t>
            </a:r>
            <a:r>
              <a:rPr lang="en-US" sz="1800" dirty="0"/>
              <a:t>State University</a:t>
            </a:r>
          </a:p>
          <a:p>
            <a:r>
              <a:rPr lang="en-US" sz="1800" dirty="0"/>
              <a:t>Portland, Oregon </a:t>
            </a:r>
          </a:p>
        </p:txBody>
      </p:sp>
      <p:sp>
        <p:nvSpPr>
          <p:cNvPr id="4" name="TextBox 3"/>
          <p:cNvSpPr txBox="1"/>
          <p:nvPr/>
        </p:nvSpPr>
        <p:spPr>
          <a:xfrm>
            <a:off x="609600" y="381000"/>
            <a:ext cx="8077200" cy="3539431"/>
          </a:xfrm>
          <a:prstGeom prst="rect">
            <a:avLst/>
          </a:prstGeom>
          <a:noFill/>
        </p:spPr>
        <p:txBody>
          <a:bodyPr wrap="square" rtlCol="0">
            <a:spAutoFit/>
          </a:bodyPr>
          <a:lstStyle/>
          <a:p>
            <a:r>
              <a:rPr lang="en-US" sz="2800" b="1" dirty="0" smtClean="0">
                <a:solidFill>
                  <a:srgbClr val="FF0000"/>
                </a:solidFill>
              </a:rPr>
              <a:t>Community Narratives, The Wisdom of Crowds, Revisionist History, Sylvia Beach, Forest Gump, Fireweed, The Power of the Few (the 99%), how to detect holes in the Matrix, the Tea Party Plot to overthrow the American Socialist Regime through American Idol, the Secret to Longevity, Truth, and why 42 is not the answer to the meaning of life</a:t>
            </a:r>
            <a:endParaRPr lang="en-US" sz="2800" b="1" dirty="0">
              <a:solidFill>
                <a:srgbClr val="FF0000"/>
              </a:solidFill>
            </a:endParaRPr>
          </a:p>
        </p:txBody>
      </p:sp>
      <p:sp>
        <p:nvSpPr>
          <p:cNvPr id="5" name="TextBox 4"/>
          <p:cNvSpPr txBox="1"/>
          <p:nvPr/>
        </p:nvSpPr>
        <p:spPr>
          <a:xfrm>
            <a:off x="6536267" y="10160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pPr eaLnBrk="1" hangingPunct="1">
              <a:defRPr/>
            </a:pPr>
            <a:r>
              <a:rPr lang="en-US" altLang="ja-JP" sz="3600" dirty="0" smtClean="0"/>
              <a:t>The </a:t>
            </a:r>
            <a:r>
              <a:rPr lang="en-US" altLang="ja-JP" sz="3600" dirty="0"/>
              <a:t>Role of Story in Building Community</a:t>
            </a:r>
            <a:endParaRPr lang="en-US" altLang="ja-JP" dirty="0"/>
          </a:p>
        </p:txBody>
      </p:sp>
      <p:sp>
        <p:nvSpPr>
          <p:cNvPr id="976899" name="Rectangle 3"/>
          <p:cNvSpPr>
            <a:spLocks noGrp="1" noChangeArrowheads="1"/>
          </p:cNvSpPr>
          <p:nvPr>
            <p:ph type="body" idx="1"/>
          </p:nvPr>
        </p:nvSpPr>
        <p:spPr/>
        <p:txBody>
          <a:bodyPr/>
          <a:lstStyle/>
          <a:p>
            <a:pPr eaLnBrk="1" hangingPunct="1">
              <a:lnSpc>
                <a:spcPct val="90000"/>
              </a:lnSpc>
              <a:buFont typeface="Wingdings" pitchFamily="-106" charset="2"/>
              <a:buChar char="Ø"/>
              <a:defRPr/>
            </a:pPr>
            <a:r>
              <a:rPr lang="en-US" altLang="ja-JP" sz="2000" dirty="0">
                <a:solidFill>
                  <a:schemeClr val="accent4">
                    <a:lumMod val="20000"/>
                    <a:lumOff val="80000"/>
                  </a:schemeClr>
                </a:solidFill>
              </a:rPr>
              <a:t>Influence of story on the way we live our lives</a:t>
            </a:r>
          </a:p>
          <a:p>
            <a:pPr lvl="1" eaLnBrk="1" hangingPunct="1">
              <a:lnSpc>
                <a:spcPct val="90000"/>
              </a:lnSpc>
              <a:buFont typeface="Wingdings" pitchFamily="-106" charset="2"/>
              <a:buChar char="l"/>
              <a:defRPr/>
            </a:pPr>
            <a:r>
              <a:rPr lang="en-US" altLang="ja-JP" sz="1800" dirty="0">
                <a:solidFill>
                  <a:schemeClr val="accent4">
                    <a:lumMod val="20000"/>
                    <a:lumOff val="80000"/>
                  </a:schemeClr>
                </a:solidFill>
                <a:cs typeface="ＭＳ Ｐゴシック" pitchFamily="-106" charset="-128"/>
              </a:rPr>
              <a:t>Dominate cultural stories, community, and individual</a:t>
            </a:r>
            <a:endParaRPr lang="en-US" altLang="ja-JP" sz="1800" dirty="0" smtClean="0">
              <a:solidFill>
                <a:schemeClr val="accent4">
                  <a:lumMod val="20000"/>
                  <a:lumOff val="80000"/>
                </a:schemeClr>
              </a:solidFill>
              <a:cs typeface="ＭＳ Ｐゴシック" pitchFamily="-106" charset="-128"/>
            </a:endParaRPr>
          </a:p>
          <a:p>
            <a:pPr eaLnBrk="1" hangingPunct="1">
              <a:lnSpc>
                <a:spcPct val="90000"/>
              </a:lnSpc>
              <a:buFont typeface="Wingdings" pitchFamily="-106" charset="2"/>
              <a:buChar char="Ø"/>
              <a:defRPr/>
            </a:pPr>
            <a:r>
              <a:rPr lang="en-US" altLang="ja-JP" sz="2000" dirty="0" smtClean="0">
                <a:solidFill>
                  <a:srgbClr val="FF6600"/>
                </a:solidFill>
              </a:rPr>
              <a:t>White </a:t>
            </a:r>
            <a:r>
              <a:rPr lang="en-US" altLang="ja-JP" sz="2000" dirty="0">
                <a:solidFill>
                  <a:srgbClr val="FF6600"/>
                </a:solidFill>
              </a:rPr>
              <a:t>Wolf in the Amazon</a:t>
            </a:r>
          </a:p>
          <a:p>
            <a:pPr lvl="1" eaLnBrk="1" hangingPunct="1">
              <a:lnSpc>
                <a:spcPct val="90000"/>
              </a:lnSpc>
              <a:buFont typeface="Wingdings" pitchFamily="-106" charset="2"/>
              <a:buChar char="l"/>
              <a:defRPr/>
            </a:pPr>
            <a:r>
              <a:rPr lang="en-US" altLang="ja-JP" sz="1800" dirty="0">
                <a:solidFill>
                  <a:srgbClr val="FF6600"/>
                </a:solidFill>
                <a:cs typeface="ＭＳ Ｐゴシック" pitchFamily="-106" charset="-128"/>
              </a:rPr>
              <a:t>Shaman’s son and knowledge of the </a:t>
            </a:r>
            <a:r>
              <a:rPr lang="en-US" altLang="ja-JP" sz="1800" dirty="0" smtClean="0">
                <a:solidFill>
                  <a:srgbClr val="FF6600"/>
                </a:solidFill>
                <a:cs typeface="ＭＳ Ｐゴシック" pitchFamily="-106" charset="-128"/>
              </a:rPr>
              <a:t>forest</a:t>
            </a:r>
          </a:p>
          <a:p>
            <a:pPr lvl="1" eaLnBrk="1" hangingPunct="1">
              <a:lnSpc>
                <a:spcPct val="90000"/>
              </a:lnSpc>
              <a:buFont typeface="Wingdings" pitchFamily="-106" charset="2"/>
              <a:buChar char="l"/>
              <a:defRPr/>
            </a:pPr>
            <a:r>
              <a:rPr lang="en-US" altLang="ja-JP" sz="1800" dirty="0" smtClean="0">
                <a:solidFill>
                  <a:srgbClr val="FF6600"/>
                </a:solidFill>
                <a:cs typeface="ＭＳ Ｐゴシック" pitchFamily="-106" charset="-128"/>
              </a:rPr>
              <a:t>Songs told to small children so they won’t get lost</a:t>
            </a:r>
          </a:p>
          <a:p>
            <a:pPr>
              <a:lnSpc>
                <a:spcPct val="90000"/>
              </a:lnSpc>
              <a:buFont typeface="Wingdings" pitchFamily="-106" charset="2"/>
              <a:buChar char="Ø"/>
              <a:defRPr/>
            </a:pPr>
            <a:r>
              <a:rPr lang="en-US" altLang="ja-JP" sz="2000" dirty="0" smtClean="0">
                <a:solidFill>
                  <a:srgbClr val="FF6600"/>
                </a:solidFill>
              </a:rPr>
              <a:t>The knowledge to over come rather than learning to work with (Columbia River)</a:t>
            </a:r>
          </a:p>
          <a:p>
            <a:pPr lvl="1">
              <a:lnSpc>
                <a:spcPct val="90000"/>
              </a:lnSpc>
              <a:buFont typeface="Wingdings" pitchFamily="-106" charset="2"/>
              <a:buChar char="l"/>
              <a:defRPr/>
            </a:pPr>
            <a:r>
              <a:rPr lang="en-US" altLang="ja-JP" sz="1800" dirty="0" smtClean="0">
                <a:solidFill>
                  <a:srgbClr val="FF6600"/>
                </a:solidFill>
                <a:cs typeface="ＭＳ Ｐゴシック" pitchFamily="-106" charset="-128"/>
              </a:rPr>
              <a:t>Saving the strongest salmon</a:t>
            </a:r>
          </a:p>
          <a:p>
            <a:pPr lvl="1" eaLnBrk="1" hangingPunct="1">
              <a:lnSpc>
                <a:spcPct val="90000"/>
              </a:lnSpc>
              <a:buFont typeface="Wingdings" pitchFamily="-106" charset="2"/>
              <a:buChar char="l"/>
              <a:defRPr/>
            </a:pPr>
            <a:endParaRPr lang="en-US" altLang="ja-JP" sz="1800" dirty="0" smtClean="0">
              <a:solidFill>
                <a:srgbClr val="FF6600"/>
              </a:solidFill>
              <a:cs typeface="ＭＳ Ｐゴシック" pitchFamily="-106" charset="-128"/>
            </a:endParaRPr>
          </a:p>
          <a:p>
            <a:pPr eaLnBrk="1" hangingPunct="1">
              <a:lnSpc>
                <a:spcPct val="90000"/>
              </a:lnSpc>
              <a:buFont typeface="Wingdings" pitchFamily="-106" charset="2"/>
              <a:buChar char="Ø"/>
              <a:defRPr/>
            </a:pPr>
            <a:r>
              <a:rPr lang="en-US" altLang="ja-JP" sz="2000" dirty="0">
                <a:solidFill>
                  <a:schemeClr val="accent4">
                    <a:lumMod val="20000"/>
                    <a:lumOff val="80000"/>
                  </a:schemeClr>
                </a:solidFill>
              </a:rPr>
              <a:t>Sand Maps in the Australian outback</a:t>
            </a:r>
          </a:p>
          <a:p>
            <a:pPr eaLnBrk="1" hangingPunct="1">
              <a:lnSpc>
                <a:spcPct val="90000"/>
              </a:lnSpc>
              <a:buFont typeface="Wingdings" pitchFamily="-106" charset="2"/>
              <a:buChar char="Ø"/>
              <a:defRPr/>
            </a:pPr>
            <a:r>
              <a:rPr lang="en-US" altLang="ja-JP" sz="2000" dirty="0">
                <a:solidFill>
                  <a:schemeClr val="accent4">
                    <a:lumMod val="20000"/>
                    <a:lumOff val="80000"/>
                  </a:schemeClr>
                </a:solidFill>
              </a:rPr>
              <a:t>Valuing experiential knowledge as well as scientific or technical</a:t>
            </a:r>
          </a:p>
          <a:p>
            <a:pPr lvl="1" eaLnBrk="1" hangingPunct="1">
              <a:lnSpc>
                <a:spcPct val="90000"/>
              </a:lnSpc>
              <a:buFont typeface="Wingdings" pitchFamily="-106" charset="2"/>
              <a:buChar char="l"/>
              <a:defRPr/>
            </a:pPr>
            <a:r>
              <a:rPr lang="en-US" altLang="ja-JP" sz="1800" dirty="0">
                <a:solidFill>
                  <a:schemeClr val="accent4">
                    <a:lumMod val="20000"/>
                    <a:lumOff val="80000"/>
                  </a:schemeClr>
                </a:solidFill>
                <a:cs typeface="ＭＳ Ｐゴシック" pitchFamily="-106" charset="-128"/>
              </a:rPr>
              <a:t>The story of Bob Benson</a:t>
            </a:r>
          </a:p>
          <a:p>
            <a:pPr eaLnBrk="1" hangingPunct="1">
              <a:lnSpc>
                <a:spcPct val="90000"/>
              </a:lnSpc>
              <a:buFont typeface="Wingdings" pitchFamily="-106" charset="2"/>
              <a:buChar char="Ø"/>
              <a:defRPr/>
            </a:pPr>
            <a:r>
              <a:rPr lang="en-US" altLang="ja-JP" sz="2000" dirty="0">
                <a:solidFill>
                  <a:schemeClr val="accent4">
                    <a:lumMod val="20000"/>
                    <a:lumOff val="80000"/>
                  </a:schemeClr>
                </a:solidFill>
              </a:rPr>
              <a:t>Beavergate</a:t>
            </a:r>
          </a:p>
          <a:p>
            <a:pPr eaLnBrk="1" hangingPunct="1">
              <a:lnSpc>
                <a:spcPct val="90000"/>
              </a:lnSpc>
              <a:buFont typeface="Wingdings" pitchFamily="-106" charset="2"/>
              <a:buNone/>
              <a:defRPr/>
            </a:pPr>
            <a:endParaRPr lang="en-US" altLang="ja-JP" sz="2000" dirty="0">
              <a:solidFill>
                <a:schemeClr val="accent4">
                  <a:lumMod val="20000"/>
                  <a:lumOff val="80000"/>
                </a:schemeClr>
              </a:solidFill>
            </a:endParaRPr>
          </a:p>
          <a:p>
            <a:pPr eaLnBrk="1" hangingPunct="1">
              <a:lnSpc>
                <a:spcPct val="90000"/>
              </a:lnSpc>
              <a:buFont typeface="Wingdings" pitchFamily="-106" charset="2"/>
              <a:buChar char="Ø"/>
              <a:defRPr/>
            </a:pPr>
            <a:endParaRPr lang="ja-JP" altLang="en-US" sz="2000" dirty="0">
              <a:solidFill>
                <a:schemeClr val="accent4">
                  <a:lumMod val="20000"/>
                  <a:lumOff val="80000"/>
                </a:schemeClr>
              </a:solidFill>
            </a:endParaRPr>
          </a:p>
          <a:p>
            <a:pPr eaLnBrk="1" hangingPunct="1">
              <a:lnSpc>
                <a:spcPct val="90000"/>
              </a:lnSpc>
              <a:buFont typeface="Wingdings" pitchFamily="-106" charset="2"/>
              <a:buChar char="Ø"/>
              <a:defRPr/>
            </a:pPr>
            <a:endParaRPr lang="en-US" altLang="ja-JP" sz="2000" dirty="0">
              <a:solidFill>
                <a:schemeClr val="accent4">
                  <a:lumMod val="20000"/>
                  <a:lumOff val="80000"/>
                </a:schemeClr>
              </a:solidFill>
            </a:endParaRPr>
          </a:p>
        </p:txBody>
      </p:sp>
      <p:sp>
        <p:nvSpPr>
          <p:cNvPr id="66564" name="Rectangle 4"/>
          <p:cNvSpPr>
            <a:spLocks noChangeArrowheads="1"/>
          </p:cNvSpPr>
          <p:nvPr/>
        </p:nvSpPr>
        <p:spPr bwMode="blackWhite">
          <a:xfrm>
            <a:off x="8445500" y="619125"/>
            <a:ext cx="184150" cy="366713"/>
          </a:xfrm>
          <a:prstGeom prst="rect">
            <a:avLst/>
          </a:prstGeom>
          <a:noFill/>
          <a:ln w="9525">
            <a:noFill/>
            <a:miter lim="800000"/>
            <a:headEnd/>
            <a:tailEnd/>
          </a:ln>
        </p:spPr>
        <p:txBody>
          <a:bodyPr wrap="none" anchor="ctr">
            <a:prstTxWarp prst="textNoShape">
              <a:avLst/>
            </a:prstTxWarp>
            <a:spAutoFit/>
          </a:bodyPr>
          <a:lstStyle/>
          <a:p>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p:txBody>
          <a:bodyPr/>
          <a:lstStyle/>
          <a:p>
            <a:pPr eaLnBrk="1" hangingPunct="1">
              <a:defRPr/>
            </a:pPr>
            <a:r>
              <a:rPr lang="en-US" dirty="0">
                <a:ea typeface="+mj-ea"/>
                <a:cs typeface="+mj-cs"/>
              </a:rPr>
              <a:t>It’s a “Long Tail” world</a:t>
            </a:r>
            <a:r>
              <a:rPr lang="en-US" dirty="0" smtClean="0">
                <a:ea typeface="+mj-ea"/>
                <a:cs typeface="+mj-cs"/>
              </a:rPr>
              <a:t/>
            </a:r>
            <a:br>
              <a:rPr lang="en-US" dirty="0" smtClean="0">
                <a:ea typeface="+mj-ea"/>
                <a:cs typeface="+mj-cs"/>
              </a:rPr>
            </a:br>
            <a:r>
              <a:rPr lang="en-US" sz="2800" dirty="0" smtClean="0">
                <a:ea typeface="+mj-ea"/>
                <a:cs typeface="+mj-cs"/>
              </a:rPr>
              <a:t>The individual has More Power</a:t>
            </a:r>
            <a:endParaRPr lang="en-US" dirty="0">
              <a:ea typeface="+mj-ea"/>
              <a:cs typeface="+mj-cs"/>
            </a:endParaRPr>
          </a:p>
        </p:txBody>
      </p:sp>
      <p:pic>
        <p:nvPicPr>
          <p:cNvPr id="122883" name="Picture 3"/>
          <p:cNvPicPr>
            <a:picLocks noGrp="1" noChangeAspect="1" noChangeArrowheads="1"/>
          </p:cNvPicPr>
          <p:nvPr>
            <p:ph type="body" idx="1"/>
          </p:nvPr>
        </p:nvPicPr>
        <p:blipFill>
          <a:blip r:embed="rId3"/>
          <a:srcRect/>
          <a:stretch>
            <a:fillRect/>
          </a:stretch>
        </p:blipFill>
        <p:spPr/>
      </p:pic>
      <p:sp>
        <p:nvSpPr>
          <p:cNvPr id="122884" name="Rectangle 4"/>
          <p:cNvSpPr>
            <a:spLocks noChangeArrowheads="1"/>
          </p:cNvSpPr>
          <p:nvPr/>
        </p:nvSpPr>
        <p:spPr bwMode="auto">
          <a:xfrm rot="-5400000">
            <a:off x="914400" y="3657600"/>
            <a:ext cx="1524000" cy="609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b="1" dirty="0"/>
              <a:t>Traffic</a:t>
            </a:r>
          </a:p>
        </p:txBody>
      </p:sp>
      <p:sp>
        <p:nvSpPr>
          <p:cNvPr id="122885" name="Rectangle 5"/>
          <p:cNvSpPr>
            <a:spLocks noChangeArrowheads="1"/>
          </p:cNvSpPr>
          <p:nvPr/>
        </p:nvSpPr>
        <p:spPr bwMode="auto">
          <a:xfrm>
            <a:off x="3810000" y="5638800"/>
            <a:ext cx="2057400" cy="4572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lgn="ctr" eaLnBrk="0" hangingPunct="0"/>
            <a:r>
              <a:rPr lang="en-US" b="1" dirty="0"/>
              <a:t>Content</a:t>
            </a:r>
          </a:p>
        </p:txBody>
      </p:sp>
      <p:sp>
        <p:nvSpPr>
          <p:cNvPr id="122886" name="Line 6"/>
          <p:cNvSpPr>
            <a:spLocks noChangeShapeType="1"/>
          </p:cNvSpPr>
          <p:nvPr/>
        </p:nvSpPr>
        <p:spPr bwMode="auto">
          <a:xfrm>
            <a:off x="3200400" y="1905000"/>
            <a:ext cx="0" cy="3276600"/>
          </a:xfrm>
          <a:prstGeom prst="line">
            <a:avLst/>
          </a:prstGeom>
          <a:noFill/>
          <a:ln w="38100">
            <a:solidFill>
              <a:schemeClr val="tx1"/>
            </a:solidFill>
            <a:round/>
            <a:headEnd/>
            <a:tailEnd/>
          </a:ln>
        </p:spPr>
        <p:txBody>
          <a:bodyPr>
            <a:prstTxWarp prst="textNoShape">
              <a:avLst/>
            </a:prstTxWarp>
          </a:bodyPr>
          <a:lstStyle/>
          <a:p>
            <a:endParaRPr lang="en-US" dirty="0"/>
          </a:p>
        </p:txBody>
      </p:sp>
      <p:sp>
        <p:nvSpPr>
          <p:cNvPr id="122887" name="Rectangle 7"/>
          <p:cNvSpPr>
            <a:spLocks noChangeArrowheads="1"/>
          </p:cNvSpPr>
          <p:nvPr/>
        </p:nvSpPr>
        <p:spPr bwMode="auto">
          <a:xfrm>
            <a:off x="3429000" y="4114800"/>
            <a:ext cx="3962400" cy="685800"/>
          </a:xfrm>
          <a:prstGeom prst="rect">
            <a:avLst/>
          </a:prstGeom>
          <a:solidFill>
            <a:schemeClr val="bg1"/>
          </a:solidFill>
          <a:ln w="9525">
            <a:noFill/>
            <a:miter lim="800000"/>
            <a:headEnd/>
            <a:tailEnd/>
          </a:ln>
        </p:spPr>
        <p:txBody>
          <a:bodyPr wrap="none" anchor="ctr">
            <a:prstTxWarp prst="textNoShape">
              <a:avLst/>
            </a:prstTxWarp>
          </a:bodyPr>
          <a:lstStyle/>
          <a:p>
            <a:pPr algn="ctr" eaLnBrk="0" hangingPunct="0"/>
            <a:r>
              <a:rPr lang="en-US" dirty="0">
                <a:solidFill>
                  <a:srgbClr val="0C0C0C"/>
                </a:solidFill>
              </a:rPr>
              <a:t>20%-40% of traffic or sales</a:t>
            </a:r>
          </a:p>
          <a:p>
            <a:pPr algn="ctr" eaLnBrk="0" hangingPunct="0"/>
            <a:r>
              <a:rPr lang="en-US" dirty="0">
                <a:solidFill>
                  <a:srgbClr val="0C0C0C"/>
                </a:solidFill>
              </a:rPr>
              <a:t>in the “long tail”</a:t>
            </a:r>
          </a:p>
        </p:txBody>
      </p:sp>
      <p:sp>
        <p:nvSpPr>
          <p:cNvPr id="122888" name="Line 8"/>
          <p:cNvSpPr>
            <a:spLocks noChangeShapeType="1"/>
          </p:cNvSpPr>
          <p:nvPr/>
        </p:nvSpPr>
        <p:spPr bwMode="auto">
          <a:xfrm>
            <a:off x="5105400" y="4953000"/>
            <a:ext cx="2590800" cy="457200"/>
          </a:xfrm>
          <a:prstGeom prst="line">
            <a:avLst/>
          </a:prstGeom>
          <a:noFill/>
          <a:ln w="9525">
            <a:solidFill>
              <a:srgbClr val="000000"/>
            </a:solidFill>
            <a:round/>
            <a:headEnd/>
            <a:tailEnd type="triangle" w="med" len="med"/>
          </a:ln>
        </p:spPr>
        <p:txBody>
          <a:bodyPr>
            <a:prstTxWarp prst="textNoShape">
              <a:avLst/>
            </a:prstTxWarp>
          </a:bodyPr>
          <a:lstStyle/>
          <a:p>
            <a:endParaRPr lang="en-US" dirty="0"/>
          </a:p>
        </p:txBody>
      </p:sp>
      <p:sp>
        <p:nvSpPr>
          <p:cNvPr id="122889" name="Line 9"/>
          <p:cNvSpPr>
            <a:spLocks noChangeShapeType="1"/>
          </p:cNvSpPr>
          <p:nvPr/>
        </p:nvSpPr>
        <p:spPr bwMode="auto">
          <a:xfrm flipH="1">
            <a:off x="3505200" y="4953000"/>
            <a:ext cx="1600200" cy="76200"/>
          </a:xfrm>
          <a:prstGeom prst="line">
            <a:avLst/>
          </a:prstGeom>
          <a:noFill/>
          <a:ln w="9525">
            <a:solidFill>
              <a:srgbClr val="000000"/>
            </a:solidFill>
            <a:round/>
            <a:headEnd/>
            <a:tailEnd type="triangle" w="med" len="med"/>
          </a:ln>
        </p:spPr>
        <p:txBody>
          <a:bodyPr>
            <a:prstTxWarp prst="textNoShape">
              <a:avLst/>
            </a:prstTxWarp>
          </a:bodyPr>
          <a:lstStyle/>
          <a:p>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pPr eaLnBrk="1" hangingPunct="1">
              <a:defRPr/>
            </a:pPr>
            <a:r>
              <a:rPr lang="en-US"/>
              <a:t>NGOs and the Long Tail</a:t>
            </a:r>
          </a:p>
        </p:txBody>
      </p:sp>
      <p:sp>
        <p:nvSpPr>
          <p:cNvPr id="851971" name="Rectangle 3"/>
          <p:cNvSpPr>
            <a:spLocks noGrp="1" noChangeArrowheads="1"/>
          </p:cNvSpPr>
          <p:nvPr>
            <p:ph type="body" idx="1"/>
          </p:nvPr>
        </p:nvSpPr>
        <p:spPr/>
        <p:txBody>
          <a:bodyPr/>
          <a:lstStyle/>
          <a:p>
            <a:pPr eaLnBrk="1" hangingPunct="1">
              <a:lnSpc>
                <a:spcPct val="90000"/>
              </a:lnSpc>
              <a:defRPr/>
            </a:pPr>
            <a:r>
              <a:rPr lang="en-US" sz="2800"/>
              <a:t>The increasing willingness of individuals to make online transactions plus the significantly lower transaction costs of online giving has flipped this longstanding rule on its head. As a result, organizations and campaigns are experiencing an increase in the number of smaller contributions. </a:t>
            </a:r>
          </a:p>
          <a:p>
            <a:pPr eaLnBrk="1" hangingPunct="1">
              <a:lnSpc>
                <a:spcPct val="90000"/>
              </a:lnSpc>
              <a:defRPr/>
            </a:pPr>
            <a:r>
              <a:rPr lang="en-US" sz="2800"/>
              <a:t>For example, Dean for America raised more money than any Democratic presidential primary campaign in history, all with donations averaging less than $100 each.</a:t>
            </a:r>
            <a:endParaRPr lang="en-US" sz="2800">
              <a:latin typeface="Helvetica" charset="0"/>
            </a:endParaRPr>
          </a:p>
          <a:p>
            <a:pPr eaLnBrk="1" hangingPunct="1">
              <a:lnSpc>
                <a:spcPct val="90000"/>
              </a:lnSpc>
              <a:defRPr/>
            </a:pPr>
            <a:endParaRPr lang="en-US" sz="280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Whole World is Really Watching</a:t>
            </a:r>
            <a:endParaRPr lang="en-US" dirty="0"/>
          </a:p>
        </p:txBody>
      </p:sp>
      <p:pic>
        <p:nvPicPr>
          <p:cNvPr id="4" name="Content Placeholder 3" descr="Unknown.jpeg"/>
          <p:cNvPicPr>
            <a:picLocks noGrp="1" noChangeAspect="1"/>
          </p:cNvPicPr>
          <p:nvPr>
            <p:ph idx="1"/>
          </p:nvPr>
        </p:nvPicPr>
        <p:blipFill>
          <a:blip r:embed="rId2"/>
          <a:srcRect l="-12334" r="-12334"/>
          <a:stretch>
            <a:fillRect/>
          </a:stretch>
        </p:blipFill>
        <p:spPr>
          <a:xfrm>
            <a:off x="457200" y="1600201"/>
            <a:ext cx="4343400" cy="2391216"/>
          </a:xfrm>
        </p:spPr>
      </p:pic>
      <p:pic>
        <p:nvPicPr>
          <p:cNvPr id="5" name="Picture 4" descr="images-1.jpeg"/>
          <p:cNvPicPr>
            <a:picLocks noChangeAspect="1"/>
          </p:cNvPicPr>
          <p:nvPr/>
        </p:nvPicPr>
        <p:blipFill>
          <a:blip r:embed="rId3"/>
          <a:stretch>
            <a:fillRect/>
          </a:stretch>
        </p:blipFill>
        <p:spPr>
          <a:xfrm>
            <a:off x="6553200" y="1219200"/>
            <a:ext cx="2298700" cy="3543300"/>
          </a:xfrm>
          <a:prstGeom prst="rect">
            <a:avLst/>
          </a:prstGeom>
        </p:spPr>
      </p:pic>
      <p:pic>
        <p:nvPicPr>
          <p:cNvPr id="7" name="Picture 6" descr="Unknown-1.jpeg"/>
          <p:cNvPicPr>
            <a:picLocks noChangeAspect="1"/>
          </p:cNvPicPr>
          <p:nvPr/>
        </p:nvPicPr>
        <p:blipFill>
          <a:blip r:embed="rId4"/>
          <a:stretch>
            <a:fillRect/>
          </a:stretch>
        </p:blipFill>
        <p:spPr>
          <a:xfrm>
            <a:off x="2895600" y="4191000"/>
            <a:ext cx="3365500" cy="2413000"/>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4038600"/>
            <a:ext cx="3962400" cy="685800"/>
          </a:xfrm>
        </p:spPr>
        <p:txBody>
          <a:bodyPr/>
          <a:lstStyle/>
          <a:p>
            <a:r>
              <a:rPr lang="en-US" sz="2000" dirty="0" smtClean="0"/>
              <a:t>Expert Specialist </a:t>
            </a:r>
            <a:br>
              <a:rPr lang="en-US" sz="2000" dirty="0" smtClean="0"/>
            </a:br>
            <a:r>
              <a:rPr lang="en-US" sz="2000" dirty="0" smtClean="0"/>
              <a:t>Rigid Bureaucracy Society</a:t>
            </a:r>
            <a:endParaRPr lang="en-US" sz="2000" dirty="0"/>
          </a:p>
        </p:txBody>
      </p:sp>
      <p:sp>
        <p:nvSpPr>
          <p:cNvPr id="3" name="Content Placeholder 2"/>
          <p:cNvSpPr>
            <a:spLocks noGrp="1"/>
          </p:cNvSpPr>
          <p:nvPr>
            <p:ph idx="1"/>
          </p:nvPr>
        </p:nvSpPr>
        <p:spPr>
          <a:xfrm>
            <a:off x="457200" y="1600201"/>
            <a:ext cx="4648200" cy="2286000"/>
          </a:xfrm>
        </p:spPr>
        <p:txBody>
          <a:bodyPr/>
          <a:lstStyle/>
          <a:p>
            <a:endParaRPr lang="en-US" dirty="0"/>
          </a:p>
        </p:txBody>
      </p:sp>
      <p:pic>
        <p:nvPicPr>
          <p:cNvPr id="5" name="Picture 4"/>
          <p:cNvPicPr>
            <a:picLocks noChangeAspect="1"/>
          </p:cNvPicPr>
          <p:nvPr/>
        </p:nvPicPr>
        <p:blipFill>
          <a:blip r:embed="rId2"/>
          <a:stretch>
            <a:fillRect/>
          </a:stretch>
        </p:blipFill>
        <p:spPr>
          <a:xfrm>
            <a:off x="6172200" y="304800"/>
            <a:ext cx="2438400" cy="3657600"/>
          </a:xfrm>
          <a:prstGeom prst="rect">
            <a:avLst/>
          </a:prstGeom>
        </p:spPr>
      </p:pic>
      <p:pic>
        <p:nvPicPr>
          <p:cNvPr id="6" name="Picture 5"/>
          <p:cNvPicPr>
            <a:picLocks noChangeAspect="1"/>
          </p:cNvPicPr>
          <p:nvPr/>
        </p:nvPicPr>
        <p:blipFill>
          <a:blip r:embed="rId3"/>
          <a:stretch>
            <a:fillRect/>
          </a:stretch>
        </p:blipFill>
        <p:spPr>
          <a:xfrm>
            <a:off x="228600" y="304800"/>
            <a:ext cx="5486400" cy="3657600"/>
          </a:xfrm>
          <a:prstGeom prst="rect">
            <a:avLst/>
          </a:prstGeom>
        </p:spPr>
      </p:pic>
      <p:sp>
        <p:nvSpPr>
          <p:cNvPr id="8" name="TextBox 7"/>
          <p:cNvSpPr txBox="1"/>
          <p:nvPr/>
        </p:nvSpPr>
        <p:spPr>
          <a:xfrm>
            <a:off x="762000" y="4114800"/>
            <a:ext cx="3802468" cy="1477328"/>
          </a:xfrm>
          <a:prstGeom prst="rect">
            <a:avLst/>
          </a:prstGeom>
          <a:noFill/>
        </p:spPr>
        <p:txBody>
          <a:bodyPr wrap="none" rtlCol="0">
            <a:spAutoFit/>
          </a:bodyPr>
          <a:lstStyle/>
          <a:p>
            <a:r>
              <a:rPr lang="en-US" dirty="0" smtClean="0"/>
              <a:t>Virtual Organizations</a:t>
            </a:r>
          </a:p>
          <a:p>
            <a:r>
              <a:rPr lang="en-US" dirty="0" smtClean="0"/>
              <a:t>Facebook social movements</a:t>
            </a:r>
          </a:p>
          <a:p>
            <a:r>
              <a:rPr lang="en-US" dirty="0" smtClean="0"/>
              <a:t>Cooperative Consumption</a:t>
            </a:r>
          </a:p>
          <a:p>
            <a:r>
              <a:rPr lang="en-US" dirty="0" smtClean="0"/>
              <a:t>Facilitated Community Participation</a:t>
            </a:r>
          </a:p>
          <a:p>
            <a:r>
              <a:rPr lang="en-US" dirty="0" smtClean="0"/>
              <a:t>(Crowdsourcing)</a:t>
            </a:r>
            <a:endParaRPr lang="en-US" dirty="0"/>
          </a:p>
        </p:txBody>
      </p:sp>
      <p:cxnSp>
        <p:nvCxnSpPr>
          <p:cNvPr id="9" name="Straight Arrow Connector 8"/>
          <p:cNvCxnSpPr/>
          <p:nvPr/>
        </p:nvCxnSpPr>
        <p:spPr bwMode="auto">
          <a:xfrm rot="5400000" flipH="1" flipV="1">
            <a:off x="6667500" y="5067300"/>
            <a:ext cx="1219200" cy="685800"/>
          </a:xfrm>
          <a:prstGeom prst="straightConnector1">
            <a:avLst/>
          </a:prstGeom>
          <a:solidFill>
            <a:schemeClr val="accent1"/>
          </a:solidFill>
          <a:ln w="57150" cap="flat" cmpd="sng" algn="ctr">
            <a:solidFill>
              <a:schemeClr val="tx1"/>
            </a:solidFill>
            <a:prstDash val="solid"/>
            <a:round/>
            <a:headEnd type="none" w="med" len="med"/>
            <a:tailEnd type="arrow" w="med" len="med"/>
          </a:ln>
          <a:effectLst/>
        </p:spPr>
      </p:cxnSp>
      <p:sp>
        <p:nvSpPr>
          <p:cNvPr id="10" name="TextBox 9"/>
          <p:cNvSpPr txBox="1"/>
          <p:nvPr/>
        </p:nvSpPr>
        <p:spPr>
          <a:xfrm>
            <a:off x="6071556" y="6248400"/>
            <a:ext cx="1300356" cy="369332"/>
          </a:xfrm>
          <a:prstGeom prst="rect">
            <a:avLst/>
          </a:prstGeom>
          <a:noFill/>
        </p:spPr>
        <p:txBody>
          <a:bodyPr wrap="none" rtlCol="0">
            <a:spAutoFit/>
          </a:bodyPr>
          <a:lstStyle/>
          <a:p>
            <a:r>
              <a:rPr lang="en-US" dirty="0" smtClean="0"/>
              <a:t>THE PAST</a:t>
            </a:r>
            <a:endParaRPr lang="en-US" dirty="0"/>
          </a:p>
        </p:txBody>
      </p:sp>
      <p:cxnSp>
        <p:nvCxnSpPr>
          <p:cNvPr id="15" name="Straight Arrow Connector 14"/>
          <p:cNvCxnSpPr/>
          <p:nvPr/>
        </p:nvCxnSpPr>
        <p:spPr bwMode="auto">
          <a:xfrm rot="10800000">
            <a:off x="3505200" y="5334000"/>
            <a:ext cx="1219200" cy="914400"/>
          </a:xfrm>
          <a:prstGeom prst="straightConnector1">
            <a:avLst/>
          </a:prstGeom>
          <a:solidFill>
            <a:schemeClr val="accent1"/>
          </a:solidFill>
          <a:ln w="57150" cap="flat" cmpd="sng" algn="ctr">
            <a:solidFill>
              <a:schemeClr val="tx1"/>
            </a:solidFill>
            <a:prstDash val="solid"/>
            <a:round/>
            <a:headEnd type="none" w="med" len="med"/>
            <a:tailEnd type="arrow" w="med" len="med"/>
          </a:ln>
          <a:effectLst/>
        </p:spPr>
      </p:cxnSp>
      <p:sp>
        <p:nvSpPr>
          <p:cNvPr id="16" name="TextBox 15"/>
          <p:cNvSpPr txBox="1"/>
          <p:nvPr/>
        </p:nvSpPr>
        <p:spPr>
          <a:xfrm>
            <a:off x="3352800" y="6248400"/>
            <a:ext cx="1646530" cy="369332"/>
          </a:xfrm>
          <a:prstGeom prst="rect">
            <a:avLst/>
          </a:prstGeom>
          <a:noFill/>
        </p:spPr>
        <p:txBody>
          <a:bodyPr wrap="none" rtlCol="0">
            <a:spAutoFit/>
          </a:bodyPr>
          <a:lstStyle/>
          <a:p>
            <a:r>
              <a:rPr lang="en-US" dirty="0" smtClean="0"/>
              <a:t>THE FUTURE</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p:txBody>
          <a:bodyPr/>
          <a:lstStyle/>
          <a:p>
            <a:r>
              <a:rPr lang="en-US" altLang="ja-JP" sz="3600" dirty="0">
                <a:ea typeface="ＭＳ Ｐゴシック" charset="-128"/>
                <a:cs typeface="ＭＳ Ｐゴシック" charset="-128"/>
              </a:rPr>
              <a:t>Community Problem Solving: hardware and software solutions</a:t>
            </a:r>
            <a:endParaRPr lang="en-US" altLang="ja-JP" dirty="0">
              <a:ea typeface="ＭＳ Ｐゴシック" charset="-128"/>
              <a:cs typeface="ＭＳ Ｐゴシック" charset="-128"/>
            </a:endParaRPr>
          </a:p>
        </p:txBody>
      </p:sp>
      <p:graphicFrame>
        <p:nvGraphicFramePr>
          <p:cNvPr id="947203" name="Object 3"/>
          <p:cNvGraphicFramePr>
            <a:graphicFrameLocks noChangeAspect="1"/>
          </p:cNvGraphicFramePr>
          <p:nvPr>
            <p:ph type="tbl" idx="1"/>
          </p:nvPr>
        </p:nvGraphicFramePr>
        <p:xfrm>
          <a:off x="914400" y="1447800"/>
          <a:ext cx="7239000" cy="5241925"/>
        </p:xfrm>
        <a:graphic>
          <a:graphicData uri="http://schemas.openxmlformats.org/presentationml/2006/ole">
            <p:oleObj spid="_x0000_s4958210" name="Worksheet" r:id="rId4" imgW="5580888" imgH="4041648" progId="Excel.Sheet.8">
              <p:embed/>
            </p:oleObj>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Collaborative Consumption</a:t>
            </a:r>
            <a:endParaRPr lang="en-US" dirty="0"/>
          </a:p>
        </p:txBody>
      </p:sp>
      <p:sp>
        <p:nvSpPr>
          <p:cNvPr id="3" name="Content Placeholder 2"/>
          <p:cNvSpPr>
            <a:spLocks noGrp="1"/>
          </p:cNvSpPr>
          <p:nvPr>
            <p:ph idx="1"/>
          </p:nvPr>
        </p:nvSpPr>
        <p:spPr/>
        <p:txBody>
          <a:bodyPr/>
          <a:lstStyle/>
          <a:p>
            <a:r>
              <a:rPr lang="en-US" dirty="0" smtClean="0"/>
              <a:t>Zip cars</a:t>
            </a:r>
          </a:p>
          <a:p>
            <a:r>
              <a:rPr lang="en-US" dirty="0" smtClean="0"/>
              <a:t>Tool Lending Libraries</a:t>
            </a:r>
          </a:p>
          <a:p>
            <a:r>
              <a:rPr lang="en-US" dirty="0" smtClean="0"/>
              <a:t>Cooperative urban farms</a:t>
            </a:r>
          </a:p>
          <a:p>
            <a:r>
              <a:rPr lang="en-US" dirty="0" smtClean="0"/>
              <a:t>http://www.taskrabbit.com/main/howitworks</a:t>
            </a:r>
          </a:p>
          <a:p>
            <a:endParaRPr 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228600"/>
            <a:ext cx="4648200" cy="3352800"/>
          </a:xfrm>
        </p:spPr>
        <p:txBody>
          <a:bodyPr/>
          <a:lstStyle/>
          <a:p>
            <a:r>
              <a:rPr lang="en-US" sz="4000" dirty="0" smtClean="0"/>
              <a:t>Climate Change: Resilience</a:t>
            </a:r>
            <a:br>
              <a:rPr lang="en-US" sz="4000" dirty="0" smtClean="0"/>
            </a:br>
            <a:r>
              <a:rPr lang="en-US" sz="4000" dirty="0" smtClean="0"/>
              <a:t>Community Participation is Critical</a:t>
            </a:r>
            <a:endParaRPr lang="en-US" sz="4000" dirty="0"/>
          </a:p>
        </p:txBody>
      </p:sp>
      <p:pic>
        <p:nvPicPr>
          <p:cNvPr id="4" name="Content Placeholder 3" descr="images-1.jpeg"/>
          <p:cNvPicPr>
            <a:picLocks noGrp="1" noChangeAspect="1"/>
          </p:cNvPicPr>
          <p:nvPr>
            <p:ph idx="1"/>
          </p:nvPr>
        </p:nvPicPr>
        <p:blipFill>
          <a:blip r:embed="rId2"/>
          <a:srcRect l="-34948" r="-34948"/>
          <a:stretch>
            <a:fillRect/>
          </a:stretch>
        </p:blipFill>
        <p:spPr>
          <a:xfrm>
            <a:off x="-685800" y="228600"/>
            <a:ext cx="6090019" cy="3352800"/>
          </a:xfrm>
        </p:spPr>
      </p:pic>
      <p:pic>
        <p:nvPicPr>
          <p:cNvPr id="5" name="Picture 4" descr="images.jpeg"/>
          <p:cNvPicPr>
            <a:picLocks noChangeAspect="1"/>
          </p:cNvPicPr>
          <p:nvPr/>
        </p:nvPicPr>
        <p:blipFill>
          <a:blip r:embed="rId3"/>
          <a:stretch>
            <a:fillRect/>
          </a:stretch>
        </p:blipFill>
        <p:spPr>
          <a:xfrm>
            <a:off x="4343400" y="3505200"/>
            <a:ext cx="4445000" cy="3118134"/>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600" dirty="0" smtClean="0"/>
              <a:t>Collective Action is Essential</a:t>
            </a:r>
            <a:br>
              <a:rPr lang="en-US" sz="3600" dirty="0" smtClean="0"/>
            </a:br>
            <a:r>
              <a:rPr lang="en-US" sz="2667" dirty="0" smtClean="0"/>
              <a:t>Climate Change and Community Participation</a:t>
            </a:r>
            <a:endParaRPr lang="en-US" sz="2667" dirty="0"/>
          </a:p>
        </p:txBody>
      </p:sp>
      <p:sp>
        <p:nvSpPr>
          <p:cNvPr id="3" name="Content Placeholder 2"/>
          <p:cNvSpPr>
            <a:spLocks noGrp="1"/>
          </p:cNvSpPr>
          <p:nvPr>
            <p:ph idx="1"/>
          </p:nvPr>
        </p:nvSpPr>
        <p:spPr/>
        <p:txBody>
          <a:bodyPr/>
          <a:lstStyle/>
          <a:p>
            <a:pPr>
              <a:defRPr/>
            </a:pPr>
            <a:r>
              <a:rPr lang="en-US" sz="2400" dirty="0" smtClean="0"/>
              <a:t>Resilience is the key characteristic for resilient communities</a:t>
            </a:r>
          </a:p>
          <a:p>
            <a:pPr lvl="1">
              <a:defRPr/>
            </a:pPr>
            <a:r>
              <a:rPr lang="en-US" sz="2400" dirty="0" smtClean="0"/>
              <a:t>Decentralized</a:t>
            </a:r>
          </a:p>
          <a:p>
            <a:pPr lvl="1">
              <a:defRPr/>
            </a:pPr>
            <a:r>
              <a:rPr lang="en-US" sz="2400" dirty="0" smtClean="0"/>
              <a:t>Redundant</a:t>
            </a:r>
          </a:p>
          <a:p>
            <a:pPr lvl="1">
              <a:defRPr/>
            </a:pPr>
            <a:r>
              <a:rPr lang="en-US" sz="2400" dirty="0" smtClean="0"/>
              <a:t>Systems that people can “repair”</a:t>
            </a:r>
          </a:p>
          <a:p>
            <a:pPr lvl="1">
              <a:defRPr/>
            </a:pPr>
            <a:r>
              <a:rPr lang="en-US" sz="2400" dirty="0" smtClean="0"/>
              <a:t>Support for Micro-economic and informal economy</a:t>
            </a:r>
          </a:p>
          <a:p>
            <a:pPr>
              <a:defRPr/>
            </a:pPr>
            <a:r>
              <a:rPr lang="en-US" sz="2400" dirty="0" smtClean="0"/>
              <a:t>Government Alone Cannot Solve the problems</a:t>
            </a:r>
          </a:p>
          <a:p>
            <a:pPr>
              <a:defRPr/>
            </a:pPr>
            <a:r>
              <a:rPr lang="en-US" sz="2400" dirty="0" smtClean="0"/>
              <a:t>Social Networks and Social Capital are as  important as Physical Infrastructure</a:t>
            </a:r>
          </a:p>
          <a:p>
            <a:pPr>
              <a:defRPr/>
            </a:pPr>
            <a:r>
              <a:rPr lang="en-US" sz="2400" dirty="0" smtClean="0"/>
              <a:t>In a recession your social network is more important than a job</a:t>
            </a:r>
          </a:p>
        </p:txBody>
      </p:sp>
    </p:spTree>
  </p:cSld>
  <p:clrMapOvr>
    <a:masterClrMapping/>
  </p:clrMapOvr>
  <p:transition advTm="149"/>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865187"/>
          </a:xfrm>
        </p:spPr>
        <p:txBody>
          <a:bodyPr/>
          <a:lstStyle/>
          <a:p>
            <a:r>
              <a:rPr lang="en-US" sz="3200" dirty="0" smtClean="0"/>
              <a:t>Lessons from Headwaters of Amazon</a:t>
            </a:r>
            <a:endParaRPr lang="en-US" sz="3200" dirty="0"/>
          </a:p>
        </p:txBody>
      </p:sp>
      <p:pic>
        <p:nvPicPr>
          <p:cNvPr id="4" name="Content Placeholder 3" descr="images-1.jpeg"/>
          <p:cNvPicPr>
            <a:picLocks noGrp="1" noChangeAspect="1"/>
          </p:cNvPicPr>
          <p:nvPr>
            <p:ph idx="1"/>
          </p:nvPr>
        </p:nvPicPr>
        <p:blipFill>
          <a:blip r:embed="rId2"/>
          <a:srcRect l="-40820" r="-40820"/>
          <a:stretch>
            <a:fillRect/>
          </a:stretch>
        </p:blipFill>
        <p:spPr>
          <a:xfrm>
            <a:off x="-1600200" y="914400"/>
            <a:ext cx="9827077" cy="5410200"/>
          </a:xfrm>
        </p:spPr>
      </p:pic>
      <p:sp>
        <p:nvSpPr>
          <p:cNvPr id="5" name="TextBox 4"/>
          <p:cNvSpPr txBox="1"/>
          <p:nvPr/>
        </p:nvSpPr>
        <p:spPr>
          <a:xfrm>
            <a:off x="6019800" y="4267200"/>
            <a:ext cx="2930986" cy="2031325"/>
          </a:xfrm>
          <a:prstGeom prst="rect">
            <a:avLst/>
          </a:prstGeom>
          <a:noFill/>
        </p:spPr>
        <p:txBody>
          <a:bodyPr wrap="none" rtlCol="0">
            <a:spAutoFit/>
          </a:bodyPr>
          <a:lstStyle/>
          <a:p>
            <a:r>
              <a:rPr lang="en-US" dirty="0" smtClean="0"/>
              <a:t>Shaman’s 14 year old son</a:t>
            </a:r>
          </a:p>
          <a:p>
            <a:r>
              <a:rPr lang="en-US" dirty="0" smtClean="0"/>
              <a:t>Knowledge of 2000 Plants.</a:t>
            </a:r>
          </a:p>
          <a:p>
            <a:r>
              <a:rPr lang="en-US" dirty="0" smtClean="0"/>
              <a:t>Our students?  Get a job</a:t>
            </a:r>
          </a:p>
          <a:p>
            <a:r>
              <a:rPr lang="en-US" dirty="0" smtClean="0"/>
              <a:t>Know where the mall is</a:t>
            </a:r>
          </a:p>
          <a:p>
            <a:r>
              <a:rPr lang="en-US" dirty="0" smtClean="0"/>
              <a:t>And outsource social and</a:t>
            </a:r>
          </a:p>
          <a:p>
            <a:r>
              <a:rPr lang="en-US" dirty="0" smtClean="0"/>
              <a:t>Environmental problems</a:t>
            </a:r>
          </a:p>
          <a:p>
            <a:r>
              <a:rPr lang="en-US" dirty="0" smtClean="0"/>
              <a:t>To experts</a:t>
            </a:r>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Eco Tourism and Sand Maps in the Australian Outback</a:t>
            </a:r>
            <a:endParaRPr lang="en-US" dirty="0"/>
          </a:p>
        </p:txBody>
      </p:sp>
      <p:pic>
        <p:nvPicPr>
          <p:cNvPr id="19459" name="Content Placeholder 3" descr="rock.jpg"/>
          <p:cNvPicPr>
            <a:picLocks noGrp="1" noChangeAspect="1"/>
          </p:cNvPicPr>
          <p:nvPr>
            <p:ph idx="1"/>
          </p:nvPr>
        </p:nvPicPr>
        <p:blipFill>
          <a:blip r:embed="rId2"/>
          <a:srcRect l="-18031" r="-18031"/>
          <a:stretch>
            <a:fillRect/>
          </a:stretch>
        </p:blipFill>
        <p:spPr>
          <a:xfrm>
            <a:off x="-228600" y="1676400"/>
            <a:ext cx="4982817" cy="2743200"/>
          </a:xfrm>
        </p:spPr>
      </p:pic>
      <p:pic>
        <p:nvPicPr>
          <p:cNvPr id="4" name="Picture 3" descr="3961704613_e3a2cea1bc.jpg"/>
          <p:cNvPicPr>
            <a:picLocks noChangeAspect="1"/>
          </p:cNvPicPr>
          <p:nvPr/>
        </p:nvPicPr>
        <p:blipFill>
          <a:blip r:embed="rId3"/>
          <a:stretch>
            <a:fillRect/>
          </a:stretch>
        </p:blipFill>
        <p:spPr>
          <a:xfrm>
            <a:off x="4343400" y="1676400"/>
            <a:ext cx="4114800" cy="2743200"/>
          </a:xfrm>
          <a:prstGeom prst="rect">
            <a:avLst/>
          </a:prstGeom>
        </p:spPr>
      </p:pic>
      <p:pic>
        <p:nvPicPr>
          <p:cNvPr id="5" name="Picture 4" descr="images2.12.02.jpg"/>
          <p:cNvPicPr>
            <a:picLocks noChangeAspect="1"/>
          </p:cNvPicPr>
          <p:nvPr/>
        </p:nvPicPr>
        <p:blipFill>
          <a:blip r:embed="rId4"/>
          <a:stretch>
            <a:fillRect/>
          </a:stretch>
        </p:blipFill>
        <p:spPr>
          <a:xfrm>
            <a:off x="1524000" y="4038600"/>
            <a:ext cx="3210859" cy="2133600"/>
          </a:xfrm>
          <a:prstGeom prst="rect">
            <a:avLst/>
          </a:prstGeom>
        </p:spPr>
      </p:pic>
      <p:pic>
        <p:nvPicPr>
          <p:cNvPr id="6" name="Picture 5" descr="abor.jpg"/>
          <p:cNvPicPr>
            <a:picLocks noChangeAspect="1"/>
          </p:cNvPicPr>
          <p:nvPr/>
        </p:nvPicPr>
        <p:blipFill>
          <a:blip r:embed="rId5"/>
          <a:stretch>
            <a:fillRect/>
          </a:stretch>
        </p:blipFill>
        <p:spPr>
          <a:xfrm>
            <a:off x="5562600" y="3962400"/>
            <a:ext cx="3374048" cy="2286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Changing the Dominate Cultural Narrative</a:t>
            </a:r>
            <a:endParaRPr lang="en-US" sz="3600" dirty="0"/>
          </a:p>
        </p:txBody>
      </p:sp>
      <p:pic>
        <p:nvPicPr>
          <p:cNvPr id="117763" name="Content Placeholder 3" descr="images.jpeg"/>
          <p:cNvPicPr>
            <a:picLocks noGrp="1" noChangeAspect="1"/>
          </p:cNvPicPr>
          <p:nvPr>
            <p:ph idx="1"/>
          </p:nvPr>
        </p:nvPicPr>
        <p:blipFill>
          <a:blip r:embed="rId2"/>
          <a:srcRect l="-12901" r="-12901"/>
          <a:stretch>
            <a:fillRect/>
          </a:stretch>
        </p:blipFill>
        <p:spPr>
          <a:xfrm>
            <a:off x="-304800" y="1524000"/>
            <a:ext cx="4983163" cy="2743200"/>
          </a:xfrm>
        </p:spPr>
      </p:pic>
      <p:pic>
        <p:nvPicPr>
          <p:cNvPr id="117764" name="Picture 4" descr="images-1.jpeg"/>
          <p:cNvPicPr>
            <a:picLocks noChangeAspect="1"/>
          </p:cNvPicPr>
          <p:nvPr/>
        </p:nvPicPr>
        <p:blipFill>
          <a:blip r:embed="rId3"/>
          <a:srcRect/>
          <a:stretch>
            <a:fillRect/>
          </a:stretch>
        </p:blipFill>
        <p:spPr bwMode="auto">
          <a:xfrm>
            <a:off x="4191000" y="3429000"/>
            <a:ext cx="4538663" cy="3048000"/>
          </a:xfrm>
          <a:prstGeom prst="rect">
            <a:avLst/>
          </a:prstGeom>
          <a:noFill/>
          <a:ln w="9525">
            <a:noFill/>
            <a:miter lim="800000"/>
            <a:headEnd/>
            <a:tailEnd/>
          </a:ln>
        </p:spPr>
      </p:pic>
      <p:sp>
        <p:nvSpPr>
          <p:cNvPr id="117765" name="TextBox 5"/>
          <p:cNvSpPr txBox="1">
            <a:spLocks noChangeArrowheads="1"/>
          </p:cNvSpPr>
          <p:nvPr/>
        </p:nvSpPr>
        <p:spPr bwMode="auto">
          <a:xfrm>
            <a:off x="4191000" y="1905000"/>
            <a:ext cx="4695825" cy="954088"/>
          </a:xfrm>
          <a:prstGeom prst="rect">
            <a:avLst/>
          </a:prstGeom>
          <a:noFill/>
          <a:ln w="9525">
            <a:noFill/>
            <a:miter lim="800000"/>
            <a:headEnd/>
            <a:tailEnd/>
          </a:ln>
        </p:spPr>
        <p:txBody>
          <a:bodyPr wrap="none">
            <a:prstTxWarp prst="textNoShape">
              <a:avLst/>
            </a:prstTxWarp>
            <a:spAutoFit/>
          </a:bodyPr>
          <a:lstStyle/>
          <a:p>
            <a:r>
              <a:rPr lang="en-US" sz="2800" dirty="0"/>
              <a:t>Learning to work with nature</a:t>
            </a:r>
          </a:p>
          <a:p>
            <a:r>
              <a:rPr lang="en-US" sz="2800" dirty="0"/>
              <a:t>Or overcoming it</a:t>
            </a:r>
          </a:p>
        </p:txBody>
      </p:sp>
      <p:sp>
        <p:nvSpPr>
          <p:cNvPr id="117766" name="TextBox 6"/>
          <p:cNvSpPr txBox="1">
            <a:spLocks noChangeArrowheads="1"/>
          </p:cNvSpPr>
          <p:nvPr/>
        </p:nvSpPr>
        <p:spPr bwMode="auto">
          <a:xfrm>
            <a:off x="2286000" y="5791200"/>
            <a:ext cx="1762125" cy="646113"/>
          </a:xfrm>
          <a:prstGeom prst="rect">
            <a:avLst/>
          </a:prstGeom>
          <a:noFill/>
          <a:ln w="9525">
            <a:noFill/>
            <a:miter lim="800000"/>
            <a:headEnd/>
            <a:tailEnd/>
          </a:ln>
        </p:spPr>
        <p:txBody>
          <a:bodyPr wrap="none">
            <a:prstTxWarp prst="textNoShape">
              <a:avLst/>
            </a:prstTxWarp>
            <a:spAutoFit/>
          </a:bodyPr>
          <a:lstStyle/>
          <a:p>
            <a:r>
              <a:rPr lang="en-US" dirty="0"/>
              <a:t>Celilo Falls and</a:t>
            </a:r>
          </a:p>
          <a:p>
            <a:r>
              <a:rPr lang="en-US" dirty="0"/>
              <a:t>Bonneville dam</a:t>
            </a:r>
          </a:p>
        </p:txBody>
      </p:sp>
      <p:sp>
        <p:nvSpPr>
          <p:cNvPr id="117767" name="TextBox 7"/>
          <p:cNvSpPr txBox="1">
            <a:spLocks noChangeArrowheads="1"/>
          </p:cNvSpPr>
          <p:nvPr/>
        </p:nvSpPr>
        <p:spPr bwMode="auto">
          <a:xfrm>
            <a:off x="685800" y="4343400"/>
            <a:ext cx="2955925" cy="646113"/>
          </a:xfrm>
          <a:prstGeom prst="rect">
            <a:avLst/>
          </a:prstGeom>
          <a:noFill/>
          <a:ln w="9525">
            <a:noFill/>
            <a:miter lim="800000"/>
            <a:headEnd/>
            <a:tailEnd/>
          </a:ln>
        </p:spPr>
        <p:txBody>
          <a:bodyPr wrap="none">
            <a:prstTxWarp prst="textNoShape">
              <a:avLst/>
            </a:prstTxWarp>
            <a:spAutoFit/>
          </a:bodyPr>
          <a:lstStyle/>
          <a:p>
            <a:r>
              <a:rPr lang="en-US" dirty="0"/>
              <a:t>Learning from the Natives</a:t>
            </a:r>
          </a:p>
          <a:p>
            <a:r>
              <a:rPr lang="en-US" dirty="0"/>
              <a:t>Before arrival of steamboat</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0210" name="Rectangle 2"/>
          <p:cNvSpPr>
            <a:spLocks noGrp="1" noChangeArrowheads="1"/>
          </p:cNvSpPr>
          <p:nvPr>
            <p:ph type="title"/>
          </p:nvPr>
        </p:nvSpPr>
        <p:spPr/>
        <p:txBody>
          <a:bodyPr/>
          <a:lstStyle/>
          <a:p>
            <a:pPr eaLnBrk="1" hangingPunct="1">
              <a:defRPr/>
            </a:pPr>
            <a:r>
              <a:rPr lang="en-US" sz="3200"/>
              <a:t>Civic Engagement and Internet Scorecard</a:t>
            </a:r>
            <a:endParaRPr lang="en-US"/>
          </a:p>
        </p:txBody>
      </p:sp>
      <p:graphicFrame>
        <p:nvGraphicFramePr>
          <p:cNvPr id="75778" name="Object 2"/>
          <p:cNvGraphicFramePr>
            <a:graphicFrameLocks noChangeAspect="1"/>
          </p:cNvGraphicFramePr>
          <p:nvPr>
            <p:ph type="chart" idx="1"/>
          </p:nvPr>
        </p:nvGraphicFramePr>
        <p:xfrm>
          <a:off x="1295400" y="1600200"/>
          <a:ext cx="6745288" cy="5075238"/>
        </p:xfrm>
        <a:graphic>
          <a:graphicData uri="http://schemas.openxmlformats.org/presentationml/2006/ole">
            <p:oleObj spid="_x0000_s5331970" name="Worksheet" r:id="rId4" imgW="5404104" imgH="4066032" progId="Excel.Sheet.8">
              <p:embed/>
            </p:oleObj>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a:xfrm>
            <a:off x="228600" y="457200"/>
            <a:ext cx="7772400" cy="914400"/>
          </a:xfrm>
        </p:spPr>
        <p:txBody>
          <a:bodyPr/>
          <a:lstStyle/>
          <a:p>
            <a:pPr>
              <a:defRPr/>
            </a:pPr>
            <a:r>
              <a:rPr lang="en-US" sz="3200" dirty="0" smtClean="0">
                <a:solidFill>
                  <a:schemeClr val="tx1"/>
                </a:solidFill>
              </a:rPr>
              <a:t>Principles of Creating Sustainable Community Narratives</a:t>
            </a:r>
            <a:endParaRPr lang="en-US" sz="3200" dirty="0">
              <a:solidFill>
                <a:schemeClr val="tx1"/>
              </a:solidFill>
            </a:endParaRPr>
          </a:p>
        </p:txBody>
      </p:sp>
      <p:sp>
        <p:nvSpPr>
          <p:cNvPr id="683011" name="Rectangle 3"/>
          <p:cNvSpPr>
            <a:spLocks noGrp="1" noChangeArrowheads="1"/>
          </p:cNvSpPr>
          <p:nvPr>
            <p:ph type="body" idx="1"/>
          </p:nvPr>
        </p:nvSpPr>
        <p:spPr>
          <a:xfrm>
            <a:off x="685800" y="1600200"/>
            <a:ext cx="7772400" cy="4495800"/>
          </a:xfrm>
        </p:spPr>
        <p:txBody>
          <a:bodyPr/>
          <a:lstStyle/>
          <a:p>
            <a:pPr>
              <a:defRPr/>
            </a:pPr>
            <a:r>
              <a:rPr lang="en-US" sz="1900" dirty="0" smtClean="0"/>
              <a:t>Community stories are created based on the interaction between the place and its people</a:t>
            </a:r>
          </a:p>
          <a:p>
            <a:pPr>
              <a:defRPr/>
            </a:pPr>
            <a:r>
              <a:rPr lang="en-US" sz="1900" dirty="0" smtClean="0"/>
              <a:t>But community stories can be co-opted by dominate cultural narratives</a:t>
            </a:r>
          </a:p>
          <a:p>
            <a:pPr>
              <a:defRPr/>
            </a:pPr>
            <a:r>
              <a:rPr lang="en-US" sz="1900" dirty="0" smtClean="0"/>
              <a:t>A good community story is socially, environmentally, and economically sustainable</a:t>
            </a:r>
          </a:p>
          <a:p>
            <a:pPr>
              <a:defRPr/>
            </a:pPr>
            <a:r>
              <a:rPr lang="en-US" sz="1900" dirty="0" smtClean="0"/>
              <a:t>Citizens need to feel they are a part of creating the story and the story needs to incorporate the diversity of new comers and young people</a:t>
            </a:r>
          </a:p>
          <a:p>
            <a:pPr>
              <a:defRPr/>
            </a:pPr>
            <a:r>
              <a:rPr lang="en-US" sz="1900" dirty="0" smtClean="0"/>
              <a:t>A primary task of planners is to find a balance and way of using both scientific data and experiential data.  We can call that socially constructed knowledge</a:t>
            </a:r>
          </a:p>
          <a:p>
            <a:pPr>
              <a:defRPr/>
            </a:pPr>
            <a:r>
              <a:rPr lang="en-US" sz="1900" dirty="0" smtClean="0"/>
              <a:t>A good narrative lowers the cost of governance and distributing costs of constructing/maintaining the commons and public sphere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rgbClr val="FF0000"/>
                </a:solidFill>
              </a:rPr>
              <a:t>TEMP CUTS</a:t>
            </a:r>
            <a:endParaRPr lang="en-US" sz="6000"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a:xfrm>
            <a:off x="228600" y="457200"/>
            <a:ext cx="7772400" cy="914400"/>
          </a:xfrm>
        </p:spPr>
        <p:txBody>
          <a:bodyPr/>
          <a:lstStyle/>
          <a:p>
            <a:pPr>
              <a:defRPr/>
            </a:pPr>
            <a:r>
              <a:rPr lang="en-US" dirty="0" smtClean="0">
                <a:solidFill>
                  <a:schemeClr val="tx1"/>
                </a:solidFill>
              </a:rPr>
              <a:t>Community Stories</a:t>
            </a:r>
            <a:endParaRPr lang="en-US" dirty="0">
              <a:solidFill>
                <a:schemeClr val="tx1"/>
              </a:solidFill>
            </a:endParaRPr>
          </a:p>
        </p:txBody>
      </p:sp>
      <p:sp>
        <p:nvSpPr>
          <p:cNvPr id="683011" name="Rectangle 3"/>
          <p:cNvSpPr>
            <a:spLocks noGrp="1" noChangeArrowheads="1"/>
          </p:cNvSpPr>
          <p:nvPr>
            <p:ph type="body" idx="1"/>
          </p:nvPr>
        </p:nvSpPr>
        <p:spPr>
          <a:xfrm>
            <a:off x="685800" y="1600200"/>
            <a:ext cx="7772400" cy="4495800"/>
          </a:xfrm>
        </p:spPr>
        <p:txBody>
          <a:bodyPr/>
          <a:lstStyle/>
          <a:p>
            <a:pPr>
              <a:lnSpc>
                <a:spcPct val="90000"/>
              </a:lnSpc>
              <a:defRPr/>
            </a:pPr>
            <a:r>
              <a:rPr lang="en-US" sz="2400" dirty="0" smtClean="0">
                <a:ea typeface="ＭＳ Ｐゴシック" charset="-128"/>
                <a:cs typeface="ＭＳ Ｐゴシック" charset="-128"/>
              </a:rPr>
              <a:t>Finding balance between traditional ways of doing things and the rationalistic system</a:t>
            </a:r>
          </a:p>
          <a:p>
            <a:pPr>
              <a:lnSpc>
                <a:spcPct val="90000"/>
              </a:lnSpc>
              <a:defRPr/>
            </a:pPr>
            <a:r>
              <a:rPr lang="en-US" sz="2400" dirty="0" smtClean="0">
                <a:ea typeface="ＭＳ Ｐゴシック" charset="-128"/>
                <a:cs typeface="ＭＳ Ｐゴシック" charset="-128"/>
              </a:rPr>
              <a:t>Influence of story on the way we live our lives</a:t>
            </a:r>
          </a:p>
          <a:p>
            <a:pPr>
              <a:lnSpc>
                <a:spcPct val="90000"/>
              </a:lnSpc>
              <a:defRPr/>
            </a:pPr>
            <a:r>
              <a:rPr lang="en-US" sz="2400" dirty="0" smtClean="0">
                <a:ea typeface="ＭＳ Ｐゴシック" charset="-128"/>
                <a:cs typeface="ＭＳ Ｐゴシック" charset="-128"/>
              </a:rPr>
              <a:t>Constructed social knowledge, made up of rational science and experiential knowledge</a:t>
            </a:r>
          </a:p>
          <a:p>
            <a:pPr>
              <a:lnSpc>
                <a:spcPct val="90000"/>
              </a:lnSpc>
              <a:defRPr/>
            </a:pPr>
            <a:r>
              <a:rPr lang="en-US" sz="2400" dirty="0" smtClean="0">
                <a:ea typeface="ＭＳ Ｐゴシック" charset="-128"/>
                <a:cs typeface="ＭＳ Ｐゴシック" charset="-128"/>
              </a:rPr>
              <a:t>Lowering the cost of governance and distributing costs of constructing/maintaining the commons and public sphere</a:t>
            </a:r>
          </a:p>
          <a:p>
            <a:pPr>
              <a:lnSpc>
                <a:spcPct val="90000"/>
              </a:lnSpc>
              <a:defRPr/>
            </a:pPr>
            <a:r>
              <a:rPr lang="en-US" sz="2400" dirty="0" smtClean="0">
                <a:ea typeface="ＭＳ Ｐゴシック" charset="-128"/>
                <a:cs typeface="ＭＳ Ｐゴシック" charset="-128"/>
              </a:rPr>
              <a:t>The Story has to be continuously revised to incorporate new people</a:t>
            </a:r>
          </a:p>
          <a:p>
            <a:pPr>
              <a:lnSpc>
                <a:spcPct val="90000"/>
              </a:lnSpc>
              <a:defRPr/>
            </a:pPr>
            <a:r>
              <a:rPr lang="en-US" sz="2400" dirty="0" smtClean="0">
                <a:ea typeface="ＭＳ Ｐゴシック" charset="-128"/>
                <a:cs typeface="ＭＳ Ｐゴシック" charset="-128"/>
              </a:rPr>
              <a:t>Goal is to create or maintain an inhabitation pattern that is sustainable</a:t>
            </a:r>
          </a:p>
          <a:p>
            <a:pPr>
              <a:lnSpc>
                <a:spcPct val="90000"/>
              </a:lnSpc>
              <a:buFont typeface="Wingdings" charset="2"/>
              <a:buNone/>
              <a:defRPr/>
            </a:pPr>
            <a:endParaRPr lang="en-US" sz="2400" dirty="0" smtClean="0">
              <a:ea typeface="ＭＳ Ｐゴシック" charset="-128"/>
              <a:cs typeface="ＭＳ Ｐゴシック" charset="-128"/>
            </a:endParaRPr>
          </a:p>
          <a:p>
            <a:pPr>
              <a:lnSpc>
                <a:spcPct val="90000"/>
              </a:lnSpc>
              <a:defRPr/>
            </a:pPr>
            <a:endParaRPr lang="en-US" sz="2400" dirty="0" smtClean="0">
              <a:ea typeface="ＭＳ Ｐゴシック" charset="-128"/>
              <a:cs typeface="ＭＳ Ｐゴシック" charset="-128"/>
            </a:endParaRPr>
          </a:p>
          <a:p>
            <a:pPr>
              <a:lnSpc>
                <a:spcPct val="90000"/>
              </a:lnSpc>
              <a:defRPr/>
            </a:pPr>
            <a:endParaRPr lang="en-US" sz="2400" dirty="0" smtClean="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1"/>
            <a:ext cx="8229600" cy="838200"/>
          </a:xfrm>
        </p:spPr>
        <p:txBody>
          <a:bodyPr/>
          <a:lstStyle/>
          <a:p>
            <a:r>
              <a:rPr lang="en-US" sz="3600" dirty="0" smtClean="0"/>
              <a:t>Example: My own Da Vinci Code</a:t>
            </a:r>
            <a:endParaRPr lang="en-US" sz="3600" dirty="0"/>
          </a:p>
        </p:txBody>
      </p:sp>
      <p:pic>
        <p:nvPicPr>
          <p:cNvPr id="4" name="Content Placeholder 3" descr="PapalDecree.jpg"/>
          <p:cNvPicPr>
            <a:picLocks noGrp="1" noChangeAspect="1"/>
          </p:cNvPicPr>
          <p:nvPr>
            <p:ph idx="1"/>
          </p:nvPr>
        </p:nvPicPr>
        <p:blipFill>
          <a:blip r:embed="rId2"/>
          <a:srcRect l="-28616" r="-28616"/>
          <a:stretch>
            <a:fillRect/>
          </a:stretch>
        </p:blipFill>
        <p:spPr>
          <a:xfrm>
            <a:off x="-1066800" y="1295400"/>
            <a:ext cx="9220200" cy="5076090"/>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6979" name="Picture 3" descr="MtHoodSnwless84"/>
          <p:cNvPicPr>
            <a:picLocks noChangeAspect="1" noChangeArrowheads="1"/>
          </p:cNvPicPr>
          <p:nvPr/>
        </p:nvPicPr>
        <p:blipFill>
          <a:blip r:embed="rId2">
            <a:lum bright="12000" contrast="42000"/>
          </a:blip>
          <a:srcRect/>
          <a:stretch>
            <a:fillRect/>
          </a:stretch>
        </p:blipFill>
        <p:spPr bwMode="auto">
          <a:xfrm>
            <a:off x="0" y="0"/>
            <a:ext cx="9144000" cy="6096000"/>
          </a:xfrm>
          <a:prstGeom prst="rect">
            <a:avLst/>
          </a:prstGeom>
          <a:noFill/>
        </p:spPr>
      </p:pic>
      <p:sp>
        <p:nvSpPr>
          <p:cNvPr id="126981" name="Text Box 5"/>
          <p:cNvSpPr txBox="1">
            <a:spLocks noChangeArrowheads="1"/>
          </p:cNvSpPr>
          <p:nvPr/>
        </p:nvSpPr>
        <p:spPr bwMode="auto">
          <a:xfrm>
            <a:off x="5257800" y="228600"/>
            <a:ext cx="30543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prstTxWarp prst="textNoShape">
              <a:avLst/>
            </a:prstTxWarp>
            <a:spAutoFit/>
          </a:bodyPr>
          <a:lstStyle/>
          <a:p>
            <a:pPr eaLnBrk="1" hangingPunct="1"/>
            <a:r>
              <a:rPr lang="en-US" sz="3600" dirty="0">
                <a:solidFill>
                  <a:srgbClr val="FFFF66"/>
                </a:solidFill>
                <a:latin typeface="Arial" pitchFamily="-110" charset="0"/>
              </a:rPr>
              <a:t>Mt Hood 1984</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8706" name="Rectangle 2"/>
          <p:cNvSpPr>
            <a:spLocks noGrp="1" noChangeArrowheads="1"/>
          </p:cNvSpPr>
          <p:nvPr>
            <p:ph type="title"/>
          </p:nvPr>
        </p:nvSpPr>
        <p:spPr/>
        <p:txBody>
          <a:bodyPr/>
          <a:lstStyle/>
          <a:p>
            <a:pPr eaLnBrk="1" hangingPunct="1">
              <a:defRPr/>
            </a:pPr>
            <a:r>
              <a:rPr lang="en-US" dirty="0">
                <a:ea typeface="+mj-ea"/>
                <a:cs typeface="+mj-cs"/>
              </a:rPr>
              <a:t>Elements of a Healthy Civic Infrastructure</a:t>
            </a:r>
          </a:p>
        </p:txBody>
      </p:sp>
      <p:sp>
        <p:nvSpPr>
          <p:cNvPr id="968707" name="Rectangle 3"/>
          <p:cNvSpPr>
            <a:spLocks noGrp="1" noChangeArrowheads="1"/>
          </p:cNvSpPr>
          <p:nvPr>
            <p:ph type="body" sz="half" idx="1"/>
          </p:nvPr>
        </p:nvSpPr>
        <p:spPr>
          <a:xfrm>
            <a:off x="457200" y="1600200"/>
            <a:ext cx="4038600" cy="5029200"/>
          </a:xfrm>
        </p:spPr>
        <p:txBody>
          <a:bodyPr/>
          <a:lstStyle/>
          <a:p>
            <a:pPr eaLnBrk="1" hangingPunct="1">
              <a:buFont typeface="Wingdings" pitchFamily="-109" charset="2"/>
              <a:buChar char="Ø"/>
              <a:defRPr/>
            </a:pPr>
            <a:r>
              <a:rPr lang="en-US" dirty="0"/>
              <a:t>Opportunity</a:t>
            </a:r>
          </a:p>
          <a:p>
            <a:pPr eaLnBrk="1" hangingPunct="1">
              <a:buFont typeface="Wingdings" pitchFamily="-109" charset="2"/>
              <a:buChar char="Ø"/>
              <a:defRPr/>
            </a:pPr>
            <a:r>
              <a:rPr lang="en-US" u="sng" dirty="0">
                <a:solidFill>
                  <a:srgbClr val="FF6600"/>
                </a:solidFill>
              </a:rPr>
              <a:t>Effective</a:t>
            </a:r>
            <a:r>
              <a:rPr lang="en-US" dirty="0">
                <a:solidFill>
                  <a:srgbClr val="FF6600"/>
                </a:solidFill>
              </a:rPr>
              <a:t> actions</a:t>
            </a:r>
          </a:p>
          <a:p>
            <a:pPr eaLnBrk="1" hangingPunct="1">
              <a:buFont typeface="Wingdings" pitchFamily="-109" charset="2"/>
              <a:buChar char="Ø"/>
              <a:defRPr/>
            </a:pPr>
            <a:r>
              <a:rPr lang="en-US" dirty="0"/>
              <a:t>Deliberative Democratic dialogue</a:t>
            </a:r>
          </a:p>
          <a:p>
            <a:pPr eaLnBrk="1" hangingPunct="1">
              <a:buFont typeface="Wingdings" pitchFamily="-109" charset="2"/>
              <a:buChar char="Ø"/>
              <a:defRPr/>
            </a:pPr>
            <a:r>
              <a:rPr lang="en-US" dirty="0">
                <a:solidFill>
                  <a:srgbClr val="FF6600"/>
                </a:solidFill>
              </a:rPr>
              <a:t>Civic Space</a:t>
            </a:r>
          </a:p>
          <a:p>
            <a:pPr eaLnBrk="1" hangingPunct="1">
              <a:buFont typeface="Wingdings" pitchFamily="-109" charset="2"/>
              <a:buChar char="Ø"/>
              <a:defRPr/>
            </a:pPr>
            <a:r>
              <a:rPr lang="en-US" dirty="0"/>
              <a:t>Global &amp; Local</a:t>
            </a:r>
          </a:p>
          <a:p>
            <a:pPr eaLnBrk="1" hangingPunct="1">
              <a:buFont typeface="Wingdings" pitchFamily="-109" charset="2"/>
              <a:buChar char="Ø"/>
              <a:defRPr/>
            </a:pPr>
            <a:r>
              <a:rPr lang="en-US" dirty="0"/>
              <a:t>Civic Schools</a:t>
            </a:r>
          </a:p>
          <a:p>
            <a:pPr eaLnBrk="1" hangingPunct="1">
              <a:buFont typeface="Wingdings" pitchFamily="-109" charset="2"/>
              <a:buChar char="Ø"/>
              <a:defRPr/>
            </a:pPr>
            <a:r>
              <a:rPr lang="en-US" dirty="0"/>
              <a:t>Facilitative leadership</a:t>
            </a:r>
          </a:p>
          <a:p>
            <a:pPr eaLnBrk="1" hangingPunct="1">
              <a:buFont typeface="Wingdings" pitchFamily="-109" charset="2"/>
              <a:buChar char="Ø"/>
              <a:defRPr/>
            </a:pPr>
            <a:r>
              <a:rPr lang="en-US" dirty="0"/>
              <a:t>Sustainable civic story</a:t>
            </a:r>
          </a:p>
        </p:txBody>
      </p:sp>
      <p:sp>
        <p:nvSpPr>
          <p:cNvPr id="968708" name="Rectangle 4"/>
          <p:cNvSpPr>
            <a:spLocks noGrp="1" noChangeArrowheads="1"/>
          </p:cNvSpPr>
          <p:nvPr>
            <p:ph type="body" sz="half" idx="2"/>
          </p:nvPr>
        </p:nvSpPr>
        <p:spPr/>
        <p:txBody>
          <a:bodyPr/>
          <a:lstStyle/>
          <a:p>
            <a:pPr eaLnBrk="1" hangingPunct="1">
              <a:buFont typeface="Wingdings" pitchFamily="-107" charset="2"/>
              <a:buChar char="Ø"/>
              <a:defRPr/>
            </a:pPr>
            <a:r>
              <a:rPr lang="en-US" dirty="0">
                <a:solidFill>
                  <a:srgbClr val="FFFFFF"/>
                </a:solidFill>
                <a:ea typeface="+mn-ea"/>
                <a:cs typeface="+mn-cs"/>
              </a:rPr>
              <a:t>These Audiences</a:t>
            </a:r>
          </a:p>
          <a:p>
            <a:pPr lvl="1" eaLnBrk="1" hangingPunct="1">
              <a:buFont typeface="Wingdings" pitchFamily="-107" charset="2"/>
              <a:buChar char="l"/>
              <a:defRPr/>
            </a:pPr>
            <a:r>
              <a:rPr lang="en-US" dirty="0">
                <a:solidFill>
                  <a:srgbClr val="FFFFFF"/>
                </a:solidFill>
              </a:rPr>
              <a:t>Young</a:t>
            </a:r>
          </a:p>
          <a:p>
            <a:pPr lvl="1" eaLnBrk="1" hangingPunct="1">
              <a:buFont typeface="Wingdings" pitchFamily="-107" charset="2"/>
              <a:buChar char="l"/>
              <a:defRPr/>
            </a:pPr>
            <a:r>
              <a:rPr lang="en-US" dirty="0">
                <a:solidFill>
                  <a:srgbClr val="FFFFFF"/>
                </a:solidFill>
              </a:rPr>
              <a:t>Elder</a:t>
            </a:r>
          </a:p>
          <a:p>
            <a:pPr lvl="1" eaLnBrk="1" hangingPunct="1">
              <a:buFont typeface="Wingdings" pitchFamily="-107" charset="2"/>
              <a:buChar char="l"/>
              <a:defRPr/>
            </a:pPr>
            <a:r>
              <a:rPr lang="en-US" dirty="0">
                <a:solidFill>
                  <a:srgbClr val="FFFFFF"/>
                </a:solidFill>
              </a:rPr>
              <a:t>New comers</a:t>
            </a:r>
          </a:p>
          <a:p>
            <a:pPr lvl="1" eaLnBrk="1" hangingPunct="1">
              <a:buFont typeface="Wingdings" pitchFamily="-107" charset="2"/>
              <a:buChar char="l"/>
              <a:defRPr/>
            </a:pPr>
            <a:r>
              <a:rPr lang="en-US" dirty="0">
                <a:solidFill>
                  <a:srgbClr val="FFFFFF"/>
                </a:solidFill>
              </a:rPr>
              <a:t>Disadvantaged</a:t>
            </a:r>
          </a:p>
          <a:p>
            <a:pPr lvl="1" eaLnBrk="1" hangingPunct="1">
              <a:buFont typeface="Wingdings" pitchFamily="-107" charset="2"/>
              <a:buChar char="l"/>
              <a:defRPr/>
            </a:pPr>
            <a:r>
              <a:rPr lang="en-US" dirty="0">
                <a:solidFill>
                  <a:srgbClr val="FFFFFF"/>
                </a:solidFill>
              </a:rPr>
              <a:t>Challenging groups</a:t>
            </a:r>
          </a:p>
          <a:p>
            <a:pPr lvl="1" eaLnBrk="1" hangingPunct="1">
              <a:buFont typeface="Wingdings" pitchFamily="-107" charset="2"/>
              <a:buChar char="l"/>
              <a:defRPr/>
            </a:pPr>
            <a:r>
              <a:rPr lang="en-US" dirty="0">
                <a:solidFill>
                  <a:srgbClr val="FFFFFF"/>
                </a:solidFill>
              </a:rPr>
              <a:t>Diverse population</a:t>
            </a:r>
          </a:p>
          <a:p>
            <a:pPr lvl="1" eaLnBrk="1" hangingPunct="1">
              <a:buFont typeface="Wingdings" pitchFamily="-107" charset="2"/>
              <a:buChar char="l"/>
              <a:defRPr/>
            </a:pPr>
            <a:endParaRPr lang="en-US" dirty="0">
              <a:solidFill>
                <a:srgbClr val="FFFFFF"/>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endParaRPr lang="en-US" dirty="0"/>
          </a:p>
        </p:txBody>
      </p:sp>
      <p:sp>
        <p:nvSpPr>
          <p:cNvPr id="177155" name="Rectangle 3"/>
          <p:cNvSpPr>
            <a:spLocks noGrp="1" noChangeArrowheads="1"/>
          </p:cNvSpPr>
          <p:nvPr>
            <p:ph type="body" idx="1"/>
          </p:nvPr>
        </p:nvSpPr>
        <p:spPr/>
        <p:txBody>
          <a:bodyPr/>
          <a:lstStyle/>
          <a:p>
            <a:endParaRPr lang="en-US" dirty="0"/>
          </a:p>
        </p:txBody>
      </p:sp>
      <p:pic>
        <p:nvPicPr>
          <p:cNvPr id="177156" name="Picture 4" descr="MtHoodSnwless02"/>
          <p:cNvPicPr>
            <a:picLocks noChangeAspect="1" noChangeArrowheads="1"/>
          </p:cNvPicPr>
          <p:nvPr/>
        </p:nvPicPr>
        <p:blipFill>
          <a:blip r:embed="rId2">
            <a:lum bright="12000" contrast="36000"/>
          </a:blip>
          <a:srcRect/>
          <a:stretch>
            <a:fillRect/>
          </a:stretch>
        </p:blipFill>
        <p:spPr bwMode="auto">
          <a:xfrm>
            <a:off x="0" y="-23813"/>
            <a:ext cx="9144000" cy="6097588"/>
          </a:xfrm>
          <a:prstGeom prst="rect">
            <a:avLst/>
          </a:prstGeom>
          <a:noFill/>
        </p:spPr>
      </p:pic>
      <p:sp>
        <p:nvSpPr>
          <p:cNvPr id="177157" name="Text Box 5"/>
          <p:cNvSpPr txBox="1">
            <a:spLocks noChangeArrowheads="1"/>
          </p:cNvSpPr>
          <p:nvPr/>
        </p:nvSpPr>
        <p:spPr bwMode="auto">
          <a:xfrm>
            <a:off x="5334000" y="228600"/>
            <a:ext cx="30543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prstTxWarp prst="textNoShape">
              <a:avLst/>
            </a:prstTxWarp>
            <a:spAutoFit/>
          </a:bodyPr>
          <a:lstStyle/>
          <a:p>
            <a:pPr eaLnBrk="1" hangingPunct="1"/>
            <a:r>
              <a:rPr lang="en-US" sz="3600" dirty="0">
                <a:solidFill>
                  <a:srgbClr val="FFFF66"/>
                </a:solidFill>
                <a:latin typeface="Arial" pitchFamily="-110" charset="0"/>
              </a:rPr>
              <a:t>Mt Hood 2002</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Instead of seeking information or people today’s activist has to screen and filter to find what they need</a:t>
            </a:r>
          </a:p>
          <a:p>
            <a:r>
              <a:rPr lang="en-US" dirty="0" smtClean="0"/>
              <a:t>Further research: measuring outcomes of binding social networks</a:t>
            </a:r>
          </a:p>
          <a:p>
            <a:r>
              <a:rPr lang="en-US" dirty="0" smtClean="0"/>
              <a:t>Understanding adaption and acceptance process</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Civic Reconstruction—</a:t>
            </a:r>
            <a:r>
              <a:rPr lang="en-US" sz="2800" dirty="0" smtClean="0">
                <a:solidFill>
                  <a:schemeClr val="tx1"/>
                </a:solidFill>
              </a:rPr>
              <a:t>Some Innovations</a:t>
            </a:r>
            <a:endParaRPr lang="en-US" sz="2800" dirty="0">
              <a:solidFill>
                <a:schemeClr val="tx1"/>
              </a:solidFill>
            </a:endParaRPr>
          </a:p>
        </p:txBody>
      </p:sp>
      <p:sp>
        <p:nvSpPr>
          <p:cNvPr id="3" name="Content Placeholder 2"/>
          <p:cNvSpPr>
            <a:spLocks noGrp="1"/>
          </p:cNvSpPr>
          <p:nvPr>
            <p:ph idx="1"/>
          </p:nvPr>
        </p:nvSpPr>
        <p:spPr/>
        <p:txBody>
          <a:bodyPr/>
          <a:lstStyle/>
          <a:p>
            <a:r>
              <a:rPr lang="en-US" dirty="0" smtClean="0"/>
              <a:t>1970-1971: PSU Bike Lobby, 1% for bikes</a:t>
            </a:r>
          </a:p>
          <a:p>
            <a:r>
              <a:rPr lang="en-US" dirty="0" smtClean="0"/>
              <a:t>1973: Oregon Land Use System</a:t>
            </a:r>
          </a:p>
          <a:p>
            <a:r>
              <a:rPr lang="en-US" dirty="0" smtClean="0"/>
              <a:t>1973: Sustainable (multi-issue and discipline) Communities, Rain.  Others.</a:t>
            </a:r>
          </a:p>
          <a:p>
            <a:r>
              <a:rPr lang="en-US" dirty="0" smtClean="0"/>
              <a:t>1972: Portland Recycling Team</a:t>
            </a:r>
          </a:p>
          <a:p>
            <a:r>
              <a:rPr lang="en-US" dirty="0" smtClean="0"/>
              <a:t>1974:Natural Foods Movement, </a:t>
            </a:r>
            <a:r>
              <a:rPr lang="en-US" dirty="0" err="1" smtClean="0"/>
              <a:t>Tilth</a:t>
            </a:r>
            <a:r>
              <a:rPr lang="en-US" dirty="0" smtClean="0"/>
              <a:t> conference.</a:t>
            </a:r>
          </a:p>
          <a:p>
            <a:r>
              <a:rPr lang="en-US" dirty="0" smtClean="0"/>
              <a:t>1974: Portland Neighborhood Democracy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Contrasting Community Stories</a:t>
            </a:r>
            <a:endParaRPr lang="en-US" dirty="0"/>
          </a:p>
        </p:txBody>
      </p:sp>
      <p:pic>
        <p:nvPicPr>
          <p:cNvPr id="10" name="Content Placeholder 9" descr="images.jpeg"/>
          <p:cNvPicPr>
            <a:picLocks noGrp="1" noChangeAspect="1"/>
          </p:cNvPicPr>
          <p:nvPr>
            <p:ph idx="1"/>
          </p:nvPr>
        </p:nvPicPr>
        <p:blipFill>
          <a:blip r:embed="rId2"/>
          <a:srcRect l="-7123" r="-7123"/>
          <a:stretch>
            <a:fillRect/>
          </a:stretch>
        </p:blipFill>
        <p:spPr>
          <a:xfrm>
            <a:off x="0" y="1524000"/>
            <a:ext cx="4982743" cy="2743200"/>
          </a:xfrm>
        </p:spPr>
      </p:pic>
      <p:sp>
        <p:nvSpPr>
          <p:cNvPr id="11" name="TextBox 10"/>
          <p:cNvSpPr txBox="1"/>
          <p:nvPr/>
        </p:nvSpPr>
        <p:spPr>
          <a:xfrm>
            <a:off x="990600" y="4419600"/>
            <a:ext cx="1262748" cy="369332"/>
          </a:xfrm>
          <a:prstGeom prst="rect">
            <a:avLst/>
          </a:prstGeom>
          <a:noFill/>
        </p:spPr>
        <p:txBody>
          <a:bodyPr wrap="none" rtlCol="0">
            <a:spAutoFit/>
          </a:bodyPr>
          <a:lstStyle/>
          <a:p>
            <a:r>
              <a:rPr lang="en-US" dirty="0" smtClean="0"/>
              <a:t>Los Vegas</a:t>
            </a:r>
            <a:endParaRPr lang="en-US" dirty="0"/>
          </a:p>
        </p:txBody>
      </p:sp>
      <p:pic>
        <p:nvPicPr>
          <p:cNvPr id="12" name="Picture 11" descr="images.jpeg"/>
          <p:cNvPicPr>
            <a:picLocks noChangeAspect="1"/>
          </p:cNvPicPr>
          <p:nvPr/>
        </p:nvPicPr>
        <p:blipFill>
          <a:blip r:embed="rId3"/>
          <a:stretch>
            <a:fillRect/>
          </a:stretch>
        </p:blipFill>
        <p:spPr>
          <a:xfrm>
            <a:off x="5715000" y="1219200"/>
            <a:ext cx="2844800" cy="2857500"/>
          </a:xfrm>
          <a:prstGeom prst="rect">
            <a:avLst/>
          </a:prstGeom>
        </p:spPr>
      </p:pic>
      <p:pic>
        <p:nvPicPr>
          <p:cNvPr id="13" name="Picture 12" descr="images.jpeg"/>
          <p:cNvPicPr>
            <a:picLocks noChangeAspect="1"/>
          </p:cNvPicPr>
          <p:nvPr/>
        </p:nvPicPr>
        <p:blipFill>
          <a:blip r:embed="rId4"/>
          <a:stretch>
            <a:fillRect/>
          </a:stretch>
        </p:blipFill>
        <p:spPr>
          <a:xfrm>
            <a:off x="3505200" y="4495800"/>
            <a:ext cx="3886200" cy="2095500"/>
          </a:xfrm>
          <a:prstGeom prst="rect">
            <a:avLst/>
          </a:prstGeom>
        </p:spPr>
      </p:pic>
      <p:sp>
        <p:nvSpPr>
          <p:cNvPr id="14" name="TextBox 13"/>
          <p:cNvSpPr txBox="1"/>
          <p:nvPr/>
        </p:nvSpPr>
        <p:spPr>
          <a:xfrm>
            <a:off x="7543800" y="4419600"/>
            <a:ext cx="1044427" cy="369332"/>
          </a:xfrm>
          <a:prstGeom prst="rect">
            <a:avLst/>
          </a:prstGeom>
          <a:noFill/>
        </p:spPr>
        <p:txBody>
          <a:bodyPr wrap="none" rtlCol="0">
            <a:spAutoFit/>
          </a:bodyPr>
          <a:lstStyle/>
          <a:p>
            <a:r>
              <a:rPr lang="en-US" dirty="0" smtClean="0"/>
              <a:t>Portland</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a:defRPr/>
            </a:pPr>
            <a:r>
              <a:rPr lang="en-US" dirty="0" smtClean="0">
                <a:ea typeface="+mj-ea"/>
                <a:cs typeface="+mj-cs"/>
              </a:rPr>
              <a:t>Morality Stories </a:t>
            </a:r>
            <a:r>
              <a:rPr lang="en-US" dirty="0" smtClean="0"/>
              <a:t>vs. Technocratic Dialogue</a:t>
            </a:r>
            <a:endParaRPr lang="en-US" dirty="0">
              <a:ea typeface="+mj-ea"/>
              <a:cs typeface="+mj-cs"/>
            </a:endParaRPr>
          </a:p>
        </p:txBody>
      </p:sp>
      <p:sp>
        <p:nvSpPr>
          <p:cNvPr id="184323" name="Rectangle 3"/>
          <p:cNvSpPr>
            <a:spLocks noGrp="1" noChangeArrowheads="1"/>
          </p:cNvSpPr>
          <p:nvPr>
            <p:ph type="body" idx="1"/>
          </p:nvPr>
        </p:nvSpPr>
        <p:spPr/>
        <p:txBody>
          <a:bodyPr/>
          <a:lstStyle/>
          <a:p>
            <a:pPr>
              <a:defRPr/>
            </a:pPr>
            <a:r>
              <a:rPr lang="en-US" dirty="0" smtClean="0">
                <a:ea typeface="ＭＳ Ｐゴシック" charset="-128"/>
                <a:cs typeface="ＭＳ Ｐゴシック" charset="-128"/>
              </a:rPr>
              <a:t>Oil Fields of South Dakota (Tauxe)</a:t>
            </a:r>
          </a:p>
          <a:p>
            <a:pPr>
              <a:defRPr/>
            </a:pPr>
            <a:r>
              <a:rPr lang="en-US" dirty="0" smtClean="0">
                <a:ea typeface="ＭＳ Ｐゴシック" charset="-128"/>
                <a:cs typeface="ＭＳ Ｐゴシック" charset="-128"/>
              </a:rPr>
              <a:t>Bureaucratic style was a requisite tool</a:t>
            </a:r>
          </a:p>
          <a:p>
            <a:pPr>
              <a:defRPr/>
            </a:pPr>
            <a:r>
              <a:rPr lang="en-US" dirty="0" smtClean="0">
                <a:ea typeface="ＭＳ Ｐゴシック" charset="-128"/>
                <a:cs typeface="ＭＳ Ｐゴシック" charset="-128"/>
              </a:rPr>
              <a:t>Local people who adapted fared better than those that didn’t</a:t>
            </a:r>
          </a:p>
          <a:p>
            <a:pPr>
              <a:defRPr/>
            </a:pPr>
            <a:r>
              <a:rPr lang="en-US" dirty="0" smtClean="0">
                <a:ea typeface="ＭＳ Ｐゴシック" charset="-128"/>
                <a:cs typeface="ＭＳ Ｐゴシック" charset="-128"/>
              </a:rPr>
              <a:t>Should we eliminate morality stories and favor rational scientific policy dialogue?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xfrm>
            <a:off x="533400" y="5486400"/>
            <a:ext cx="5181600" cy="606425"/>
          </a:xfrm>
        </p:spPr>
        <p:txBody>
          <a:bodyPr/>
          <a:lstStyle/>
          <a:p>
            <a:r>
              <a:rPr lang="en-US" sz="2400" dirty="0"/>
              <a:t>World’s Simplest Chart</a:t>
            </a:r>
          </a:p>
        </p:txBody>
      </p:sp>
      <p:graphicFrame>
        <p:nvGraphicFramePr>
          <p:cNvPr id="621571" name="Object 3"/>
          <p:cNvGraphicFramePr>
            <a:graphicFrameLocks noChangeAspect="1"/>
          </p:cNvGraphicFramePr>
          <p:nvPr/>
        </p:nvGraphicFramePr>
        <p:xfrm>
          <a:off x="685800" y="2133600"/>
          <a:ext cx="4800600" cy="3329128"/>
        </p:xfrm>
        <a:graphic>
          <a:graphicData uri="http://schemas.openxmlformats.org/presentationml/2006/ole">
            <p:oleObj spid="_x0000_s5428226" name="Document" r:id="rId4" imgW="6135624" imgH="4255008" progId="Word.Document.8">
              <p:embed/>
            </p:oleObj>
          </a:graphicData>
        </a:graphic>
      </p:graphicFrame>
      <p:sp>
        <p:nvSpPr>
          <p:cNvPr id="6" name="TextBox 5"/>
          <p:cNvSpPr txBox="1"/>
          <p:nvPr/>
        </p:nvSpPr>
        <p:spPr>
          <a:xfrm>
            <a:off x="5867400" y="2590800"/>
            <a:ext cx="2608582" cy="707886"/>
          </a:xfrm>
          <a:prstGeom prst="rect">
            <a:avLst/>
          </a:prstGeom>
          <a:noFill/>
        </p:spPr>
        <p:txBody>
          <a:bodyPr wrap="none" rtlCol="0">
            <a:spAutoFit/>
          </a:bodyPr>
          <a:lstStyle/>
          <a:p>
            <a:r>
              <a:rPr lang="en-US" sz="2000" dirty="0" smtClean="0"/>
              <a:t>1990s—expenditures </a:t>
            </a:r>
          </a:p>
          <a:p>
            <a:r>
              <a:rPr lang="en-US" sz="2000" dirty="0" smtClean="0"/>
              <a:t>$30 million</a:t>
            </a:r>
            <a:endParaRPr lang="en-US" sz="2000" dirty="0"/>
          </a:p>
        </p:txBody>
      </p:sp>
      <p:sp>
        <p:nvSpPr>
          <p:cNvPr id="7" name="TextBox 6"/>
          <p:cNvSpPr txBox="1"/>
          <p:nvPr/>
        </p:nvSpPr>
        <p:spPr>
          <a:xfrm>
            <a:off x="5314319" y="3657600"/>
            <a:ext cx="3829681" cy="707886"/>
          </a:xfrm>
          <a:prstGeom prst="rect">
            <a:avLst/>
          </a:prstGeom>
          <a:noFill/>
        </p:spPr>
        <p:txBody>
          <a:bodyPr wrap="square" rtlCol="0">
            <a:spAutoFit/>
          </a:bodyPr>
          <a:lstStyle/>
          <a:p>
            <a:r>
              <a:rPr lang="en-US" sz="2000" dirty="0" smtClean="0"/>
              <a:t>Number of Salmon 1990—0</a:t>
            </a:r>
          </a:p>
          <a:p>
            <a:r>
              <a:rPr lang="en-US" sz="2000" dirty="0" smtClean="0"/>
              <a:t>Salmon, 1999--30</a:t>
            </a:r>
            <a:endParaRPr lang="en-US" sz="2000" dirty="0"/>
          </a:p>
        </p:txBody>
      </p:sp>
      <p:pic>
        <p:nvPicPr>
          <p:cNvPr id="8" name="Picture 7" descr="images-2.jpeg"/>
          <p:cNvPicPr>
            <a:picLocks noChangeAspect="1"/>
          </p:cNvPicPr>
          <p:nvPr/>
        </p:nvPicPr>
        <p:blipFill>
          <a:blip r:embed="rId5"/>
          <a:stretch>
            <a:fillRect/>
          </a:stretch>
        </p:blipFill>
        <p:spPr>
          <a:xfrm>
            <a:off x="5638800" y="4724400"/>
            <a:ext cx="1727200" cy="1727200"/>
          </a:xfrm>
          <a:prstGeom prst="rect">
            <a:avLst/>
          </a:prstGeom>
        </p:spPr>
      </p:pic>
      <p:sp>
        <p:nvSpPr>
          <p:cNvPr id="9" name="TextBox 8"/>
          <p:cNvSpPr txBox="1"/>
          <p:nvPr/>
        </p:nvSpPr>
        <p:spPr>
          <a:xfrm>
            <a:off x="7543800" y="5791200"/>
            <a:ext cx="937464" cy="646331"/>
          </a:xfrm>
          <a:prstGeom prst="rect">
            <a:avLst/>
          </a:prstGeom>
          <a:noFill/>
        </p:spPr>
        <p:txBody>
          <a:bodyPr wrap="none" rtlCol="0">
            <a:spAutoFit/>
          </a:bodyPr>
          <a:lstStyle/>
          <a:p>
            <a:r>
              <a:rPr lang="en-US" dirty="0" smtClean="0"/>
              <a:t>Steve’s </a:t>
            </a:r>
          </a:p>
          <a:p>
            <a:r>
              <a:rPr lang="en-US" dirty="0" smtClean="0"/>
              <a:t>Mood</a:t>
            </a:r>
            <a:endParaRPr lang="en-US" dirty="0"/>
          </a:p>
        </p:txBody>
      </p:sp>
      <p:sp>
        <p:nvSpPr>
          <p:cNvPr id="11" name="TextBox 10"/>
          <p:cNvSpPr txBox="1"/>
          <p:nvPr/>
        </p:nvSpPr>
        <p:spPr>
          <a:xfrm>
            <a:off x="228601" y="381000"/>
            <a:ext cx="5715000" cy="1569660"/>
          </a:xfrm>
          <a:prstGeom prst="rect">
            <a:avLst/>
          </a:prstGeom>
          <a:noFill/>
        </p:spPr>
        <p:txBody>
          <a:bodyPr vert="horz" wrap="square" rtlCol="0">
            <a:spAutoFit/>
          </a:bodyPr>
          <a:lstStyle/>
          <a:p>
            <a:r>
              <a:rPr lang="en-US" sz="2400" dirty="0" smtClean="0"/>
              <a:t>Repairing the People not the Watershed</a:t>
            </a:r>
          </a:p>
          <a:p>
            <a:r>
              <a:rPr lang="en-US" sz="2400" dirty="0" smtClean="0"/>
              <a:t>Changing the Narrative from Euthanasia to</a:t>
            </a:r>
          </a:p>
          <a:p>
            <a:r>
              <a:rPr lang="en-US" sz="2400" dirty="0" smtClean="0"/>
              <a:t>Stewardship</a:t>
            </a:r>
            <a:endParaRPr lang="en-US" sz="2400" dirty="0"/>
          </a:p>
        </p:txBody>
      </p:sp>
      <p:pic>
        <p:nvPicPr>
          <p:cNvPr id="10" name="Picture 9" descr="images.jpeg"/>
          <p:cNvPicPr>
            <a:picLocks noChangeAspect="1"/>
          </p:cNvPicPr>
          <p:nvPr/>
        </p:nvPicPr>
        <p:blipFill>
          <a:blip r:embed="rId6"/>
          <a:stretch>
            <a:fillRect/>
          </a:stretch>
        </p:blipFill>
        <p:spPr>
          <a:xfrm>
            <a:off x="6172200" y="533400"/>
            <a:ext cx="2625976" cy="188277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6610" name="Rectangle 2"/>
          <p:cNvSpPr>
            <a:spLocks noGrp="1" noChangeArrowheads="1"/>
          </p:cNvSpPr>
          <p:nvPr>
            <p:ph type="title"/>
          </p:nvPr>
        </p:nvSpPr>
        <p:spPr/>
        <p:txBody>
          <a:bodyPr/>
          <a:lstStyle/>
          <a:p>
            <a:pPr>
              <a:defRPr/>
            </a:pPr>
            <a:r>
              <a:rPr lang="en-US" dirty="0" smtClean="0">
                <a:solidFill>
                  <a:srgbClr val="FF0000"/>
                </a:solidFill>
                <a:ea typeface="+mj-ea"/>
                <a:cs typeface="+mj-cs"/>
              </a:rPr>
              <a:t>Social Movements</a:t>
            </a:r>
            <a:endParaRPr lang="en-US" dirty="0">
              <a:solidFill>
                <a:srgbClr val="FF0000"/>
              </a:solidFill>
              <a:ea typeface="+mj-ea"/>
              <a:cs typeface="+mj-cs"/>
            </a:endParaRPr>
          </a:p>
        </p:txBody>
      </p:sp>
      <p:sp>
        <p:nvSpPr>
          <p:cNvPr id="1476611" name="Rectangle 3"/>
          <p:cNvSpPr>
            <a:spLocks noGrp="1" noChangeArrowheads="1"/>
          </p:cNvSpPr>
          <p:nvPr>
            <p:ph type="body" idx="1"/>
          </p:nvPr>
        </p:nvSpPr>
        <p:spPr/>
        <p:txBody>
          <a:bodyPr/>
          <a:lstStyle/>
          <a:p>
            <a:pPr>
              <a:defRPr/>
            </a:pPr>
            <a:r>
              <a:rPr lang="en-US" sz="2300" dirty="0">
                <a:ea typeface="+mn-ea"/>
                <a:cs typeface="+mn-cs"/>
              </a:rPr>
              <a:t>social movements form when ordinary citizens, encouraged by leaders, respond to changes in opportunities that lower the costs of collective action, reveal potential allies and show where elites and authorities are </a:t>
            </a:r>
            <a:r>
              <a:rPr lang="en-US" sz="2300" dirty="0" smtClean="0">
                <a:ea typeface="+mn-ea"/>
                <a:cs typeface="+mn-cs"/>
              </a:rPr>
              <a:t>vulnerable</a:t>
            </a:r>
          </a:p>
          <a:p>
            <a:pPr>
              <a:defRPr/>
            </a:pPr>
            <a:r>
              <a:rPr lang="en-US" sz="2300" dirty="0" smtClean="0"/>
              <a:t>Social movements move civic life foreword through waves of cooptation and institutionalization</a:t>
            </a:r>
            <a:endParaRPr lang="en-US" sz="2300" dirty="0" smtClean="0">
              <a:ea typeface="+mn-ea"/>
              <a:cs typeface="+mn-cs"/>
            </a:endParaRPr>
          </a:p>
          <a:p>
            <a:pPr>
              <a:defRPr/>
            </a:pPr>
            <a:r>
              <a:rPr lang="en-US" sz="2300" dirty="0" smtClean="0"/>
              <a:t>Four primary elements</a:t>
            </a:r>
          </a:p>
          <a:p>
            <a:pPr lvl="1">
              <a:defRPr/>
            </a:pPr>
            <a:r>
              <a:rPr lang="en-US" sz="2300" dirty="0" smtClean="0">
                <a:ea typeface="+mn-ea"/>
                <a:cs typeface="+mn-cs"/>
              </a:rPr>
              <a:t>Opportunity</a:t>
            </a:r>
          </a:p>
          <a:p>
            <a:pPr lvl="1">
              <a:defRPr/>
            </a:pPr>
            <a:r>
              <a:rPr lang="en-US" sz="2300" dirty="0" smtClean="0">
                <a:ea typeface="+mn-ea"/>
                <a:cs typeface="+mn-cs"/>
              </a:rPr>
              <a:t>Social Networks</a:t>
            </a:r>
          </a:p>
          <a:p>
            <a:pPr lvl="1">
              <a:defRPr/>
            </a:pPr>
            <a:r>
              <a:rPr lang="en-US" sz="2300" dirty="0" smtClean="0">
                <a:ea typeface="+mn-ea"/>
                <a:cs typeface="+mn-cs"/>
              </a:rPr>
              <a:t>Organizational Structures</a:t>
            </a:r>
          </a:p>
          <a:p>
            <a:pPr lvl="1">
              <a:defRPr/>
            </a:pPr>
            <a:r>
              <a:rPr lang="en-US" sz="2300" dirty="0" smtClean="0">
                <a:ea typeface="+mn-ea"/>
                <a:cs typeface="+mn-cs"/>
              </a:rPr>
              <a:t>Repertories of Contention and innovations</a:t>
            </a:r>
            <a:endParaRPr lang="en-US" sz="2300" dirty="0">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We are Witness to the Largest Social Movement in History</a:t>
            </a:r>
            <a:endParaRPr lang="en-US" sz="3600" dirty="0"/>
          </a:p>
        </p:txBody>
      </p:sp>
      <p:sp>
        <p:nvSpPr>
          <p:cNvPr id="3" name="Content Placeholder 2"/>
          <p:cNvSpPr>
            <a:spLocks noGrp="1"/>
          </p:cNvSpPr>
          <p:nvPr>
            <p:ph idx="1"/>
          </p:nvPr>
        </p:nvSpPr>
        <p:spPr/>
        <p:txBody>
          <a:bodyPr/>
          <a:lstStyle/>
          <a:p>
            <a:r>
              <a:rPr lang="en-US" dirty="0" smtClean="0"/>
              <a:t>The Social and Environmental Justice Movement</a:t>
            </a:r>
          </a:p>
          <a:p>
            <a:r>
              <a:rPr lang="en-US" dirty="0" smtClean="0"/>
              <a:t>Paul Hawkin calls it Blessed Unrest and Wise Earth Movement</a:t>
            </a:r>
          </a:p>
          <a:p>
            <a:r>
              <a:rPr lang="en-US" dirty="0" smtClean="0"/>
              <a:t>1,000,000 organizations</a:t>
            </a:r>
          </a:p>
          <a:p>
            <a:r>
              <a:rPr lang="en-US" dirty="0" smtClean="0"/>
              <a:t>But we don’t hear about their work.  Are they stupid?</a:t>
            </a:r>
          </a:p>
          <a:p>
            <a:r>
              <a:rPr lang="en-US" dirty="0" smtClean="0"/>
              <a:t>Media creates reality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52227" name="Content Placeholder 3" descr="chart.tiff"/>
          <p:cNvPicPr>
            <a:picLocks noGrp="1" noChangeAspect="1"/>
          </p:cNvPicPr>
          <p:nvPr>
            <p:ph idx="1"/>
          </p:nvPr>
        </p:nvPicPr>
        <p:blipFill>
          <a:blip r:embed="rId2"/>
          <a:srcRect l="-71616" r="-71616"/>
          <a:stretch>
            <a:fillRect/>
          </a:stretch>
        </p:blipFill>
        <p:spPr>
          <a:xfrm>
            <a:off x="-1828800" y="609600"/>
            <a:ext cx="9601200" cy="5286099"/>
          </a:xfrm>
        </p:spPr>
      </p:pic>
      <p:sp>
        <p:nvSpPr>
          <p:cNvPr id="52228" name="TextBox 6"/>
          <p:cNvSpPr txBox="1">
            <a:spLocks noChangeArrowheads="1"/>
          </p:cNvSpPr>
          <p:nvPr/>
        </p:nvSpPr>
        <p:spPr bwMode="auto">
          <a:xfrm>
            <a:off x="5029200" y="304800"/>
            <a:ext cx="3733800" cy="2308324"/>
          </a:xfrm>
          <a:prstGeom prst="rect">
            <a:avLst/>
          </a:prstGeom>
          <a:noFill/>
          <a:ln w="9525">
            <a:noFill/>
            <a:miter lim="800000"/>
            <a:headEnd/>
            <a:tailEnd/>
          </a:ln>
        </p:spPr>
        <p:txBody>
          <a:bodyPr>
            <a:prstTxWarp prst="textNoShape">
              <a:avLst/>
            </a:prstTxWarp>
            <a:spAutoFit/>
          </a:bodyPr>
          <a:lstStyle/>
          <a:p>
            <a:r>
              <a:rPr lang="en-US" sz="3600" dirty="0" smtClean="0"/>
              <a:t>But with Social Media we</a:t>
            </a:r>
          </a:p>
          <a:p>
            <a:r>
              <a:rPr lang="en-US" sz="3600" dirty="0" smtClean="0"/>
              <a:t>Can reclaim Reality</a:t>
            </a:r>
            <a:endParaRPr lang="en-US" sz="3600" dirty="0"/>
          </a:p>
        </p:txBody>
      </p:sp>
      <p:sp>
        <p:nvSpPr>
          <p:cNvPr id="5" name="TextBox 4"/>
          <p:cNvSpPr txBox="1"/>
          <p:nvPr/>
        </p:nvSpPr>
        <p:spPr>
          <a:xfrm>
            <a:off x="5058326" y="3733800"/>
            <a:ext cx="4085674" cy="1569660"/>
          </a:xfrm>
          <a:prstGeom prst="rect">
            <a:avLst/>
          </a:prstGeom>
          <a:noFill/>
        </p:spPr>
        <p:txBody>
          <a:bodyPr wrap="none" rtlCol="0">
            <a:spAutoFit/>
          </a:bodyPr>
          <a:lstStyle/>
          <a:p>
            <a:r>
              <a:rPr lang="en-US" sz="2400" dirty="0" smtClean="0"/>
              <a:t>Occupy Wall Street</a:t>
            </a:r>
          </a:p>
          <a:p>
            <a:r>
              <a:rPr lang="en-US" sz="2400" dirty="0" smtClean="0"/>
              <a:t>485,000,000 Google Hits</a:t>
            </a:r>
          </a:p>
          <a:p>
            <a:r>
              <a:rPr lang="en-US" sz="2400" dirty="0" smtClean="0"/>
              <a:t>By comparison</a:t>
            </a:r>
          </a:p>
          <a:p>
            <a:r>
              <a:rPr lang="en-US" sz="2400" dirty="0" smtClean="0"/>
              <a:t>Michel Jackson 185,000,000</a:t>
            </a:r>
            <a:endParaRPr 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p:txBody>
          <a:bodyPr/>
          <a:lstStyle/>
          <a:p>
            <a:r>
              <a:rPr lang="en-US" sz="3000" dirty="0" smtClean="0"/>
              <a:t>Part of a Communities Civic Life is dependent on relation between the three sectors</a:t>
            </a:r>
            <a:endParaRPr lang="en-US" sz="3000" dirty="0"/>
          </a:p>
        </p:txBody>
      </p:sp>
      <p:sp>
        <p:nvSpPr>
          <p:cNvPr id="1097732" name="Oval 4"/>
          <p:cNvSpPr>
            <a:spLocks noChangeArrowheads="1"/>
          </p:cNvSpPr>
          <p:nvPr/>
        </p:nvSpPr>
        <p:spPr bwMode="blackWhite">
          <a:xfrm>
            <a:off x="990600" y="1752600"/>
            <a:ext cx="2438400" cy="2209800"/>
          </a:xfrm>
          <a:prstGeom prst="ellipse">
            <a:avLst/>
          </a:prstGeom>
          <a:solidFill>
            <a:srgbClr val="BCBCBC"/>
          </a:solidFill>
          <a:ln w="9525">
            <a:solidFill>
              <a:schemeClr val="tx1"/>
            </a:solidFill>
            <a:round/>
            <a:headEnd/>
            <a:tailEnd/>
          </a:ln>
          <a:effectLst/>
        </p:spPr>
        <p:txBody>
          <a:bodyPr wrap="none" anchor="ctr">
            <a:prstTxWarp prst="textNoShape">
              <a:avLst/>
            </a:prstTxWarp>
          </a:bodyPr>
          <a:lstStyle/>
          <a:p>
            <a:r>
              <a:rPr lang="en-US" sz="2400" dirty="0">
                <a:solidFill>
                  <a:srgbClr val="171717"/>
                </a:solidFill>
                <a:effectLst>
                  <a:outerShdw blurRad="38100" dist="38100" dir="2700000" algn="tl">
                    <a:srgbClr val="000000"/>
                  </a:outerShdw>
                </a:effectLst>
              </a:rPr>
              <a:t>Market</a:t>
            </a:r>
          </a:p>
        </p:txBody>
      </p:sp>
      <p:sp>
        <p:nvSpPr>
          <p:cNvPr id="1097733" name="Oval 5"/>
          <p:cNvSpPr>
            <a:spLocks noChangeArrowheads="1"/>
          </p:cNvSpPr>
          <p:nvPr/>
        </p:nvSpPr>
        <p:spPr bwMode="blackWhite">
          <a:xfrm>
            <a:off x="5791200" y="1676400"/>
            <a:ext cx="2438400" cy="2209800"/>
          </a:xfrm>
          <a:prstGeom prst="ellipse">
            <a:avLst/>
          </a:prstGeom>
          <a:solidFill>
            <a:srgbClr val="BCBCBC"/>
          </a:solidFill>
          <a:ln w="9525">
            <a:solidFill>
              <a:schemeClr val="tx1"/>
            </a:solidFill>
            <a:round/>
            <a:headEnd/>
            <a:tailEnd/>
          </a:ln>
          <a:effectLst/>
        </p:spPr>
        <p:txBody>
          <a:bodyPr wrap="none" anchor="ctr">
            <a:prstTxWarp prst="textNoShape">
              <a:avLst/>
            </a:prstTxWarp>
          </a:bodyPr>
          <a:lstStyle/>
          <a:p>
            <a:r>
              <a:rPr lang="en-US" sz="2400" dirty="0">
                <a:solidFill>
                  <a:srgbClr val="171717"/>
                </a:solidFill>
                <a:effectLst>
                  <a:outerShdw blurRad="38100" dist="38100" dir="2700000" algn="tl">
                    <a:srgbClr val="000000"/>
                  </a:outerShdw>
                </a:effectLst>
              </a:rPr>
              <a:t>Public Sector</a:t>
            </a:r>
            <a:endParaRPr lang="en-US" dirty="0"/>
          </a:p>
        </p:txBody>
      </p:sp>
      <p:sp>
        <p:nvSpPr>
          <p:cNvPr id="1097734" name="Oval 6"/>
          <p:cNvSpPr>
            <a:spLocks noChangeArrowheads="1"/>
          </p:cNvSpPr>
          <p:nvPr/>
        </p:nvSpPr>
        <p:spPr bwMode="blackWhite">
          <a:xfrm>
            <a:off x="3505200" y="4038600"/>
            <a:ext cx="2438400" cy="2209800"/>
          </a:xfrm>
          <a:prstGeom prst="ellipse">
            <a:avLst/>
          </a:prstGeom>
          <a:solidFill>
            <a:srgbClr val="BCBCBC"/>
          </a:solidFill>
          <a:ln w="9525">
            <a:solidFill>
              <a:schemeClr val="tx1"/>
            </a:solidFill>
            <a:round/>
            <a:headEnd/>
            <a:tailEnd/>
          </a:ln>
          <a:effectLst/>
        </p:spPr>
        <p:txBody>
          <a:bodyPr wrap="none" anchor="ctr">
            <a:prstTxWarp prst="textNoShape">
              <a:avLst/>
            </a:prstTxWarp>
          </a:bodyPr>
          <a:lstStyle/>
          <a:p>
            <a:r>
              <a:rPr lang="en-US" sz="2400" dirty="0" smtClean="0">
                <a:solidFill>
                  <a:srgbClr val="171717"/>
                </a:solidFill>
                <a:effectLst>
                  <a:outerShdw blurRad="38100" dist="38100" dir="2700000" algn="tl">
                    <a:srgbClr val="000000"/>
                  </a:outerShdw>
                </a:effectLst>
              </a:rPr>
              <a:t>Third Sector</a:t>
            </a:r>
            <a:endParaRPr lang="en-US" sz="2400" dirty="0">
              <a:solidFill>
                <a:srgbClr val="171717"/>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ＭＳ Ｐゴシック" charset="-128"/>
                <a:cs typeface="ＭＳ Ｐゴシック" charset="-128"/>
              </a:rPr>
              <a:t>Each Sector has Different functions and Capacities</a:t>
            </a:r>
          </a:p>
        </p:txBody>
      </p:sp>
      <p:sp>
        <p:nvSpPr>
          <p:cNvPr id="3" name="Content Placeholder 2"/>
          <p:cNvSpPr>
            <a:spLocks noGrp="1"/>
          </p:cNvSpPr>
          <p:nvPr>
            <p:ph idx="1"/>
          </p:nvPr>
        </p:nvSpPr>
        <p:spPr>
          <a:xfrm>
            <a:off x="457200" y="2209800"/>
            <a:ext cx="8229600" cy="3921125"/>
          </a:xfrm>
        </p:spPr>
        <p:txBody>
          <a:bodyPr/>
          <a:lstStyle/>
          <a:p>
            <a:pPr>
              <a:buFont typeface="Wingdings" pitchFamily="-110" charset="2"/>
              <a:buChar char="Ø"/>
              <a:defRPr/>
            </a:pPr>
            <a:r>
              <a:rPr lang="en-US" u="sng" dirty="0" smtClean="0">
                <a:ea typeface="ＭＳ Ｐゴシック" charset="-128"/>
                <a:cs typeface="ＭＳ Ｐゴシック" charset="-128"/>
              </a:rPr>
              <a:t>NGOS</a:t>
            </a:r>
          </a:p>
          <a:p>
            <a:pPr>
              <a:buFont typeface="Wingdings" pitchFamily="-110" charset="2"/>
              <a:buChar char="Ø"/>
              <a:defRPr/>
            </a:pPr>
            <a:r>
              <a:rPr lang="en-US" dirty="0" smtClean="0">
                <a:ea typeface="ＭＳ Ｐゴシック" charset="-128"/>
                <a:cs typeface="ＭＳ Ｐゴシック" charset="-128"/>
              </a:rPr>
              <a:t>Innovation and incubation of new ideas, </a:t>
            </a:r>
          </a:p>
          <a:p>
            <a:pPr>
              <a:buFont typeface="Wingdings" pitchFamily="-110" charset="2"/>
              <a:buChar char="Ø"/>
              <a:defRPr/>
            </a:pPr>
            <a:r>
              <a:rPr lang="en-US" dirty="0" smtClean="0">
                <a:ea typeface="ＭＳ Ｐゴシック" charset="-128"/>
                <a:cs typeface="ＭＳ Ｐゴシック" charset="-128"/>
              </a:rPr>
              <a:t>Fill niches before there is profit, </a:t>
            </a:r>
          </a:p>
          <a:p>
            <a:pPr>
              <a:buFont typeface="Wingdings" pitchFamily="-110" charset="2"/>
              <a:buChar char="Ø"/>
              <a:defRPr/>
            </a:pPr>
            <a:r>
              <a:rPr lang="en-US" dirty="0" smtClean="0">
                <a:ea typeface="ＭＳ Ｐゴシック" charset="-128"/>
                <a:cs typeface="ＭＳ Ｐゴシック" charset="-128"/>
              </a:rPr>
              <a:t>Building trust, </a:t>
            </a:r>
          </a:p>
          <a:p>
            <a:pPr>
              <a:buFont typeface="Wingdings" pitchFamily="-110" charset="2"/>
              <a:buChar char="Ø"/>
              <a:defRPr/>
            </a:pPr>
            <a:r>
              <a:rPr lang="en-US" dirty="0" smtClean="0">
                <a:ea typeface="ＭＳ Ｐゴシック" charset="-128"/>
                <a:cs typeface="ＭＳ Ｐゴシック" charset="-128"/>
              </a:rPr>
              <a:t>Mobilizing</a:t>
            </a:r>
          </a:p>
          <a:p>
            <a:pPr>
              <a:buFont typeface="Wingdings" pitchFamily="-110" charset="2"/>
              <a:buChar char="Ø"/>
              <a:defRPr/>
            </a:pPr>
            <a:r>
              <a:rPr lang="en-US" dirty="0" smtClean="0">
                <a:ea typeface="ＭＳ Ｐゴシック" charset="-128"/>
                <a:cs typeface="ＭＳ Ｐゴシック" charset="-128"/>
              </a:rPr>
              <a:t>Holding ground before institutions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21507" name="Content Placeholder 3" descr="BensonNW copy.jpg"/>
          <p:cNvPicPr>
            <a:picLocks noGrp="1" noChangeAspect="1"/>
          </p:cNvPicPr>
          <p:nvPr>
            <p:ph idx="1"/>
          </p:nvPr>
        </p:nvPicPr>
        <p:blipFill>
          <a:blip r:embed="rId2"/>
          <a:srcRect l="-94321" r="-94321"/>
          <a:stretch>
            <a:fillRect/>
          </a:stretch>
        </p:blipFill>
        <p:spPr>
          <a:xfrm>
            <a:off x="1066800" y="396875"/>
            <a:ext cx="11734800" cy="6461125"/>
          </a:xfrm>
        </p:spPr>
      </p:pic>
      <p:sp>
        <p:nvSpPr>
          <p:cNvPr id="6" name="Title 3"/>
          <p:cNvSpPr txBox="1">
            <a:spLocks/>
          </p:cNvSpPr>
          <p:nvPr/>
        </p:nvSpPr>
        <p:spPr bwMode="black">
          <a:xfrm>
            <a:off x="457200" y="304800"/>
            <a:ext cx="3505200" cy="3429000"/>
          </a:xfrm>
          <a:prstGeom prst="rect">
            <a:avLst/>
          </a:prstGeom>
          <a:noFill/>
          <a:ln w="9525">
            <a:noFill/>
            <a:miter lim="800000"/>
            <a:headEnd/>
            <a:tailEnd/>
          </a:ln>
          <a:effectLst/>
        </p:spPr>
        <p:txBody>
          <a:bodyPr anchor="ctr" anchorCtr="1">
            <a:prstTxWarp prst="textNoShape">
              <a:avLst/>
            </a:prstTxWarp>
          </a:bodyPr>
          <a:lstStyle/>
          <a:p>
            <a:pPr algn="ctr" eaLnBrk="0" hangingPunct="0">
              <a:defRPr/>
            </a:pPr>
            <a:r>
              <a:rPr lang="en-US" sz="1800" b="1" kern="0" dirty="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rPr>
              <a:t>It Is with honor and gratitude that I begin by paying my respects to the Salmon People of the First Nation, the traditional owners of the land where we gather today. I pay my respects to your elders past and present, to the ancestors and to those who have come before us.</a:t>
            </a:r>
          </a:p>
        </p:txBody>
      </p:sp>
      <p:pic>
        <p:nvPicPr>
          <p:cNvPr id="5" name="Picture 4" descr="images.jpeg"/>
          <p:cNvPicPr>
            <a:picLocks noChangeAspect="1"/>
          </p:cNvPicPr>
          <p:nvPr/>
        </p:nvPicPr>
        <p:blipFill>
          <a:blip r:embed="rId3"/>
          <a:stretch>
            <a:fillRect/>
          </a:stretch>
        </p:blipFill>
        <p:spPr>
          <a:xfrm>
            <a:off x="609600" y="3962400"/>
            <a:ext cx="3454400" cy="23622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Civic Innovations and Repertoires of Contention</a:t>
            </a:r>
            <a:endParaRPr lang="en-US" dirty="0"/>
          </a:p>
        </p:txBody>
      </p:sp>
      <p:sp>
        <p:nvSpPr>
          <p:cNvPr id="3" name="Content Placeholder 2"/>
          <p:cNvSpPr>
            <a:spLocks noGrp="1"/>
          </p:cNvSpPr>
          <p:nvPr>
            <p:ph idx="1"/>
          </p:nvPr>
        </p:nvSpPr>
        <p:spPr>
          <a:xfrm>
            <a:off x="457200" y="1828800"/>
            <a:ext cx="8229600" cy="4302125"/>
          </a:xfrm>
        </p:spPr>
        <p:txBody>
          <a:bodyPr/>
          <a:lstStyle/>
          <a:p>
            <a:r>
              <a:rPr lang="en-US" dirty="0" smtClean="0"/>
              <a:t>Watershed Councils</a:t>
            </a:r>
          </a:p>
          <a:p>
            <a:r>
              <a:rPr lang="en-US" dirty="0" smtClean="0"/>
              <a:t>Environmental Justice Groups</a:t>
            </a:r>
          </a:p>
          <a:p>
            <a:r>
              <a:rPr lang="en-US" dirty="0" smtClean="0"/>
              <a:t>The Internet and Facebook Revolutions</a:t>
            </a:r>
          </a:p>
          <a:p>
            <a:r>
              <a:rPr lang="en-US" dirty="0" smtClean="0"/>
              <a:t>Coalition for Livable Future and Equity Atlas</a:t>
            </a:r>
          </a:p>
          <a:p>
            <a:r>
              <a:rPr lang="en-US" dirty="0" smtClean="0"/>
              <a:t>Ecotrust—California Fisheries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382000" cy="1139825"/>
          </a:xfrm>
        </p:spPr>
        <p:txBody>
          <a:bodyPr/>
          <a:lstStyle/>
          <a:p>
            <a:r>
              <a:rPr lang="en-US" sz="3200" dirty="0" smtClean="0"/>
              <a:t>Community Organizing as an Ecological System</a:t>
            </a:r>
            <a:endParaRPr lang="en-US" sz="3200" dirty="0"/>
          </a:p>
        </p:txBody>
      </p:sp>
      <p:sp>
        <p:nvSpPr>
          <p:cNvPr id="3" name="Content Placeholder 2"/>
          <p:cNvSpPr>
            <a:spLocks noGrp="1"/>
          </p:cNvSpPr>
          <p:nvPr>
            <p:ph idx="1"/>
          </p:nvPr>
        </p:nvSpPr>
        <p:spPr>
          <a:xfrm>
            <a:off x="457200" y="1600200"/>
            <a:ext cx="2971800" cy="1066800"/>
          </a:xfrm>
        </p:spPr>
        <p:txBody>
          <a:bodyPr/>
          <a:lstStyle/>
          <a:p>
            <a:pPr>
              <a:buNone/>
            </a:pPr>
            <a:r>
              <a:rPr lang="en-US" sz="2800" dirty="0" smtClean="0"/>
              <a:t>Fireweed</a:t>
            </a:r>
          </a:p>
          <a:p>
            <a:pPr>
              <a:buNone/>
            </a:pPr>
            <a:r>
              <a:rPr lang="en-US" sz="2800" dirty="0" smtClean="0"/>
              <a:t>Pioneering plants</a:t>
            </a:r>
          </a:p>
          <a:p>
            <a:pPr>
              <a:buNone/>
            </a:pPr>
            <a:r>
              <a:rPr lang="en-US" sz="2800" dirty="0" smtClean="0"/>
              <a:t>Early Occupiers</a:t>
            </a:r>
          </a:p>
          <a:p>
            <a:pPr>
              <a:buNone/>
            </a:pPr>
            <a:endParaRPr lang="en-US" sz="2800" dirty="0"/>
          </a:p>
        </p:txBody>
      </p:sp>
      <p:pic>
        <p:nvPicPr>
          <p:cNvPr id="4" name="Picture 3" descr="images-1.jpeg"/>
          <p:cNvPicPr>
            <a:picLocks noChangeAspect="1"/>
          </p:cNvPicPr>
          <p:nvPr/>
        </p:nvPicPr>
        <p:blipFill>
          <a:blip r:embed="rId2"/>
          <a:stretch>
            <a:fillRect/>
          </a:stretch>
        </p:blipFill>
        <p:spPr>
          <a:xfrm>
            <a:off x="3429000" y="1600200"/>
            <a:ext cx="1600200" cy="2331474"/>
          </a:xfrm>
          <a:prstGeom prst="rect">
            <a:avLst/>
          </a:prstGeom>
        </p:spPr>
      </p:pic>
      <p:pic>
        <p:nvPicPr>
          <p:cNvPr id="5" name="Picture 4" descr="images-2.jpeg"/>
          <p:cNvPicPr>
            <a:picLocks noChangeAspect="1"/>
          </p:cNvPicPr>
          <p:nvPr/>
        </p:nvPicPr>
        <p:blipFill>
          <a:blip r:embed="rId3"/>
          <a:stretch>
            <a:fillRect/>
          </a:stretch>
        </p:blipFill>
        <p:spPr>
          <a:xfrm>
            <a:off x="5562600" y="1981200"/>
            <a:ext cx="2413000" cy="2413000"/>
          </a:xfrm>
          <a:prstGeom prst="rect">
            <a:avLst/>
          </a:prstGeom>
        </p:spPr>
      </p:pic>
      <p:pic>
        <p:nvPicPr>
          <p:cNvPr id="6" name="Picture 5" descr="images-3.jpeg"/>
          <p:cNvPicPr>
            <a:picLocks noChangeAspect="1"/>
          </p:cNvPicPr>
          <p:nvPr/>
        </p:nvPicPr>
        <p:blipFill>
          <a:blip r:embed="rId4"/>
          <a:stretch>
            <a:fillRect/>
          </a:stretch>
        </p:blipFill>
        <p:spPr>
          <a:xfrm>
            <a:off x="381000" y="4267200"/>
            <a:ext cx="3492500" cy="2324100"/>
          </a:xfrm>
          <a:prstGeom prst="rect">
            <a:avLst/>
          </a:prstGeom>
        </p:spPr>
      </p:pic>
      <p:sp>
        <p:nvSpPr>
          <p:cNvPr id="10" name="Content Placeholder 2"/>
          <p:cNvSpPr txBox="1">
            <a:spLocks/>
          </p:cNvSpPr>
          <p:nvPr/>
        </p:nvSpPr>
        <p:spPr bwMode="black">
          <a:xfrm>
            <a:off x="5562600" y="4495800"/>
            <a:ext cx="3200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Alder: Nurse trees</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lang="en-US" sz="2800" kern="0" dirty="0" smtClean="0">
                <a:effectLst>
                  <a:outerShdw blurRad="38100" dist="38100" dir="2700000" algn="tl">
                    <a:srgbClr val="000000"/>
                  </a:outerShdw>
                </a:effectLst>
                <a:latin typeface="+mn-lt"/>
              </a:rPr>
              <a:t>Nurturing energy</a:t>
            </a:r>
            <a:endParaRPr kumimoji="0" lang="en-US"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11" name="Content Placeholder 2"/>
          <p:cNvSpPr txBox="1">
            <a:spLocks/>
          </p:cNvSpPr>
          <p:nvPr/>
        </p:nvSpPr>
        <p:spPr bwMode="black">
          <a:xfrm>
            <a:off x="3886200" y="5638800"/>
            <a:ext cx="4343400" cy="609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kumimoji="0" lang="en-US" sz="28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rPr>
              <a:t>Hemlock: Climax Forest</a:t>
            </a:r>
          </a:p>
          <a:p>
            <a:pPr marL="342900" marR="0" lvl="0" indent="-342900" algn="l" defTabSz="914400" rtl="0" eaLnBrk="1" fontAlgn="base" latinLnBrk="0" hangingPunct="1">
              <a:lnSpc>
                <a:spcPct val="100000"/>
              </a:lnSpc>
              <a:spcBef>
                <a:spcPct val="20000"/>
              </a:spcBef>
              <a:spcAft>
                <a:spcPct val="0"/>
              </a:spcAft>
              <a:buClr>
                <a:schemeClr val="hlink"/>
              </a:buClr>
              <a:buSzPct val="80000"/>
              <a:buFont typeface="Wingdings" charset="2"/>
              <a:buNone/>
              <a:tabLst/>
              <a:defRPr/>
            </a:pPr>
            <a:r>
              <a:rPr lang="en-US" sz="2800" kern="0" dirty="0" smtClean="0">
                <a:effectLst>
                  <a:outerShdw blurRad="38100" dist="38100" dir="2700000" algn="tl">
                    <a:srgbClr val="000000"/>
                  </a:outerShdw>
                </a:effectLst>
                <a:latin typeface="+mn-lt"/>
              </a:rPr>
              <a:t>Institutionalization</a:t>
            </a:r>
            <a:endParaRPr kumimoji="0" lang="en-US" sz="28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14399"/>
          </a:xfrm>
        </p:spPr>
        <p:txBody>
          <a:bodyPr/>
          <a:lstStyle/>
          <a:p>
            <a:r>
              <a:rPr lang="en-US" sz="3200" dirty="0" smtClean="0"/>
              <a:t>Early Occupier: Fireweed or Forest Gump</a:t>
            </a:r>
            <a:endParaRPr lang="en-US" sz="3200" dirty="0"/>
          </a:p>
        </p:txBody>
      </p:sp>
      <p:sp>
        <p:nvSpPr>
          <p:cNvPr id="3" name="Content Placeholder 2"/>
          <p:cNvSpPr>
            <a:spLocks noGrp="1"/>
          </p:cNvSpPr>
          <p:nvPr>
            <p:ph idx="1"/>
          </p:nvPr>
        </p:nvSpPr>
        <p:spPr>
          <a:xfrm>
            <a:off x="457200" y="838200"/>
            <a:ext cx="8458200" cy="5791200"/>
          </a:xfrm>
        </p:spPr>
        <p:txBody>
          <a:bodyPr/>
          <a:lstStyle/>
          <a:p>
            <a:r>
              <a:rPr lang="en-US" sz="1800" b="1" dirty="0" smtClean="0"/>
              <a:t>Tried to create a </a:t>
            </a:r>
            <a:r>
              <a:rPr lang="en-US" sz="1800" b="1" dirty="0" err="1" smtClean="0"/>
              <a:t>Facebook</a:t>
            </a:r>
            <a:r>
              <a:rPr lang="en-US" sz="1800" b="1" dirty="0" smtClean="0"/>
              <a:t>—1971, OMSI, utilizing  Internet, and again in 1977</a:t>
            </a:r>
            <a:endParaRPr lang="en-US" sz="1800" dirty="0" smtClean="0"/>
          </a:p>
          <a:p>
            <a:r>
              <a:rPr lang="en-US" sz="1800" b="1" dirty="0" smtClean="0"/>
              <a:t>Sustainability</a:t>
            </a:r>
            <a:r>
              <a:rPr lang="en-US" sz="1800" dirty="0" smtClean="0"/>
              <a:t>--Publisher, Rain, journal of sustainability, 1974—1988</a:t>
            </a:r>
          </a:p>
          <a:p>
            <a:r>
              <a:rPr lang="en-US" sz="1800" b="1" dirty="0" smtClean="0"/>
              <a:t>Sustainable Future for Portland</a:t>
            </a:r>
            <a:r>
              <a:rPr lang="en-US" sz="1800" dirty="0" smtClean="0"/>
              <a:t>, </a:t>
            </a:r>
            <a:r>
              <a:rPr lang="en-US" sz="1800" i="1" dirty="0" smtClean="0"/>
              <a:t>Knowing Home</a:t>
            </a:r>
            <a:r>
              <a:rPr lang="en-US" sz="1800" dirty="0" smtClean="0"/>
              <a:t>, 1982.</a:t>
            </a:r>
          </a:p>
          <a:p>
            <a:r>
              <a:rPr lang="en-US" sz="1800" b="1" dirty="0" smtClean="0"/>
              <a:t>Recycling--</a:t>
            </a:r>
            <a:r>
              <a:rPr lang="en-US" sz="1800" dirty="0" smtClean="0"/>
              <a:t>1972, Recycling switchboard, my wife, National Recycling Conference, 1975</a:t>
            </a:r>
          </a:p>
          <a:p>
            <a:r>
              <a:rPr lang="en-US" sz="1800" b="1" dirty="0" smtClean="0"/>
              <a:t>Natural Foods Movement--</a:t>
            </a:r>
            <a:r>
              <a:rPr lang="en-US" sz="1800" dirty="0" smtClean="0"/>
              <a:t>1974, Regional conference, 1982 first permaculture conference, winter time gardening in Northwest, 1976, Guide to sustainable agriculture, 1982, CSA on my property, 1994, farmer's market, 1974</a:t>
            </a:r>
          </a:p>
          <a:p>
            <a:r>
              <a:rPr lang="en-US" sz="1800" b="1" dirty="0" smtClean="0"/>
              <a:t>Cyber Cafe</a:t>
            </a:r>
            <a:r>
              <a:rPr lang="en-US" sz="1800" dirty="0" smtClean="0"/>
              <a:t>--Portland, Oregon,1980</a:t>
            </a:r>
          </a:p>
          <a:p>
            <a:r>
              <a:rPr lang="en-US" sz="1800" b="1" dirty="0" smtClean="0"/>
              <a:t>Community based Learning</a:t>
            </a:r>
            <a:r>
              <a:rPr lang="en-US" sz="1800" dirty="0" smtClean="0"/>
              <a:t>, manager of community research and services, 1991; co-authored first federal grant proposal, 199l; first conference at PSU on subject, 1995</a:t>
            </a:r>
          </a:p>
          <a:p>
            <a:r>
              <a:rPr lang="en-US" sz="1800" dirty="0" smtClean="0"/>
              <a:t>Founded a watershed council, Johnson creek, 1985</a:t>
            </a:r>
          </a:p>
          <a:p>
            <a:r>
              <a:rPr lang="en-US" sz="1800" b="1" dirty="0" smtClean="0"/>
              <a:t>First international internet based social movement</a:t>
            </a:r>
            <a:r>
              <a:rPr lang="en-US" sz="1800" dirty="0" smtClean="0"/>
              <a:t>, save the </a:t>
            </a:r>
            <a:r>
              <a:rPr lang="en-US" sz="1800" dirty="0" err="1" smtClean="0"/>
              <a:t>Ikego</a:t>
            </a:r>
            <a:r>
              <a:rPr lang="en-US" sz="1800" dirty="0" smtClean="0"/>
              <a:t>  forest, Japan, 1980.</a:t>
            </a:r>
          </a:p>
          <a:p>
            <a:r>
              <a:rPr lang="en-US" sz="1800" b="1" dirty="0" smtClean="0"/>
              <a:t>First bioregional map</a:t>
            </a:r>
            <a:r>
              <a:rPr lang="en-US" sz="1800" dirty="0" smtClean="0"/>
              <a:t> of Pacific Northwest, 1974.</a:t>
            </a:r>
          </a:p>
          <a:p>
            <a:endParaRPr lang="en-US" sz="1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Living on my own Planet</a:t>
            </a:r>
            <a:endParaRPr lang="en-US" dirty="0"/>
          </a:p>
        </p:txBody>
      </p:sp>
      <p:sp>
        <p:nvSpPr>
          <p:cNvPr id="3" name="Content Placeholder 2"/>
          <p:cNvSpPr>
            <a:spLocks noGrp="1"/>
          </p:cNvSpPr>
          <p:nvPr>
            <p:ph idx="1"/>
          </p:nvPr>
        </p:nvSpPr>
        <p:spPr/>
        <p:txBody>
          <a:bodyPr/>
          <a:lstStyle/>
          <a:p>
            <a:r>
              <a:rPr lang="en-US" sz="1800" b="1" dirty="0" smtClean="0"/>
              <a:t>"A networker is someone who makes connections (linkages) between people or between people and resources. Networks have formed around an issue (movements), or around special interests (invisible colleges), or because of the need to share resources in order to survive (skill exchanges, personal support/self-help groups). People are reaching for new forms of social and community organization. People-to-people networking has gone on for centuries, and the next step in its evolution is electronic networking."</a:t>
            </a:r>
            <a:endParaRPr lang="en-US" sz="1800" dirty="0" smtClean="0"/>
          </a:p>
          <a:p>
            <a:pPr algn="r"/>
            <a:r>
              <a:rPr lang="en-US" sz="1800" b="1" dirty="0" smtClean="0"/>
              <a:t>Steve Johnson</a:t>
            </a:r>
            <a:endParaRPr lang="en-US" sz="1800" dirty="0" smtClean="0"/>
          </a:p>
          <a:p>
            <a:pPr algn="r"/>
            <a:r>
              <a:rPr lang="en-US" sz="1800" b="1" dirty="0" smtClean="0"/>
              <a:t>Christian Science Monitor, 1980</a:t>
            </a:r>
            <a:endParaRPr lang="en-US" sz="18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Levitating the Pentagon 1967</a:t>
            </a:r>
            <a:endParaRPr lang="en-US" dirty="0"/>
          </a:p>
        </p:txBody>
      </p:sp>
      <p:pic>
        <p:nvPicPr>
          <p:cNvPr id="4" name="Content Placeholder 3" descr="1967_par37859_comp.jpg"/>
          <p:cNvPicPr>
            <a:picLocks noGrp="1" noChangeAspect="1"/>
          </p:cNvPicPr>
          <p:nvPr>
            <p:ph idx="1"/>
          </p:nvPr>
        </p:nvPicPr>
        <p:blipFill>
          <a:blip r:embed="rId2"/>
          <a:srcRect l="-10452" r="-10452"/>
          <a:stretch>
            <a:fillRect/>
          </a:stretch>
        </p:blipFill>
        <p:spPr>
          <a:xfrm>
            <a:off x="381000" y="1524000"/>
            <a:ext cx="8229600" cy="4530725"/>
          </a:xfrm>
        </p:spPr>
      </p:pic>
      <p:sp>
        <p:nvSpPr>
          <p:cNvPr id="5" name="TextBox 4"/>
          <p:cNvSpPr txBox="1"/>
          <p:nvPr/>
        </p:nvSpPr>
        <p:spPr>
          <a:xfrm>
            <a:off x="2323765" y="6172200"/>
            <a:ext cx="4021241" cy="369332"/>
          </a:xfrm>
          <a:prstGeom prst="rect">
            <a:avLst/>
          </a:prstGeom>
          <a:noFill/>
        </p:spPr>
        <p:txBody>
          <a:bodyPr wrap="none" rtlCol="0">
            <a:spAutoFit/>
          </a:bodyPr>
          <a:lstStyle/>
          <a:p>
            <a:r>
              <a:rPr lang="en-US" dirty="0" smtClean="0"/>
              <a:t>Steve is in the blurry part of the photo</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Where is Steve? With Silvia Beach</a:t>
            </a:r>
            <a:endParaRPr lang="en-US" sz="3600" dirty="0"/>
          </a:p>
        </p:txBody>
      </p:sp>
      <p:pic>
        <p:nvPicPr>
          <p:cNvPr id="4" name="Content Placeholder 3" descr="Slide60.jpg"/>
          <p:cNvPicPr>
            <a:picLocks noGrp="1" noChangeAspect="1"/>
          </p:cNvPicPr>
          <p:nvPr>
            <p:ph idx="1"/>
          </p:nvPr>
        </p:nvPicPr>
        <p:blipFill>
          <a:blip r:embed="rId2"/>
          <a:srcRect l="-18115" r="-18115"/>
          <a:stretch>
            <a:fillRect/>
          </a:stretch>
        </p:blipFill>
        <p:spPr>
          <a:xfrm>
            <a:off x="-990600" y="1371600"/>
            <a:ext cx="9403331" cy="4876800"/>
          </a:xfrm>
        </p:spPr>
      </p:pic>
      <p:sp>
        <p:nvSpPr>
          <p:cNvPr id="5" name="TextBox 4"/>
          <p:cNvSpPr txBox="1"/>
          <p:nvPr/>
        </p:nvSpPr>
        <p:spPr>
          <a:xfrm>
            <a:off x="6324600" y="4191000"/>
            <a:ext cx="2362200" cy="1477328"/>
          </a:xfrm>
          <a:prstGeom prst="rect">
            <a:avLst/>
          </a:prstGeom>
          <a:noFill/>
        </p:spPr>
        <p:txBody>
          <a:bodyPr wrap="square" rtlCol="0">
            <a:spAutoFit/>
          </a:bodyPr>
          <a:lstStyle/>
          <a:p>
            <a:pPr algn="l"/>
            <a:r>
              <a:rPr lang="en-US" dirty="0" smtClean="0"/>
              <a:t>After the meeting</a:t>
            </a:r>
          </a:p>
          <a:p>
            <a:pPr algn="l"/>
            <a:r>
              <a:rPr lang="en-US" dirty="0" smtClean="0"/>
              <a:t>Founders came to </a:t>
            </a:r>
          </a:p>
          <a:p>
            <a:pPr algn="l"/>
            <a:r>
              <a:rPr lang="en-US" dirty="0" smtClean="0"/>
              <a:t>Steve’s</a:t>
            </a:r>
          </a:p>
          <a:p>
            <a:pPr algn="l"/>
            <a:r>
              <a:rPr lang="en-US" dirty="0" smtClean="0"/>
              <a:t>Place to figure </a:t>
            </a:r>
          </a:p>
          <a:p>
            <a:pPr algn="l"/>
            <a:r>
              <a:rPr lang="en-US" dirty="0" smtClean="0"/>
              <a:t>out next steps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Zenger Farm: 1995</a:t>
            </a:r>
            <a:endParaRPr lang="en-US" dirty="0"/>
          </a:p>
        </p:txBody>
      </p:sp>
      <p:pic>
        <p:nvPicPr>
          <p:cNvPr id="5" name="Content Placeholder 4" descr="zenger1.jpg"/>
          <p:cNvPicPr>
            <a:picLocks noGrp="1" noChangeAspect="1"/>
          </p:cNvPicPr>
          <p:nvPr>
            <p:ph idx="1"/>
          </p:nvPr>
        </p:nvPicPr>
        <p:blipFill>
          <a:blip r:embed="rId2"/>
          <a:srcRect l="-10058" r="-10058"/>
          <a:stretch>
            <a:fillRect/>
          </a:stretch>
        </p:blipFill>
        <p:spPr>
          <a:xfrm>
            <a:off x="457200" y="1219200"/>
            <a:ext cx="8229600" cy="4530725"/>
          </a:xfrm>
        </p:spPr>
      </p:pic>
      <p:sp>
        <p:nvSpPr>
          <p:cNvPr id="4" name="TextBox 3"/>
          <p:cNvSpPr txBox="1"/>
          <p:nvPr/>
        </p:nvSpPr>
        <p:spPr>
          <a:xfrm>
            <a:off x="1511933" y="6019800"/>
            <a:ext cx="5978319" cy="584776"/>
          </a:xfrm>
          <a:prstGeom prst="rect">
            <a:avLst/>
          </a:prstGeom>
          <a:noFill/>
        </p:spPr>
        <p:txBody>
          <a:bodyPr wrap="none" rtlCol="0">
            <a:spAutoFit/>
          </a:bodyPr>
          <a:lstStyle/>
          <a:p>
            <a:r>
              <a:rPr lang="en-US" sz="1600" dirty="0" smtClean="0"/>
              <a:t>Early Occupier/Fireweed Steve Convened meetings to chart the </a:t>
            </a:r>
          </a:p>
          <a:p>
            <a:r>
              <a:rPr lang="en-US" sz="1600" dirty="0" smtClean="0"/>
              <a:t>Future Agricultural Education Center</a:t>
            </a:r>
            <a:endParaRPr lang="en-US" sz="1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Sylvia Beach and Revisionist History</a:t>
            </a:r>
            <a:endParaRPr lang="en-US" dirty="0">
              <a:solidFill>
                <a:srgbClr val="FF0000"/>
              </a:solidFill>
            </a:endParaRPr>
          </a:p>
        </p:txBody>
      </p:sp>
      <p:pic>
        <p:nvPicPr>
          <p:cNvPr id="4" name="Content Placeholder 3" descr="James_Joyce_with_Sylvia_Beach_at_Shakespeare_&amp;_Co_Paris_1920.jpg"/>
          <p:cNvPicPr>
            <a:picLocks noGrp="1" noChangeAspect="1"/>
          </p:cNvPicPr>
          <p:nvPr>
            <p:ph idx="1"/>
          </p:nvPr>
        </p:nvPicPr>
        <p:blipFill>
          <a:blip r:embed="rId2"/>
          <a:srcRect l="-9837" r="-9837"/>
          <a:stretch>
            <a:fillRect/>
          </a:stretch>
        </p:blipFill>
        <p:spPr/>
      </p:pic>
      <p:sp>
        <p:nvSpPr>
          <p:cNvPr id="5" name="TextBox 4"/>
          <p:cNvSpPr txBox="1"/>
          <p:nvPr/>
        </p:nvSpPr>
        <p:spPr>
          <a:xfrm>
            <a:off x="2971800" y="6248400"/>
            <a:ext cx="3379463" cy="369332"/>
          </a:xfrm>
          <a:prstGeom prst="rect">
            <a:avLst/>
          </a:prstGeom>
          <a:noFill/>
        </p:spPr>
        <p:txBody>
          <a:bodyPr wrap="none" rtlCol="0">
            <a:spAutoFit/>
          </a:bodyPr>
          <a:lstStyle/>
          <a:p>
            <a:r>
              <a:rPr lang="en-US" dirty="0" smtClean="0"/>
              <a:t>Sylvia Beach and James Joyce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Revisionist History: </a:t>
            </a:r>
            <a:r>
              <a:rPr lang="en-US" dirty="0" err="1" smtClean="0"/>
              <a:t>Tideman</a:t>
            </a:r>
            <a:r>
              <a:rPr lang="en-US" dirty="0" smtClean="0"/>
              <a:t> Johnson Park</a:t>
            </a:r>
            <a:endParaRPr lang="en-US" dirty="0"/>
          </a:p>
        </p:txBody>
      </p:sp>
      <p:pic>
        <p:nvPicPr>
          <p:cNvPr id="4" name="Content Placeholder 3" descr="tidemanParkSign.jpg"/>
          <p:cNvPicPr>
            <a:picLocks noGrp="1" noChangeAspect="1"/>
          </p:cNvPicPr>
          <p:nvPr>
            <p:ph idx="1"/>
          </p:nvPr>
        </p:nvPicPr>
        <p:blipFill>
          <a:blip r:embed="rId2"/>
          <a:srcRect l="-18115" r="-18115"/>
          <a:stretch>
            <a:fillRect/>
          </a:stretch>
        </p:blipFill>
        <p:spPr>
          <a:xfrm>
            <a:off x="762000" y="2286000"/>
            <a:ext cx="7058886" cy="388620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277813"/>
            <a:ext cx="8229600" cy="941387"/>
          </a:xfrm>
        </p:spPr>
        <p:txBody>
          <a:bodyPr/>
          <a:lstStyle/>
          <a:p>
            <a:pPr eaLnBrk="1" hangingPunct="1"/>
            <a:r>
              <a:rPr lang="en-US" sz="5400" b="0" smtClean="0">
                <a:solidFill>
                  <a:schemeClr val="tx1"/>
                </a:solidFill>
                <a:effectLst/>
                <a:latin typeface="Palatino" pitchFamily="-110" charset="0"/>
                <a:ea typeface="ＭＳ Ｐゴシック" pitchFamily="-110" charset="-128"/>
                <a:cs typeface="ＭＳ Ｐゴシック" pitchFamily="-110" charset="-128"/>
              </a:rPr>
              <a:t>Portland Honors</a:t>
            </a:r>
            <a:endParaRPr lang="en-US" b="0" smtClean="0">
              <a:solidFill>
                <a:schemeClr val="tx1"/>
              </a:solidFill>
              <a:effectLst/>
              <a:latin typeface="Palatino" pitchFamily="-110" charset="0"/>
              <a:ea typeface="ＭＳ Ｐゴシック" pitchFamily="-110" charset="-128"/>
              <a:cs typeface="ＭＳ Ｐゴシック" pitchFamily="-110" charset="-128"/>
            </a:endParaRPr>
          </a:p>
        </p:txBody>
      </p:sp>
      <p:sp>
        <p:nvSpPr>
          <p:cNvPr id="966659" name="Rectangle 3"/>
          <p:cNvSpPr>
            <a:spLocks noGrp="1" noChangeArrowheads="1"/>
          </p:cNvSpPr>
          <p:nvPr>
            <p:ph type="body" idx="1"/>
          </p:nvPr>
        </p:nvSpPr>
        <p:spPr>
          <a:xfrm>
            <a:off x="457200" y="1295400"/>
            <a:ext cx="8229600" cy="5334000"/>
          </a:xfrm>
        </p:spPr>
        <p:txBody>
          <a:bodyPr/>
          <a:lstStyle/>
          <a:p>
            <a:pPr eaLnBrk="1" hangingPunct="1">
              <a:lnSpc>
                <a:spcPct val="90000"/>
              </a:lnSpc>
              <a:buFont typeface="Wingdings" pitchFamily="-109" charset="2"/>
              <a:buChar char="Ø"/>
              <a:defRPr/>
            </a:pPr>
            <a:r>
              <a:rPr lang="en-US" dirty="0"/>
              <a:t>Best Bicycling city </a:t>
            </a:r>
            <a:r>
              <a:rPr lang="en-US" sz="1800" dirty="0"/>
              <a:t>(Bicycling magazine)</a:t>
            </a:r>
            <a:endParaRPr lang="en-US" dirty="0"/>
          </a:p>
          <a:p>
            <a:pPr eaLnBrk="1" hangingPunct="1">
              <a:lnSpc>
                <a:spcPct val="90000"/>
              </a:lnSpc>
              <a:buFont typeface="Wingdings" pitchFamily="-109" charset="2"/>
              <a:buChar char="Ø"/>
              <a:defRPr/>
            </a:pPr>
            <a:r>
              <a:rPr lang="en-US" dirty="0"/>
              <a:t>Best Walking City </a:t>
            </a:r>
            <a:r>
              <a:rPr lang="en-US" sz="1800" dirty="0"/>
              <a:t>(Prevention magazine)</a:t>
            </a:r>
            <a:endParaRPr lang="en-US" dirty="0"/>
          </a:p>
          <a:p>
            <a:pPr eaLnBrk="1" hangingPunct="1">
              <a:lnSpc>
                <a:spcPct val="90000"/>
              </a:lnSpc>
              <a:buFont typeface="Wingdings" pitchFamily="-109" charset="2"/>
              <a:buChar char="Ø"/>
              <a:defRPr/>
            </a:pPr>
            <a:r>
              <a:rPr lang="en-US" dirty="0"/>
              <a:t>Most Sustainable Policies </a:t>
            </a:r>
            <a:r>
              <a:rPr lang="en-US" sz="1800" dirty="0"/>
              <a:t>(</a:t>
            </a:r>
            <a:r>
              <a:rPr lang="en-US" sz="1800" dirty="0" err="1"/>
              <a:t>SustainLane</a:t>
            </a:r>
            <a:r>
              <a:rPr lang="en-US" sz="1800" dirty="0"/>
              <a:t>)</a:t>
            </a:r>
            <a:endParaRPr lang="en-US" dirty="0"/>
          </a:p>
          <a:p>
            <a:pPr eaLnBrk="1" hangingPunct="1">
              <a:lnSpc>
                <a:spcPct val="90000"/>
              </a:lnSpc>
              <a:buFont typeface="Wingdings" pitchFamily="-109" charset="2"/>
              <a:buChar char="Ø"/>
              <a:defRPr/>
            </a:pPr>
            <a:r>
              <a:rPr lang="en-US" dirty="0"/>
              <a:t>Most Vegetarian Friendly </a:t>
            </a:r>
            <a:r>
              <a:rPr lang="en-US" sz="1800" dirty="0"/>
              <a:t>(Vegetarian magazine)</a:t>
            </a:r>
          </a:p>
          <a:p>
            <a:pPr eaLnBrk="1" hangingPunct="1">
              <a:lnSpc>
                <a:spcPct val="90000"/>
              </a:lnSpc>
              <a:buFont typeface="Wingdings" pitchFamily="-109" charset="2"/>
              <a:buChar char="Ø"/>
              <a:defRPr/>
            </a:pPr>
            <a:r>
              <a:rPr lang="en-US" dirty="0"/>
              <a:t>8</a:t>
            </a:r>
            <a:r>
              <a:rPr lang="en-US" baseline="30000" dirty="0"/>
              <a:t>th</a:t>
            </a:r>
            <a:r>
              <a:rPr lang="en-US" dirty="0"/>
              <a:t> most artists per capita in USA</a:t>
            </a:r>
          </a:p>
          <a:p>
            <a:pPr eaLnBrk="1" hangingPunct="1">
              <a:lnSpc>
                <a:spcPct val="90000"/>
              </a:lnSpc>
              <a:buFont typeface="Wingdings" pitchFamily="-109" charset="2"/>
              <a:buChar char="Ø"/>
              <a:defRPr/>
            </a:pPr>
            <a:r>
              <a:rPr lang="en-US" dirty="0"/>
              <a:t>Most woman-owned businesses </a:t>
            </a:r>
            <a:r>
              <a:rPr lang="en-US" sz="1400" dirty="0"/>
              <a:t>(SBA)</a:t>
            </a:r>
          </a:p>
          <a:p>
            <a:pPr eaLnBrk="1" hangingPunct="1">
              <a:lnSpc>
                <a:spcPct val="90000"/>
              </a:lnSpc>
              <a:buFont typeface="Wingdings" pitchFamily="-109" charset="2"/>
              <a:buChar char="Ø"/>
              <a:defRPr/>
            </a:pPr>
            <a:r>
              <a:rPr lang="en-US" dirty="0"/>
              <a:t>One of the most attractive for young creative class </a:t>
            </a:r>
            <a:r>
              <a:rPr lang="en-US" sz="1600" dirty="0"/>
              <a:t>(</a:t>
            </a:r>
            <a:r>
              <a:rPr lang="en-US" sz="1600" i="1" dirty="0"/>
              <a:t>Rise of Creative Class</a:t>
            </a:r>
            <a:r>
              <a:rPr lang="en-US" i="1" dirty="0"/>
              <a:t>)</a:t>
            </a:r>
            <a:endParaRPr lang="en-US" dirty="0" smtClean="0"/>
          </a:p>
          <a:p>
            <a:pPr eaLnBrk="1" hangingPunct="1">
              <a:lnSpc>
                <a:spcPct val="90000"/>
              </a:lnSpc>
              <a:buFont typeface="Wingdings" pitchFamily="-109" charset="2"/>
              <a:buChar char="Ø"/>
              <a:defRPr/>
            </a:pPr>
            <a:r>
              <a:rPr lang="en-US" dirty="0" smtClean="0"/>
              <a:t>And, </a:t>
            </a:r>
            <a:r>
              <a:rPr lang="en-US" dirty="0"/>
              <a:t>one of the five best cities for elders </a:t>
            </a:r>
            <a:r>
              <a:rPr lang="en-US" sz="1600" dirty="0"/>
              <a:t>(AARP)</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6172200" cy="911225"/>
          </a:xfrm>
        </p:spPr>
        <p:txBody>
          <a:bodyPr/>
          <a:lstStyle/>
          <a:p>
            <a:r>
              <a:rPr lang="en-US" sz="3600" dirty="0" smtClean="0"/>
              <a:t>Resonance of Stories</a:t>
            </a:r>
            <a:endParaRPr lang="en-US" sz="3600" dirty="0"/>
          </a:p>
        </p:txBody>
      </p:sp>
      <p:pic>
        <p:nvPicPr>
          <p:cNvPr id="6" name="Content Placeholder 5" descr="MtJeffMeadow.jpg"/>
          <p:cNvPicPr>
            <a:picLocks noGrp="1" noChangeAspect="1"/>
          </p:cNvPicPr>
          <p:nvPr>
            <p:ph idx="1"/>
          </p:nvPr>
        </p:nvPicPr>
        <p:blipFill>
          <a:blip r:embed="rId2"/>
          <a:srcRect l="-18115" r="-18115"/>
          <a:stretch>
            <a:fillRect/>
          </a:stretch>
        </p:blipFill>
        <p:spPr>
          <a:xfrm>
            <a:off x="-533400" y="2362200"/>
            <a:ext cx="6096000" cy="3356093"/>
          </a:xfrm>
        </p:spPr>
      </p:pic>
      <p:pic>
        <p:nvPicPr>
          <p:cNvPr id="4" name="Content Placeholder 3" descr="images-1.jpeg"/>
          <p:cNvPicPr>
            <a:picLocks noChangeAspect="1"/>
          </p:cNvPicPr>
          <p:nvPr/>
        </p:nvPicPr>
        <p:blipFill>
          <a:blip r:embed="rId3"/>
          <a:srcRect l="-40252" r="-40252"/>
          <a:stretch>
            <a:fillRect/>
          </a:stretch>
        </p:blipFill>
        <p:spPr bwMode="black">
          <a:xfrm>
            <a:off x="6781800" y="228600"/>
            <a:ext cx="2768190" cy="1524000"/>
          </a:xfrm>
          <a:prstGeom prst="rect">
            <a:avLst/>
          </a:prstGeom>
          <a:noFill/>
          <a:ln w="9525">
            <a:noFill/>
            <a:miter lim="800000"/>
            <a:headEnd/>
            <a:tailEnd/>
          </a:ln>
          <a:effectLst/>
        </p:spPr>
      </p:pic>
      <p:pic>
        <p:nvPicPr>
          <p:cNvPr id="5" name="Picture 4" descr="images.jpeg"/>
          <p:cNvPicPr>
            <a:picLocks noChangeAspect="1"/>
          </p:cNvPicPr>
          <p:nvPr/>
        </p:nvPicPr>
        <p:blipFill>
          <a:blip r:embed="rId4"/>
          <a:stretch>
            <a:fillRect/>
          </a:stretch>
        </p:blipFill>
        <p:spPr>
          <a:xfrm>
            <a:off x="228600" y="304800"/>
            <a:ext cx="2057400" cy="1647559"/>
          </a:xfrm>
          <a:prstGeom prst="rect">
            <a:avLst/>
          </a:prstGeom>
        </p:spPr>
      </p:pic>
      <p:pic>
        <p:nvPicPr>
          <p:cNvPr id="7" name="Picture 6" descr="ontopOfWorld1.jpg"/>
          <p:cNvPicPr>
            <a:picLocks noChangeAspect="1"/>
          </p:cNvPicPr>
          <p:nvPr/>
        </p:nvPicPr>
        <p:blipFill>
          <a:blip r:embed="rId5"/>
          <a:stretch>
            <a:fillRect/>
          </a:stretch>
        </p:blipFill>
        <p:spPr>
          <a:xfrm>
            <a:off x="4191000" y="3200400"/>
            <a:ext cx="4571998" cy="3428999"/>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p:txBody>
          <a:bodyPr/>
          <a:lstStyle/>
          <a:p>
            <a:pPr eaLnBrk="1" hangingPunct="1">
              <a:defRPr/>
            </a:pPr>
            <a:r>
              <a:rPr lang="en-US" altLang="ja-JP" dirty="0" smtClean="0">
                <a:ea typeface="ＭＳ Ｐゴシック" pitchFamily="-107" charset="-128"/>
                <a:cs typeface="ＭＳ Ｐゴシック" pitchFamily="-107" charset="-128"/>
              </a:rPr>
              <a:t>Leaders and the Grassroots</a:t>
            </a:r>
            <a:endParaRPr lang="en-US" altLang="ja-JP" dirty="0">
              <a:ea typeface="ＭＳ Ｐゴシック" pitchFamily="-107" charset="-128"/>
              <a:cs typeface="ＭＳ Ｐゴシック" pitchFamily="-107" charset="-128"/>
            </a:endParaRPr>
          </a:p>
        </p:txBody>
      </p:sp>
      <p:graphicFrame>
        <p:nvGraphicFramePr>
          <p:cNvPr id="80898" name="Object 2"/>
          <p:cNvGraphicFramePr>
            <a:graphicFrameLocks noChangeAspect="1"/>
          </p:cNvGraphicFramePr>
          <p:nvPr>
            <p:ph type="tbl" idx="1"/>
          </p:nvPr>
        </p:nvGraphicFramePr>
        <p:xfrm>
          <a:off x="609600" y="2667000"/>
          <a:ext cx="8229600" cy="2468562"/>
        </p:xfrm>
        <a:graphic>
          <a:graphicData uri="http://schemas.openxmlformats.org/presentationml/2006/ole">
            <p:oleObj spid="_x0000_s5142530" name="Worksheet" r:id="rId4" imgW="8726424" imgH="2618232" progId="Excel.Sheet.8">
              <p:embed/>
            </p:oleObj>
          </a:graphicData>
        </a:graphic>
      </p:graphicFrame>
      <p:sp>
        <p:nvSpPr>
          <p:cNvPr id="4" name="Rectangle 3"/>
          <p:cNvSpPr/>
          <p:nvPr/>
        </p:nvSpPr>
        <p:spPr bwMode="auto">
          <a:xfrm>
            <a:off x="5410200" y="2286000"/>
            <a:ext cx="3733800" cy="3048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p:txBody>
          <a:bodyPr/>
          <a:lstStyle/>
          <a:p>
            <a:pPr eaLnBrk="1" hangingPunct="1">
              <a:defRPr/>
            </a:pPr>
            <a:r>
              <a:rPr lang="en-US" altLang="ja-JP" dirty="0" smtClean="0">
                <a:ea typeface="ＭＳ Ｐゴシック" pitchFamily="-107" charset="-128"/>
                <a:cs typeface="ＭＳ Ｐゴシック" pitchFamily="-107" charset="-128"/>
              </a:rPr>
              <a:t>Leaders and the Grassroots</a:t>
            </a:r>
            <a:endParaRPr lang="en-US" altLang="ja-JP" dirty="0">
              <a:ea typeface="ＭＳ Ｐゴシック" pitchFamily="-107" charset="-128"/>
              <a:cs typeface="ＭＳ Ｐゴシック" pitchFamily="-107" charset="-128"/>
            </a:endParaRPr>
          </a:p>
        </p:txBody>
      </p:sp>
      <p:graphicFrame>
        <p:nvGraphicFramePr>
          <p:cNvPr id="80898" name="Object 2"/>
          <p:cNvGraphicFramePr>
            <a:graphicFrameLocks noChangeAspect="1"/>
          </p:cNvGraphicFramePr>
          <p:nvPr>
            <p:ph type="tbl" idx="1"/>
          </p:nvPr>
        </p:nvGraphicFramePr>
        <p:xfrm>
          <a:off x="457200" y="2630488"/>
          <a:ext cx="8229600" cy="2468562"/>
        </p:xfrm>
        <a:graphic>
          <a:graphicData uri="http://schemas.openxmlformats.org/presentationml/2006/ole">
            <p:oleObj spid="_x0000_s5144578" name="Worksheet" r:id="rId4" imgW="8726424" imgH="2618232" progId="Excel.Sheet.8">
              <p:embed/>
            </p:oleObj>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5400" dirty="0" smtClean="0">
                <a:solidFill>
                  <a:srgbClr val="FF0000"/>
                </a:solidFill>
              </a:rPr>
              <a:t>Social Movement Stories</a:t>
            </a:r>
            <a:endParaRPr lang="en-US" sz="5400" dirty="0">
              <a:solidFill>
                <a:srgbClr val="FF0000"/>
              </a:solidFill>
            </a:endParaRP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r>
              <a:rPr lang="en-US" sz="3200" dirty="0" smtClean="0"/>
              <a:t>Origins of Metro’s Recycling Program</a:t>
            </a:r>
            <a:endParaRPr lang="en-US" sz="3200" dirty="0"/>
          </a:p>
        </p:txBody>
      </p:sp>
      <p:sp>
        <p:nvSpPr>
          <p:cNvPr id="5" name="TextBox 4"/>
          <p:cNvSpPr txBox="1"/>
          <p:nvPr/>
        </p:nvSpPr>
        <p:spPr>
          <a:xfrm>
            <a:off x="609600" y="6248400"/>
            <a:ext cx="7857026" cy="369332"/>
          </a:xfrm>
          <a:prstGeom prst="rect">
            <a:avLst/>
          </a:prstGeom>
          <a:noFill/>
        </p:spPr>
        <p:txBody>
          <a:bodyPr wrap="none" rtlCol="0">
            <a:spAutoFit/>
          </a:bodyPr>
          <a:lstStyle/>
          <a:p>
            <a:r>
              <a:rPr lang="en-US" dirty="0" smtClean="0"/>
              <a:t>Does Metro know the woman on the right Started their Recycling Program?</a:t>
            </a:r>
            <a:endParaRPr lang="en-US" dirty="0"/>
          </a:p>
        </p:txBody>
      </p:sp>
      <p:pic>
        <p:nvPicPr>
          <p:cNvPr id="7" name="Content Placeholder 6" descr="cathyDorothyS.jpeg"/>
          <p:cNvPicPr>
            <a:picLocks noGrp="1" noChangeAspect="1"/>
          </p:cNvPicPr>
          <p:nvPr>
            <p:ph idx="1"/>
          </p:nvPr>
        </p:nvPicPr>
        <p:blipFill>
          <a:blip r:embed="rId2"/>
          <a:srcRect l="-41355" r="-41355"/>
          <a:stretch>
            <a:fillRect/>
          </a:stretch>
        </p:blipFill>
        <p:spPr>
          <a:xfrm>
            <a:off x="-1295400" y="1295400"/>
            <a:ext cx="8229600" cy="4530725"/>
          </a:xfrm>
        </p:spPr>
      </p:pic>
      <p:sp>
        <p:nvSpPr>
          <p:cNvPr id="8" name="TextBox 7"/>
          <p:cNvSpPr txBox="1"/>
          <p:nvPr/>
        </p:nvSpPr>
        <p:spPr>
          <a:xfrm>
            <a:off x="5181600" y="5181600"/>
            <a:ext cx="2348920" cy="646331"/>
          </a:xfrm>
          <a:prstGeom prst="rect">
            <a:avLst/>
          </a:prstGeom>
          <a:noFill/>
        </p:spPr>
        <p:txBody>
          <a:bodyPr wrap="none" rtlCol="0">
            <a:spAutoFit/>
          </a:bodyPr>
          <a:lstStyle/>
          <a:p>
            <a:r>
              <a:rPr lang="en-US" dirty="0" smtClean="0"/>
              <a:t>Catherine Johnson</a:t>
            </a:r>
          </a:p>
          <a:p>
            <a:r>
              <a:rPr lang="en-US" dirty="0" smtClean="0"/>
              <a:t>And Dorothy Stafford</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381000"/>
            <a:ext cx="5257800" cy="1139825"/>
          </a:xfrm>
        </p:spPr>
        <p:txBody>
          <a:bodyPr/>
          <a:lstStyle/>
          <a:p>
            <a:r>
              <a:rPr lang="en-US" dirty="0" smtClean="0"/>
              <a:t>Artisan Economy</a:t>
            </a:r>
            <a:endParaRPr lang="en-US" dirty="0"/>
          </a:p>
        </p:txBody>
      </p:sp>
      <p:pic>
        <p:nvPicPr>
          <p:cNvPr id="4" name="Content Placeholder 3" descr="photo[1].JPG"/>
          <p:cNvPicPr>
            <a:picLocks noGrp="1" noChangeAspect="1"/>
          </p:cNvPicPr>
          <p:nvPr>
            <p:ph idx="1"/>
          </p:nvPr>
        </p:nvPicPr>
        <p:blipFill>
          <a:blip r:embed="rId2"/>
          <a:srcRect l="-17831" r="-17831"/>
          <a:stretch>
            <a:fillRect/>
          </a:stretch>
        </p:blipFill>
        <p:spPr>
          <a:xfrm rot="5400000">
            <a:off x="-869083" y="792882"/>
            <a:ext cx="5562600" cy="3062435"/>
          </a:xfrm>
        </p:spPr>
      </p:pic>
      <p:pic>
        <p:nvPicPr>
          <p:cNvPr id="5" name="Picture 4" descr="Unknown-1.jpeg"/>
          <p:cNvPicPr>
            <a:picLocks noChangeAspect="1"/>
          </p:cNvPicPr>
          <p:nvPr/>
        </p:nvPicPr>
        <p:blipFill>
          <a:blip r:embed="rId3"/>
          <a:stretch>
            <a:fillRect/>
          </a:stretch>
        </p:blipFill>
        <p:spPr>
          <a:xfrm>
            <a:off x="7010400" y="4267200"/>
            <a:ext cx="1712293" cy="2286000"/>
          </a:xfrm>
          <a:prstGeom prst="rect">
            <a:avLst/>
          </a:prstGeom>
        </p:spPr>
      </p:pic>
      <p:pic>
        <p:nvPicPr>
          <p:cNvPr id="6" name="Picture 5" descr="images-1.jpeg"/>
          <p:cNvPicPr>
            <a:picLocks noChangeAspect="1"/>
          </p:cNvPicPr>
          <p:nvPr/>
        </p:nvPicPr>
        <p:blipFill>
          <a:blip r:embed="rId4"/>
          <a:stretch>
            <a:fillRect/>
          </a:stretch>
        </p:blipFill>
        <p:spPr>
          <a:xfrm>
            <a:off x="4572000" y="1600200"/>
            <a:ext cx="3472206" cy="2590800"/>
          </a:xfrm>
          <a:prstGeom prst="rect">
            <a:avLst/>
          </a:prstGeom>
        </p:spPr>
      </p:pic>
      <p:pic>
        <p:nvPicPr>
          <p:cNvPr id="7" name="Picture 6" descr="Unknown.jpeg"/>
          <p:cNvPicPr>
            <a:picLocks noChangeAspect="1"/>
          </p:cNvPicPr>
          <p:nvPr/>
        </p:nvPicPr>
        <p:blipFill>
          <a:blip r:embed="rId5"/>
          <a:stretch>
            <a:fillRect/>
          </a:stretch>
        </p:blipFill>
        <p:spPr>
          <a:xfrm>
            <a:off x="4267200" y="4876800"/>
            <a:ext cx="2590800" cy="1701585"/>
          </a:xfrm>
          <a:prstGeom prst="rect">
            <a:avLst/>
          </a:prstGeom>
        </p:spPr>
      </p:pic>
      <p:pic>
        <p:nvPicPr>
          <p:cNvPr id="9" name="Picture 8" descr="images-2.jpeg"/>
          <p:cNvPicPr>
            <a:picLocks noChangeAspect="1"/>
          </p:cNvPicPr>
          <p:nvPr/>
        </p:nvPicPr>
        <p:blipFill>
          <a:blip r:embed="rId6"/>
          <a:stretch>
            <a:fillRect/>
          </a:stretch>
        </p:blipFill>
        <p:spPr>
          <a:xfrm>
            <a:off x="685800" y="4552132"/>
            <a:ext cx="2209800" cy="219997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12787"/>
          </a:xfrm>
        </p:spPr>
        <p:txBody>
          <a:bodyPr/>
          <a:lstStyle/>
          <a:p>
            <a:r>
              <a:rPr lang="en-US" dirty="0" smtClean="0"/>
              <a:t>Origins</a:t>
            </a:r>
            <a:endParaRPr lang="en-US" dirty="0"/>
          </a:p>
        </p:txBody>
      </p:sp>
      <p:pic>
        <p:nvPicPr>
          <p:cNvPr id="4" name="Content Placeholder 3" descr="images.jpeg"/>
          <p:cNvPicPr>
            <a:picLocks noGrp="1" noChangeAspect="1"/>
          </p:cNvPicPr>
          <p:nvPr>
            <p:ph idx="1"/>
          </p:nvPr>
        </p:nvPicPr>
        <p:blipFill>
          <a:blip r:embed="rId2"/>
          <a:srcRect l="-10437" r="-10437"/>
          <a:stretch>
            <a:fillRect/>
          </a:stretch>
        </p:blipFill>
        <p:spPr>
          <a:xfrm>
            <a:off x="990600" y="1066800"/>
            <a:ext cx="4267200" cy="2349265"/>
          </a:xfrm>
        </p:spPr>
      </p:pic>
      <p:pic>
        <p:nvPicPr>
          <p:cNvPr id="5" name="Picture 4" descr="images-1.jpeg"/>
          <p:cNvPicPr>
            <a:picLocks noChangeAspect="1"/>
          </p:cNvPicPr>
          <p:nvPr/>
        </p:nvPicPr>
        <p:blipFill>
          <a:blip r:embed="rId3"/>
          <a:stretch>
            <a:fillRect/>
          </a:stretch>
        </p:blipFill>
        <p:spPr>
          <a:xfrm>
            <a:off x="5181600" y="3962400"/>
            <a:ext cx="3416300" cy="2387600"/>
          </a:xfrm>
          <a:prstGeom prst="rect">
            <a:avLst/>
          </a:prstGeom>
        </p:spPr>
      </p:pic>
      <p:pic>
        <p:nvPicPr>
          <p:cNvPr id="6" name="Picture 5" descr="images.jpeg"/>
          <p:cNvPicPr>
            <a:picLocks noChangeAspect="1"/>
          </p:cNvPicPr>
          <p:nvPr/>
        </p:nvPicPr>
        <p:blipFill>
          <a:blip r:embed="rId4"/>
          <a:stretch>
            <a:fillRect/>
          </a:stretch>
        </p:blipFill>
        <p:spPr>
          <a:xfrm>
            <a:off x="6248400" y="762000"/>
            <a:ext cx="2628900" cy="3086101"/>
          </a:xfrm>
          <a:prstGeom prst="rect">
            <a:avLst/>
          </a:prstGeom>
        </p:spPr>
      </p:pic>
      <p:pic>
        <p:nvPicPr>
          <p:cNvPr id="7" name="Picture 6" descr="Unknown.jpeg"/>
          <p:cNvPicPr>
            <a:picLocks noChangeAspect="1"/>
          </p:cNvPicPr>
          <p:nvPr/>
        </p:nvPicPr>
        <p:blipFill>
          <a:blip r:embed="rId5"/>
          <a:stretch>
            <a:fillRect/>
          </a:stretch>
        </p:blipFill>
        <p:spPr>
          <a:xfrm>
            <a:off x="457200" y="3352800"/>
            <a:ext cx="2540000" cy="32131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cs typeface="+mj-cs"/>
              </a:rPr>
              <a:t>Bike Political Economy</a:t>
            </a:r>
            <a:endParaRPr lang="en-US" dirty="0">
              <a:ea typeface="+mj-ea"/>
              <a:cs typeface="+mj-cs"/>
            </a:endParaRPr>
          </a:p>
        </p:txBody>
      </p:sp>
      <p:sp>
        <p:nvSpPr>
          <p:cNvPr id="3" name="Content Placeholder 2"/>
          <p:cNvSpPr>
            <a:spLocks noGrp="1"/>
          </p:cNvSpPr>
          <p:nvPr>
            <p:ph idx="1"/>
          </p:nvPr>
        </p:nvSpPr>
        <p:spPr/>
        <p:txBody>
          <a:bodyPr/>
          <a:lstStyle/>
          <a:p>
            <a:pPr eaLnBrk="1" hangingPunct="1">
              <a:buFont typeface="Wingdings" pitchFamily="-109" charset="2"/>
              <a:buChar char="Ø"/>
              <a:defRPr/>
            </a:pPr>
            <a:r>
              <a:rPr lang="en-US" dirty="0" smtClean="0">
                <a:ea typeface="+mn-ea"/>
                <a:cs typeface="+mn-cs"/>
              </a:rPr>
              <a:t>It is a $63 million dollar industry, employing 800 people.  Still a drop in the bucket of Portland’s $17 billion economy but growing</a:t>
            </a:r>
          </a:p>
          <a:p>
            <a:pPr eaLnBrk="1" hangingPunct="1">
              <a:buFont typeface="Wingdings" pitchFamily="-109" charset="2"/>
              <a:buChar char="Ø"/>
              <a:defRPr/>
            </a:pPr>
            <a:r>
              <a:rPr lang="en-US" dirty="0" smtClean="0"/>
              <a:t>Progressive local candidates bike vote critical</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6658" name="Rectangle 2"/>
          <p:cNvSpPr>
            <a:spLocks noGrp="1" noChangeArrowheads="1"/>
          </p:cNvSpPr>
          <p:nvPr>
            <p:ph type="title"/>
          </p:nvPr>
        </p:nvSpPr>
        <p:spPr>
          <a:xfrm>
            <a:off x="5867400" y="2133600"/>
            <a:ext cx="3276600" cy="1143000"/>
          </a:xfrm>
        </p:spPr>
        <p:txBody>
          <a:bodyPr/>
          <a:lstStyle/>
          <a:p>
            <a:pPr algn="l"/>
            <a:r>
              <a:rPr lang="en-US" sz="3600">
                <a:latin typeface="Helvetica" charset="0"/>
              </a:rPr>
              <a:t>Bicycle commuters increase</a:t>
            </a:r>
            <a:br>
              <a:rPr lang="en-US" sz="3600">
                <a:latin typeface="Helvetica" charset="0"/>
              </a:rPr>
            </a:br>
            <a:r>
              <a:rPr lang="en-US" sz="3600">
                <a:latin typeface="Helvetica" charset="0"/>
              </a:rPr>
              <a:t>500%</a:t>
            </a:r>
            <a:br>
              <a:rPr lang="en-US" sz="3600">
                <a:latin typeface="Helvetica" charset="0"/>
              </a:rPr>
            </a:br>
            <a:r>
              <a:rPr lang="en-US" sz="3600">
                <a:latin typeface="Helvetica" charset="0"/>
              </a:rPr>
              <a:t/>
            </a:r>
            <a:br>
              <a:rPr lang="en-US" sz="3600">
                <a:latin typeface="Helvetica" charset="0"/>
              </a:rPr>
            </a:br>
            <a:r>
              <a:rPr lang="en-US" sz="3600">
                <a:latin typeface="Helvetica" charset="0"/>
              </a:rPr>
              <a:t>10,000 bikers every day to downtown</a:t>
            </a:r>
            <a:endParaRPr lang="en-US" sz="3600"/>
          </a:p>
        </p:txBody>
      </p:sp>
      <p:pic>
        <p:nvPicPr>
          <p:cNvPr id="966659" name="Picture 3"/>
          <p:cNvPicPr>
            <a:picLocks noChangeAspect="1" noChangeArrowheads="1"/>
          </p:cNvPicPr>
          <p:nvPr/>
        </p:nvPicPr>
        <p:blipFill>
          <a:blip r:embed="rId3"/>
          <a:srcRect/>
          <a:stretch>
            <a:fillRect/>
          </a:stretch>
        </p:blipFill>
        <p:spPr bwMode="auto">
          <a:xfrm>
            <a:off x="304800" y="381000"/>
            <a:ext cx="5410200" cy="5029200"/>
          </a:xfrm>
          <a:prstGeom prst="rect">
            <a:avLst/>
          </a:prstGeom>
          <a:noFill/>
        </p:spPr>
      </p:pic>
      <p:sp>
        <p:nvSpPr>
          <p:cNvPr id="966660" name="Rectangle 4"/>
          <p:cNvSpPr>
            <a:spLocks noChangeArrowheads="1"/>
          </p:cNvSpPr>
          <p:nvPr/>
        </p:nvSpPr>
        <p:spPr bwMode="auto">
          <a:xfrm>
            <a:off x="381000" y="838200"/>
            <a:ext cx="1828800" cy="2819400"/>
          </a:xfrm>
          <a:prstGeom prst="rect">
            <a:avLst/>
          </a:prstGeom>
          <a:noFill/>
          <a:ln w="9525">
            <a:noFill/>
            <a:miter lim="800000"/>
            <a:headEnd/>
            <a:tailEnd/>
          </a:ln>
          <a:effectLst/>
        </p:spPr>
        <p:txBody>
          <a:bodyPr anchor="ctr">
            <a:prstTxWarp prst="textNoShape">
              <a:avLst/>
            </a:prstTxWarp>
          </a:bodyPr>
          <a:lstStyle/>
          <a:p>
            <a:pPr algn="l"/>
            <a:endParaRPr lang="en-US" sz="4400" b="1">
              <a:solidFill>
                <a:schemeClr val="tx2"/>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703387"/>
          </a:xfrm>
        </p:spPr>
        <p:txBody>
          <a:bodyPr/>
          <a:lstStyle/>
          <a:p>
            <a:r>
              <a:rPr lang="en-US" sz="3200" dirty="0" smtClean="0"/>
              <a:t>Birth of Reach and </a:t>
            </a:r>
            <a:r>
              <a:rPr lang="en-US" sz="3200" dirty="0" err="1" smtClean="0"/>
              <a:t>CDCs</a:t>
            </a:r>
            <a:r>
              <a:rPr lang="en-US" sz="3200" dirty="0" smtClean="0"/>
              <a:t> in Portland</a:t>
            </a:r>
            <a:br>
              <a:rPr lang="en-US" sz="3200" dirty="0" smtClean="0"/>
            </a:br>
            <a:r>
              <a:rPr lang="en-US" sz="3200" dirty="0" smtClean="0"/>
              <a:t>Southeast Portland Community Congress</a:t>
            </a:r>
            <a:endParaRPr lang="en-US" sz="3200" dirty="0"/>
          </a:p>
        </p:txBody>
      </p:sp>
      <p:sp>
        <p:nvSpPr>
          <p:cNvPr id="3" name="Content Placeholder 2"/>
          <p:cNvSpPr>
            <a:spLocks noGrp="1"/>
          </p:cNvSpPr>
          <p:nvPr>
            <p:ph idx="1"/>
          </p:nvPr>
        </p:nvSpPr>
        <p:spPr>
          <a:xfrm>
            <a:off x="1143000" y="1981200"/>
            <a:ext cx="6781800" cy="4114800"/>
          </a:xfrm>
        </p:spPr>
        <p:txBody>
          <a:bodyPr/>
          <a:lstStyle/>
          <a:p>
            <a:r>
              <a:rPr lang="en-US" sz="2400" dirty="0" smtClean="0"/>
              <a:t>Who was watching?  </a:t>
            </a:r>
          </a:p>
          <a:p>
            <a:r>
              <a:rPr lang="en-US" sz="2400" dirty="0" smtClean="0"/>
              <a:t>Answer: </a:t>
            </a:r>
          </a:p>
          <a:p>
            <a:r>
              <a:rPr lang="en-US" sz="2400" dirty="0" smtClean="0"/>
              <a:t>The Police Subversives Taskforce</a:t>
            </a:r>
          </a:p>
        </p:txBody>
      </p:sp>
      <p:pic>
        <p:nvPicPr>
          <p:cNvPr id="4" name="Picture 3" descr="images-1.jpeg"/>
          <p:cNvPicPr>
            <a:picLocks noChangeAspect="1"/>
          </p:cNvPicPr>
          <p:nvPr/>
        </p:nvPicPr>
        <p:blipFill>
          <a:blip r:embed="rId2"/>
          <a:stretch>
            <a:fillRect/>
          </a:stretch>
        </p:blipFill>
        <p:spPr>
          <a:xfrm>
            <a:off x="6553200" y="2133600"/>
            <a:ext cx="2247900" cy="3606800"/>
          </a:xfrm>
          <a:prstGeom prst="rect">
            <a:avLst/>
          </a:prstGeom>
        </p:spPr>
      </p:pic>
      <p:pic>
        <p:nvPicPr>
          <p:cNvPr id="5" name="Picture 4" descr="SCAN0044.jpg"/>
          <p:cNvPicPr>
            <a:picLocks noChangeAspect="1"/>
          </p:cNvPicPr>
          <p:nvPr/>
        </p:nvPicPr>
        <p:blipFill>
          <a:blip r:embed="rId3"/>
          <a:stretch>
            <a:fillRect/>
          </a:stretch>
        </p:blipFill>
        <p:spPr>
          <a:xfrm>
            <a:off x="1447800" y="3429000"/>
            <a:ext cx="4572000" cy="305752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Country in the City</a:t>
            </a:r>
            <a:endParaRPr lang="en-US" dirty="0"/>
          </a:p>
        </p:txBody>
      </p:sp>
      <p:sp>
        <p:nvSpPr>
          <p:cNvPr id="3" name="Content Placeholder 2"/>
          <p:cNvSpPr>
            <a:spLocks noGrp="1"/>
          </p:cNvSpPr>
          <p:nvPr>
            <p:ph idx="1"/>
          </p:nvPr>
        </p:nvSpPr>
        <p:spPr/>
        <p:txBody>
          <a:bodyPr/>
          <a:lstStyle/>
          <a:p>
            <a:r>
              <a:rPr lang="en-US" dirty="0" smtClean="0"/>
              <a:t>Progressive establishment at first resisted</a:t>
            </a:r>
          </a:p>
          <a:p>
            <a:r>
              <a:rPr lang="en-US" dirty="0" smtClean="0"/>
              <a:t>Citizens, including Godfather of urban green Mike Houck had to initiate </a:t>
            </a:r>
            <a:endParaRPr lang="en-US" dirty="0"/>
          </a:p>
        </p:txBody>
      </p:sp>
      <p:pic>
        <p:nvPicPr>
          <p:cNvPr id="4" name="Picture 3" descr="Unknown-1.jpeg"/>
          <p:cNvPicPr>
            <a:picLocks noChangeAspect="1"/>
          </p:cNvPicPr>
          <p:nvPr/>
        </p:nvPicPr>
        <p:blipFill>
          <a:blip r:embed="rId2"/>
          <a:stretch>
            <a:fillRect/>
          </a:stretch>
        </p:blipFill>
        <p:spPr>
          <a:xfrm>
            <a:off x="5181600" y="3505200"/>
            <a:ext cx="2971800" cy="2743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6781800" cy="1139825"/>
          </a:xfrm>
        </p:spPr>
        <p:txBody>
          <a:bodyPr/>
          <a:lstStyle/>
          <a:p>
            <a:r>
              <a:rPr lang="en-US" dirty="0" smtClean="0"/>
              <a:t>Flashlight Story</a:t>
            </a:r>
            <a:endParaRPr lang="en-US" dirty="0"/>
          </a:p>
        </p:txBody>
      </p:sp>
      <p:pic>
        <p:nvPicPr>
          <p:cNvPr id="4" name="Content Placeholder 3" descr="images.jpeg"/>
          <p:cNvPicPr>
            <a:picLocks noGrp="1" noChangeAspect="1"/>
          </p:cNvPicPr>
          <p:nvPr>
            <p:ph idx="1"/>
          </p:nvPr>
        </p:nvPicPr>
        <p:blipFill>
          <a:blip r:embed="rId2"/>
          <a:srcRect l="-50627" r="-50627"/>
          <a:stretch>
            <a:fillRect/>
          </a:stretch>
        </p:blipFill>
        <p:spPr>
          <a:xfrm>
            <a:off x="-1066800" y="381000"/>
            <a:ext cx="5536381" cy="3048000"/>
          </a:xfrm>
        </p:spPr>
      </p:pic>
      <p:pic>
        <p:nvPicPr>
          <p:cNvPr id="5" name="Picture 4" descr="images-1.jpeg"/>
          <p:cNvPicPr>
            <a:picLocks noChangeAspect="1"/>
          </p:cNvPicPr>
          <p:nvPr/>
        </p:nvPicPr>
        <p:blipFill>
          <a:blip r:embed="rId3"/>
          <a:stretch>
            <a:fillRect/>
          </a:stretch>
        </p:blipFill>
        <p:spPr>
          <a:xfrm>
            <a:off x="3200400" y="2286000"/>
            <a:ext cx="5562600" cy="4166581"/>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a:stretch>
            <a:fillRect/>
          </a:stretch>
        </p:blipFill>
        <p:spPr bwMode="auto">
          <a:xfrm>
            <a:off x="190500" y="614363"/>
            <a:ext cx="8763000" cy="562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4210" name="Picture 2" descr="'90 GIS Greenspace Map @ Joe Poracsky"/>
          <p:cNvPicPr>
            <a:picLocks noChangeAspect="1" noChangeArrowheads="1"/>
          </p:cNvPicPr>
          <p:nvPr/>
        </p:nvPicPr>
        <p:blipFill>
          <a:blip r:embed="rId3"/>
          <a:srcRect/>
          <a:stretch>
            <a:fillRect/>
          </a:stretch>
        </p:blipFill>
        <p:spPr bwMode="auto">
          <a:xfrm>
            <a:off x="7010400" y="1905000"/>
            <a:ext cx="1828800" cy="1368425"/>
          </a:xfrm>
          <a:prstGeom prst="rect">
            <a:avLst/>
          </a:prstGeom>
          <a:noFill/>
          <a:ln w="9525">
            <a:noFill/>
            <a:miter lim="800000"/>
            <a:headEnd/>
            <a:tailEnd/>
          </a:ln>
        </p:spPr>
      </p:pic>
      <p:pic>
        <p:nvPicPr>
          <p:cNvPr id="94211" name="Picture 3" descr="Color IR Forest Park, before"/>
          <p:cNvPicPr>
            <a:picLocks noChangeAspect="1" noChangeArrowheads="1"/>
          </p:cNvPicPr>
          <p:nvPr/>
        </p:nvPicPr>
        <p:blipFill>
          <a:blip r:embed="rId4"/>
          <a:srcRect/>
          <a:stretch>
            <a:fillRect/>
          </a:stretch>
        </p:blipFill>
        <p:spPr bwMode="auto">
          <a:xfrm>
            <a:off x="1905000" y="1219200"/>
            <a:ext cx="2743200" cy="2578100"/>
          </a:xfrm>
          <a:prstGeom prst="rect">
            <a:avLst/>
          </a:prstGeom>
          <a:noFill/>
          <a:ln w="9525">
            <a:noFill/>
            <a:miter lim="800000"/>
            <a:headEnd/>
            <a:tailEnd/>
          </a:ln>
        </p:spPr>
      </p:pic>
      <p:pic>
        <p:nvPicPr>
          <p:cNvPr id="94212" name="Picture 4" descr="Color IR Flight Lines"/>
          <p:cNvPicPr>
            <a:picLocks noChangeAspect="1" noChangeArrowheads="1"/>
          </p:cNvPicPr>
          <p:nvPr/>
        </p:nvPicPr>
        <p:blipFill>
          <a:blip r:embed="rId5"/>
          <a:srcRect/>
          <a:stretch>
            <a:fillRect/>
          </a:stretch>
        </p:blipFill>
        <p:spPr bwMode="auto">
          <a:xfrm>
            <a:off x="-76200" y="0"/>
            <a:ext cx="2743200" cy="2536825"/>
          </a:xfrm>
          <a:prstGeom prst="rect">
            <a:avLst/>
          </a:prstGeom>
          <a:noFill/>
          <a:ln w="9525">
            <a:noFill/>
            <a:miter lim="800000"/>
            <a:headEnd/>
            <a:tailEnd/>
          </a:ln>
        </p:spPr>
      </p:pic>
      <p:pic>
        <p:nvPicPr>
          <p:cNvPr id="94213" name="Picture 5" descr="Paul Newman"/>
          <p:cNvPicPr>
            <a:picLocks noChangeAspect="1" noChangeArrowheads="1"/>
          </p:cNvPicPr>
          <p:nvPr/>
        </p:nvPicPr>
        <p:blipFill>
          <a:blip r:embed="rId6"/>
          <a:srcRect/>
          <a:stretch>
            <a:fillRect/>
          </a:stretch>
        </p:blipFill>
        <p:spPr bwMode="auto">
          <a:xfrm>
            <a:off x="3429000" y="2901950"/>
            <a:ext cx="3733800" cy="2508250"/>
          </a:xfrm>
          <a:prstGeom prst="rect">
            <a:avLst/>
          </a:prstGeom>
          <a:noFill/>
          <a:ln w="9525">
            <a:noFill/>
            <a:miter lim="800000"/>
            <a:headEnd/>
            <a:tailEnd/>
          </a:ln>
        </p:spPr>
      </p:pic>
      <p:pic>
        <p:nvPicPr>
          <p:cNvPr id="94214" name="Picture 6" descr="Greenspaces Map"/>
          <p:cNvPicPr>
            <a:picLocks noChangeAspect="1" noChangeArrowheads="1"/>
          </p:cNvPicPr>
          <p:nvPr/>
        </p:nvPicPr>
        <p:blipFill>
          <a:blip r:embed="rId7"/>
          <a:srcRect/>
          <a:stretch>
            <a:fillRect/>
          </a:stretch>
        </p:blipFill>
        <p:spPr bwMode="auto">
          <a:xfrm>
            <a:off x="5410200" y="4000500"/>
            <a:ext cx="3733800" cy="2857500"/>
          </a:xfrm>
          <a:prstGeom prst="rect">
            <a:avLst/>
          </a:prstGeom>
          <a:noFill/>
          <a:ln w="9525">
            <a:noFill/>
            <a:miter lim="800000"/>
            <a:headEnd/>
            <a:tailEnd/>
          </a:ln>
        </p:spPr>
      </p:pic>
      <p:sp>
        <p:nvSpPr>
          <p:cNvPr id="94215" name="Text Box 7"/>
          <p:cNvSpPr txBox="1">
            <a:spLocks noChangeArrowheads="1"/>
          </p:cNvSpPr>
          <p:nvPr/>
        </p:nvSpPr>
        <p:spPr bwMode="auto">
          <a:xfrm>
            <a:off x="4724400" y="0"/>
            <a:ext cx="3740150" cy="2470150"/>
          </a:xfrm>
          <a:prstGeom prst="rect">
            <a:avLst/>
          </a:prstGeom>
          <a:noFill/>
          <a:ln w="9525">
            <a:noFill/>
            <a:miter lim="800000"/>
            <a:headEnd/>
            <a:tailEnd/>
          </a:ln>
        </p:spPr>
        <p:txBody>
          <a:bodyPr wrap="none">
            <a:prstTxWarp prst="textNoShape">
              <a:avLst/>
            </a:prstTxWarp>
            <a:spAutoFit/>
          </a:bodyPr>
          <a:lstStyle/>
          <a:p>
            <a:r>
              <a:rPr lang="en-US" sz="2000">
                <a:latin typeface="Univers" charset="0"/>
              </a:rPr>
              <a:t>PSU’s Dr. Joe Porascky and</a:t>
            </a:r>
          </a:p>
          <a:p>
            <a:r>
              <a:rPr lang="en-US" sz="2000">
                <a:latin typeface="Univers" charset="0"/>
              </a:rPr>
              <a:t>graduate student Paul Newman</a:t>
            </a:r>
          </a:p>
          <a:p>
            <a:r>
              <a:rPr lang="en-US" sz="2000">
                <a:latin typeface="Univers" charset="0"/>
              </a:rPr>
              <a:t>create first regional natural</a:t>
            </a:r>
          </a:p>
          <a:p>
            <a:r>
              <a:rPr lang="en-US" sz="2000">
                <a:latin typeface="Univers" charset="0"/>
              </a:rPr>
              <a:t>areas map for Metro regional</a:t>
            </a:r>
          </a:p>
          <a:p>
            <a:r>
              <a:rPr lang="en-US" sz="2000">
                <a:latin typeface="Univers" charset="0"/>
              </a:rPr>
              <a:t>park study and inventory, </a:t>
            </a:r>
          </a:p>
          <a:p>
            <a:r>
              <a:rPr lang="en-US" sz="2000">
                <a:latin typeface="Univers" charset="0"/>
              </a:rPr>
              <a:t>June, 1989</a:t>
            </a:r>
          </a:p>
          <a:p>
            <a:endParaRPr lang="en-US" sz="36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4373331" y="517525"/>
            <a:ext cx="4120038" cy="1015663"/>
          </a:xfrm>
          <a:prstGeom prst="rect">
            <a:avLst/>
          </a:prstGeom>
          <a:noFill/>
          <a:ln w="9525">
            <a:noFill/>
            <a:miter lim="800000"/>
            <a:headEnd/>
            <a:tailEnd/>
          </a:ln>
        </p:spPr>
        <p:txBody>
          <a:bodyPr wrap="none">
            <a:prstTxWarp prst="textNoShape">
              <a:avLst/>
            </a:prstTxWarp>
            <a:spAutoFit/>
          </a:bodyPr>
          <a:lstStyle/>
          <a:p>
            <a:r>
              <a:rPr lang="en-US" sz="2000" dirty="0" err="1" smtClean="0"/>
              <a:t>Greenstreets</a:t>
            </a:r>
            <a:r>
              <a:rPr lang="en-US" sz="2000" dirty="0" smtClean="0"/>
              <a:t>: How did the first</a:t>
            </a:r>
          </a:p>
          <a:p>
            <a:r>
              <a:rPr lang="en-US" sz="2000" dirty="0" smtClean="0"/>
              <a:t>Bioengineering project take place?</a:t>
            </a:r>
          </a:p>
          <a:p>
            <a:r>
              <a:rPr lang="en-US" sz="2000" dirty="0" smtClean="0"/>
              <a:t>Where?</a:t>
            </a:r>
            <a:endParaRPr lang="en-US" sz="2000" dirty="0"/>
          </a:p>
        </p:txBody>
      </p:sp>
      <p:pic>
        <p:nvPicPr>
          <p:cNvPr id="125955" name="Picture 3" descr="Bruce Forster smith_bybee_lakes"/>
          <p:cNvPicPr>
            <a:picLocks noChangeAspect="1" noChangeArrowheads="1"/>
          </p:cNvPicPr>
          <p:nvPr/>
        </p:nvPicPr>
        <p:blipFill>
          <a:blip r:embed="rId3"/>
          <a:srcRect/>
          <a:stretch>
            <a:fillRect/>
          </a:stretch>
        </p:blipFill>
        <p:spPr bwMode="auto">
          <a:xfrm>
            <a:off x="0" y="0"/>
            <a:ext cx="2971800" cy="1987550"/>
          </a:xfrm>
          <a:prstGeom prst="rect">
            <a:avLst/>
          </a:prstGeom>
          <a:noFill/>
          <a:ln w="9525">
            <a:noFill/>
            <a:miter lim="800000"/>
            <a:headEnd/>
            <a:tailEnd/>
          </a:ln>
        </p:spPr>
      </p:pic>
      <p:pic>
        <p:nvPicPr>
          <p:cNvPr id="125956" name="Picture 4" descr="DSC06973@Mike Houck"/>
          <p:cNvPicPr>
            <a:picLocks noChangeAspect="1" noChangeArrowheads="1"/>
          </p:cNvPicPr>
          <p:nvPr/>
        </p:nvPicPr>
        <p:blipFill>
          <a:blip r:embed="rId4"/>
          <a:srcRect/>
          <a:stretch>
            <a:fillRect/>
          </a:stretch>
        </p:blipFill>
        <p:spPr bwMode="auto">
          <a:xfrm>
            <a:off x="5715000" y="2362200"/>
            <a:ext cx="3371850" cy="4495800"/>
          </a:xfrm>
          <a:prstGeom prst="rect">
            <a:avLst/>
          </a:prstGeom>
          <a:noFill/>
          <a:ln w="9525">
            <a:noFill/>
            <a:miter lim="800000"/>
            <a:headEnd/>
            <a:tailEnd/>
          </a:ln>
        </p:spPr>
      </p:pic>
      <p:pic>
        <p:nvPicPr>
          <p:cNvPr id="125957" name="Picture 5" descr="DSC_0037"/>
          <p:cNvPicPr>
            <a:picLocks noChangeAspect="1" noChangeArrowheads="1"/>
          </p:cNvPicPr>
          <p:nvPr/>
        </p:nvPicPr>
        <p:blipFill>
          <a:blip r:embed="rId5"/>
          <a:srcRect/>
          <a:stretch>
            <a:fillRect/>
          </a:stretch>
        </p:blipFill>
        <p:spPr bwMode="auto">
          <a:xfrm>
            <a:off x="0" y="2667000"/>
            <a:ext cx="2584450" cy="3886200"/>
          </a:xfrm>
          <a:prstGeom prst="rect">
            <a:avLst/>
          </a:prstGeom>
          <a:noFill/>
          <a:ln w="9525">
            <a:noFill/>
            <a:miter lim="800000"/>
            <a:headEnd/>
            <a:tailEnd/>
          </a:ln>
        </p:spPr>
      </p:pic>
      <p:pic>
        <p:nvPicPr>
          <p:cNvPr id="125958" name="Picture 6" descr="Downtown Ecoroofs @ Mike Houck DSC_0013"/>
          <p:cNvPicPr>
            <a:picLocks noChangeAspect="1" noChangeArrowheads="1"/>
          </p:cNvPicPr>
          <p:nvPr/>
        </p:nvPicPr>
        <p:blipFill>
          <a:blip r:embed="rId6"/>
          <a:srcRect/>
          <a:stretch>
            <a:fillRect/>
          </a:stretch>
        </p:blipFill>
        <p:spPr bwMode="auto">
          <a:xfrm>
            <a:off x="2667000" y="2189163"/>
            <a:ext cx="2895600" cy="1925637"/>
          </a:xfrm>
          <a:prstGeom prst="rect">
            <a:avLst/>
          </a:prstGeom>
          <a:noFill/>
          <a:ln w="9525">
            <a:noFill/>
            <a:miter lim="800000"/>
            <a:headEnd/>
            <a:tailEnd/>
          </a:ln>
        </p:spPr>
      </p:pic>
      <p:pic>
        <p:nvPicPr>
          <p:cNvPr id="125959" name="Picture 7"/>
          <p:cNvPicPr>
            <a:picLocks noChangeAspect="1" noChangeArrowheads="1"/>
          </p:cNvPicPr>
          <p:nvPr/>
        </p:nvPicPr>
        <p:blipFill>
          <a:blip r:embed="rId7"/>
          <a:srcRect r="63"/>
          <a:stretch>
            <a:fillRect/>
          </a:stretch>
        </p:blipFill>
        <p:spPr bwMode="auto">
          <a:xfrm>
            <a:off x="3048000" y="4295775"/>
            <a:ext cx="2219325"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tx1"/>
                </a:solidFill>
              </a:rPr>
              <a:t>Social Movements: Cooptation or Incorporation?</a:t>
            </a:r>
            <a:endParaRPr lang="en-US" sz="3200" dirty="0">
              <a:solidFill>
                <a:schemeClr val="tx1"/>
              </a:solidFill>
            </a:endParaRPr>
          </a:p>
        </p:txBody>
      </p:sp>
      <p:sp>
        <p:nvSpPr>
          <p:cNvPr id="3" name="Content Placeholder 2"/>
          <p:cNvSpPr>
            <a:spLocks noGrp="1"/>
          </p:cNvSpPr>
          <p:nvPr>
            <p:ph idx="1"/>
          </p:nvPr>
        </p:nvSpPr>
        <p:spPr/>
        <p:txBody>
          <a:bodyPr/>
          <a:lstStyle/>
          <a:p>
            <a:r>
              <a:rPr lang="en-US" sz="2000" dirty="0" smtClean="0"/>
              <a:t>Food:  From Tilth to Food Policy Council or Safeway "natural foods"</a:t>
            </a:r>
          </a:p>
          <a:p>
            <a:r>
              <a:rPr lang="en-US" sz="2000" dirty="0" smtClean="0"/>
              <a:t>Bicycles:  From PSU Bike Lobby to Alternative Transportation office, City of Portland</a:t>
            </a:r>
          </a:p>
          <a:p>
            <a:r>
              <a:rPr lang="en-US" sz="2000" dirty="0" smtClean="0"/>
              <a:t>Nature in City: From PSU/Audubon Society to Metro, BES, etc.</a:t>
            </a:r>
          </a:p>
          <a:p>
            <a:r>
              <a:rPr lang="en-US" sz="2000" dirty="0" smtClean="0"/>
              <a:t>Recycling:  From PSU student program, OEC to Metro, BES</a:t>
            </a:r>
          </a:p>
          <a:p>
            <a:r>
              <a:rPr lang="en-US" sz="2000" dirty="0" smtClean="0"/>
              <a:t>Land Use:  first rule Citizen Involvement</a:t>
            </a:r>
          </a:p>
          <a:p>
            <a:r>
              <a:rPr lang="en-US" sz="2000" dirty="0" smtClean="0"/>
              <a:t>Affordable Housing:  SE Portland Congress, late 1970s--watched by subversive task force, same with childcare</a:t>
            </a:r>
          </a:p>
          <a:p>
            <a:r>
              <a:rPr lang="en-US" sz="2000" dirty="0" smtClean="0"/>
              <a:t>Women's movement:  1980s organizational innovation, only 30 out of 150 still exist from that period</a:t>
            </a:r>
          </a:p>
          <a:p>
            <a:r>
              <a:rPr lang="en-US" sz="2000" dirty="0" smtClean="0"/>
              <a:t>Ecotopia or Cascadia: term used in movement, </a:t>
            </a:r>
            <a:r>
              <a:rPr lang="en-US" sz="2000" i="1" dirty="0" smtClean="0"/>
              <a:t>borrowed </a:t>
            </a:r>
            <a:r>
              <a:rPr lang="en-US" sz="2000" dirty="0" smtClean="0"/>
              <a:t>by business community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Women’s Movement</a:t>
            </a:r>
            <a:endParaRPr lang="en-US" dirty="0"/>
          </a:p>
        </p:txBody>
      </p:sp>
      <p:sp>
        <p:nvSpPr>
          <p:cNvPr id="3" name="Content Placeholder 2"/>
          <p:cNvSpPr>
            <a:spLocks noGrp="1"/>
          </p:cNvSpPr>
          <p:nvPr>
            <p:ph idx="1"/>
          </p:nvPr>
        </p:nvSpPr>
        <p:spPr/>
        <p:txBody>
          <a:bodyPr/>
          <a:lstStyle/>
          <a:p>
            <a:r>
              <a:rPr lang="en-US" dirty="0" smtClean="0"/>
              <a:t>1950s: women’s clubs, 600, 10,000 members, 1 out of 18 women</a:t>
            </a:r>
          </a:p>
          <a:p>
            <a:r>
              <a:rPr lang="en-US" dirty="0" smtClean="0"/>
              <a:t>Late 1970s, 1980s Women’s Movement Organizational Stage, 200 new organizations.</a:t>
            </a:r>
          </a:p>
          <a:p>
            <a:r>
              <a:rPr lang="en-US" dirty="0" smtClean="0"/>
              <a:t>Women’s Clubs, 1600 in the 1950s (state wide) to 277 in 2003</a:t>
            </a:r>
          </a:p>
          <a:p>
            <a:r>
              <a:rPr lang="en-US" dirty="0" smtClean="0"/>
              <a:t>By the 1990s only 30 of the 200 new women’s organizations existed</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smtClean="0"/>
              <a:t>Success and Failure?</a:t>
            </a:r>
            <a:endParaRPr lang="en-US" dirty="0"/>
          </a:p>
        </p:txBody>
      </p:sp>
      <p:sp>
        <p:nvSpPr>
          <p:cNvPr id="4" name="Content Placeholder 3"/>
          <p:cNvSpPr>
            <a:spLocks noGrp="1"/>
          </p:cNvSpPr>
          <p:nvPr>
            <p:ph sz="half" idx="2"/>
          </p:nvPr>
        </p:nvSpPr>
        <p:spPr>
          <a:xfrm>
            <a:off x="228600" y="1066800"/>
            <a:ext cx="3505200" cy="5562600"/>
          </a:xfrm>
        </p:spPr>
        <p:txBody>
          <a:bodyPr/>
          <a:lstStyle/>
          <a:p>
            <a:r>
              <a:rPr lang="en-US" sz="1400" dirty="0" smtClean="0">
                <a:solidFill>
                  <a:srgbClr val="161616"/>
                </a:solidFill>
              </a:rPr>
              <a:t>abundant life seeds</a:t>
            </a:r>
          </a:p>
          <a:p>
            <a:r>
              <a:rPr lang="en-US" sz="1400" dirty="0" smtClean="0">
                <a:solidFill>
                  <a:srgbClr val="161616"/>
                </a:solidFill>
              </a:rPr>
              <a:t>Apocalyption reconstruction company</a:t>
            </a:r>
          </a:p>
          <a:p>
            <a:r>
              <a:rPr lang="en-US" sz="1400" dirty="0" smtClean="0">
                <a:solidFill>
                  <a:srgbClr val="161616"/>
                </a:solidFill>
              </a:rPr>
              <a:t>California green lace wings collective</a:t>
            </a:r>
          </a:p>
          <a:p>
            <a:r>
              <a:rPr lang="en-US" sz="1400" dirty="0" smtClean="0">
                <a:solidFill>
                  <a:srgbClr val="161616"/>
                </a:solidFill>
              </a:rPr>
              <a:t>captain compost</a:t>
            </a:r>
          </a:p>
          <a:p>
            <a:r>
              <a:rPr lang="en-US" sz="1400" dirty="0" smtClean="0">
                <a:solidFill>
                  <a:srgbClr val="161616"/>
                </a:solidFill>
              </a:rPr>
              <a:t>coalition of international cooperative communities</a:t>
            </a:r>
          </a:p>
          <a:p>
            <a:r>
              <a:rPr lang="en-US" sz="1400" dirty="0" smtClean="0">
                <a:solidFill>
                  <a:srgbClr val="161616"/>
                </a:solidFill>
              </a:rPr>
              <a:t>continuum limited</a:t>
            </a:r>
          </a:p>
          <a:p>
            <a:r>
              <a:rPr lang="en-US" sz="1400" dirty="0" smtClean="0">
                <a:solidFill>
                  <a:srgbClr val="161616"/>
                </a:solidFill>
              </a:rPr>
              <a:t>Dana Space Achley</a:t>
            </a:r>
          </a:p>
          <a:p>
            <a:r>
              <a:rPr lang="en-US" sz="1400" dirty="0" smtClean="0">
                <a:solidFill>
                  <a:srgbClr val="161616"/>
                </a:solidFill>
              </a:rPr>
              <a:t>Dildo press</a:t>
            </a:r>
          </a:p>
          <a:p>
            <a:r>
              <a:rPr lang="en-US" sz="1400" dirty="0" smtClean="0">
                <a:solidFill>
                  <a:srgbClr val="161616"/>
                </a:solidFill>
              </a:rPr>
              <a:t>emma goldman collective</a:t>
            </a:r>
          </a:p>
          <a:p>
            <a:r>
              <a:rPr lang="en-US" sz="1400" dirty="0" smtClean="0">
                <a:solidFill>
                  <a:srgbClr val="161616"/>
                </a:solidFill>
              </a:rPr>
              <a:t>esperanto</a:t>
            </a:r>
          </a:p>
          <a:p>
            <a:r>
              <a:rPr lang="en-US" sz="1400" dirty="0" smtClean="0">
                <a:solidFill>
                  <a:srgbClr val="161616"/>
                </a:solidFill>
              </a:rPr>
              <a:t>experiments in art and technology</a:t>
            </a:r>
          </a:p>
          <a:p>
            <a:r>
              <a:rPr lang="en-US" sz="1400" dirty="0" smtClean="0">
                <a:solidFill>
                  <a:srgbClr val="161616"/>
                </a:solidFill>
              </a:rPr>
              <a:t>Fallen Arches (anti Macdonald)</a:t>
            </a:r>
          </a:p>
          <a:p>
            <a:r>
              <a:rPr lang="en-US" sz="1400" dirty="0" smtClean="0">
                <a:solidFill>
                  <a:srgbClr val="161616"/>
                </a:solidFill>
              </a:rPr>
              <a:t>Fat Chance</a:t>
            </a:r>
          </a:p>
          <a:p>
            <a:r>
              <a:rPr lang="en-US" sz="1400" dirty="0" smtClean="0">
                <a:solidFill>
                  <a:srgbClr val="161616"/>
                </a:solidFill>
              </a:rPr>
              <a:t>Fields of merit</a:t>
            </a:r>
          </a:p>
          <a:p>
            <a:r>
              <a:rPr lang="en-US" sz="1400" dirty="0" smtClean="0">
                <a:solidFill>
                  <a:srgbClr val="161616"/>
                </a:solidFill>
              </a:rPr>
              <a:t>float town</a:t>
            </a:r>
          </a:p>
          <a:p>
            <a:r>
              <a:rPr lang="en-US" sz="1400" dirty="0" smtClean="0">
                <a:solidFill>
                  <a:srgbClr val="161616"/>
                </a:solidFill>
              </a:rPr>
              <a:t>frog in the well collective</a:t>
            </a:r>
          </a:p>
          <a:p>
            <a:r>
              <a:rPr lang="en-US" sz="1400" dirty="0" smtClean="0">
                <a:solidFill>
                  <a:srgbClr val="161616"/>
                </a:solidFill>
              </a:rPr>
              <a:t>futures conditional</a:t>
            </a:r>
          </a:p>
          <a:p>
            <a:r>
              <a:rPr lang="en-US" sz="1400" dirty="0" smtClean="0">
                <a:solidFill>
                  <a:srgbClr val="161616"/>
                </a:solidFill>
              </a:rPr>
              <a:t>great western radio conspiracy</a:t>
            </a:r>
          </a:p>
          <a:p>
            <a:r>
              <a:rPr lang="en-US" sz="1400" dirty="0" smtClean="0">
                <a:solidFill>
                  <a:srgbClr val="161616"/>
                </a:solidFill>
              </a:rPr>
              <a:t>here comes the sun</a:t>
            </a:r>
          </a:p>
          <a:p>
            <a:r>
              <a:rPr lang="en-US" sz="1400" dirty="0" smtClean="0">
                <a:solidFill>
                  <a:srgbClr val="161616"/>
                </a:solidFill>
              </a:rPr>
              <a:t>imagebank</a:t>
            </a:r>
          </a:p>
        </p:txBody>
      </p:sp>
      <p:sp>
        <p:nvSpPr>
          <p:cNvPr id="6" name="Content Placeholder 5"/>
          <p:cNvSpPr>
            <a:spLocks noGrp="1"/>
          </p:cNvSpPr>
          <p:nvPr>
            <p:ph sz="quarter" idx="4"/>
          </p:nvPr>
        </p:nvSpPr>
        <p:spPr>
          <a:xfrm>
            <a:off x="3962401" y="1066800"/>
            <a:ext cx="3886200" cy="5562600"/>
          </a:xfrm>
        </p:spPr>
        <p:txBody>
          <a:bodyPr/>
          <a:lstStyle/>
          <a:p>
            <a:r>
              <a:rPr lang="en-US" sz="1400" dirty="0" smtClean="0">
                <a:solidFill>
                  <a:srgbClr val="161616"/>
                </a:solidFill>
              </a:rPr>
              <a:t>in a nutshell</a:t>
            </a:r>
          </a:p>
          <a:p>
            <a:r>
              <a:rPr lang="en-US" sz="1400" dirty="0" smtClean="0">
                <a:solidFill>
                  <a:srgbClr val="161616"/>
                </a:solidFill>
              </a:rPr>
              <a:t>institute of applied energetics</a:t>
            </a:r>
          </a:p>
          <a:p>
            <a:r>
              <a:rPr lang="en-US" sz="1400" dirty="0" smtClean="0">
                <a:solidFill>
                  <a:srgbClr val="161616"/>
                </a:solidFill>
              </a:rPr>
              <a:t>jaybird information</a:t>
            </a:r>
          </a:p>
          <a:p>
            <a:pPr>
              <a:buNone/>
            </a:pPr>
            <a:r>
              <a:rPr lang="en-US" sz="1400" dirty="0" smtClean="0">
                <a:solidFill>
                  <a:srgbClr val="161616"/>
                </a:solidFill>
              </a:rPr>
              <a:t>	living systems institute</a:t>
            </a:r>
          </a:p>
          <a:p>
            <a:r>
              <a:rPr lang="en-US" sz="1400" dirty="0" smtClean="0">
                <a:solidFill>
                  <a:srgbClr val="161616"/>
                </a:solidFill>
              </a:rPr>
              <a:t>Main street gathering</a:t>
            </a:r>
          </a:p>
          <a:p>
            <a:r>
              <a:rPr lang="en-US" sz="1400" dirty="0" smtClean="0">
                <a:solidFill>
                  <a:srgbClr val="161616"/>
                </a:solidFill>
              </a:rPr>
              <a:t>Muddy Duck Sound</a:t>
            </a:r>
          </a:p>
          <a:p>
            <a:r>
              <a:rPr lang="en-US" sz="1400" dirty="0" smtClean="0">
                <a:solidFill>
                  <a:srgbClr val="161616"/>
                </a:solidFill>
              </a:rPr>
              <a:t>new life environmental design network</a:t>
            </a:r>
          </a:p>
          <a:p>
            <a:r>
              <a:rPr lang="en-US" sz="1400" dirty="0" smtClean="0">
                <a:solidFill>
                  <a:srgbClr val="161616"/>
                </a:solidFill>
              </a:rPr>
              <a:t>North paranoid climbing school</a:t>
            </a:r>
          </a:p>
          <a:p>
            <a:r>
              <a:rPr lang="en-US" sz="1400" dirty="0" smtClean="0">
                <a:solidFill>
                  <a:srgbClr val="161616"/>
                </a:solidFill>
              </a:rPr>
              <a:t>Observations from the Treadmill</a:t>
            </a:r>
          </a:p>
          <a:p>
            <a:r>
              <a:rPr lang="en-US" sz="1400" dirty="0" smtClean="0">
                <a:solidFill>
                  <a:srgbClr val="161616"/>
                </a:solidFill>
              </a:rPr>
              <a:t>Pomegranate design</a:t>
            </a:r>
          </a:p>
          <a:p>
            <a:r>
              <a:rPr lang="en-US" sz="1400" dirty="0" smtClean="0">
                <a:solidFill>
                  <a:srgbClr val="161616"/>
                </a:solidFill>
              </a:rPr>
              <a:t>Portland community warehouse</a:t>
            </a:r>
          </a:p>
          <a:p>
            <a:r>
              <a:rPr lang="en-US" sz="1400" dirty="0" smtClean="0">
                <a:solidFill>
                  <a:srgbClr val="161616"/>
                </a:solidFill>
              </a:rPr>
              <a:t>quicksilver messenger service</a:t>
            </a:r>
          </a:p>
          <a:p>
            <a:r>
              <a:rPr lang="en-US" sz="1400" dirty="0" smtClean="0">
                <a:solidFill>
                  <a:srgbClr val="161616"/>
                </a:solidFill>
              </a:rPr>
              <a:t>Reality library</a:t>
            </a:r>
          </a:p>
          <a:p>
            <a:r>
              <a:rPr lang="en-US" sz="1400" dirty="0" smtClean="0">
                <a:solidFill>
                  <a:srgbClr val="161616"/>
                </a:solidFill>
              </a:rPr>
              <a:t>society of strangers</a:t>
            </a:r>
          </a:p>
          <a:p>
            <a:r>
              <a:rPr lang="en-US" sz="1400" dirty="0" smtClean="0">
                <a:solidFill>
                  <a:srgbClr val="161616"/>
                </a:solidFill>
              </a:rPr>
              <a:t>sonny blue boy astrology</a:t>
            </a:r>
          </a:p>
          <a:p>
            <a:r>
              <a:rPr lang="en-US" sz="1400" dirty="0" smtClean="0">
                <a:solidFill>
                  <a:srgbClr val="161616"/>
                </a:solidFill>
              </a:rPr>
              <a:t>Sumerian world improvement association</a:t>
            </a:r>
          </a:p>
          <a:p>
            <a:r>
              <a:rPr lang="en-US" sz="1400" dirty="0" smtClean="0">
                <a:solidFill>
                  <a:srgbClr val="161616"/>
                </a:solidFill>
              </a:rPr>
              <a:t>talking leaf association</a:t>
            </a:r>
          </a:p>
          <a:p>
            <a:r>
              <a:rPr lang="en-US" sz="1400" dirty="0" smtClean="0">
                <a:solidFill>
                  <a:srgbClr val="161616"/>
                </a:solidFill>
              </a:rPr>
              <a:t>The light fantastic</a:t>
            </a:r>
          </a:p>
          <a:p>
            <a:r>
              <a:rPr lang="en-US" sz="1400" dirty="0" smtClean="0">
                <a:solidFill>
                  <a:srgbClr val="161616"/>
                </a:solidFill>
              </a:rPr>
              <a:t>The Rap line</a:t>
            </a:r>
          </a:p>
          <a:p>
            <a:r>
              <a:rPr lang="en-US" sz="1400" dirty="0" smtClean="0">
                <a:solidFill>
                  <a:srgbClr val="161616"/>
                </a:solidFill>
              </a:rPr>
              <a:t>universing center</a:t>
            </a:r>
          </a:p>
          <a:p>
            <a:r>
              <a:rPr lang="en-US" sz="1400" dirty="0" smtClean="0">
                <a:solidFill>
                  <a:srgbClr val="161616"/>
                </a:solidFill>
              </a:rPr>
              <a:t>vocations for social change</a:t>
            </a:r>
          </a:p>
          <a:p>
            <a:endParaRPr lang="en-US" sz="1400" dirty="0" smtClean="0">
              <a:solidFill>
                <a:srgbClr val="161616"/>
              </a:solidFill>
            </a:endParaRPr>
          </a:p>
          <a:p>
            <a:endParaRPr lang="en-US" sz="1400" dirty="0">
              <a:solidFill>
                <a:srgbClr val="161616"/>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PSU Student Power</a:t>
            </a:r>
            <a:endParaRPr lang="en-US" dirty="0"/>
          </a:p>
        </p:txBody>
      </p:sp>
      <p:pic>
        <p:nvPicPr>
          <p:cNvPr id="4" name="Content Placeholder 3" descr="cloudburst.jpg"/>
          <p:cNvPicPr>
            <a:picLocks noGrp="1" noChangeAspect="1"/>
          </p:cNvPicPr>
          <p:nvPr>
            <p:ph idx="1"/>
          </p:nvPr>
        </p:nvPicPr>
        <p:blipFill>
          <a:blip r:embed="rId2"/>
          <a:srcRect l="-16128" r="-16128"/>
          <a:stretch>
            <a:fillRect/>
          </a:stretch>
        </p:blipFill>
        <p:spPr>
          <a:xfrm>
            <a:off x="0" y="1219200"/>
            <a:ext cx="4876800" cy="2684874"/>
          </a:xfrm>
        </p:spPr>
      </p:pic>
      <p:pic>
        <p:nvPicPr>
          <p:cNvPr id="5" name="Picture 4" descr="psuBonfires.jpg"/>
          <p:cNvPicPr>
            <a:picLocks noChangeAspect="1"/>
          </p:cNvPicPr>
          <p:nvPr/>
        </p:nvPicPr>
        <p:blipFill>
          <a:blip r:embed="rId3"/>
          <a:stretch>
            <a:fillRect/>
          </a:stretch>
        </p:blipFill>
        <p:spPr>
          <a:xfrm>
            <a:off x="5410200" y="1295400"/>
            <a:ext cx="3391608" cy="2971800"/>
          </a:xfrm>
          <a:prstGeom prst="rect">
            <a:avLst/>
          </a:prstGeom>
        </p:spPr>
      </p:pic>
      <p:sp>
        <p:nvSpPr>
          <p:cNvPr id="6" name="TextBox 5"/>
          <p:cNvSpPr txBox="1"/>
          <p:nvPr/>
        </p:nvSpPr>
        <p:spPr>
          <a:xfrm>
            <a:off x="685800" y="3962400"/>
            <a:ext cx="3456783" cy="369332"/>
          </a:xfrm>
          <a:prstGeom prst="rect">
            <a:avLst/>
          </a:prstGeom>
          <a:noFill/>
        </p:spPr>
        <p:txBody>
          <a:bodyPr wrap="none" rtlCol="0">
            <a:spAutoFit/>
          </a:bodyPr>
          <a:lstStyle/>
          <a:p>
            <a:r>
              <a:rPr lang="en-US" dirty="0" smtClean="0"/>
              <a:t>Beginning of Portland Recycling</a:t>
            </a:r>
            <a:endParaRPr lang="en-US" dirty="0"/>
          </a:p>
        </p:txBody>
      </p:sp>
      <p:sp>
        <p:nvSpPr>
          <p:cNvPr id="7" name="TextBox 6"/>
          <p:cNvSpPr txBox="1"/>
          <p:nvPr/>
        </p:nvSpPr>
        <p:spPr>
          <a:xfrm>
            <a:off x="5791200" y="4343400"/>
            <a:ext cx="2733603" cy="369332"/>
          </a:xfrm>
          <a:prstGeom prst="rect">
            <a:avLst/>
          </a:prstGeom>
          <a:noFill/>
        </p:spPr>
        <p:txBody>
          <a:bodyPr wrap="none" rtlCol="0">
            <a:spAutoFit/>
          </a:bodyPr>
          <a:lstStyle/>
          <a:p>
            <a:r>
              <a:rPr lang="en-US" dirty="0" smtClean="0"/>
              <a:t>Vision of a PSU Campus</a:t>
            </a:r>
            <a:endParaRPr lang="en-US" dirty="0"/>
          </a:p>
        </p:txBody>
      </p:sp>
      <p:pic>
        <p:nvPicPr>
          <p:cNvPr id="8" name="Picture 7" descr="images.jpeg"/>
          <p:cNvPicPr>
            <a:picLocks noChangeAspect="1"/>
          </p:cNvPicPr>
          <p:nvPr/>
        </p:nvPicPr>
        <p:blipFill>
          <a:blip r:embed="rId4"/>
          <a:stretch>
            <a:fillRect/>
          </a:stretch>
        </p:blipFill>
        <p:spPr>
          <a:xfrm>
            <a:off x="1143000" y="4419600"/>
            <a:ext cx="3683000" cy="2209800"/>
          </a:xfrm>
          <a:prstGeom prst="rect">
            <a:avLst/>
          </a:prstGeom>
        </p:spPr>
      </p:pic>
      <p:sp>
        <p:nvSpPr>
          <p:cNvPr id="9" name="TextBox 8"/>
          <p:cNvSpPr txBox="1"/>
          <p:nvPr/>
        </p:nvSpPr>
        <p:spPr>
          <a:xfrm>
            <a:off x="4953000" y="5867400"/>
            <a:ext cx="3262432" cy="646331"/>
          </a:xfrm>
          <a:prstGeom prst="rect">
            <a:avLst/>
          </a:prstGeom>
          <a:noFill/>
        </p:spPr>
        <p:txBody>
          <a:bodyPr wrap="none" rtlCol="0">
            <a:spAutoFit/>
          </a:bodyPr>
          <a:lstStyle/>
          <a:p>
            <a:r>
              <a:rPr lang="en-US" dirty="0" smtClean="0"/>
              <a:t>PSU Bike Lobby: beginning of </a:t>
            </a:r>
          </a:p>
          <a:p>
            <a:r>
              <a:rPr lang="en-US" dirty="0" smtClean="0"/>
              <a:t>Portland Bike movement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Brief Underground history of Portland’s Green Republic</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a:t>State of Sustainability Ark</a:t>
            </a:r>
          </a:p>
        </p:txBody>
      </p:sp>
      <p:sp>
        <p:nvSpPr>
          <p:cNvPr id="395267" name="Rectangle 3"/>
          <p:cNvSpPr>
            <a:spLocks noGrp="1" noChangeArrowheads="1"/>
          </p:cNvSpPr>
          <p:nvPr>
            <p:ph type="body" idx="1"/>
          </p:nvPr>
        </p:nvSpPr>
        <p:spPr/>
        <p:txBody>
          <a:bodyPr/>
          <a:lstStyle/>
          <a:p>
            <a:pPr>
              <a:lnSpc>
                <a:spcPct val="90000"/>
              </a:lnSpc>
            </a:pPr>
            <a:r>
              <a:rPr lang="en-US"/>
              <a:t>There are at least 350 nonprofit and voluntary organizations working on environmental and sustainability issues in the Portland area.  </a:t>
            </a:r>
          </a:p>
          <a:p>
            <a:pPr>
              <a:lnSpc>
                <a:spcPct val="90000"/>
              </a:lnSpc>
            </a:pPr>
            <a:r>
              <a:rPr lang="en-US"/>
              <a:t>Over 300 businesses have been recognized or certified as “green businesses”</a:t>
            </a:r>
          </a:p>
          <a:p>
            <a:pPr>
              <a:lnSpc>
                <a:spcPct val="90000"/>
              </a:lnSpc>
            </a:pPr>
            <a:r>
              <a:rPr lang="en-US"/>
              <a:t>Not including government and school programs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a:solidFill>
                  <a:schemeClr val="tx1"/>
                </a:solidFill>
                <a:ea typeface="ＭＳ Ｐゴシック" charset="-128"/>
                <a:cs typeface="ＭＳ Ｐゴシック" charset="-128"/>
              </a:rPr>
              <a:t>Community Governance and Sustainability</a:t>
            </a:r>
          </a:p>
        </p:txBody>
      </p:sp>
      <p:sp>
        <p:nvSpPr>
          <p:cNvPr id="3" name="Content Placeholder 2"/>
          <p:cNvSpPr>
            <a:spLocks noGrp="1"/>
          </p:cNvSpPr>
          <p:nvPr>
            <p:ph idx="1"/>
          </p:nvPr>
        </p:nvSpPr>
        <p:spPr/>
        <p:txBody>
          <a:bodyPr/>
          <a:lstStyle/>
          <a:p>
            <a:pPr>
              <a:buFont typeface="Wingdings" pitchFamily="-110" charset="2"/>
              <a:buChar char="Ø"/>
              <a:defRPr/>
            </a:pPr>
            <a:r>
              <a:rPr lang="en-US">
                <a:ea typeface="ＭＳ Ｐゴシック" charset="-128"/>
                <a:cs typeface="ＭＳ Ｐゴシック" charset="-128"/>
              </a:rPr>
              <a:t>Portland’s reputation as a livable community and its sustainable economic policies and actions can be attributed to civic engagement and partnerships between civil, public and private sectors</a:t>
            </a:r>
          </a:p>
          <a:p>
            <a:pPr>
              <a:buFont typeface="Wingdings" charset="2"/>
              <a:buNone/>
              <a:defRPr/>
            </a:pPr>
            <a:endParaRPr lang="en-U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3505200" cy="1139825"/>
          </a:xfrm>
        </p:spPr>
        <p:txBody>
          <a:bodyPr/>
          <a:lstStyle/>
          <a:p>
            <a:r>
              <a:rPr lang="en-US" sz="2800" dirty="0" smtClean="0"/>
              <a:t>Steven Reed Johnson</a:t>
            </a:r>
            <a:br>
              <a:rPr lang="en-US" sz="2800" dirty="0" smtClean="0"/>
            </a:br>
            <a:r>
              <a:rPr lang="en-US" sz="2800" dirty="0" smtClean="0"/>
              <a:t>a.k.a. White wolf</a:t>
            </a:r>
            <a:endParaRPr lang="en-US" sz="2800" dirty="0"/>
          </a:p>
        </p:txBody>
      </p:sp>
      <p:pic>
        <p:nvPicPr>
          <p:cNvPr id="4" name="Content Placeholder 3" descr="images.jpeg"/>
          <p:cNvPicPr>
            <a:picLocks noGrp="1" noChangeAspect="1"/>
          </p:cNvPicPr>
          <p:nvPr>
            <p:ph idx="1"/>
          </p:nvPr>
        </p:nvPicPr>
        <p:blipFill>
          <a:blip r:embed="rId2"/>
          <a:srcRect l="-55665" r="-55665"/>
          <a:stretch>
            <a:fillRect/>
          </a:stretch>
        </p:blipFill>
        <p:spPr>
          <a:xfrm>
            <a:off x="-685800" y="304800"/>
            <a:ext cx="4191000" cy="2307314"/>
          </a:xfrm>
        </p:spPr>
      </p:pic>
      <p:pic>
        <p:nvPicPr>
          <p:cNvPr id="5" name="Content Placeholder 3" descr="myhouse.jpg"/>
          <p:cNvPicPr>
            <a:picLocks noChangeAspect="1"/>
          </p:cNvPicPr>
          <p:nvPr/>
        </p:nvPicPr>
        <p:blipFill>
          <a:blip r:embed="rId3"/>
          <a:srcRect l="-18115" r="-18115"/>
          <a:stretch>
            <a:fillRect/>
          </a:stretch>
        </p:blipFill>
        <p:spPr bwMode="black">
          <a:xfrm>
            <a:off x="5822172" y="609600"/>
            <a:ext cx="3321828" cy="1828800"/>
          </a:xfrm>
          <a:prstGeom prst="rect">
            <a:avLst/>
          </a:prstGeom>
          <a:noFill/>
          <a:ln w="9525">
            <a:noFill/>
            <a:miter lim="800000"/>
            <a:headEnd/>
            <a:tailEnd/>
          </a:ln>
          <a:effectLst/>
        </p:spPr>
      </p:pic>
      <p:pic>
        <p:nvPicPr>
          <p:cNvPr id="7" name="Picture 1027" descr="FarmTeachMoment"/>
          <p:cNvPicPr>
            <a:picLocks noChangeAspect="1" noChangeArrowheads="1"/>
          </p:cNvPicPr>
          <p:nvPr/>
        </p:nvPicPr>
        <p:blipFill>
          <a:blip r:embed="rId4"/>
          <a:srcRect/>
          <a:stretch>
            <a:fillRect/>
          </a:stretch>
        </p:blipFill>
        <p:spPr bwMode="black">
          <a:xfrm>
            <a:off x="3505200" y="2514600"/>
            <a:ext cx="2234532" cy="1676400"/>
          </a:xfrm>
          <a:prstGeom prst="rect">
            <a:avLst/>
          </a:prstGeom>
          <a:noFill/>
          <a:ln w="9525">
            <a:noFill/>
            <a:miter lim="800000"/>
            <a:headEnd/>
            <a:tailEnd/>
          </a:ln>
          <a:effectLst/>
        </p:spPr>
      </p:pic>
      <p:sp>
        <p:nvSpPr>
          <p:cNvPr id="8" name="Title 1"/>
          <p:cNvSpPr txBox="1">
            <a:spLocks/>
          </p:cNvSpPr>
          <p:nvPr/>
        </p:nvSpPr>
        <p:spPr bwMode="black">
          <a:xfrm>
            <a:off x="2514600" y="5334000"/>
            <a:ext cx="1981200" cy="9413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j-lt"/>
                <a:ea typeface="+mj-ea"/>
                <a:cs typeface="+mj-cs"/>
              </a:rPr>
              <a:t>From Knowing Home to Ends of the Earth</a:t>
            </a:r>
            <a:endParaRPr kumimoji="0" lang="en-US" sz="2000" b="1" i="0" u="none" strike="noStrike" kern="0" cap="none" spc="0" normalizeH="0" baseline="0" noProof="0" dirty="0">
              <a:ln>
                <a:noFill/>
              </a:ln>
              <a:solidFill>
                <a:srgbClr val="FF0000"/>
              </a:solidFill>
              <a:effectLst>
                <a:outerShdw blurRad="38100" dist="38100" dir="2700000" algn="tl">
                  <a:srgbClr val="000000"/>
                </a:outerShdw>
              </a:effectLst>
              <a:uLnTx/>
              <a:uFillTx/>
              <a:latin typeface="+mj-lt"/>
              <a:ea typeface="+mj-ea"/>
              <a:cs typeface="+mj-cs"/>
            </a:endParaRPr>
          </a:p>
        </p:txBody>
      </p:sp>
      <p:pic>
        <p:nvPicPr>
          <p:cNvPr id="9" name="Content Placeholder 3" descr="cresent moon.jpg"/>
          <p:cNvPicPr>
            <a:picLocks noChangeAspect="1"/>
          </p:cNvPicPr>
          <p:nvPr/>
        </p:nvPicPr>
        <p:blipFill>
          <a:blip r:embed="rId5"/>
          <a:srcRect l="-19677" r="-19677"/>
          <a:stretch>
            <a:fillRect/>
          </a:stretch>
        </p:blipFill>
        <p:spPr bwMode="black">
          <a:xfrm>
            <a:off x="4953000" y="4343400"/>
            <a:ext cx="3575152" cy="1968265"/>
          </a:xfrm>
          <a:prstGeom prst="rect">
            <a:avLst/>
          </a:prstGeom>
          <a:noFill/>
          <a:ln w="9525">
            <a:noFill/>
            <a:miter lim="800000"/>
            <a:headEnd/>
            <a:tailEnd/>
          </a:ln>
          <a:effectLst/>
        </p:spPr>
      </p:pic>
      <p:pic>
        <p:nvPicPr>
          <p:cNvPr id="10" name="Picture 9" descr="TropicalAustralia.jpg"/>
          <p:cNvPicPr>
            <a:picLocks noChangeAspect="1"/>
          </p:cNvPicPr>
          <p:nvPr/>
        </p:nvPicPr>
        <p:blipFill>
          <a:blip r:embed="rId6"/>
          <a:stretch>
            <a:fillRect/>
          </a:stretch>
        </p:blipFill>
        <p:spPr>
          <a:xfrm>
            <a:off x="228600" y="3962400"/>
            <a:ext cx="2133600" cy="160193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39970" name="Rectangle 19458"/>
          <p:cNvSpPr>
            <a:spLocks noGrp="1" noChangeArrowheads="1"/>
          </p:cNvSpPr>
          <p:nvPr>
            <p:ph type="title"/>
          </p:nvPr>
        </p:nvSpPr>
        <p:spPr>
          <a:xfrm>
            <a:off x="1284287" y="1295400"/>
            <a:ext cx="6324600" cy="990600"/>
          </a:xfrm>
        </p:spPr>
        <p:txBody>
          <a:bodyPr/>
          <a:lstStyle/>
          <a:p>
            <a:r>
              <a:rPr lang="en-US" sz="3600" dirty="0" smtClean="0"/>
              <a:t>City of Portland Sustainable </a:t>
            </a:r>
            <a:r>
              <a:rPr lang="en-US" sz="3600" dirty="0"/>
              <a:t>Development</a:t>
            </a:r>
            <a:r>
              <a:rPr lang="en-US" sz="3600" dirty="0" smtClean="0"/>
              <a:t>  </a:t>
            </a:r>
            <a:r>
              <a:rPr lang="en-US" sz="3600" dirty="0"/>
              <a:t>Timeline</a:t>
            </a:r>
          </a:p>
        </p:txBody>
      </p:sp>
      <p:sp>
        <p:nvSpPr>
          <p:cNvPr id="339973" name="Line 19461"/>
          <p:cNvSpPr>
            <a:spLocks noChangeShapeType="1"/>
          </p:cNvSpPr>
          <p:nvPr/>
        </p:nvSpPr>
        <p:spPr bwMode="auto">
          <a:xfrm flipV="1">
            <a:off x="368300" y="3627438"/>
            <a:ext cx="4222750" cy="25400"/>
          </a:xfrm>
          <a:prstGeom prst="line">
            <a:avLst/>
          </a:prstGeom>
          <a:noFill/>
          <a:ln w="76200">
            <a:solidFill>
              <a:schemeClr val="tx1"/>
            </a:solidFill>
            <a:round/>
            <a:headEnd/>
            <a:tailEnd/>
          </a:ln>
          <a:effectLst/>
        </p:spPr>
        <p:txBody>
          <a:bodyPr wrap="none" anchor="ctr">
            <a:prstTxWarp prst="textNoShape">
              <a:avLst/>
            </a:prstTxWarp>
          </a:bodyPr>
          <a:lstStyle/>
          <a:p>
            <a:endParaRPr lang="en-US" dirty="0"/>
          </a:p>
        </p:txBody>
      </p:sp>
      <p:sp>
        <p:nvSpPr>
          <p:cNvPr id="339974" name="Text Box 19462"/>
          <p:cNvSpPr txBox="1">
            <a:spLocks noChangeArrowheads="1"/>
          </p:cNvSpPr>
          <p:nvPr/>
        </p:nvSpPr>
        <p:spPr bwMode="auto">
          <a:xfrm>
            <a:off x="350837" y="3260725"/>
            <a:ext cx="40386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dirty="0"/>
              <a:t>Energy Commission</a:t>
            </a:r>
            <a:endParaRPr lang="en-US" sz="2400" dirty="0"/>
          </a:p>
        </p:txBody>
      </p:sp>
      <p:sp>
        <p:nvSpPr>
          <p:cNvPr id="339975" name="Line 19463"/>
          <p:cNvSpPr>
            <a:spLocks noChangeShapeType="1"/>
          </p:cNvSpPr>
          <p:nvPr/>
        </p:nvSpPr>
        <p:spPr bwMode="auto">
          <a:xfrm>
            <a:off x="3825875" y="4648200"/>
            <a:ext cx="762000" cy="0"/>
          </a:xfrm>
          <a:prstGeom prst="line">
            <a:avLst/>
          </a:prstGeom>
          <a:noFill/>
          <a:ln w="76200">
            <a:solidFill>
              <a:schemeClr val="tx1"/>
            </a:solidFill>
            <a:round/>
            <a:headEnd/>
            <a:tailEnd/>
          </a:ln>
          <a:effectLst/>
        </p:spPr>
        <p:txBody>
          <a:bodyPr wrap="none" anchor="ctr">
            <a:prstTxWarp prst="textNoShape">
              <a:avLst/>
            </a:prstTxWarp>
          </a:bodyPr>
          <a:lstStyle/>
          <a:p>
            <a:endParaRPr lang="en-US" dirty="0"/>
          </a:p>
        </p:txBody>
      </p:sp>
      <p:sp>
        <p:nvSpPr>
          <p:cNvPr id="339976" name="Line 19464"/>
          <p:cNvSpPr>
            <a:spLocks noChangeShapeType="1"/>
          </p:cNvSpPr>
          <p:nvPr/>
        </p:nvSpPr>
        <p:spPr bwMode="auto">
          <a:xfrm>
            <a:off x="7316787" y="4143375"/>
            <a:ext cx="1511300" cy="0"/>
          </a:xfrm>
          <a:prstGeom prst="line">
            <a:avLst/>
          </a:prstGeom>
          <a:noFill/>
          <a:ln w="190500">
            <a:solidFill>
              <a:schemeClr val="tx1"/>
            </a:solidFill>
            <a:round/>
            <a:headEnd/>
            <a:tailEnd type="triangle" w="med" len="med"/>
          </a:ln>
          <a:effectLst/>
        </p:spPr>
        <p:txBody>
          <a:bodyPr wrap="none" anchor="ctr">
            <a:prstTxWarp prst="textNoShape">
              <a:avLst/>
            </a:prstTxWarp>
          </a:bodyPr>
          <a:lstStyle/>
          <a:p>
            <a:endParaRPr lang="en-US" dirty="0"/>
          </a:p>
        </p:txBody>
      </p:sp>
      <p:sp>
        <p:nvSpPr>
          <p:cNvPr id="339977" name="Text Box 19465"/>
          <p:cNvSpPr txBox="1">
            <a:spLocks noChangeArrowheads="1"/>
          </p:cNvSpPr>
          <p:nvPr/>
        </p:nvSpPr>
        <p:spPr bwMode="auto">
          <a:xfrm>
            <a:off x="0" y="5816600"/>
            <a:ext cx="13716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600" dirty="0"/>
              <a:t>1980</a:t>
            </a:r>
            <a:endParaRPr lang="en-US" sz="2400" dirty="0"/>
          </a:p>
        </p:txBody>
      </p:sp>
      <p:sp>
        <p:nvSpPr>
          <p:cNvPr id="339978" name="Text Box 19466"/>
          <p:cNvSpPr txBox="1">
            <a:spLocks noChangeArrowheads="1"/>
          </p:cNvSpPr>
          <p:nvPr/>
        </p:nvSpPr>
        <p:spPr bwMode="auto">
          <a:xfrm>
            <a:off x="2884487" y="5816600"/>
            <a:ext cx="13716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600" dirty="0"/>
              <a:t>1990</a:t>
            </a:r>
            <a:endParaRPr lang="en-US" sz="2400" dirty="0"/>
          </a:p>
        </p:txBody>
      </p:sp>
      <p:sp>
        <p:nvSpPr>
          <p:cNvPr id="339979" name="Text Box 19467"/>
          <p:cNvSpPr txBox="1">
            <a:spLocks noChangeArrowheads="1"/>
          </p:cNvSpPr>
          <p:nvPr/>
        </p:nvSpPr>
        <p:spPr bwMode="auto">
          <a:xfrm>
            <a:off x="5980112" y="5768975"/>
            <a:ext cx="1360488"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3600" dirty="0"/>
              <a:t>2000</a:t>
            </a:r>
            <a:endParaRPr lang="en-US" sz="2400" dirty="0"/>
          </a:p>
        </p:txBody>
      </p:sp>
      <p:sp>
        <p:nvSpPr>
          <p:cNvPr id="339980" name="Line 19468"/>
          <p:cNvSpPr>
            <a:spLocks noChangeShapeType="1"/>
          </p:cNvSpPr>
          <p:nvPr/>
        </p:nvSpPr>
        <p:spPr bwMode="auto">
          <a:xfrm>
            <a:off x="4573587" y="3627438"/>
            <a:ext cx="0" cy="1066800"/>
          </a:xfrm>
          <a:prstGeom prst="line">
            <a:avLst/>
          </a:prstGeom>
          <a:noFill/>
          <a:ln w="76200">
            <a:solidFill>
              <a:schemeClr val="tx1"/>
            </a:solidFill>
            <a:round/>
            <a:headEnd/>
            <a:tailEnd/>
          </a:ln>
          <a:effectLst/>
        </p:spPr>
        <p:txBody>
          <a:bodyPr wrap="none" anchor="ctr">
            <a:prstTxWarp prst="textNoShape">
              <a:avLst/>
            </a:prstTxWarp>
          </a:bodyPr>
          <a:lstStyle/>
          <a:p>
            <a:endParaRPr lang="en-US" dirty="0"/>
          </a:p>
        </p:txBody>
      </p:sp>
      <p:sp>
        <p:nvSpPr>
          <p:cNvPr id="339981" name="Line 19469"/>
          <p:cNvSpPr>
            <a:spLocks noChangeShapeType="1"/>
          </p:cNvSpPr>
          <p:nvPr/>
        </p:nvSpPr>
        <p:spPr bwMode="auto">
          <a:xfrm>
            <a:off x="5021262" y="3627438"/>
            <a:ext cx="0" cy="990600"/>
          </a:xfrm>
          <a:prstGeom prst="line">
            <a:avLst/>
          </a:prstGeom>
          <a:noFill/>
          <a:ln w="9525" cap="rnd">
            <a:solidFill>
              <a:schemeClr val="tx1"/>
            </a:solidFill>
            <a:prstDash val="sysDot"/>
            <a:round/>
            <a:headEnd/>
            <a:tailEnd/>
          </a:ln>
          <a:effectLst/>
        </p:spPr>
        <p:txBody>
          <a:bodyPr wrap="none" anchor="ctr">
            <a:prstTxWarp prst="textNoShape">
              <a:avLst/>
            </a:prstTxWarp>
          </a:bodyPr>
          <a:lstStyle/>
          <a:p>
            <a:endParaRPr lang="en-US" dirty="0"/>
          </a:p>
        </p:txBody>
      </p:sp>
      <p:sp>
        <p:nvSpPr>
          <p:cNvPr id="339982" name="Line 19470"/>
          <p:cNvSpPr>
            <a:spLocks noChangeShapeType="1"/>
          </p:cNvSpPr>
          <p:nvPr/>
        </p:nvSpPr>
        <p:spPr bwMode="auto">
          <a:xfrm>
            <a:off x="4625975" y="4144963"/>
            <a:ext cx="2676525" cy="0"/>
          </a:xfrm>
          <a:prstGeom prst="line">
            <a:avLst/>
          </a:prstGeom>
          <a:noFill/>
          <a:ln w="76200">
            <a:solidFill>
              <a:schemeClr val="tx1"/>
            </a:solidFill>
            <a:round/>
            <a:headEnd/>
            <a:tailEnd/>
          </a:ln>
          <a:effectLst/>
        </p:spPr>
        <p:txBody>
          <a:bodyPr wrap="none" anchor="ctr">
            <a:prstTxWarp prst="textNoShape">
              <a:avLst/>
            </a:prstTxWarp>
          </a:bodyPr>
          <a:lstStyle/>
          <a:p>
            <a:endParaRPr lang="en-US" dirty="0"/>
          </a:p>
        </p:txBody>
      </p:sp>
      <p:sp>
        <p:nvSpPr>
          <p:cNvPr id="339983" name="Text Box 19471"/>
          <p:cNvSpPr txBox="1">
            <a:spLocks noChangeArrowheads="1"/>
          </p:cNvSpPr>
          <p:nvPr/>
        </p:nvSpPr>
        <p:spPr bwMode="auto">
          <a:xfrm>
            <a:off x="2359025" y="4140200"/>
            <a:ext cx="243205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dirty="0"/>
              <a:t>Environmental Commission</a:t>
            </a:r>
            <a:endParaRPr lang="en-US" sz="2400" dirty="0"/>
          </a:p>
        </p:txBody>
      </p:sp>
      <p:sp>
        <p:nvSpPr>
          <p:cNvPr id="339984" name="Text Box 19472"/>
          <p:cNvSpPr txBox="1">
            <a:spLocks noChangeArrowheads="1"/>
          </p:cNvSpPr>
          <p:nvPr/>
        </p:nvSpPr>
        <p:spPr bwMode="auto">
          <a:xfrm>
            <a:off x="4494212" y="4919663"/>
            <a:ext cx="2763838" cy="91598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dirty="0"/>
              <a:t>Energy and Environmental Commission</a:t>
            </a:r>
          </a:p>
        </p:txBody>
      </p:sp>
      <p:sp>
        <p:nvSpPr>
          <p:cNvPr id="339985" name="Text Box 19473"/>
          <p:cNvSpPr txBox="1">
            <a:spLocks noChangeArrowheads="1"/>
          </p:cNvSpPr>
          <p:nvPr/>
        </p:nvSpPr>
        <p:spPr bwMode="auto">
          <a:xfrm>
            <a:off x="5021262" y="3175000"/>
            <a:ext cx="1639888" cy="9159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dirty="0"/>
              <a:t>Sustainable Portland Commission</a:t>
            </a:r>
            <a:endParaRPr lang="en-US" sz="2400" dirty="0"/>
          </a:p>
        </p:txBody>
      </p:sp>
      <p:sp>
        <p:nvSpPr>
          <p:cNvPr id="339986" name="Line 19474"/>
          <p:cNvSpPr>
            <a:spLocks noChangeShapeType="1"/>
          </p:cNvSpPr>
          <p:nvPr/>
        </p:nvSpPr>
        <p:spPr bwMode="auto">
          <a:xfrm flipV="1">
            <a:off x="4797425" y="4194175"/>
            <a:ext cx="0" cy="6858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dirty="0"/>
          </a:p>
        </p:txBody>
      </p:sp>
      <p:sp>
        <p:nvSpPr>
          <p:cNvPr id="339989" name="Text Box 19477"/>
          <p:cNvSpPr txBox="1">
            <a:spLocks noChangeArrowheads="1"/>
          </p:cNvSpPr>
          <p:nvPr/>
        </p:nvSpPr>
        <p:spPr bwMode="auto">
          <a:xfrm>
            <a:off x="7283450" y="2430463"/>
            <a:ext cx="1751012" cy="1479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dirty="0">
                <a:solidFill>
                  <a:schemeClr val="tx2"/>
                </a:solidFill>
              </a:rPr>
              <a:t>Portland - Multnomah</a:t>
            </a:r>
          </a:p>
          <a:p>
            <a:pPr>
              <a:spcBef>
                <a:spcPct val="50000"/>
              </a:spcBef>
            </a:pPr>
            <a:r>
              <a:rPr lang="en-US" sz="1800" b="1" dirty="0">
                <a:solidFill>
                  <a:schemeClr val="tx2"/>
                </a:solidFill>
              </a:rPr>
              <a:t>Sustainable DevelopmentCommission</a:t>
            </a:r>
            <a:endParaRPr lang="en-US" sz="2400" dirty="0"/>
          </a:p>
        </p:txBody>
      </p:sp>
      <p:sp>
        <p:nvSpPr>
          <p:cNvPr id="339992" name="Text Box 19480"/>
          <p:cNvSpPr txBox="1">
            <a:spLocks noChangeArrowheads="1"/>
          </p:cNvSpPr>
          <p:nvPr/>
        </p:nvSpPr>
        <p:spPr bwMode="auto">
          <a:xfrm>
            <a:off x="6208712" y="4587875"/>
            <a:ext cx="1196975" cy="517525"/>
          </a:xfrm>
          <a:prstGeom prst="rect">
            <a:avLst/>
          </a:prstGeom>
          <a:noFill/>
          <a:ln w="12700" cap="sq">
            <a:noFill/>
            <a:miter lim="800000"/>
            <a:headEnd type="none" w="sm" len="sm"/>
            <a:tailEnd type="none" w="sm" len="sm"/>
          </a:ln>
          <a:effectLst/>
        </p:spPr>
        <p:txBody>
          <a:bodyPr>
            <a:prstTxWarp prst="textNoShape">
              <a:avLst/>
            </a:prstTxWarp>
            <a:spAutoFit/>
          </a:bodyPr>
          <a:lstStyle/>
          <a:p>
            <a:pPr>
              <a:spcBef>
                <a:spcPct val="50000"/>
              </a:spcBef>
            </a:pPr>
            <a:r>
              <a:rPr kumimoji="0" lang="en-US" sz="1400" i="1" dirty="0">
                <a:solidFill>
                  <a:schemeClr val="tx2"/>
                </a:solidFill>
              </a:rPr>
              <a:t>City-County agreement</a:t>
            </a:r>
            <a:endParaRPr kumimoji="0" lang="en-US" dirty="0">
              <a:latin typeface="Times New Roman" pitchFamily="-110" charset="0"/>
            </a:endParaRPr>
          </a:p>
        </p:txBody>
      </p:sp>
      <p:sp>
        <p:nvSpPr>
          <p:cNvPr id="339993" name="Line 19481"/>
          <p:cNvSpPr>
            <a:spLocks noChangeShapeType="1"/>
          </p:cNvSpPr>
          <p:nvPr/>
        </p:nvSpPr>
        <p:spPr bwMode="auto">
          <a:xfrm>
            <a:off x="7310437" y="3663950"/>
            <a:ext cx="0" cy="990600"/>
          </a:xfrm>
          <a:prstGeom prst="line">
            <a:avLst/>
          </a:prstGeom>
          <a:noFill/>
          <a:ln w="9525" cap="rnd">
            <a:solidFill>
              <a:schemeClr val="tx2"/>
            </a:solidFill>
            <a:prstDash val="sysDot"/>
            <a:round/>
            <a:headEnd/>
            <a:tailEnd/>
          </a:ln>
          <a:effectLst/>
        </p:spPr>
        <p:txBody>
          <a:bodyPr wrap="none" anchor="ctr">
            <a:prstTxWarp prst="textNoShape">
              <a:avLst/>
            </a:prstTxWarp>
          </a:bodyPr>
          <a:lstStyle/>
          <a:p>
            <a:endParaRPr lang="en-US" dirty="0"/>
          </a:p>
        </p:txBody>
      </p:sp>
      <p:sp>
        <p:nvSpPr>
          <p:cNvPr id="339994" name="Line 19482"/>
          <p:cNvSpPr>
            <a:spLocks noChangeShapeType="1"/>
          </p:cNvSpPr>
          <p:nvPr/>
        </p:nvSpPr>
        <p:spPr bwMode="auto">
          <a:xfrm>
            <a:off x="7539037" y="4273550"/>
            <a:ext cx="0" cy="990600"/>
          </a:xfrm>
          <a:prstGeom prst="line">
            <a:avLst/>
          </a:prstGeom>
          <a:noFill/>
          <a:ln w="9525" cap="rnd">
            <a:solidFill>
              <a:schemeClr val="tx2"/>
            </a:solidFill>
            <a:prstDash val="sysDot"/>
            <a:round/>
            <a:headEnd/>
            <a:tailEnd/>
          </a:ln>
          <a:effectLst/>
        </p:spPr>
        <p:txBody>
          <a:bodyPr wrap="none" anchor="ctr">
            <a:prstTxWarp prst="textNoShape">
              <a:avLst/>
            </a:prstTxWarp>
          </a:bodyPr>
          <a:lstStyle/>
          <a:p>
            <a:endParaRPr lang="en-US" dirty="0"/>
          </a:p>
        </p:txBody>
      </p:sp>
      <p:sp>
        <p:nvSpPr>
          <p:cNvPr id="339995" name="Rectangle 19483"/>
          <p:cNvSpPr>
            <a:spLocks noChangeArrowheads="1"/>
          </p:cNvSpPr>
          <p:nvPr/>
        </p:nvSpPr>
        <p:spPr bwMode="auto">
          <a:xfrm>
            <a:off x="7162800" y="5181600"/>
            <a:ext cx="1066800" cy="915987"/>
          </a:xfrm>
          <a:prstGeom prst="rect">
            <a:avLst/>
          </a:prstGeom>
          <a:noFill/>
          <a:ln w="12700" cap="sq">
            <a:noFill/>
            <a:miter lim="800000"/>
            <a:headEnd type="none" w="sm" len="sm"/>
            <a:tailEnd type="none" w="sm" len="sm"/>
          </a:ln>
          <a:effectLst/>
        </p:spPr>
        <p:txBody>
          <a:bodyPr wrap="square">
            <a:prstTxWarp prst="textNoShape">
              <a:avLst/>
            </a:prstTxWarp>
            <a:spAutoFit/>
          </a:bodyPr>
          <a:lstStyle/>
          <a:p>
            <a:r>
              <a:rPr lang="en-US" sz="1800" b="1" dirty="0">
                <a:solidFill>
                  <a:schemeClr val="tx2"/>
                </a:solidFill>
              </a:rPr>
              <a:t>Food Policy Council</a:t>
            </a:r>
          </a:p>
        </p:txBody>
      </p:sp>
      <p:sp>
        <p:nvSpPr>
          <p:cNvPr id="22" name="TextBox 21"/>
          <p:cNvSpPr txBox="1"/>
          <p:nvPr/>
        </p:nvSpPr>
        <p:spPr>
          <a:xfrm>
            <a:off x="7924800" y="4495800"/>
            <a:ext cx="1219200" cy="1077218"/>
          </a:xfrm>
          <a:prstGeom prst="rect">
            <a:avLst/>
          </a:prstGeom>
          <a:noFill/>
        </p:spPr>
        <p:txBody>
          <a:bodyPr wrap="square" rtlCol="0">
            <a:spAutoFit/>
          </a:bodyPr>
          <a:lstStyle/>
          <a:p>
            <a:r>
              <a:rPr lang="en-US" sz="1600" dirty="0" smtClean="0"/>
              <a:t>2009 Merged with Planning</a:t>
            </a:r>
            <a:endParaRPr lang="en-US" sz="1600" dirty="0"/>
          </a:p>
        </p:txBody>
      </p:sp>
      <p:pic>
        <p:nvPicPr>
          <p:cNvPr id="23" name="Picture 22" descr="photosMisc_0004.jpg"/>
          <p:cNvPicPr>
            <a:picLocks noChangeAspect="1"/>
          </p:cNvPicPr>
          <p:nvPr/>
        </p:nvPicPr>
        <p:blipFill>
          <a:blip r:embed="rId3"/>
          <a:stretch>
            <a:fillRect/>
          </a:stretch>
        </p:blipFill>
        <p:spPr>
          <a:xfrm>
            <a:off x="304800" y="3733800"/>
            <a:ext cx="2608845" cy="190023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39970"/>
                                        </p:tgtEl>
                                        <p:attrNameLst>
                                          <p:attrName>style.visibility</p:attrName>
                                        </p:attrNameLst>
                                      </p:cBhvr>
                                      <p:to>
                                        <p:strVal val="visible"/>
                                      </p:to>
                                    </p:set>
                                    <p:anim calcmode="lin" valueType="num">
                                      <p:cBhvr>
                                        <p:cTn id="7" dur="500" fill="hold"/>
                                        <p:tgtEl>
                                          <p:spTgt spid="339970"/>
                                        </p:tgtEl>
                                        <p:attrNameLst>
                                          <p:attrName>ppt_w</p:attrName>
                                        </p:attrNameLst>
                                      </p:cBhvr>
                                      <p:tavLst>
                                        <p:tav tm="0">
                                          <p:val>
                                            <p:fltVal val="0"/>
                                          </p:val>
                                        </p:tav>
                                        <p:tav tm="100000">
                                          <p:val>
                                            <p:strVal val="#ppt_w"/>
                                          </p:val>
                                        </p:tav>
                                      </p:tavLst>
                                    </p:anim>
                                    <p:anim calcmode="lin" valueType="num">
                                      <p:cBhvr>
                                        <p:cTn id="8" dur="500" fill="hold"/>
                                        <p:tgtEl>
                                          <p:spTgt spid="339970"/>
                                        </p:tgtEl>
                                        <p:attrNameLst>
                                          <p:attrName>ppt_h</p:attrName>
                                        </p:attrNameLst>
                                      </p:cBhvr>
                                      <p:tavLst>
                                        <p:tav tm="0">
                                          <p:val>
                                            <p:fltVal val="0"/>
                                          </p:val>
                                        </p:tav>
                                        <p:tav tm="100000">
                                          <p:val>
                                            <p:strVal val="#ppt_h"/>
                                          </p:val>
                                        </p:tav>
                                      </p:tavLst>
                                    </p:anim>
                                    <p:anim calcmode="lin" valueType="num">
                                      <p:cBhvr>
                                        <p:cTn id="9" dur="500" fill="hold"/>
                                        <p:tgtEl>
                                          <p:spTgt spid="339970"/>
                                        </p:tgtEl>
                                        <p:attrNameLst>
                                          <p:attrName>ppt_x</p:attrName>
                                        </p:attrNameLst>
                                      </p:cBhvr>
                                      <p:tavLst>
                                        <p:tav tm="0">
                                          <p:val>
                                            <p:fltVal val="0.5"/>
                                          </p:val>
                                        </p:tav>
                                        <p:tav tm="100000">
                                          <p:val>
                                            <p:strVal val="#ppt_x"/>
                                          </p:val>
                                        </p:tav>
                                      </p:tavLst>
                                    </p:anim>
                                    <p:anim calcmode="lin" valueType="num">
                                      <p:cBhvr>
                                        <p:cTn id="10" dur="500" fill="hold"/>
                                        <p:tgtEl>
                                          <p:spTgt spid="3399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0" grpId="0" autoUpdateAnimBg="0"/>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Commission</a:t>
            </a:r>
            <a:endParaRPr lang="en-US" dirty="0"/>
          </a:p>
        </p:txBody>
      </p:sp>
      <p:pic>
        <p:nvPicPr>
          <p:cNvPr id="4" name="Content Placeholder 3" descr="Unknown-1.jpeg"/>
          <p:cNvPicPr>
            <a:picLocks noGrp="1" noChangeAspect="1"/>
          </p:cNvPicPr>
          <p:nvPr>
            <p:ph idx="1"/>
          </p:nvPr>
        </p:nvPicPr>
        <p:blipFill>
          <a:blip r:embed="rId2"/>
          <a:srcRect l="-56847" r="-56847"/>
          <a:stretch>
            <a:fillRect/>
          </a:stretch>
        </p:blipFill>
        <p:spPr>
          <a:xfrm>
            <a:off x="3746028" y="3581400"/>
            <a:ext cx="5397972" cy="2971800"/>
          </a:xfrm>
        </p:spPr>
      </p:pic>
      <p:pic>
        <p:nvPicPr>
          <p:cNvPr id="5" name="Picture 4" descr="Unknown.jpeg"/>
          <p:cNvPicPr>
            <a:picLocks noChangeAspect="1"/>
          </p:cNvPicPr>
          <p:nvPr/>
        </p:nvPicPr>
        <p:blipFill>
          <a:blip r:embed="rId3"/>
          <a:stretch>
            <a:fillRect/>
          </a:stretch>
        </p:blipFill>
        <p:spPr>
          <a:xfrm>
            <a:off x="381000" y="1371600"/>
            <a:ext cx="3289300" cy="2463800"/>
          </a:xfrm>
          <a:prstGeom prst="rect">
            <a:avLst/>
          </a:prstGeom>
        </p:spPr>
      </p:pic>
      <p:pic>
        <p:nvPicPr>
          <p:cNvPr id="6" name="Picture 5" descr="KnowHomeCover.tiff"/>
          <p:cNvPicPr>
            <a:picLocks noChangeAspect="1"/>
          </p:cNvPicPr>
          <p:nvPr/>
        </p:nvPicPr>
        <p:blipFill>
          <a:blip r:embed="rId4"/>
          <a:stretch>
            <a:fillRect/>
          </a:stretch>
        </p:blipFill>
        <p:spPr>
          <a:xfrm>
            <a:off x="3200400" y="2971800"/>
            <a:ext cx="2370515" cy="30734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r>
              <a:rPr lang="en-US"/>
              <a:t>First Sustainability Groups</a:t>
            </a:r>
          </a:p>
        </p:txBody>
      </p:sp>
      <p:sp>
        <p:nvSpPr>
          <p:cNvPr id="412675" name="Rectangle 3"/>
          <p:cNvSpPr>
            <a:spLocks noGrp="1" noChangeArrowheads="1"/>
          </p:cNvSpPr>
          <p:nvPr>
            <p:ph type="body" idx="1"/>
          </p:nvPr>
        </p:nvSpPr>
        <p:spPr/>
        <p:txBody>
          <a:bodyPr/>
          <a:lstStyle/>
          <a:p>
            <a:pPr>
              <a:lnSpc>
                <a:spcPct val="90000"/>
              </a:lnSpc>
            </a:pPr>
            <a:r>
              <a:rPr lang="en-US" sz="2800"/>
              <a:t>Energetics Office, State of Oregon (1973)</a:t>
            </a:r>
          </a:p>
          <a:p>
            <a:pPr>
              <a:lnSpc>
                <a:spcPct val="90000"/>
              </a:lnSpc>
            </a:pPr>
            <a:r>
              <a:rPr lang="en-US" sz="2800"/>
              <a:t>Tilth--Alternative agriculture (1974)</a:t>
            </a:r>
          </a:p>
          <a:p>
            <a:pPr>
              <a:lnSpc>
                <a:spcPct val="90000"/>
              </a:lnSpc>
            </a:pPr>
            <a:r>
              <a:rPr lang="en-US" sz="2800"/>
              <a:t>Rain--Appropriate technology (1974)</a:t>
            </a:r>
          </a:p>
          <a:p>
            <a:pPr>
              <a:lnSpc>
                <a:spcPct val="90000"/>
              </a:lnSpc>
            </a:pPr>
            <a:r>
              <a:rPr lang="en-US" sz="2800"/>
              <a:t>Portland Sun--Solar Energy (1975)</a:t>
            </a:r>
          </a:p>
          <a:p>
            <a:pPr>
              <a:lnSpc>
                <a:spcPct val="90000"/>
              </a:lnSpc>
            </a:pPr>
            <a:r>
              <a:rPr lang="en-US" sz="2800"/>
              <a:t>National Center for Appropriate Technology (1976)</a:t>
            </a:r>
          </a:p>
          <a:p>
            <a:pPr>
              <a:lnSpc>
                <a:spcPct val="90000"/>
              </a:lnSpc>
            </a:pPr>
            <a:r>
              <a:rPr lang="en-US" sz="2800"/>
              <a:t>Oregon Appropriate Technology, Eugene (1978)</a:t>
            </a:r>
          </a:p>
          <a:p>
            <a:pPr>
              <a:lnSpc>
                <a:spcPct val="90000"/>
              </a:lnSpc>
            </a:pPr>
            <a:r>
              <a:rPr lang="en-US" sz="2800"/>
              <a:t>Appropriate Technology Program, State of Oregon (1978)</a:t>
            </a:r>
          </a:p>
          <a:p>
            <a:pPr>
              <a:lnSpc>
                <a:spcPct val="90000"/>
              </a:lnSpc>
            </a:pPr>
            <a:endParaRPr lang="en-US" sz="2800"/>
          </a:p>
          <a:p>
            <a:pPr>
              <a:lnSpc>
                <a:spcPct val="90000"/>
              </a:lnSpc>
            </a:pPr>
            <a:endParaRPr lang="en-US" sz="28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Holistic</a:t>
            </a:r>
            <a:endParaRPr lang="en-US" dirty="0"/>
          </a:p>
        </p:txBody>
      </p:sp>
      <p:sp>
        <p:nvSpPr>
          <p:cNvPr id="3" name="Content Placeholder 2"/>
          <p:cNvSpPr>
            <a:spLocks noGrp="1"/>
          </p:cNvSpPr>
          <p:nvPr>
            <p:ph idx="1"/>
          </p:nvPr>
        </p:nvSpPr>
        <p:spPr/>
        <p:txBody>
          <a:bodyPr/>
          <a:lstStyle/>
          <a:p>
            <a:r>
              <a:rPr lang="en-US" dirty="0" err="1" smtClean="0"/>
              <a:t>Energetics</a:t>
            </a:r>
            <a:endParaRPr lang="en-US" dirty="0" smtClean="0"/>
          </a:p>
          <a:p>
            <a:r>
              <a:rPr lang="en-US" dirty="0" smtClean="0"/>
              <a:t>Carrying capacity</a:t>
            </a:r>
          </a:p>
          <a:p>
            <a:r>
              <a:rPr lang="en-US" dirty="0" smtClean="0"/>
              <a:t>OEC example: housing, alternative agriculture, energy  were not environmental issues</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ensonNW copy.jpg"/>
          <p:cNvPicPr>
            <a:picLocks noGrp="1" noChangeAspect="1"/>
          </p:cNvPicPr>
          <p:nvPr>
            <p:ph idx="1"/>
          </p:nvPr>
        </p:nvPicPr>
        <p:blipFill>
          <a:blip r:embed="rId2"/>
          <a:srcRect l="-94320" r="-94320"/>
          <a:stretch>
            <a:fillRect/>
          </a:stretch>
        </p:blipFill>
        <p:spPr>
          <a:xfrm>
            <a:off x="-3276600" y="228599"/>
            <a:ext cx="11734800" cy="6460479"/>
          </a:xfrm>
        </p:spPr>
      </p:pic>
      <p:sp>
        <p:nvSpPr>
          <p:cNvPr id="5" name="TextBox 4"/>
          <p:cNvSpPr txBox="1"/>
          <p:nvPr/>
        </p:nvSpPr>
        <p:spPr>
          <a:xfrm>
            <a:off x="5029200" y="2133600"/>
            <a:ext cx="1852115" cy="1477328"/>
          </a:xfrm>
          <a:prstGeom prst="rect">
            <a:avLst/>
          </a:prstGeom>
          <a:noFill/>
        </p:spPr>
        <p:txBody>
          <a:bodyPr wrap="none" rtlCol="0">
            <a:spAutoFit/>
          </a:bodyPr>
          <a:lstStyle/>
          <a:p>
            <a:r>
              <a:rPr lang="en-US" dirty="0" smtClean="0"/>
              <a:t>First Map of Our</a:t>
            </a:r>
          </a:p>
          <a:p>
            <a:r>
              <a:rPr lang="en-US" dirty="0" smtClean="0"/>
              <a:t>Bioregion and </a:t>
            </a:r>
          </a:p>
          <a:p>
            <a:r>
              <a:rPr lang="en-US" dirty="0" smtClean="0"/>
              <a:t>Ecotopia</a:t>
            </a:r>
          </a:p>
          <a:p>
            <a:r>
              <a:rPr lang="en-US" dirty="0" smtClean="0"/>
              <a:t>Bob Benson</a:t>
            </a:r>
          </a:p>
          <a:p>
            <a:r>
              <a:rPr lang="en-US" dirty="0" smtClean="0"/>
              <a:t>Circa, 1972</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255587"/>
          </a:xfrm>
        </p:spPr>
        <p:txBody>
          <a:bodyPr/>
          <a:lstStyle/>
          <a:p>
            <a:endParaRPr lang="en-US" dirty="0"/>
          </a:p>
        </p:txBody>
      </p:sp>
      <p:pic>
        <p:nvPicPr>
          <p:cNvPr id="4" name="Content Placeholder 3" descr="steppingstones.jpg"/>
          <p:cNvPicPr>
            <a:picLocks noGrp="1" noChangeAspect="1"/>
          </p:cNvPicPr>
          <p:nvPr>
            <p:ph idx="1"/>
          </p:nvPr>
        </p:nvPicPr>
        <p:blipFill>
          <a:blip r:embed="rId2"/>
          <a:srcRect l="-54674" r="-54674"/>
          <a:stretch>
            <a:fillRect/>
          </a:stretch>
        </p:blipFill>
        <p:spPr>
          <a:xfrm>
            <a:off x="-2590801" y="228600"/>
            <a:ext cx="11626401" cy="6400800"/>
          </a:xfrm>
        </p:spPr>
      </p:pic>
      <p:sp>
        <p:nvSpPr>
          <p:cNvPr id="5" name="TextBox 4"/>
          <p:cNvSpPr txBox="1"/>
          <p:nvPr/>
        </p:nvSpPr>
        <p:spPr>
          <a:xfrm>
            <a:off x="6120078" y="2514600"/>
            <a:ext cx="2751099" cy="1015663"/>
          </a:xfrm>
          <a:prstGeom prst="rect">
            <a:avLst/>
          </a:prstGeom>
          <a:noFill/>
        </p:spPr>
        <p:txBody>
          <a:bodyPr wrap="none" rtlCol="0">
            <a:spAutoFit/>
          </a:bodyPr>
          <a:lstStyle/>
          <a:p>
            <a:r>
              <a:rPr lang="en-US" sz="2000" dirty="0" smtClean="0"/>
              <a:t>Ecotopia Vision</a:t>
            </a:r>
          </a:p>
          <a:p>
            <a:r>
              <a:rPr lang="en-US" sz="2000" dirty="0" smtClean="0"/>
              <a:t>Joel and Diane Schatz</a:t>
            </a:r>
          </a:p>
          <a:p>
            <a:r>
              <a:rPr lang="en-US" sz="2000" dirty="0" smtClean="0"/>
              <a:t>Rain, 1974</a:t>
            </a:r>
            <a:endParaRPr 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77813"/>
            <a:ext cx="6019800" cy="1139825"/>
          </a:xfrm>
        </p:spPr>
        <p:txBody>
          <a:bodyPr/>
          <a:lstStyle/>
          <a:p>
            <a:r>
              <a:rPr lang="en-US" sz="3600" dirty="0" smtClean="0"/>
              <a:t>Tom McCall’s Think Tank</a:t>
            </a:r>
            <a:endParaRPr lang="en-US" sz="3600" dirty="0"/>
          </a:p>
        </p:txBody>
      </p:sp>
      <p:pic>
        <p:nvPicPr>
          <p:cNvPr id="4" name="Content Placeholder 3" descr="Unknown-1.jpeg"/>
          <p:cNvPicPr>
            <a:picLocks noGrp="1" noChangeAspect="1"/>
          </p:cNvPicPr>
          <p:nvPr>
            <p:ph idx="1"/>
          </p:nvPr>
        </p:nvPicPr>
        <p:blipFill>
          <a:blip r:embed="rId2"/>
          <a:srcRect l="-86797" r="-86797"/>
          <a:stretch>
            <a:fillRect/>
          </a:stretch>
        </p:blipFill>
        <p:spPr>
          <a:xfrm>
            <a:off x="-1676400" y="533400"/>
            <a:ext cx="5951609" cy="3276600"/>
          </a:xfrm>
        </p:spPr>
      </p:pic>
      <p:pic>
        <p:nvPicPr>
          <p:cNvPr id="8" name="Content Placeholder 3" descr="COSMIC_ECONOMICS.pdf"/>
          <p:cNvPicPr>
            <a:picLocks noChangeAspect="1"/>
          </p:cNvPicPr>
          <p:nvPr/>
        </p:nvPicPr>
        <mc:AlternateContent>
          <mc:Choice xmlns:ma="http://schemas.microsoft.com/office/mac/drawingml/2008/main" Requires="ma">
            <p:blipFill>
              <a:blip r:embed="rId3"/>
              <a:srcRect l="-20179" r="-20179"/>
              <a:stretch>
                <a:fillRect/>
              </a:stretch>
            </p:blipFill>
          </mc:Choice>
          <mc:Fallback>
            <p:blipFill>
              <a:blip r:embed="rId4"/>
              <a:srcRect l="-20179" r="-20179"/>
              <a:stretch>
                <a:fillRect/>
              </a:stretch>
            </p:blipFill>
          </mc:Fallback>
        </mc:AlternateContent>
        <p:spPr bwMode="black">
          <a:xfrm>
            <a:off x="-821485" y="1371600"/>
            <a:ext cx="9965485" cy="5486400"/>
          </a:xfrm>
          <a:prstGeom prst="rect">
            <a:avLst/>
          </a:prstGeom>
          <a:noFill/>
          <a:ln w="9525">
            <a:noFill/>
            <a:miter lim="800000"/>
            <a:headEnd/>
            <a:tailEnd/>
          </a:ln>
          <a:effectLst/>
        </p:spPr>
      </p:pic>
      <p:pic>
        <p:nvPicPr>
          <p:cNvPr id="7" name="Picture 6" descr="Unknown.jpeg"/>
          <p:cNvPicPr>
            <a:picLocks noChangeAspect="1"/>
          </p:cNvPicPr>
          <p:nvPr/>
        </p:nvPicPr>
        <p:blipFill>
          <a:blip r:embed="rId5"/>
          <a:stretch>
            <a:fillRect/>
          </a:stretch>
        </p:blipFill>
        <p:spPr>
          <a:xfrm>
            <a:off x="457200" y="3962400"/>
            <a:ext cx="1905000" cy="2586606"/>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 Energy Model</a:t>
            </a:r>
            <a:endParaRPr lang="en-US" dirty="0"/>
          </a:p>
        </p:txBody>
      </p:sp>
      <p:pic>
        <p:nvPicPr>
          <p:cNvPr id="4" name="Content Placeholder 3" descr="schatz.OtherGraphic.tiff"/>
          <p:cNvPicPr>
            <a:picLocks noGrp="1" noChangeAspect="1"/>
          </p:cNvPicPr>
          <p:nvPr>
            <p:ph idx="1"/>
          </p:nvPr>
        </p:nvPicPr>
        <p:blipFill>
          <a:blip r:embed="rId2"/>
          <a:srcRect l="-2316" r="-2316"/>
          <a:stretch>
            <a:fillRect/>
          </a:stretch>
        </p:blip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Politics</a:t>
            </a:r>
            <a:endParaRPr lang="en-US" dirty="0"/>
          </a:p>
        </p:txBody>
      </p:sp>
      <p:pic>
        <p:nvPicPr>
          <p:cNvPr id="4" name="Content Placeholder 3" descr="octapus"/>
          <p:cNvPicPr>
            <a:picLocks noGrp="1" noChangeAspect="1"/>
          </p:cNvPicPr>
          <p:nvPr>
            <p:ph idx="1"/>
          </p:nvPr>
        </p:nvPicPr>
        <p:blipFill>
          <a:blip r:embed="rId2"/>
          <a:srcRect l="-30064" r="-30064"/>
          <a:stretch>
            <a:fillRect/>
          </a:stretch>
        </p:blip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r>
              <a:rPr lang="en-US" dirty="0" smtClean="0"/>
              <a:t>Sustainability: 1974</a:t>
            </a:r>
            <a:endParaRPr lang="en-US" dirty="0"/>
          </a:p>
        </p:txBody>
      </p:sp>
      <p:pic>
        <p:nvPicPr>
          <p:cNvPr id="4" name="Content Placeholder 3" descr="ecotopia.jpg"/>
          <p:cNvPicPr>
            <a:picLocks noGrp="1" noChangeAspect="1"/>
          </p:cNvPicPr>
          <p:nvPr>
            <p:ph idx="1"/>
          </p:nvPr>
        </p:nvPicPr>
        <p:blipFill>
          <a:blip r:embed="rId2">
            <a:alphaModFix/>
            <a:lum bright="10000" contrast="31000"/>
          </a:blip>
          <a:srcRect l="-74985" r="-74985"/>
          <a:stretch>
            <a:fillRect/>
          </a:stretch>
        </p:blipFill>
        <p:spPr>
          <a:xfrm>
            <a:off x="0" y="1447800"/>
            <a:ext cx="8996619" cy="49530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  Title</a:t>
            </a:r>
            <a:endParaRPr lang="en-US" dirty="0"/>
          </a:p>
        </p:txBody>
      </p:sp>
      <p:sp>
        <p:nvSpPr>
          <p:cNvPr id="3" name="Content Placeholder 2"/>
          <p:cNvSpPr>
            <a:spLocks noGrp="1"/>
          </p:cNvSpPr>
          <p:nvPr>
            <p:ph idx="1"/>
          </p:nvPr>
        </p:nvSpPr>
        <p:spPr/>
        <p:txBody>
          <a:bodyPr/>
          <a:lstStyle/>
          <a:p>
            <a:r>
              <a:rPr lang="en-US" sz="2400" dirty="0" smtClean="0"/>
              <a:t>Distinguished visiting professor, </a:t>
            </a:r>
            <a:r>
              <a:rPr lang="en-US" sz="2400" dirty="0" err="1" smtClean="0"/>
              <a:t>Chulalongkorn</a:t>
            </a:r>
            <a:r>
              <a:rPr lang="en-US" sz="2400" dirty="0" smtClean="0"/>
              <a:t> University, Bangkok, Thailand</a:t>
            </a:r>
          </a:p>
          <a:p>
            <a:r>
              <a:rPr lang="en-US" sz="2400" dirty="0" smtClean="0"/>
              <a:t>Research Fellow, </a:t>
            </a:r>
            <a:r>
              <a:rPr lang="en-US" sz="2400" dirty="0" err="1" smtClean="0"/>
              <a:t>Ryokoku</a:t>
            </a:r>
            <a:r>
              <a:rPr lang="en-US" sz="2400" dirty="0" smtClean="0"/>
              <a:t> University, Kyoto, Japan</a:t>
            </a:r>
          </a:p>
          <a:p>
            <a:r>
              <a:rPr lang="en-US" sz="2400" dirty="0" smtClean="0"/>
              <a:t>Visiting Professor, </a:t>
            </a:r>
            <a:r>
              <a:rPr lang="en-US" sz="2400" dirty="0" err="1" smtClean="0"/>
              <a:t>Gyankunji</a:t>
            </a:r>
            <a:r>
              <a:rPr lang="en-US" sz="2400" dirty="0" smtClean="0"/>
              <a:t> College, Katmandu, Nepal</a:t>
            </a:r>
          </a:p>
          <a:p>
            <a:r>
              <a:rPr lang="en-US" sz="2400" dirty="0" smtClean="0"/>
              <a:t>Adjunct Professor, Portland State University, Portland, Oregon USA</a:t>
            </a:r>
          </a:p>
          <a:p>
            <a:r>
              <a:rPr lang="en-US" sz="2400" dirty="0" smtClean="0"/>
              <a:t>Visiting Scholar, James Cook University, Cairns, Australia</a:t>
            </a:r>
          </a:p>
          <a:p>
            <a:r>
              <a:rPr lang="en-US" sz="2400" dirty="0" smtClean="0"/>
              <a:t>Leader of the International Council of Curmudgeons and Entropy Evasion League</a:t>
            </a:r>
          </a:p>
          <a:p>
            <a:r>
              <a:rPr lang="en-US" sz="2400" dirty="0" smtClean="0"/>
              <a:t>Forest Gump of Social Movements: 500+ NGOs</a:t>
            </a:r>
          </a:p>
          <a:p>
            <a:endParaRPr lang="en-US" sz="2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 Green House</a:t>
            </a:r>
            <a:endParaRPr lang="en-US" dirty="0"/>
          </a:p>
        </p:txBody>
      </p:sp>
      <p:pic>
        <p:nvPicPr>
          <p:cNvPr id="4" name="Content Placeholder 3" descr="sunoct25_0032.jpg"/>
          <p:cNvPicPr>
            <a:picLocks noGrp="1" noChangeAspect="1"/>
          </p:cNvPicPr>
          <p:nvPr>
            <p:ph idx="1"/>
          </p:nvPr>
        </p:nvPicPr>
        <p:blipFill>
          <a:blip r:embed="rId2"/>
          <a:srcRect l="-10026" r="-10026"/>
          <a:stretch>
            <a:fillRect/>
          </a:stretch>
        </p:blipFill>
        <p:spPr>
          <a:xfrm>
            <a:off x="914400" y="1600200"/>
            <a:ext cx="7391400" cy="4069262"/>
          </a:xfrm>
        </p:spPr>
      </p:pic>
      <p:sp>
        <p:nvSpPr>
          <p:cNvPr id="5" name="TextBox 4"/>
          <p:cNvSpPr txBox="1"/>
          <p:nvPr/>
        </p:nvSpPr>
        <p:spPr>
          <a:xfrm>
            <a:off x="1524000" y="5867400"/>
            <a:ext cx="5373098" cy="369332"/>
          </a:xfrm>
          <a:prstGeom prst="rect">
            <a:avLst/>
          </a:prstGeom>
          <a:noFill/>
        </p:spPr>
        <p:txBody>
          <a:bodyPr wrap="none" rtlCol="0">
            <a:spAutoFit/>
          </a:bodyPr>
          <a:lstStyle/>
          <a:p>
            <a:r>
              <a:rPr lang="en-US" dirty="0" smtClean="0"/>
              <a:t>Responsible Urban Technology, NE Portland, 1978</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Knowing Home, Guide to Sustainable Portland, 1982</a:t>
            </a:r>
            <a:endParaRPr lang="en-US" sz="3600" dirty="0"/>
          </a:p>
        </p:txBody>
      </p:sp>
      <p:pic>
        <p:nvPicPr>
          <p:cNvPr id="4" name="Content Placeholder 3" descr="knowingHome.jpg"/>
          <p:cNvPicPr>
            <a:picLocks noGrp="1" noChangeAspect="1"/>
          </p:cNvPicPr>
          <p:nvPr>
            <p:ph idx="1"/>
          </p:nvPr>
        </p:nvPicPr>
        <p:blipFill>
          <a:blip r:embed="rId2"/>
          <a:srcRect l="-69363" r="-69363"/>
          <a:stretch>
            <a:fillRect/>
          </a:stretch>
        </p:blip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Sustainable Agriculture in the Northwest, 1982</a:t>
            </a:r>
            <a:endParaRPr lang="en-US" sz="3600" dirty="0"/>
          </a:p>
        </p:txBody>
      </p:sp>
      <p:pic>
        <p:nvPicPr>
          <p:cNvPr id="4" name="Content Placeholder 3" descr="51dk8EBTnXL._SL500_AA300_.jpg"/>
          <p:cNvPicPr>
            <a:picLocks noGrp="1" noChangeAspect="1"/>
          </p:cNvPicPr>
          <p:nvPr>
            <p:ph idx="1"/>
          </p:nvPr>
        </p:nvPicPr>
        <p:blipFill>
          <a:blip r:embed="rId2"/>
          <a:srcRect l="-40820" r="-40820"/>
          <a:stretch>
            <a:fillRect/>
          </a:stretch>
        </p:blipFill>
        <p:spPr>
          <a:xfrm>
            <a:off x="-1219200" y="1524000"/>
            <a:ext cx="8991600" cy="4950237"/>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1"/>
            <a:ext cx="8229600" cy="762000"/>
          </a:xfrm>
        </p:spPr>
        <p:txBody>
          <a:bodyPr/>
          <a:lstStyle/>
          <a:p>
            <a:pPr algn="l"/>
            <a:r>
              <a:rPr lang="en-US" dirty="0" smtClean="0">
                <a:solidFill>
                  <a:srgbClr val="FF0000"/>
                </a:solidFill>
              </a:rPr>
              <a:t>Why Here? Utopian Societies</a:t>
            </a:r>
            <a:endParaRPr lang="en-US" dirty="0">
              <a:solidFill>
                <a:srgbClr val="FF0000"/>
              </a:solidFill>
            </a:endParaRPr>
          </a:p>
        </p:txBody>
      </p:sp>
      <p:pic>
        <p:nvPicPr>
          <p:cNvPr id="4" name="Content Placeholder 3" descr="images.jpeg"/>
          <p:cNvPicPr>
            <a:picLocks noGrp="1" noChangeAspect="1"/>
          </p:cNvPicPr>
          <p:nvPr>
            <p:ph idx="1"/>
          </p:nvPr>
        </p:nvPicPr>
        <p:blipFill>
          <a:blip r:embed="rId2"/>
          <a:srcRect l="-1029" r="-1029"/>
          <a:stretch>
            <a:fillRect/>
          </a:stretch>
        </p:blipFill>
        <p:spPr>
          <a:xfrm>
            <a:off x="228600" y="1981200"/>
            <a:ext cx="4495800" cy="2475118"/>
          </a:xfrm>
        </p:spPr>
      </p:pic>
      <p:pic>
        <p:nvPicPr>
          <p:cNvPr id="5" name="Picture 4" descr="Unknown.jpeg"/>
          <p:cNvPicPr>
            <a:picLocks noChangeAspect="1"/>
          </p:cNvPicPr>
          <p:nvPr/>
        </p:nvPicPr>
        <p:blipFill>
          <a:blip r:embed="rId3"/>
          <a:stretch>
            <a:fillRect/>
          </a:stretch>
        </p:blipFill>
        <p:spPr>
          <a:xfrm>
            <a:off x="5181600" y="990600"/>
            <a:ext cx="3175000" cy="2552700"/>
          </a:xfrm>
          <a:prstGeom prst="rect">
            <a:avLst/>
          </a:prstGeom>
        </p:spPr>
      </p:pic>
      <p:pic>
        <p:nvPicPr>
          <p:cNvPr id="6" name="Picture 5" descr="Unknown-1.jpeg"/>
          <p:cNvPicPr>
            <a:picLocks noChangeAspect="1"/>
          </p:cNvPicPr>
          <p:nvPr/>
        </p:nvPicPr>
        <p:blipFill>
          <a:blip r:embed="rId4"/>
          <a:stretch>
            <a:fillRect/>
          </a:stretch>
        </p:blipFill>
        <p:spPr>
          <a:xfrm>
            <a:off x="4876800" y="3733800"/>
            <a:ext cx="3733800" cy="2701348"/>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36587"/>
          </a:xfrm>
        </p:spPr>
        <p:txBody>
          <a:bodyPr/>
          <a:lstStyle/>
          <a:p>
            <a:r>
              <a:rPr lang="en-US" dirty="0" smtClean="0"/>
              <a:t>Oregon Migration Pattern</a:t>
            </a:r>
            <a:endParaRPr lang="en-US" dirty="0"/>
          </a:p>
        </p:txBody>
      </p:sp>
      <p:pic>
        <p:nvPicPr>
          <p:cNvPr id="4" name="Content Placeholder 3" descr="PacificNWTH.jpg"/>
          <p:cNvPicPr>
            <a:picLocks noGrp="1" noChangeAspect="1"/>
          </p:cNvPicPr>
          <p:nvPr>
            <p:ph idx="1"/>
          </p:nvPr>
        </p:nvPicPr>
        <p:blipFill>
          <a:blip r:embed="rId2"/>
          <a:srcRect l="-50491" r="-50491"/>
          <a:stretch>
            <a:fillRect/>
          </a:stretch>
        </p:blipFill>
        <p:spPr>
          <a:xfrm>
            <a:off x="-1600200" y="1066800"/>
            <a:ext cx="10210800" cy="5621455"/>
          </a:xfrm>
        </p:spPr>
      </p:pic>
      <p:cxnSp>
        <p:nvCxnSpPr>
          <p:cNvPr id="8" name="Straight Arrow Connector 7"/>
          <p:cNvCxnSpPr/>
          <p:nvPr/>
        </p:nvCxnSpPr>
        <p:spPr bwMode="auto">
          <a:xfrm rot="16200000" flipV="1">
            <a:off x="457200" y="4267200"/>
            <a:ext cx="3124200" cy="76200"/>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10" name="Straight Arrow Connector 9"/>
          <p:cNvCxnSpPr/>
          <p:nvPr/>
        </p:nvCxnSpPr>
        <p:spPr bwMode="auto">
          <a:xfrm rot="5400000">
            <a:off x="1524794" y="2209800"/>
            <a:ext cx="913606" cy="794"/>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15" name="Straight Arrow Connector 14"/>
          <p:cNvCxnSpPr/>
          <p:nvPr/>
        </p:nvCxnSpPr>
        <p:spPr bwMode="auto">
          <a:xfrm rot="10800000">
            <a:off x="2286000" y="2971800"/>
            <a:ext cx="3276600" cy="2895600"/>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19" name="Straight Arrow Connector 18"/>
          <p:cNvCxnSpPr/>
          <p:nvPr/>
        </p:nvCxnSpPr>
        <p:spPr bwMode="auto">
          <a:xfrm rot="10800000">
            <a:off x="2514600" y="2819400"/>
            <a:ext cx="3352800" cy="1295400"/>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cxnSp>
        <p:nvCxnSpPr>
          <p:cNvPr id="21" name="Straight Connector 20"/>
          <p:cNvCxnSpPr/>
          <p:nvPr/>
        </p:nvCxnSpPr>
        <p:spPr bwMode="auto">
          <a:xfrm>
            <a:off x="2133600" y="1828800"/>
            <a:ext cx="48006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4953000" y="3733800"/>
            <a:ext cx="1752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5257800" y="5486400"/>
            <a:ext cx="1752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2057400" y="5943600"/>
            <a:ext cx="43434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8" name="TextBox 27"/>
          <p:cNvSpPr txBox="1"/>
          <p:nvPr/>
        </p:nvSpPr>
        <p:spPr>
          <a:xfrm>
            <a:off x="6246840" y="2057400"/>
            <a:ext cx="1711789" cy="369332"/>
          </a:xfrm>
          <a:prstGeom prst="rect">
            <a:avLst/>
          </a:prstGeom>
          <a:noFill/>
        </p:spPr>
        <p:txBody>
          <a:bodyPr wrap="none" rtlCol="0">
            <a:spAutoFit/>
          </a:bodyPr>
          <a:lstStyle/>
          <a:p>
            <a:r>
              <a:rPr lang="en-US" dirty="0" smtClean="0"/>
              <a:t>Grunge, 1990s</a:t>
            </a:r>
            <a:endParaRPr lang="en-US" dirty="0"/>
          </a:p>
        </p:txBody>
      </p:sp>
      <p:sp>
        <p:nvSpPr>
          <p:cNvPr id="29" name="TextBox 28"/>
          <p:cNvSpPr txBox="1"/>
          <p:nvPr/>
        </p:nvSpPr>
        <p:spPr>
          <a:xfrm>
            <a:off x="5634001" y="3810000"/>
            <a:ext cx="2327868" cy="369332"/>
          </a:xfrm>
          <a:prstGeom prst="rect">
            <a:avLst/>
          </a:prstGeom>
          <a:noFill/>
        </p:spPr>
        <p:txBody>
          <a:bodyPr wrap="none" rtlCol="0">
            <a:spAutoFit/>
          </a:bodyPr>
          <a:lstStyle/>
          <a:p>
            <a:r>
              <a:rPr lang="en-US" dirty="0" smtClean="0"/>
              <a:t>Pioneers, 1830-1900</a:t>
            </a:r>
            <a:endParaRPr lang="en-US" dirty="0"/>
          </a:p>
        </p:txBody>
      </p:sp>
      <p:sp>
        <p:nvSpPr>
          <p:cNvPr id="30" name="TextBox 29"/>
          <p:cNvSpPr txBox="1"/>
          <p:nvPr/>
        </p:nvSpPr>
        <p:spPr>
          <a:xfrm>
            <a:off x="6248400" y="5105400"/>
            <a:ext cx="2237812" cy="369332"/>
          </a:xfrm>
          <a:prstGeom prst="rect">
            <a:avLst/>
          </a:prstGeom>
          <a:noFill/>
        </p:spPr>
        <p:txBody>
          <a:bodyPr wrap="none" rtlCol="0">
            <a:spAutoFit/>
          </a:bodyPr>
          <a:lstStyle/>
          <a:p>
            <a:r>
              <a:rPr lang="en-US" dirty="0" smtClean="0"/>
              <a:t>Ship Builders 1940s</a:t>
            </a:r>
            <a:endParaRPr lang="en-US" dirty="0"/>
          </a:p>
        </p:txBody>
      </p:sp>
      <p:sp>
        <p:nvSpPr>
          <p:cNvPr id="32" name="TextBox 31"/>
          <p:cNvSpPr txBox="1"/>
          <p:nvPr/>
        </p:nvSpPr>
        <p:spPr>
          <a:xfrm>
            <a:off x="5468083" y="6172200"/>
            <a:ext cx="2507305" cy="369332"/>
          </a:xfrm>
          <a:prstGeom prst="rect">
            <a:avLst/>
          </a:prstGeom>
          <a:noFill/>
        </p:spPr>
        <p:txBody>
          <a:bodyPr wrap="none" rtlCol="0">
            <a:spAutoFit/>
          </a:bodyPr>
          <a:lstStyle/>
          <a:p>
            <a:r>
              <a:rPr lang="en-US" dirty="0" smtClean="0"/>
              <a:t>Hippies 1960s—1970s</a:t>
            </a:r>
            <a:endParaRPr lang="en-US" dirty="0"/>
          </a:p>
        </p:txBody>
      </p:sp>
      <p:cxnSp>
        <p:nvCxnSpPr>
          <p:cNvPr id="17" name="Straight Arrow Connector 16"/>
          <p:cNvCxnSpPr/>
          <p:nvPr/>
        </p:nvCxnSpPr>
        <p:spPr bwMode="auto">
          <a:xfrm rot="10800000">
            <a:off x="5029200" y="3276600"/>
            <a:ext cx="3048000" cy="1588"/>
          </a:xfrm>
          <a:prstGeom prst="straightConnector1">
            <a:avLst/>
          </a:prstGeom>
          <a:solidFill>
            <a:schemeClr val="accent1"/>
          </a:solidFill>
          <a:ln w="76200" cap="flat" cmpd="tri" algn="ctr">
            <a:solidFill>
              <a:srgbClr val="FF6600"/>
            </a:solidFill>
            <a:prstDash val="solid"/>
            <a:round/>
            <a:headEnd type="none" w="med" len="med"/>
            <a:tailEnd type="arrow" w="med" len="med"/>
          </a:ln>
          <a:effectLst/>
        </p:spPr>
      </p:cxnSp>
      <p:sp>
        <p:nvSpPr>
          <p:cNvPr id="24" name="TextBox 23"/>
          <p:cNvSpPr txBox="1"/>
          <p:nvPr/>
        </p:nvSpPr>
        <p:spPr>
          <a:xfrm>
            <a:off x="6324600" y="2743200"/>
            <a:ext cx="1870036" cy="369332"/>
          </a:xfrm>
          <a:prstGeom prst="rect">
            <a:avLst/>
          </a:prstGeom>
          <a:noFill/>
        </p:spPr>
        <p:txBody>
          <a:bodyPr wrap="none" rtlCol="0">
            <a:spAutoFit/>
          </a:bodyPr>
          <a:lstStyle/>
          <a:p>
            <a:r>
              <a:rPr lang="en-US" dirty="0" smtClean="0"/>
              <a:t>Young </a:t>
            </a:r>
            <a:r>
              <a:rPr lang="en-US" dirty="0" err="1" smtClean="0"/>
              <a:t>Creatives</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3962400" cy="2617787"/>
          </a:xfrm>
        </p:spPr>
        <p:txBody>
          <a:bodyPr/>
          <a:lstStyle/>
          <a:p>
            <a:r>
              <a:rPr lang="en-US" dirty="0" smtClean="0"/>
              <a:t>Flower Power Dream Dies</a:t>
            </a:r>
            <a:endParaRPr lang="en-US" dirty="0"/>
          </a:p>
        </p:txBody>
      </p:sp>
      <p:pic>
        <p:nvPicPr>
          <p:cNvPr id="4" name="Content Placeholder 3" descr="images.jpeg"/>
          <p:cNvPicPr>
            <a:picLocks noGrp="1" noChangeAspect="1"/>
          </p:cNvPicPr>
          <p:nvPr>
            <p:ph idx="1"/>
          </p:nvPr>
        </p:nvPicPr>
        <p:blipFill>
          <a:blip r:embed="rId2"/>
          <a:srcRect l="-40820" r="-40820"/>
          <a:stretch>
            <a:fillRect/>
          </a:stretch>
        </p:blipFill>
        <p:spPr>
          <a:xfrm>
            <a:off x="-685800" y="3352800"/>
            <a:ext cx="5536381" cy="3048000"/>
          </a:xfrm>
        </p:spPr>
      </p:pic>
      <p:pic>
        <p:nvPicPr>
          <p:cNvPr id="5" name="Picture 4" descr="images-2.jpeg"/>
          <p:cNvPicPr>
            <a:picLocks noChangeAspect="1"/>
          </p:cNvPicPr>
          <p:nvPr/>
        </p:nvPicPr>
        <p:blipFill>
          <a:blip r:embed="rId3"/>
          <a:stretch>
            <a:fillRect/>
          </a:stretch>
        </p:blipFill>
        <p:spPr>
          <a:xfrm>
            <a:off x="5181600" y="304800"/>
            <a:ext cx="2882900" cy="2819400"/>
          </a:xfrm>
          <a:prstGeom prst="rect">
            <a:avLst/>
          </a:prstGeom>
        </p:spPr>
      </p:pic>
      <p:pic>
        <p:nvPicPr>
          <p:cNvPr id="6" name="Picture 5" descr="images-1.jpeg"/>
          <p:cNvPicPr>
            <a:picLocks noChangeAspect="1"/>
          </p:cNvPicPr>
          <p:nvPr/>
        </p:nvPicPr>
        <p:blipFill>
          <a:blip r:embed="rId4"/>
          <a:stretch>
            <a:fillRect/>
          </a:stretch>
        </p:blipFill>
        <p:spPr>
          <a:xfrm>
            <a:off x="4648200" y="3733800"/>
            <a:ext cx="3530600" cy="23114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Hippie Invasion</a:t>
            </a:r>
            <a:endParaRPr lang="en-US" dirty="0"/>
          </a:p>
        </p:txBody>
      </p:sp>
      <p:pic>
        <p:nvPicPr>
          <p:cNvPr id="4" name="Content Placeholder 3" descr="IMG2_0002.jpg"/>
          <p:cNvPicPr>
            <a:picLocks noGrp="1" noChangeAspect="1"/>
          </p:cNvPicPr>
          <p:nvPr>
            <p:ph idx="1"/>
          </p:nvPr>
        </p:nvPicPr>
        <p:blipFill>
          <a:blip r:embed="rId3"/>
          <a:srcRect l="-23212" r="-23212"/>
          <a:stretch>
            <a:fillRect/>
          </a:stretch>
        </p:blipFill>
        <p:spPr>
          <a:xfrm>
            <a:off x="228600" y="1295400"/>
            <a:ext cx="6172200" cy="3398044"/>
          </a:xfrm>
        </p:spPr>
      </p:pic>
      <p:sp>
        <p:nvSpPr>
          <p:cNvPr id="5" name="TextBox 4"/>
          <p:cNvSpPr txBox="1"/>
          <p:nvPr/>
        </p:nvSpPr>
        <p:spPr>
          <a:xfrm>
            <a:off x="5791200" y="1371601"/>
            <a:ext cx="3048000" cy="3313727"/>
          </a:xfrm>
          <a:prstGeom prst="rect">
            <a:avLst/>
          </a:prstGeom>
          <a:noFill/>
        </p:spPr>
        <p:txBody>
          <a:bodyPr wrap="square" rtlCol="0">
            <a:spAutoFit/>
          </a:bodyPr>
          <a:lstStyle/>
          <a:p>
            <a:pPr marL="274320" indent="-457200" algn="l">
              <a:spcAft>
                <a:spcPts val="1000"/>
              </a:spcAft>
            </a:pPr>
            <a:r>
              <a:rPr lang="en-US" sz="2200" dirty="0" smtClean="0"/>
              <a:t>• 10,000 to Takilma, 1968</a:t>
            </a:r>
          </a:p>
          <a:p>
            <a:pPr marL="274320" indent="-457200" algn="l">
              <a:spcAft>
                <a:spcPts val="1000"/>
              </a:spcAft>
            </a:pPr>
            <a:r>
              <a:rPr lang="en-US" sz="2200" dirty="0" smtClean="0"/>
              <a:t>• Gov. Tom McCall’s Decree</a:t>
            </a:r>
          </a:p>
          <a:p>
            <a:pPr marL="274320" indent="-457200" algn="l">
              <a:spcAft>
                <a:spcPts val="1000"/>
              </a:spcAft>
            </a:pPr>
            <a:r>
              <a:rPr lang="en-US" sz="2200" dirty="0" smtClean="0"/>
              <a:t>• Drawn by the myth</a:t>
            </a:r>
          </a:p>
          <a:p>
            <a:pPr marL="274320" indent="-457200" algn="l">
              <a:spcAft>
                <a:spcPts val="1000"/>
              </a:spcAft>
            </a:pPr>
            <a:r>
              <a:rPr lang="en-US" sz="2200" dirty="0" smtClean="0"/>
              <a:t>•  Day trippers and new settlers</a:t>
            </a:r>
          </a:p>
          <a:p>
            <a:pPr marL="274320" indent="-457200" algn="l">
              <a:spcAft>
                <a:spcPts val="1000"/>
              </a:spcAft>
            </a:pPr>
            <a:endParaRPr lang="en-US" sz="2200" dirty="0"/>
          </a:p>
        </p:txBody>
      </p:sp>
      <p:sp>
        <p:nvSpPr>
          <p:cNvPr id="6" name="TextBox 5"/>
          <p:cNvSpPr txBox="1"/>
          <p:nvPr/>
        </p:nvSpPr>
        <p:spPr>
          <a:xfrm>
            <a:off x="3657600" y="4724400"/>
            <a:ext cx="1773315" cy="338554"/>
          </a:xfrm>
          <a:prstGeom prst="rect">
            <a:avLst/>
          </a:prstGeom>
          <a:noFill/>
        </p:spPr>
        <p:txBody>
          <a:bodyPr wrap="none" rtlCol="0">
            <a:spAutoFit/>
          </a:bodyPr>
          <a:lstStyle/>
          <a:p>
            <a:r>
              <a:rPr lang="en-US" sz="1600" i="1" dirty="0" smtClean="0">
                <a:solidFill>
                  <a:schemeClr val="accent5">
                    <a:lumMod val="10000"/>
                  </a:schemeClr>
                </a:solidFill>
              </a:rPr>
              <a:t>Circa: late 1960s</a:t>
            </a:r>
            <a:endParaRPr lang="en-US" sz="1600" i="1" dirty="0">
              <a:solidFill>
                <a:schemeClr val="accent5">
                  <a:lumMod val="10000"/>
                </a:schemeClr>
              </a:solidFill>
            </a:endParaRPr>
          </a:p>
        </p:txBody>
      </p:sp>
      <p:pic>
        <p:nvPicPr>
          <p:cNvPr id="7" name="Picture 6" descr="images.jpeg"/>
          <p:cNvPicPr>
            <a:picLocks noChangeAspect="1"/>
          </p:cNvPicPr>
          <p:nvPr/>
        </p:nvPicPr>
        <p:blipFill>
          <a:blip r:embed="rId4"/>
          <a:stretch>
            <a:fillRect/>
          </a:stretch>
        </p:blipFill>
        <p:spPr>
          <a:xfrm>
            <a:off x="304800" y="4495800"/>
            <a:ext cx="3217888" cy="2133600"/>
          </a:xfrm>
          <a:prstGeom prst="rect">
            <a:avLst/>
          </a:prstGeom>
        </p:spPr>
      </p:pic>
      <p:pic>
        <p:nvPicPr>
          <p:cNvPr id="8" name="Picture 7" descr="Unknown.jpeg"/>
          <p:cNvPicPr>
            <a:picLocks noChangeAspect="1"/>
          </p:cNvPicPr>
          <p:nvPr/>
        </p:nvPicPr>
        <p:blipFill>
          <a:blip r:embed="rId5"/>
          <a:stretch>
            <a:fillRect/>
          </a:stretch>
        </p:blipFill>
        <p:spPr>
          <a:xfrm>
            <a:off x="5791200" y="4495800"/>
            <a:ext cx="2743200" cy="2054752"/>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0000"/>
                </a:solidFill>
              </a:rPr>
              <a:t>Social Movements Communication Before </a:t>
            </a:r>
            <a:r>
              <a:rPr lang="en-US" sz="3200" dirty="0" err="1" smtClean="0">
                <a:solidFill>
                  <a:srgbClr val="FF0000"/>
                </a:solidFill>
              </a:rPr>
              <a:t>Facebook</a:t>
            </a:r>
            <a:endParaRPr lang="en-US" sz="3200" dirty="0">
              <a:solidFill>
                <a:srgbClr val="FF0000"/>
              </a:solidFill>
            </a:endParaRPr>
          </a:p>
        </p:txBody>
      </p:sp>
      <p:pic>
        <p:nvPicPr>
          <p:cNvPr id="4" name="Content Placeholder 3" descr="Unknown-1.jpeg"/>
          <p:cNvPicPr>
            <a:picLocks noGrp="1" noChangeAspect="1"/>
          </p:cNvPicPr>
          <p:nvPr>
            <p:ph idx="1"/>
          </p:nvPr>
        </p:nvPicPr>
        <p:blipFill>
          <a:blip r:embed="rId2"/>
          <a:srcRect l="-49732" r="-49732"/>
          <a:stretch>
            <a:fillRect/>
          </a:stretch>
        </p:blipFill>
        <p:spPr>
          <a:xfrm>
            <a:off x="-1295400" y="1600200"/>
            <a:ext cx="6090019" cy="3352800"/>
          </a:xfrm>
        </p:spPr>
      </p:pic>
      <p:pic>
        <p:nvPicPr>
          <p:cNvPr id="5" name="Picture 4" descr="Unknown.jpeg"/>
          <p:cNvPicPr>
            <a:picLocks noChangeAspect="1"/>
          </p:cNvPicPr>
          <p:nvPr/>
        </p:nvPicPr>
        <p:blipFill>
          <a:blip r:embed="rId3"/>
          <a:stretch>
            <a:fillRect/>
          </a:stretch>
        </p:blipFill>
        <p:spPr>
          <a:xfrm>
            <a:off x="3962400" y="3352800"/>
            <a:ext cx="4427537" cy="3246860"/>
          </a:xfrm>
          <a:prstGeom prst="rect">
            <a:avLst/>
          </a:prstGeom>
        </p:spPr>
      </p:pic>
      <p:sp>
        <p:nvSpPr>
          <p:cNvPr id="6" name="TextBox 5"/>
          <p:cNvSpPr txBox="1"/>
          <p:nvPr/>
        </p:nvSpPr>
        <p:spPr>
          <a:xfrm>
            <a:off x="3981561" y="1981200"/>
            <a:ext cx="3144235" cy="923330"/>
          </a:xfrm>
          <a:prstGeom prst="rect">
            <a:avLst/>
          </a:prstGeom>
          <a:noFill/>
        </p:spPr>
        <p:txBody>
          <a:bodyPr wrap="none" rtlCol="0">
            <a:spAutoFit/>
          </a:bodyPr>
          <a:lstStyle/>
          <a:p>
            <a:r>
              <a:rPr lang="en-US" dirty="0" smtClean="0"/>
              <a:t>Lets Journey back</a:t>
            </a:r>
          </a:p>
          <a:p>
            <a:r>
              <a:rPr lang="en-US" dirty="0" smtClean="0"/>
              <a:t>using Rocky and Bullwinkle’s </a:t>
            </a:r>
          </a:p>
          <a:p>
            <a:r>
              <a:rPr lang="en-US" dirty="0" smtClean="0"/>
              <a:t>Way Back Machine</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Interstate Hwy. 5 Corridor</a:t>
            </a:r>
            <a:endParaRPr lang="en-US" dirty="0"/>
          </a:p>
        </p:txBody>
      </p:sp>
      <p:pic>
        <p:nvPicPr>
          <p:cNvPr id="4" name="Content Placeholder 3" descr="interstate_5_traffic_map.gif"/>
          <p:cNvPicPr>
            <a:picLocks noGrp="1" noChangeAspect="1"/>
          </p:cNvPicPr>
          <p:nvPr>
            <p:ph idx="1"/>
          </p:nvPr>
        </p:nvPicPr>
        <p:blipFill>
          <a:blip r:embed="rId2"/>
          <a:srcRect l="-51283" r="-51283"/>
          <a:stretch>
            <a:fillRect/>
          </a:stretch>
        </p:blipFill>
        <p:spPr>
          <a:xfrm>
            <a:off x="-1600200" y="1524000"/>
            <a:ext cx="8229600" cy="4530725"/>
          </a:xfrm>
        </p:spPr>
      </p:pic>
      <p:sp>
        <p:nvSpPr>
          <p:cNvPr id="5" name="TextBox 4"/>
          <p:cNvSpPr txBox="1"/>
          <p:nvPr/>
        </p:nvSpPr>
        <p:spPr>
          <a:xfrm>
            <a:off x="4737964" y="1524000"/>
            <a:ext cx="4025036" cy="4439676"/>
          </a:xfrm>
          <a:prstGeom prst="rect">
            <a:avLst/>
          </a:prstGeom>
          <a:noFill/>
        </p:spPr>
        <p:txBody>
          <a:bodyPr wrap="square" rtlCol="0">
            <a:spAutoFit/>
          </a:bodyPr>
          <a:lstStyle/>
          <a:p>
            <a:pPr algn="l">
              <a:spcAft>
                <a:spcPts val="900"/>
              </a:spcAft>
            </a:pPr>
            <a:r>
              <a:rPr lang="en-US" dirty="0" smtClean="0"/>
              <a:t>•  They flowed into cities and town, and up river canyons based on</a:t>
            </a:r>
          </a:p>
          <a:p>
            <a:pPr algn="l">
              <a:spcAft>
                <a:spcPts val="900"/>
              </a:spcAft>
            </a:pPr>
            <a:r>
              <a:rPr lang="en-US" dirty="0" smtClean="0"/>
              <a:t>Mental maps, myths, and word of mouth</a:t>
            </a:r>
          </a:p>
          <a:p>
            <a:pPr algn="l">
              <a:spcBef>
                <a:spcPts val="600"/>
              </a:spcBef>
              <a:spcAft>
                <a:spcPts val="900"/>
              </a:spcAft>
            </a:pPr>
            <a:r>
              <a:rPr lang="en-US" dirty="0" smtClean="0"/>
              <a:t>• They depended on cafes, switchboards,</a:t>
            </a:r>
          </a:p>
          <a:p>
            <a:pPr algn="l">
              <a:spcAft>
                <a:spcPts val="900"/>
              </a:spcAft>
            </a:pPr>
            <a:r>
              <a:rPr lang="en-US" dirty="0" smtClean="0"/>
              <a:t>And designated safe places, </a:t>
            </a:r>
          </a:p>
          <a:p>
            <a:pPr algn="l">
              <a:spcAft>
                <a:spcPts val="900"/>
              </a:spcAft>
            </a:pPr>
            <a:r>
              <a:rPr lang="en-US" dirty="0" smtClean="0"/>
              <a:t>e.g. Lair Hill in Portland</a:t>
            </a:r>
          </a:p>
          <a:p>
            <a:pPr algn="l">
              <a:spcAft>
                <a:spcPts val="900"/>
              </a:spcAft>
            </a:pP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Facebook</a:t>
            </a:r>
            <a:r>
              <a:rPr lang="en-US" dirty="0" smtClean="0"/>
              <a:t>: 65 horsepower</a:t>
            </a:r>
            <a:endParaRPr lang="en-US" dirty="0"/>
          </a:p>
        </p:txBody>
      </p:sp>
      <p:pic>
        <p:nvPicPr>
          <p:cNvPr id="4" name="Content Placeholder 3" descr="hippie-bus.jpg"/>
          <p:cNvPicPr>
            <a:picLocks noGrp="1" noChangeAspect="1"/>
          </p:cNvPicPr>
          <p:nvPr>
            <p:ph idx="1"/>
          </p:nvPr>
        </p:nvPicPr>
        <p:blipFill>
          <a:blip r:embed="rId2"/>
          <a:srcRect l="-16313" r="-16313"/>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may call me</a:t>
            </a:r>
            <a:endParaRPr lang="en-US" dirty="0"/>
          </a:p>
        </p:txBody>
      </p:sp>
      <p:sp>
        <p:nvSpPr>
          <p:cNvPr id="3" name="Content Placeholder 2"/>
          <p:cNvSpPr>
            <a:spLocks noGrp="1"/>
          </p:cNvSpPr>
          <p:nvPr>
            <p:ph idx="1"/>
          </p:nvPr>
        </p:nvSpPr>
        <p:spPr/>
        <p:txBody>
          <a:bodyPr/>
          <a:lstStyle/>
          <a:p>
            <a:r>
              <a:rPr lang="en-US" dirty="0" smtClean="0"/>
              <a:t>Exalted one</a:t>
            </a:r>
          </a:p>
          <a:p>
            <a:r>
              <a:rPr lang="en-US" dirty="0" smtClean="0"/>
              <a:t>Doctor ____</a:t>
            </a:r>
          </a:p>
          <a:p>
            <a:r>
              <a:rPr lang="en-US" dirty="0" smtClean="0"/>
              <a:t>Professor Johnson</a:t>
            </a:r>
          </a:p>
          <a:p>
            <a:r>
              <a:rPr lang="en-US" dirty="0" smtClean="0"/>
              <a:t>Mr. Johnson</a:t>
            </a:r>
          </a:p>
          <a:p>
            <a:r>
              <a:rPr lang="en-US" dirty="0" smtClean="0"/>
              <a:t>White Wolf</a:t>
            </a:r>
          </a:p>
          <a:p>
            <a:r>
              <a:rPr lang="en-US" dirty="0" smtClean="0"/>
              <a:t>Your Highness</a:t>
            </a:r>
          </a:p>
          <a:p>
            <a:r>
              <a:rPr lang="en-US" dirty="0" smtClean="0"/>
              <a:t>Master</a:t>
            </a:r>
          </a:p>
          <a:p>
            <a:r>
              <a:rPr lang="en-US" dirty="0" smtClean="0"/>
              <a:t>Steve</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Couriers</a:t>
            </a:r>
            <a:endParaRPr lang="en-US" dirty="0"/>
          </a:p>
        </p:txBody>
      </p:sp>
      <p:sp>
        <p:nvSpPr>
          <p:cNvPr id="3" name="Content Placeholder 2"/>
          <p:cNvSpPr>
            <a:spLocks noGrp="1"/>
          </p:cNvSpPr>
          <p:nvPr>
            <p:ph idx="1"/>
          </p:nvPr>
        </p:nvSpPr>
        <p:spPr/>
        <p:txBody>
          <a:bodyPr/>
          <a:lstStyle/>
          <a:p>
            <a:r>
              <a:rPr lang="en-US" sz="2400" i="1" dirty="0" smtClean="0"/>
              <a:t>Underground postal service, Crying of Lot 49, Thomas Pynchon</a:t>
            </a:r>
          </a:p>
          <a:p>
            <a:r>
              <a:rPr lang="en-US" sz="2400" dirty="0" smtClean="0"/>
              <a:t>Quicksilver Messenger Service</a:t>
            </a:r>
          </a:p>
          <a:p>
            <a:r>
              <a:rPr lang="en-US" sz="2400" dirty="0" smtClean="0"/>
              <a:t>Experiments in Art and Technology</a:t>
            </a:r>
          </a:p>
          <a:p>
            <a:r>
              <a:rPr lang="en-US" sz="2400" dirty="0" smtClean="0"/>
              <a:t>The Light Fantastic</a:t>
            </a:r>
          </a:p>
          <a:p>
            <a:r>
              <a:rPr lang="en-US" sz="2400" dirty="0" smtClean="0"/>
              <a:t>Image Bank, Vancouver</a:t>
            </a:r>
          </a:p>
          <a:p>
            <a:r>
              <a:rPr lang="en-US" sz="2400" dirty="0" smtClean="0"/>
              <a:t>Jaybird</a:t>
            </a:r>
          </a:p>
          <a:p>
            <a:r>
              <a:rPr lang="en-US" sz="2400" dirty="0" err="1" smtClean="0"/>
              <a:t>Vonulife</a:t>
            </a:r>
            <a:endParaRPr lang="en-US" sz="2400" dirty="0" smtClean="0"/>
          </a:p>
          <a:p>
            <a:r>
              <a:rPr lang="en-US" sz="2400" dirty="0" smtClean="0"/>
              <a:t>Dana Space </a:t>
            </a:r>
            <a:r>
              <a:rPr lang="en-US" sz="2400" dirty="0" err="1" smtClean="0"/>
              <a:t>Achley</a:t>
            </a:r>
            <a:endParaRPr lang="en-US" sz="2400" dirty="0" smtClean="0"/>
          </a:p>
          <a:p>
            <a:r>
              <a:rPr lang="en-US" sz="2400" dirty="0" smtClean="0"/>
              <a:t>New Life Environmental Design Network</a:t>
            </a:r>
          </a:p>
          <a:p>
            <a:r>
              <a:rPr lang="en-US" sz="2400" dirty="0" err="1" smtClean="0"/>
              <a:t>Theobald</a:t>
            </a:r>
            <a:r>
              <a:rPr lang="en-US" sz="2400" dirty="0" smtClean="0"/>
              <a:t> Network</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Scarce Information Generated Social Networks</a:t>
            </a:r>
            <a:endParaRPr lang="en-US" sz="3600" dirty="0"/>
          </a:p>
        </p:txBody>
      </p:sp>
      <p:pic>
        <p:nvPicPr>
          <p:cNvPr id="4" name="Content Placeholder 3" descr="gathering.pdf"/>
          <p:cNvPicPr>
            <a:picLocks noGrp="1" noChangeAspect="1"/>
          </p:cNvPicPr>
          <p:nvPr>
            <p:ph idx="1"/>
          </p:nvPr>
        </p:nvPicPr>
        <mc:AlternateContent>
          <mc:Choice xmlns:ma="http://schemas.microsoft.com/office/mac/drawingml/2008/main" Requires="ma">
            <p:blipFill>
              <a:blip r:embed="rId2"/>
              <a:srcRect l="-68892" r="-68892"/>
              <a:stretch>
                <a:fillRect/>
              </a:stretch>
            </p:blipFill>
          </mc:Choice>
          <mc:Fallback>
            <p:blipFill>
              <a:blip r:embed="rId3"/>
              <a:srcRect l="-68892" r="-68892"/>
              <a:stretch>
                <a:fillRect/>
              </a:stretch>
            </p:blipFill>
          </mc:Fallback>
        </mc:AlternateConten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Before Facebook</a:t>
            </a:r>
            <a:endParaRPr lang="en-US" sz="3600" dirty="0"/>
          </a:p>
        </p:txBody>
      </p:sp>
      <p:sp>
        <p:nvSpPr>
          <p:cNvPr id="3" name="Content Placeholder 2"/>
          <p:cNvSpPr>
            <a:spLocks noGrp="1"/>
          </p:cNvSpPr>
          <p:nvPr>
            <p:ph idx="1"/>
          </p:nvPr>
        </p:nvSpPr>
        <p:spPr/>
        <p:txBody>
          <a:bodyPr/>
          <a:lstStyle/>
          <a:p>
            <a:r>
              <a:rPr lang="en-US" sz="1200" dirty="0" smtClean="0"/>
              <a:t>1969--First Eugene Country Fair</a:t>
            </a:r>
          </a:p>
          <a:p>
            <a:r>
              <a:rPr lang="en-US" sz="1200" dirty="0" smtClean="0"/>
              <a:t>1972--Alternative life styles Festival, Portland</a:t>
            </a:r>
          </a:p>
          <a:p>
            <a:r>
              <a:rPr lang="en-US" sz="1200" dirty="0" smtClean="0"/>
              <a:t>1973--Global village conference, Olympia WA</a:t>
            </a:r>
          </a:p>
          <a:p>
            <a:r>
              <a:rPr lang="en-US" sz="1200" dirty="0" smtClean="0"/>
              <a:t>1974--Bend in the River, Bend, OR</a:t>
            </a:r>
          </a:p>
          <a:p>
            <a:r>
              <a:rPr lang="en-US" sz="1200" dirty="0" smtClean="0"/>
              <a:t>1974--Syncon, committee for the future, Portland</a:t>
            </a:r>
          </a:p>
          <a:p>
            <a:r>
              <a:rPr lang="en-US" sz="1200" dirty="0" smtClean="0"/>
              <a:t>1974--Alternative Agriculture conference, Ellensburg, WA</a:t>
            </a:r>
          </a:p>
          <a:p>
            <a:r>
              <a:rPr lang="en-US" sz="1200" dirty="0" smtClean="0"/>
              <a:t>1974—World Expo, Spokane, WA</a:t>
            </a:r>
          </a:p>
          <a:p>
            <a:r>
              <a:rPr lang="en-US" sz="1200" dirty="0" smtClean="0"/>
              <a:t>1975--Futures Fair, Bellingham, WA</a:t>
            </a:r>
          </a:p>
          <a:p>
            <a:r>
              <a:rPr lang="en-US" sz="1200" dirty="0" smtClean="0"/>
              <a:t>1975--Politics of Food and Land conference, Port Townsend</a:t>
            </a:r>
          </a:p>
          <a:p>
            <a:r>
              <a:rPr lang="en-US" sz="1200" dirty="0" smtClean="0"/>
              <a:t>1975--Com/Plex, communication conference, Bellingham, WA</a:t>
            </a:r>
          </a:p>
          <a:p>
            <a:r>
              <a:rPr lang="en-US" sz="1200" dirty="0" smtClean="0"/>
              <a:t>1975--Harvest and Barter Festival, Okanogan, WA</a:t>
            </a:r>
          </a:p>
          <a:p>
            <a:r>
              <a:rPr lang="en-US" sz="1200" dirty="0" smtClean="0"/>
              <a:t>1976--Community Strengths Conference</a:t>
            </a:r>
          </a:p>
          <a:p>
            <a:r>
              <a:rPr lang="en-US" sz="1200" dirty="0" smtClean="0"/>
              <a:t>1976--Leap Year conference, Portland</a:t>
            </a:r>
          </a:p>
          <a:p>
            <a:r>
              <a:rPr lang="en-US" sz="1200" dirty="0" smtClean="0"/>
              <a:t>1976--Tools for Transition conference, Seattle</a:t>
            </a:r>
          </a:p>
          <a:p>
            <a:r>
              <a:rPr lang="en-US" sz="1200" dirty="0" smtClean="0"/>
              <a:t>1976--UN conference on Habitat, Vancouver, BC</a:t>
            </a:r>
          </a:p>
          <a:p>
            <a:r>
              <a:rPr lang="en-US" sz="1200" dirty="0" smtClean="0"/>
              <a:t>1977--Equinox Gathering, Sandy, OR</a:t>
            </a:r>
          </a:p>
          <a:p>
            <a:r>
              <a:rPr lang="en-US" sz="1200" dirty="0" smtClean="0"/>
              <a:t>1977--Oregon Energy Fair, Portland</a:t>
            </a:r>
          </a:p>
          <a:p>
            <a:r>
              <a:rPr lang="en-US" sz="1200" dirty="0" smtClean="0"/>
              <a:t>1978--Women in Solar and appropriate technology Conference, Seattle</a:t>
            </a:r>
          </a:p>
          <a:p>
            <a:r>
              <a:rPr lang="en-US" sz="1200" dirty="0" smtClean="0"/>
              <a:t>1979--Come Unity Conference, Deadwood, OR</a:t>
            </a:r>
          </a:p>
          <a:p>
            <a:r>
              <a:rPr lang="en-US" sz="1200" dirty="0" smtClean="0"/>
              <a:t>1980--Women and Energy Conference, Portland</a:t>
            </a:r>
          </a:p>
          <a:p>
            <a:r>
              <a:rPr lang="en-US" sz="1200" dirty="0" smtClean="0"/>
              <a:t>1981--Permaculture conference, Portland OR</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People to People Directories</a:t>
            </a:r>
            <a:endParaRPr lang="en-US" sz="3600" dirty="0"/>
          </a:p>
        </p:txBody>
      </p:sp>
      <p:pic>
        <p:nvPicPr>
          <p:cNvPr id="4" name="Content Placeholder 3" descr="peoplepeople2.jpg"/>
          <p:cNvPicPr>
            <a:picLocks noGrp="1" noChangeAspect="1"/>
          </p:cNvPicPr>
          <p:nvPr>
            <p:ph idx="1"/>
          </p:nvPr>
        </p:nvPicPr>
        <p:blipFill>
          <a:blip r:embed="rId2"/>
          <a:srcRect l="-68643" r="-68643"/>
          <a:stretch>
            <a:fillRect/>
          </a:stretch>
        </p:blip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39825"/>
          </a:xfrm>
        </p:spPr>
        <p:txBody>
          <a:bodyPr/>
          <a:lstStyle/>
          <a:p>
            <a:r>
              <a:rPr lang="en-US" sz="3600" dirty="0" smtClean="0">
                <a:solidFill>
                  <a:srgbClr val="FF0000"/>
                </a:solidFill>
              </a:rPr>
              <a:t>Portland’s Civic Unique Civic Life</a:t>
            </a:r>
            <a:br>
              <a:rPr lang="en-US" sz="3600" dirty="0" smtClean="0">
                <a:solidFill>
                  <a:srgbClr val="FF0000"/>
                </a:solidFill>
              </a:rPr>
            </a:br>
            <a:endParaRPr lang="en-US" sz="3600"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838200" y="914400"/>
          <a:ext cx="7772400" cy="5505450"/>
        </p:xfrm>
        <a:graphic>
          <a:graphicData uri="http://schemas.openxmlformats.org/presentationml/2006/ole">
            <p:oleObj spid="_x0000_s5277698" name="Worksheet" r:id="rId4" imgW="6184900" imgH="4114800" progId="Excel.Sheet.8">
              <p:embed/>
            </p:oleObj>
          </a:graphicData>
        </a:graphic>
      </p:graphicFrame>
      <p:sp>
        <p:nvSpPr>
          <p:cNvPr id="768003" name="Rectangle 3"/>
          <p:cNvSpPr>
            <a:spLocks noChangeArrowheads="1"/>
          </p:cNvSpPr>
          <p:nvPr/>
        </p:nvSpPr>
        <p:spPr bwMode="auto">
          <a:xfrm>
            <a:off x="609600" y="381000"/>
            <a:ext cx="8001000" cy="9144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prstTxWarp prst="textNoShape">
              <a:avLst/>
            </a:prstTxWarp>
          </a:bodyPr>
          <a:lstStyle/>
          <a:p>
            <a:pPr algn="ctr">
              <a:defRPr/>
            </a:pPr>
            <a:r>
              <a:rPr lang="en-US" altLang="ja-JP" dirty="0">
                <a:effectLst>
                  <a:outerShdw blurRad="38100" dist="38100" dir="2700000" algn="tl">
                    <a:srgbClr val="000000"/>
                  </a:outerShdw>
                </a:effectLst>
                <a:latin typeface="Tw Cen MT" pitchFamily="-107" charset="-18"/>
                <a:ea typeface="ＭＳ Ｐゴシック" pitchFamily="-107" charset="-128"/>
                <a:cs typeface="ＭＳ Ｐゴシック" pitchFamily="-107" charset="-128"/>
              </a:rPr>
              <a:t>AVERAGE MEMBERSHIP RATE IN 32 NATIONAL CHAPTER-BASED VOLUNTARY ASSOCIATIONS 1900-1997</a:t>
            </a:r>
            <a:endParaRPr lang="en-US" altLang="ja-JP" b="1" dirty="0">
              <a:effectLst>
                <a:outerShdw blurRad="38100" dist="38100" dir="2700000" algn="tl">
                  <a:srgbClr val="000000"/>
                </a:outerShdw>
              </a:effectLst>
              <a:latin typeface="Tw Cen MT" pitchFamily="-107" charset="-18"/>
              <a:ea typeface="ＭＳ Ｐゴシック" pitchFamily="-107" charset="-128"/>
              <a:cs typeface="ＭＳ Ｐゴシック" pitchFamily="-107" charset="-128"/>
            </a:endParaRPr>
          </a:p>
        </p:txBody>
      </p:sp>
      <p:sp>
        <p:nvSpPr>
          <p:cNvPr id="43012" name="Text Box 4"/>
          <p:cNvSpPr txBox="1">
            <a:spLocks noChangeArrowheads="1"/>
          </p:cNvSpPr>
          <p:nvPr/>
        </p:nvSpPr>
        <p:spPr bwMode="auto">
          <a:xfrm>
            <a:off x="609600" y="2133600"/>
            <a:ext cx="1066800" cy="1466850"/>
          </a:xfrm>
          <a:prstGeom prst="rect">
            <a:avLst/>
          </a:prstGeom>
          <a:noFill/>
          <a:ln w="0">
            <a:noFill/>
            <a:miter lim="800000"/>
            <a:headEnd/>
            <a:tailEnd/>
          </a:ln>
        </p:spPr>
        <p:txBody>
          <a:bodyPr lIns="0" tIns="0" rIns="0" bIns="0">
            <a:prstTxWarp prst="textNoShape">
              <a:avLst/>
            </a:prstTxWarp>
            <a:spAutoFit/>
          </a:bodyPr>
          <a:lstStyle/>
          <a:p>
            <a:pPr eaLnBrk="0" hangingPunct="0"/>
            <a:r>
              <a:rPr lang="en-US" altLang="ja-JP" sz="1600" dirty="0">
                <a:latin typeface="Tw Cen MT" pitchFamily="-110" charset="-18"/>
              </a:rPr>
              <a:t>Mean membership rate for the</a:t>
            </a:r>
          </a:p>
          <a:p>
            <a:pPr eaLnBrk="0" hangingPunct="0"/>
            <a:r>
              <a:rPr lang="en-US" altLang="ja-JP" sz="1600" dirty="0">
                <a:latin typeface="Tw Cen MT" pitchFamily="-110" charset="-18"/>
              </a:rPr>
              <a:t>20th century</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685800" y="609600"/>
          <a:ext cx="7924800" cy="5678488"/>
        </p:xfrm>
        <a:graphic>
          <a:graphicData uri="http://schemas.openxmlformats.org/presentationml/2006/ole">
            <p:oleObj spid="_x0000_s5279746" name="Worksheet" r:id="rId4" imgW="6184900" imgH="3771900" progId="Excel.Sheet.8">
              <p:embed/>
            </p:oleObj>
          </a:graphicData>
        </a:graphic>
      </p:graphicFrame>
      <p:sp>
        <p:nvSpPr>
          <p:cNvPr id="770051" name="Rectangle 3"/>
          <p:cNvSpPr>
            <a:spLocks noGrp="1" noChangeArrowheads="1"/>
          </p:cNvSpPr>
          <p:nvPr>
            <p:ph type="title"/>
          </p:nvPr>
        </p:nvSpPr>
        <p:spPr>
          <a:xfrm>
            <a:off x="685800" y="228600"/>
            <a:ext cx="7772400" cy="1143000"/>
          </a:xfrm>
        </p:spPr>
        <p:txBody>
          <a:bodyPr/>
          <a:lstStyle/>
          <a:p>
            <a:pPr eaLnBrk="1" hangingPunct="1">
              <a:defRPr/>
            </a:pPr>
            <a:r>
              <a:rPr lang="en-US" altLang="ja-JP" sz="2400" b="0" dirty="0">
                <a:solidFill>
                  <a:schemeClr val="tx1"/>
                </a:solidFill>
                <a:latin typeface="Tw Cen MT" pitchFamily="-107" charset="-18"/>
                <a:ea typeface="ＭＳ Ｐゴシック" pitchFamily="-107" charset="-128"/>
                <a:cs typeface="ＭＳ Ｐゴシック" pitchFamily="-107" charset="-128"/>
              </a:rPr>
              <a:t>ATTENDANCE</a:t>
            </a:r>
            <a:r>
              <a:rPr lang="en-US" altLang="ja-JP" sz="2700" b="0" dirty="0">
                <a:solidFill>
                  <a:schemeClr val="tx1"/>
                </a:solidFill>
                <a:ea typeface="ＭＳ Ｐゴシック" pitchFamily="-107" charset="-128"/>
                <a:cs typeface="ＭＳ Ｐゴシック" pitchFamily="-107" charset="-128"/>
              </a:rPr>
              <a:t> </a:t>
            </a:r>
            <a:r>
              <a:rPr lang="en-US" altLang="ja-JP" sz="2400" b="0" dirty="0">
                <a:solidFill>
                  <a:schemeClr val="tx1"/>
                </a:solidFill>
                <a:latin typeface="Tw Cen MT" pitchFamily="-107" charset="-18"/>
                <a:ea typeface="ＭＳ Ｐゴシック" pitchFamily="-107" charset="-128"/>
                <a:cs typeface="ＭＳ Ｐゴシック" pitchFamily="-107" charset="-128"/>
              </a:rPr>
              <a:t>AT PUBLIC MEETINGS </a:t>
            </a:r>
            <a:br>
              <a:rPr lang="en-US" altLang="ja-JP" sz="2400" b="0" dirty="0">
                <a:solidFill>
                  <a:schemeClr val="tx1"/>
                </a:solidFill>
                <a:latin typeface="Tw Cen MT" pitchFamily="-107" charset="-18"/>
                <a:ea typeface="ＭＳ Ｐゴシック" pitchFamily="-107" charset="-128"/>
                <a:cs typeface="ＭＳ Ｐゴシック" pitchFamily="-107" charset="-128"/>
              </a:rPr>
            </a:br>
            <a:r>
              <a:rPr lang="en-US" altLang="ja-JP" sz="2400" b="0" dirty="0">
                <a:solidFill>
                  <a:schemeClr val="tx1"/>
                </a:solidFill>
                <a:latin typeface="Tw Cen MT" pitchFamily="-107" charset="-18"/>
                <a:ea typeface="ＭＳ Ｐゴシック" pitchFamily="-107" charset="-128"/>
                <a:cs typeface="ＭＳ Ｐゴシック" pitchFamily="-107" charset="-128"/>
              </a:rPr>
              <a:t>ON LOCAL AFFAIRS COLLAPSES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1066800" y="609600"/>
          <a:ext cx="8077200" cy="5791200"/>
        </p:xfrm>
        <a:graphic>
          <a:graphicData uri="http://schemas.openxmlformats.org/presentationml/2006/ole">
            <p:oleObj spid="_x0000_s5281794" name="Worksheet" r:id="rId4" imgW="6184900" imgH="4127500" progId="Excel.Sheet.8">
              <p:embed/>
            </p:oleObj>
          </a:graphicData>
        </a:graphic>
      </p:graphicFrame>
      <p:sp>
        <p:nvSpPr>
          <p:cNvPr id="776195" name="Rectangle 3"/>
          <p:cNvSpPr>
            <a:spLocks noGrp="1" noChangeArrowheads="1"/>
          </p:cNvSpPr>
          <p:nvPr>
            <p:ph type="title"/>
          </p:nvPr>
        </p:nvSpPr>
        <p:spPr>
          <a:xfrm>
            <a:off x="685800" y="0"/>
            <a:ext cx="7772400" cy="1143000"/>
          </a:xfrm>
        </p:spPr>
        <p:txBody>
          <a:bodyPr/>
          <a:lstStyle/>
          <a:p>
            <a:pPr eaLnBrk="1" hangingPunct="1">
              <a:defRPr/>
            </a:pPr>
            <a:r>
              <a:rPr lang="en-US" altLang="ja-JP" sz="2700" b="0" dirty="0">
                <a:solidFill>
                  <a:schemeClr val="tx1"/>
                </a:solidFill>
                <a:latin typeface="Tw Cen MT" pitchFamily="-107" charset="-18"/>
                <a:ea typeface="ＭＳ Ｐゴシック" pitchFamily="-107" charset="-128"/>
                <a:cs typeface="ＭＳ Ｐゴシック" pitchFamily="-107" charset="-128"/>
              </a:rPr>
              <a:t>FAMILY DINNERS BECOME </a:t>
            </a:r>
            <a:br>
              <a:rPr lang="en-US" altLang="ja-JP" sz="2700" b="0" dirty="0">
                <a:solidFill>
                  <a:schemeClr val="tx1"/>
                </a:solidFill>
                <a:latin typeface="Tw Cen MT" pitchFamily="-107" charset="-18"/>
                <a:ea typeface="ＭＳ Ｐゴシック" pitchFamily="-107" charset="-128"/>
                <a:cs typeface="ＭＳ Ｐゴシック" pitchFamily="-107" charset="-128"/>
              </a:rPr>
            </a:br>
            <a:r>
              <a:rPr lang="en-US" altLang="ja-JP" sz="2700" b="0" dirty="0">
                <a:solidFill>
                  <a:schemeClr val="tx1"/>
                </a:solidFill>
                <a:latin typeface="Tw Cen MT" pitchFamily="-107" charset="-18"/>
                <a:ea typeface="ＭＳ Ｐゴシック" pitchFamily="-107" charset="-128"/>
                <a:cs typeface="ＭＳ Ｐゴシック" pitchFamily="-107" charset="-128"/>
              </a:rPr>
              <a:t>LESS COMMON 1977-1999</a:t>
            </a:r>
          </a:p>
        </p:txBody>
      </p:sp>
      <p:sp>
        <p:nvSpPr>
          <p:cNvPr id="49156" name="Text Box 4"/>
          <p:cNvSpPr txBox="1">
            <a:spLocks noChangeArrowheads="1"/>
          </p:cNvSpPr>
          <p:nvPr/>
        </p:nvSpPr>
        <p:spPr bwMode="auto">
          <a:xfrm>
            <a:off x="152400" y="1295400"/>
            <a:ext cx="1524000" cy="2162175"/>
          </a:xfrm>
          <a:prstGeom prst="rect">
            <a:avLst/>
          </a:prstGeom>
          <a:noFill/>
          <a:ln w="9525">
            <a:noFill/>
            <a:miter lim="800000"/>
            <a:headEnd/>
            <a:tailEnd/>
          </a:ln>
        </p:spPr>
        <p:txBody>
          <a:bodyPr>
            <a:prstTxWarp prst="textNoShape">
              <a:avLst/>
            </a:prstTxWarp>
            <a:spAutoFit/>
          </a:bodyPr>
          <a:lstStyle/>
          <a:p>
            <a:pPr algn="ctr" eaLnBrk="0" hangingPunct="0"/>
            <a:r>
              <a:rPr lang="ja-JP" altLang="en-US" sz="1700">
                <a:latin typeface="Times New Roman" pitchFamily="-110" charset="0"/>
              </a:rPr>
              <a:t>“</a:t>
            </a:r>
            <a:r>
              <a:rPr lang="en-US" altLang="ja-JP" sz="1700" b="1" dirty="0"/>
              <a:t>Our whole family usually eats dinner together.”</a:t>
            </a:r>
          </a:p>
          <a:p>
            <a:pPr algn="ctr" eaLnBrk="0" hangingPunct="0"/>
            <a:r>
              <a:rPr lang="en-US" altLang="ja-JP" sz="1700" b="1" dirty="0"/>
              <a:t>(married respondents only)</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0290" name="Rectangle 2"/>
          <p:cNvSpPr>
            <a:spLocks noGrp="1" noChangeArrowheads="1"/>
          </p:cNvSpPr>
          <p:nvPr>
            <p:ph type="title"/>
          </p:nvPr>
        </p:nvSpPr>
        <p:spPr>
          <a:xfrm>
            <a:off x="685800" y="228600"/>
            <a:ext cx="7772400" cy="1143000"/>
          </a:xfrm>
        </p:spPr>
        <p:txBody>
          <a:bodyPr/>
          <a:lstStyle/>
          <a:p>
            <a:pPr eaLnBrk="1" hangingPunct="1">
              <a:defRPr/>
            </a:pPr>
            <a:r>
              <a:rPr lang="en-US" altLang="ja-JP" sz="2400" b="0" dirty="0">
                <a:solidFill>
                  <a:schemeClr val="tx1"/>
                </a:solidFill>
                <a:latin typeface="Tw Cen MT" pitchFamily="-107" charset="-18"/>
                <a:ea typeface="ＭＳ Ｐゴシック" pitchFamily="-107" charset="-128"/>
                <a:cs typeface="ＭＳ Ｐゴシック" pitchFamily="-107" charset="-128"/>
              </a:rPr>
              <a:t>FOUR DECADES OF DWINDLING </a:t>
            </a:r>
            <a:br>
              <a:rPr lang="en-US" altLang="ja-JP" sz="2400" b="0" dirty="0">
                <a:solidFill>
                  <a:schemeClr val="tx1"/>
                </a:solidFill>
                <a:latin typeface="Tw Cen MT" pitchFamily="-107" charset="-18"/>
                <a:ea typeface="ＭＳ Ｐゴシック" pitchFamily="-107" charset="-128"/>
                <a:cs typeface="ＭＳ Ｐゴシック" pitchFamily="-107" charset="-128"/>
              </a:rPr>
            </a:br>
            <a:r>
              <a:rPr lang="en-US" altLang="ja-JP" sz="2400" b="0" dirty="0">
                <a:solidFill>
                  <a:schemeClr val="tx1"/>
                </a:solidFill>
                <a:latin typeface="Tw Cen MT" pitchFamily="-107" charset="-18"/>
                <a:ea typeface="ＭＳ Ｐゴシック" pitchFamily="-107" charset="-128"/>
                <a:cs typeface="ＭＳ Ｐゴシック" pitchFamily="-107" charset="-128"/>
              </a:rPr>
              <a:t>TRUST-ADULTS AND TEENAGERS</a:t>
            </a:r>
            <a:br>
              <a:rPr lang="en-US" altLang="ja-JP" sz="2400" b="0" dirty="0">
                <a:solidFill>
                  <a:schemeClr val="tx1"/>
                </a:solidFill>
                <a:latin typeface="Tw Cen MT" pitchFamily="-107" charset="-18"/>
                <a:ea typeface="ＭＳ Ｐゴシック" pitchFamily="-107" charset="-128"/>
                <a:cs typeface="ＭＳ Ｐゴシック" pitchFamily="-107" charset="-128"/>
              </a:rPr>
            </a:br>
            <a:r>
              <a:rPr lang="en-US" altLang="ja-JP" sz="2400" b="0" dirty="0">
                <a:solidFill>
                  <a:schemeClr val="tx1"/>
                </a:solidFill>
                <a:latin typeface="Tw Cen MT" pitchFamily="-107" charset="-18"/>
                <a:ea typeface="ＭＳ Ｐゴシック" pitchFamily="-107" charset="-128"/>
                <a:cs typeface="ＭＳ Ｐゴシック" pitchFamily="-107" charset="-128"/>
              </a:rPr>
              <a:t>1960-1999</a:t>
            </a:r>
          </a:p>
        </p:txBody>
      </p:sp>
      <p:graphicFrame>
        <p:nvGraphicFramePr>
          <p:cNvPr id="51202" name="Object 2"/>
          <p:cNvGraphicFramePr>
            <a:graphicFrameLocks noChangeAspect="1"/>
          </p:cNvGraphicFramePr>
          <p:nvPr/>
        </p:nvGraphicFramePr>
        <p:xfrm>
          <a:off x="1295400" y="838200"/>
          <a:ext cx="7696200" cy="5322888"/>
        </p:xfrm>
        <a:graphic>
          <a:graphicData uri="http://schemas.openxmlformats.org/presentationml/2006/ole">
            <p:oleObj spid="_x0000_s5283842" name="Worksheet" r:id="rId4" imgW="6197600" imgH="4127500" progId="Excel.Sheet.8">
              <p:embed/>
            </p:oleObj>
          </a:graphicData>
        </a:graphic>
      </p:graphicFrame>
      <p:sp>
        <p:nvSpPr>
          <p:cNvPr id="51204" name="Text Box 4"/>
          <p:cNvSpPr txBox="1">
            <a:spLocks noChangeArrowheads="1"/>
          </p:cNvSpPr>
          <p:nvPr/>
        </p:nvSpPr>
        <p:spPr bwMode="auto">
          <a:xfrm>
            <a:off x="152400" y="1295400"/>
            <a:ext cx="1981200" cy="2563813"/>
          </a:xfrm>
          <a:prstGeom prst="rect">
            <a:avLst/>
          </a:prstGeom>
          <a:noFill/>
          <a:ln w="9525">
            <a:noFill/>
            <a:miter lim="800000"/>
            <a:headEnd/>
            <a:tailEnd/>
          </a:ln>
        </p:spPr>
        <p:txBody>
          <a:bodyPr>
            <a:prstTxWarp prst="textNoShape">
              <a:avLst/>
            </a:prstTxWarp>
            <a:spAutoFit/>
          </a:bodyPr>
          <a:lstStyle/>
          <a:p>
            <a:pPr eaLnBrk="0" hangingPunct="0"/>
            <a:r>
              <a:rPr lang="en-US" altLang="ja-JP" sz="1800" b="1" dirty="0">
                <a:solidFill>
                  <a:schemeClr val="tx2"/>
                </a:solidFill>
              </a:rPr>
              <a:t>Percent </a:t>
            </a:r>
          </a:p>
          <a:p>
            <a:pPr eaLnBrk="0" hangingPunct="0"/>
            <a:r>
              <a:rPr lang="en-US" altLang="ja-JP" sz="1800" b="1" dirty="0">
                <a:solidFill>
                  <a:schemeClr val="tx2"/>
                </a:solidFill>
              </a:rPr>
              <a:t>Who say </a:t>
            </a:r>
            <a:br>
              <a:rPr lang="en-US" altLang="ja-JP" sz="1800" b="1" dirty="0">
                <a:solidFill>
                  <a:schemeClr val="tx2"/>
                </a:solidFill>
              </a:rPr>
            </a:br>
            <a:r>
              <a:rPr lang="en-US" altLang="ja-JP" sz="1800" b="1" dirty="0">
                <a:solidFill>
                  <a:schemeClr val="tx2"/>
                </a:solidFill>
              </a:rPr>
              <a:t>“most people can be trusted” instead of you can’t </a:t>
            </a:r>
          </a:p>
          <a:p>
            <a:pPr eaLnBrk="0" hangingPunct="0"/>
            <a:r>
              <a:rPr lang="en-US" altLang="ja-JP" sz="1800" b="1" dirty="0">
                <a:solidFill>
                  <a:schemeClr val="tx2"/>
                </a:solidFill>
              </a:rPr>
              <a:t>be too careful </a:t>
            </a:r>
          </a:p>
          <a:p>
            <a:pPr eaLnBrk="0" hangingPunct="0"/>
            <a:r>
              <a:rPr lang="en-US" altLang="ja-JP" sz="1800" b="1" dirty="0">
                <a:solidFill>
                  <a:schemeClr val="tx2"/>
                </a:solidFill>
              </a:rPr>
              <a:t>in dealing </a:t>
            </a:r>
          </a:p>
          <a:p>
            <a:pPr eaLnBrk="0" hangingPunct="0"/>
            <a:r>
              <a:rPr lang="en-US" altLang="ja-JP" sz="1800" b="1" dirty="0">
                <a:solidFill>
                  <a:schemeClr val="tx2"/>
                </a:solidFill>
              </a:rPr>
              <a:t>with people.”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0530" name="Rectangle 2" hidden="1"/>
          <p:cNvSpPr>
            <a:spLocks noGrp="1" noChangeArrowheads="1"/>
          </p:cNvSpPr>
          <p:nvPr>
            <p:ph type="title"/>
          </p:nvPr>
        </p:nvSpPr>
        <p:spPr/>
        <p:txBody>
          <a:bodyPr/>
          <a:lstStyle/>
          <a:p>
            <a:endParaRPr lang="ja-JP" altLang="en-US">
              <a:ea typeface="ＭＳ Ｐゴシック" charset="-128"/>
              <a:cs typeface="ＭＳ Ｐゴシック" charset="-128"/>
            </a:endParaRPr>
          </a:p>
        </p:txBody>
      </p:sp>
      <p:sp>
        <p:nvSpPr>
          <p:cNvPr id="790531" name="Rectangle 3" descr="portland"/>
          <p:cNvSpPr>
            <a:spLocks noGrp="1" noChangeAspect="1" noChangeArrowheads="1"/>
          </p:cNvSpPr>
          <p:nvPr/>
        </p:nvSpPr>
        <p:spPr bwMode="auto">
          <a:xfrm>
            <a:off x="0" y="0"/>
            <a:ext cx="9144000" cy="6858000"/>
          </a:xfrm>
          <a:prstGeom prst="rect">
            <a:avLst/>
          </a:prstGeom>
          <a:blipFill dpi="0" rotWithShape="1">
            <a:blip r:embed="rId3"/>
            <a:srcRect/>
            <a:stretch>
              <a:fillRect r="-1119"/>
            </a:stretch>
          </a:blipFill>
          <a:ln w="9525">
            <a:solidFill>
              <a:schemeClr val="tx1"/>
            </a:solidFill>
            <a:miter lim="800000"/>
            <a:headEnd/>
            <a:tailEnd/>
          </a:ln>
          <a:effectLst/>
        </p:spPr>
        <p:txBody>
          <a:bodyPr>
            <a:prstTxWarp prst="textNoShape">
              <a:avLst/>
            </a:prstTxWarp>
          </a:bodyPr>
          <a:lstStyle/>
          <a:p>
            <a:pPr algn="l"/>
            <a:endParaRPr lang="ja-JP" altLang="en-US">
              <a:ea typeface="ＭＳ Ｐゴシック" charset="-128"/>
              <a:cs typeface="ＭＳ Ｐゴシック" charset="-128"/>
            </a:endParaRPr>
          </a:p>
        </p:txBody>
      </p:sp>
      <p:sp>
        <p:nvSpPr>
          <p:cNvPr id="790532" name="Text Box 4"/>
          <p:cNvSpPr txBox="1">
            <a:spLocks noChangeArrowheads="1"/>
          </p:cNvSpPr>
          <p:nvPr/>
        </p:nvSpPr>
        <p:spPr bwMode="auto">
          <a:xfrm>
            <a:off x="457200" y="6400800"/>
            <a:ext cx="1828800" cy="366713"/>
          </a:xfrm>
          <a:prstGeom prst="rect">
            <a:avLst/>
          </a:prstGeom>
          <a:noFill/>
          <a:ln w="9525">
            <a:noFill/>
            <a:miter lim="800000"/>
            <a:headEnd/>
            <a:tailEnd/>
          </a:ln>
          <a:effectLst/>
        </p:spPr>
        <p:txBody>
          <a:bodyPr>
            <a:prstTxWarp prst="textNoShape">
              <a:avLst/>
            </a:prstTxWarp>
            <a:spAutoFit/>
          </a:bodyPr>
          <a:lstStyle/>
          <a:p>
            <a:pPr algn="l">
              <a:spcBef>
                <a:spcPct val="50000"/>
              </a:spcBef>
            </a:pPr>
            <a:endParaRPr lang="ja-JP" altLang="en-US">
              <a:ea typeface="ＭＳ Ｐゴシック" charset="-128"/>
              <a:cs typeface="ＭＳ Ｐゴシック" charset="-128"/>
            </a:endParaRPr>
          </a:p>
        </p:txBody>
      </p:sp>
      <p:sp>
        <p:nvSpPr>
          <p:cNvPr id="790533" name="Text Box 5"/>
          <p:cNvSpPr txBox="1">
            <a:spLocks noChangeArrowheads="1"/>
          </p:cNvSpPr>
          <p:nvPr/>
        </p:nvSpPr>
        <p:spPr bwMode="auto">
          <a:xfrm>
            <a:off x="1066800" y="4724400"/>
            <a:ext cx="4495800" cy="214313"/>
          </a:xfrm>
          <a:prstGeom prst="rect">
            <a:avLst/>
          </a:prstGeom>
          <a:noFill/>
          <a:ln w="9525">
            <a:noFill/>
            <a:miter lim="800000"/>
            <a:headEnd/>
            <a:tailEnd/>
          </a:ln>
          <a:effectLst/>
        </p:spPr>
        <p:txBody>
          <a:bodyPr>
            <a:prstTxWarp prst="textNoShape">
              <a:avLst/>
            </a:prstTxWarp>
            <a:spAutoFit/>
          </a:bodyPr>
          <a:lstStyle/>
          <a:p>
            <a:pPr algn="l">
              <a:spcBef>
                <a:spcPct val="50000"/>
              </a:spcBef>
            </a:pPr>
            <a:r>
              <a:rPr lang="en-US" altLang="ja-JP" sz="800" dirty="0">
                <a:solidFill>
                  <a:schemeClr val="bg1"/>
                </a:solidFill>
                <a:ea typeface="ＭＳ Ｐゴシック" charset="-128"/>
                <a:cs typeface="ＭＳ Ｐゴシック" charset="-128"/>
              </a:rPr>
              <a:t>Photo courtesy of Portland Oregon Visitors Association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am going to bite the biscuit pretty soon too</a:t>
            </a:r>
            <a:endParaRPr lang="en-US" dirty="0"/>
          </a:p>
        </p:txBody>
      </p:sp>
      <p:pic>
        <p:nvPicPr>
          <p:cNvPr id="4" name="Content Placeholder 3" descr="images-1.jpeg"/>
          <p:cNvPicPr>
            <a:picLocks noGrp="1" noChangeAspect="1"/>
          </p:cNvPicPr>
          <p:nvPr>
            <p:ph idx="1"/>
          </p:nvPr>
        </p:nvPicPr>
        <p:blipFill>
          <a:blip r:embed="rId2"/>
          <a:srcRect l="-40820" r="-40820"/>
          <a:stretch>
            <a:fillRect/>
          </a:stretch>
        </p:blipFill>
        <p:spPr>
          <a:xfrm>
            <a:off x="0" y="1676400"/>
            <a:ext cx="5536381" cy="3048000"/>
          </a:xfrm>
        </p:spPr>
      </p:pic>
      <p:pic>
        <p:nvPicPr>
          <p:cNvPr id="5" name="Picture 4" descr="images.jpeg"/>
          <p:cNvPicPr>
            <a:picLocks noChangeAspect="1"/>
          </p:cNvPicPr>
          <p:nvPr/>
        </p:nvPicPr>
        <p:blipFill>
          <a:blip r:embed="rId3"/>
          <a:stretch>
            <a:fillRect/>
          </a:stretch>
        </p:blipFill>
        <p:spPr>
          <a:xfrm>
            <a:off x="5410200" y="1524000"/>
            <a:ext cx="3187700" cy="2552700"/>
          </a:xfrm>
          <a:prstGeom prst="rect">
            <a:avLst/>
          </a:prstGeom>
        </p:spPr>
      </p:pic>
      <p:pic>
        <p:nvPicPr>
          <p:cNvPr id="6" name="Picture 5" descr="Unknown.jpeg"/>
          <p:cNvPicPr>
            <a:picLocks noChangeAspect="1"/>
          </p:cNvPicPr>
          <p:nvPr/>
        </p:nvPicPr>
        <p:blipFill>
          <a:blip r:embed="rId4"/>
          <a:stretch>
            <a:fillRect/>
          </a:stretch>
        </p:blipFill>
        <p:spPr>
          <a:xfrm>
            <a:off x="4495800" y="4495800"/>
            <a:ext cx="4000500" cy="2032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r>
              <a:rPr lang="en-US" smtClean="0">
                <a:ea typeface="ＭＳ Ｐゴシック" charset="-128"/>
                <a:cs typeface="ＭＳ Ｐゴシック" charset="-128"/>
              </a:rPr>
              <a:t>Pioneer Activists</a:t>
            </a:r>
          </a:p>
        </p:txBody>
      </p:sp>
      <p:sp>
        <p:nvSpPr>
          <p:cNvPr id="446467" name="Rectangle 3"/>
          <p:cNvSpPr>
            <a:spLocks noGrp="1" noChangeArrowheads="1"/>
          </p:cNvSpPr>
          <p:nvPr>
            <p:ph type="body" idx="1"/>
          </p:nvPr>
        </p:nvSpPr>
        <p:spPr/>
        <p:txBody>
          <a:bodyPr/>
          <a:lstStyle/>
          <a:p>
            <a:pPr eaLnBrk="1" hangingPunct="1">
              <a:lnSpc>
                <a:spcPct val="90000"/>
              </a:lnSpc>
            </a:pPr>
            <a:r>
              <a:rPr lang="en-US" sz="2400">
                <a:effectLst/>
                <a:latin typeface="Palatino" charset="0"/>
                <a:ea typeface="ＭＳ Ｐゴシック" charset="-128"/>
                <a:cs typeface="ＭＳ Ｐゴシック" charset="-128"/>
              </a:rPr>
              <a:t>Utopias of the Pacific Northwest.  The Free Love Colony</a:t>
            </a:r>
          </a:p>
          <a:p>
            <a:pPr eaLnBrk="1" hangingPunct="1">
              <a:lnSpc>
                <a:spcPct val="90000"/>
              </a:lnSpc>
            </a:pPr>
            <a:r>
              <a:rPr lang="en-US" sz="2400">
                <a:effectLst/>
                <a:latin typeface="Palatino" charset="0"/>
                <a:ea typeface="ＭＳ Ｐゴシック" charset="-128"/>
                <a:cs typeface="ＭＳ Ｐゴシック" charset="-128"/>
              </a:rPr>
              <a:t>The </a:t>
            </a:r>
            <a:r>
              <a:rPr lang="en-US" sz="2400" i="1">
                <a:effectLst/>
                <a:latin typeface="Palatino" charset="0"/>
                <a:ea typeface="ＭＳ Ｐゴシック" charset="-128"/>
                <a:cs typeface="ＭＳ Ｐゴシック" charset="-128"/>
              </a:rPr>
              <a:t>Firebrand--</a:t>
            </a:r>
            <a:r>
              <a:rPr lang="en-US" sz="2400">
                <a:effectLst/>
                <a:latin typeface="Palatino" charset="0"/>
                <a:ea typeface="ＭＳ Ｐゴシック" charset="-128"/>
                <a:cs typeface="ＭＳ Ｐゴシック" charset="-128"/>
              </a:rPr>
              <a:t> They spend days in the nearby mountains picking wild blackberries to can for winter survival. . . Between canning provisions and tending the cows, chickens, and cats, they set type and edited copy</a:t>
            </a:r>
          </a:p>
          <a:p>
            <a:pPr eaLnBrk="1" hangingPunct="1">
              <a:lnSpc>
                <a:spcPct val="90000"/>
              </a:lnSpc>
            </a:pPr>
            <a:r>
              <a:rPr lang="en-US" sz="2400">
                <a:effectLst/>
                <a:latin typeface="Palatino" charset="0"/>
                <a:ea typeface="ＭＳ Ｐゴシック" charset="-128"/>
                <a:cs typeface="ＭＳ Ｐゴシック" charset="-128"/>
              </a:rPr>
              <a:t>Lola Little was a reformer best known for leading the anti-vaccination movement in the 1920s. She helped to overturn a 1913 law that authorized the sterilization of habitual criminals, moral degenerates and sexual perverts. She also advocated going back to a simpler lifestyle, where “each family has its cow and its pig and its hen and its garden, where we own our food.”</a:t>
            </a:r>
            <a:endParaRPr lang="en-US" sz="240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eaLnBrk="1" hangingPunct="1">
              <a:defRPr/>
            </a:pPr>
            <a:r>
              <a:rPr lang="en-US">
                <a:ea typeface="+mj-ea"/>
                <a:cs typeface="+mj-cs"/>
              </a:rPr>
              <a:t>Traditional Civic Life</a:t>
            </a:r>
          </a:p>
        </p:txBody>
      </p:sp>
      <p:sp>
        <p:nvSpPr>
          <p:cNvPr id="399363" name="Rectangle 3"/>
          <p:cNvSpPr>
            <a:spLocks noGrp="1" noChangeArrowheads="1"/>
          </p:cNvSpPr>
          <p:nvPr>
            <p:ph type="body" idx="1"/>
          </p:nvPr>
        </p:nvSpPr>
        <p:spPr/>
        <p:txBody>
          <a:bodyPr/>
          <a:lstStyle/>
          <a:p>
            <a:pPr eaLnBrk="1" hangingPunct="1">
              <a:defRPr/>
            </a:pPr>
            <a:r>
              <a:rPr lang="en-US">
                <a:ea typeface="+mn-ea"/>
                <a:cs typeface="+mn-cs"/>
              </a:rPr>
              <a:t>City run by civic elite and elected officials</a:t>
            </a:r>
          </a:p>
          <a:p>
            <a:pPr eaLnBrk="1" hangingPunct="1">
              <a:defRPr/>
            </a:pPr>
            <a:r>
              <a:rPr lang="en-US">
                <a:ea typeface="+mn-ea"/>
                <a:cs typeface="+mn-cs"/>
              </a:rPr>
              <a:t>Citizen participation was mostly singular procedural acts (public hearings etc.)</a:t>
            </a:r>
          </a:p>
          <a:p>
            <a:pPr eaLnBrk="1" hangingPunct="1">
              <a:defRPr/>
            </a:pPr>
            <a:r>
              <a:rPr lang="en-US">
                <a:ea typeface="+mn-ea"/>
                <a:cs typeface="+mn-cs"/>
              </a:rPr>
              <a:t>Organizational structures and types of actions limited</a:t>
            </a:r>
          </a:p>
          <a:p>
            <a:pPr eaLnBrk="1" hangingPunct="1">
              <a:defRPr/>
            </a:pPr>
            <a:r>
              <a:rPr lang="en-US">
                <a:ea typeface="+mn-ea"/>
                <a:cs typeface="+mn-cs"/>
              </a:rPr>
              <a:t>Opportunities or regulatory base for involvement limited</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Civic Reconstruction</a:t>
            </a:r>
            <a:endParaRPr lang="en-US" dirty="0">
              <a:solidFill>
                <a:srgbClr val="FFFFFF"/>
              </a:solidFill>
            </a:endParaRPr>
          </a:p>
        </p:txBody>
      </p:sp>
      <p:sp>
        <p:nvSpPr>
          <p:cNvPr id="3" name="Content Placeholder 2"/>
          <p:cNvSpPr>
            <a:spLocks noGrp="1"/>
          </p:cNvSpPr>
          <p:nvPr>
            <p:ph idx="1"/>
          </p:nvPr>
        </p:nvSpPr>
        <p:spPr/>
        <p:txBody>
          <a:bodyPr/>
          <a:lstStyle/>
          <a:p>
            <a:pPr eaLnBrk="1" hangingPunct="1">
              <a:defRPr/>
            </a:pPr>
            <a:r>
              <a:rPr lang="en-US" dirty="0" smtClean="0"/>
              <a:t>Complete turn over of civic organizations</a:t>
            </a:r>
          </a:p>
          <a:p>
            <a:pPr eaLnBrk="1" hangingPunct="1">
              <a:defRPr/>
            </a:pPr>
            <a:r>
              <a:rPr lang="en-US" dirty="0" smtClean="0"/>
              <a:t>New symbiotic citizen-government relation</a:t>
            </a:r>
          </a:p>
          <a:p>
            <a:pPr eaLnBrk="1" hangingPunct="1">
              <a:defRPr/>
            </a:pPr>
            <a:r>
              <a:rPr lang="en-US" dirty="0" smtClean="0"/>
              <a:t>New civic actions and practices</a:t>
            </a:r>
          </a:p>
          <a:p>
            <a:pPr eaLnBrk="1" hangingPunct="1">
              <a:defRPr/>
            </a:pPr>
            <a:r>
              <a:rPr lang="en-US" dirty="0" smtClean="0"/>
              <a:t>Civic elite loose power</a:t>
            </a:r>
          </a:p>
          <a:p>
            <a:pPr>
              <a:buNone/>
            </a:pPr>
            <a:endParaRPr 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en-US" sz="3200"/>
              <a:t>When looked at from an ecological point of view, organizations come and go</a:t>
            </a:r>
            <a:endParaRPr lang="en-US"/>
          </a:p>
        </p:txBody>
      </p:sp>
      <p:sp>
        <p:nvSpPr>
          <p:cNvPr id="402435" name="Rectangle 3"/>
          <p:cNvSpPr>
            <a:spLocks noGrp="1" noChangeArrowheads="1"/>
          </p:cNvSpPr>
          <p:nvPr>
            <p:ph type="body" idx="1"/>
          </p:nvPr>
        </p:nvSpPr>
        <p:spPr/>
        <p:txBody>
          <a:bodyPr/>
          <a:lstStyle/>
          <a:p>
            <a:r>
              <a:rPr lang="en-US" sz="2400"/>
              <a:t>Almost three quarters of the environmental and sustainability groups existent today are less than ten years old, and almost half of those are less than five years old</a:t>
            </a:r>
          </a:p>
          <a:p>
            <a:r>
              <a:rPr lang="en-US" sz="2400"/>
              <a:t>While this might seem like a fragile institutional state, keep in mind that less than 20% of all civic organizations in Portland in existence in 1960 still exist today. </a:t>
            </a:r>
          </a:p>
          <a:p>
            <a:r>
              <a:rPr lang="en-US" sz="2400"/>
              <a:t>Niches are filled or disappear as social enterprises are “failures,” or goals of activists achieved or institutionalized</a:t>
            </a:r>
          </a:p>
          <a:p>
            <a:r>
              <a:rPr lang="en-US" sz="2400"/>
              <a:t>Alternative Transportation program and JCWC examples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eaLnBrk="1" hangingPunct="1"/>
            <a:r>
              <a:rPr lang="en-US" sz="2800" dirty="0">
                <a:solidFill>
                  <a:schemeClr val="tx1"/>
                </a:solidFill>
                <a:effectLst/>
                <a:latin typeface="Times" charset="0"/>
                <a:ea typeface="Times" charset="0"/>
                <a:cs typeface="Times" charset="0"/>
              </a:rPr>
              <a:t>Estimated Number of Citizens on All Civic Bodies Per 1,000 Population</a:t>
            </a:r>
            <a:endParaRPr lang="en-US" sz="2800" dirty="0">
              <a:solidFill>
                <a:srgbClr val="000000"/>
              </a:solidFill>
              <a:effectLst/>
              <a:latin typeface="Times" charset="0"/>
              <a:ea typeface="Times" charset="0"/>
              <a:cs typeface="Times" charset="0"/>
            </a:endParaRPr>
          </a:p>
        </p:txBody>
      </p:sp>
      <p:graphicFrame>
        <p:nvGraphicFramePr>
          <p:cNvPr id="25602" name="Object 2"/>
          <p:cNvGraphicFramePr>
            <a:graphicFrameLocks noChangeAspect="1"/>
          </p:cNvGraphicFramePr>
          <p:nvPr>
            <p:ph type="body" idx="1"/>
          </p:nvPr>
        </p:nvGraphicFramePr>
        <p:xfrm>
          <a:off x="457200" y="3332163"/>
          <a:ext cx="8229600" cy="1065212"/>
        </p:xfrm>
        <a:graphic>
          <a:graphicData uri="http://schemas.openxmlformats.org/presentationml/2006/ole">
            <p:oleObj spid="_x0000_s5337090" name="Document" r:id="rId3" imgW="5385816" imgH="697992" progId="Word.Document.8">
              <p:embed/>
            </p:oleObj>
          </a:graphicData>
        </a:graphic>
      </p:graphicFrame>
      <p:cxnSp>
        <p:nvCxnSpPr>
          <p:cNvPr id="9" name="Straight Connector 8"/>
          <p:cNvCxnSpPr/>
          <p:nvPr/>
        </p:nvCxnSpPr>
        <p:spPr bwMode="auto">
          <a:xfrm>
            <a:off x="4267200" y="4419600"/>
            <a:ext cx="2971800" cy="15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
        <p:nvSpPr>
          <p:cNvPr id="10" name="TextBox 9"/>
          <p:cNvSpPr txBox="1"/>
          <p:nvPr/>
        </p:nvSpPr>
        <p:spPr>
          <a:xfrm>
            <a:off x="4267200" y="4495800"/>
            <a:ext cx="2840792" cy="646331"/>
          </a:xfrm>
          <a:prstGeom prst="rect">
            <a:avLst/>
          </a:prstGeom>
          <a:noFill/>
        </p:spPr>
        <p:txBody>
          <a:bodyPr wrap="none" rtlCol="0">
            <a:spAutoFit/>
          </a:bodyPr>
          <a:lstStyle/>
          <a:p>
            <a:r>
              <a:rPr lang="en-US" dirty="0" smtClean="0"/>
              <a:t>Activists and their agenda</a:t>
            </a:r>
          </a:p>
          <a:p>
            <a:r>
              <a:rPr lang="en-US" dirty="0" smtClean="0"/>
              <a:t>Incorporated into civic life</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398587"/>
          </a:xfrm>
        </p:spPr>
        <p:txBody>
          <a:bodyPr/>
          <a:lstStyle/>
          <a:p>
            <a:r>
              <a:rPr lang="en-US" sz="3600" dirty="0" smtClean="0">
                <a:solidFill>
                  <a:srgbClr val="FF0000"/>
                </a:solidFill>
              </a:rPr>
              <a:t>Origins of the Portland Story </a:t>
            </a:r>
            <a:br>
              <a:rPr lang="en-US" sz="3600" dirty="0" smtClean="0">
                <a:solidFill>
                  <a:srgbClr val="FF0000"/>
                </a:solidFill>
              </a:rPr>
            </a:br>
            <a:r>
              <a:rPr lang="en-US" sz="3600" dirty="0" smtClean="0">
                <a:solidFill>
                  <a:srgbClr val="FF0000"/>
                </a:solidFill>
              </a:rPr>
              <a:t>and Civic Reconstruction</a:t>
            </a:r>
            <a:br>
              <a:rPr lang="en-US" sz="3600" dirty="0" smtClean="0">
                <a:solidFill>
                  <a:srgbClr val="FF0000"/>
                </a:solidFill>
              </a:rPr>
            </a:br>
            <a:endParaRPr lang="en-US" sz="2800" dirty="0">
              <a:solidFill>
                <a:srgbClr val="FF0000"/>
              </a:solidFill>
            </a:endParaRPr>
          </a:p>
        </p:txBody>
      </p:sp>
      <p:pic>
        <p:nvPicPr>
          <p:cNvPr id="4" name="Picture 3" descr="images-1.jpeg"/>
          <p:cNvPicPr>
            <a:picLocks noChangeAspect="1"/>
          </p:cNvPicPr>
          <p:nvPr/>
        </p:nvPicPr>
        <p:blipFill>
          <a:blip r:embed="rId2"/>
          <a:stretch>
            <a:fillRect/>
          </a:stretch>
        </p:blipFill>
        <p:spPr>
          <a:xfrm>
            <a:off x="2667000" y="1752600"/>
            <a:ext cx="3416300" cy="2374900"/>
          </a:xfrm>
          <a:prstGeom prst="rect">
            <a:avLst/>
          </a:prstGeom>
        </p:spPr>
      </p:pic>
      <p:sp>
        <p:nvSpPr>
          <p:cNvPr id="5" name="TextBox 4"/>
          <p:cNvSpPr txBox="1"/>
          <p:nvPr/>
        </p:nvSpPr>
        <p:spPr>
          <a:xfrm>
            <a:off x="762000" y="3276600"/>
            <a:ext cx="1740981" cy="830997"/>
          </a:xfrm>
          <a:prstGeom prst="rect">
            <a:avLst/>
          </a:prstGeom>
          <a:noFill/>
        </p:spPr>
        <p:txBody>
          <a:bodyPr wrap="none" rtlCol="0">
            <a:spAutoFit/>
          </a:bodyPr>
          <a:lstStyle/>
          <a:p>
            <a:r>
              <a:rPr lang="en-US" sz="2400" dirty="0" smtClean="0"/>
              <a:t>Populist</a:t>
            </a:r>
          </a:p>
          <a:p>
            <a:r>
              <a:rPr lang="en-US" sz="2400" dirty="0" smtClean="0"/>
              <a:t>Democracy</a:t>
            </a:r>
            <a:endParaRPr lang="en-US" sz="2400" dirty="0"/>
          </a:p>
        </p:txBody>
      </p:sp>
      <p:sp>
        <p:nvSpPr>
          <p:cNvPr id="6" name="TextBox 5"/>
          <p:cNvSpPr txBox="1"/>
          <p:nvPr/>
        </p:nvSpPr>
        <p:spPr>
          <a:xfrm>
            <a:off x="6233259" y="1752600"/>
            <a:ext cx="1382410" cy="830997"/>
          </a:xfrm>
          <a:prstGeom prst="rect">
            <a:avLst/>
          </a:prstGeom>
          <a:noFill/>
        </p:spPr>
        <p:txBody>
          <a:bodyPr wrap="none" rtlCol="0">
            <a:spAutoFit/>
          </a:bodyPr>
          <a:lstStyle/>
          <a:p>
            <a:r>
              <a:rPr lang="en-US" sz="2400" dirty="0" err="1" smtClean="0"/>
              <a:t>Ecotopia</a:t>
            </a:r>
            <a:endParaRPr lang="en-US" sz="2400" dirty="0" smtClean="0"/>
          </a:p>
          <a:p>
            <a:r>
              <a:rPr lang="en-US" sz="2400" dirty="0" smtClean="0"/>
              <a:t>Myth</a:t>
            </a:r>
            <a:endParaRPr lang="en-US" sz="2400" dirty="0"/>
          </a:p>
        </p:txBody>
      </p:sp>
      <p:sp>
        <p:nvSpPr>
          <p:cNvPr id="8" name="TextBox 7"/>
          <p:cNvSpPr txBox="1"/>
          <p:nvPr/>
        </p:nvSpPr>
        <p:spPr>
          <a:xfrm>
            <a:off x="3505200" y="4191000"/>
            <a:ext cx="1759015" cy="461665"/>
          </a:xfrm>
          <a:prstGeom prst="rect">
            <a:avLst/>
          </a:prstGeom>
          <a:noFill/>
        </p:spPr>
        <p:txBody>
          <a:bodyPr wrap="none" rtlCol="0">
            <a:spAutoFit/>
          </a:bodyPr>
          <a:lstStyle/>
          <a:p>
            <a:r>
              <a:rPr lang="en-US" sz="2400" dirty="0" smtClean="0">
                <a:solidFill>
                  <a:srgbClr val="FF0000"/>
                </a:solidFill>
              </a:rPr>
              <a:t>1970--1985</a:t>
            </a:r>
            <a:endParaRPr lang="en-US" sz="2400" dirty="0">
              <a:solidFill>
                <a:srgbClr val="FF0000"/>
              </a:solidFill>
            </a:endParaRPr>
          </a:p>
        </p:txBody>
      </p:sp>
      <p:pic>
        <p:nvPicPr>
          <p:cNvPr id="9" name="Picture 8" descr="protests_0004.jpg"/>
          <p:cNvPicPr>
            <a:picLocks noChangeAspect="1"/>
          </p:cNvPicPr>
          <p:nvPr/>
        </p:nvPicPr>
        <p:blipFill>
          <a:blip r:embed="rId3"/>
          <a:stretch>
            <a:fillRect/>
          </a:stretch>
        </p:blipFill>
        <p:spPr>
          <a:xfrm>
            <a:off x="609600" y="4648200"/>
            <a:ext cx="2895600" cy="1877113"/>
          </a:xfrm>
          <a:prstGeom prst="rect">
            <a:avLst/>
          </a:prstGeom>
        </p:spPr>
      </p:pic>
      <p:pic>
        <p:nvPicPr>
          <p:cNvPr id="10" name="Picture 9" descr="images.jpeg"/>
          <p:cNvPicPr>
            <a:picLocks noChangeAspect="1"/>
          </p:cNvPicPr>
          <p:nvPr/>
        </p:nvPicPr>
        <p:blipFill>
          <a:blip r:embed="rId4"/>
          <a:stretch>
            <a:fillRect/>
          </a:stretch>
        </p:blipFill>
        <p:spPr>
          <a:xfrm>
            <a:off x="6172200" y="4648200"/>
            <a:ext cx="2636837" cy="1975083"/>
          </a:xfrm>
          <a:prstGeom prst="rect">
            <a:avLst/>
          </a:prstGeom>
        </p:spPr>
      </p:pic>
      <p:cxnSp>
        <p:nvCxnSpPr>
          <p:cNvPr id="12" name="Straight Arrow Connector 11"/>
          <p:cNvCxnSpPr/>
          <p:nvPr/>
        </p:nvCxnSpPr>
        <p:spPr bwMode="auto">
          <a:xfrm>
            <a:off x="3581400" y="5486400"/>
            <a:ext cx="2438400" cy="1588"/>
          </a:xfrm>
          <a:prstGeom prst="straightConnector1">
            <a:avLst/>
          </a:prstGeom>
          <a:solidFill>
            <a:schemeClr val="accent1"/>
          </a:solidFill>
          <a:ln w="76200"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Portland’s Neighborhood System</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pPr eaLnBrk="1" hangingPunct="1">
              <a:defRPr/>
            </a:pPr>
            <a:r>
              <a:rPr lang="en-US" sz="3600" dirty="0" smtClean="0">
                <a:ea typeface="+mj-ea"/>
                <a:cs typeface="+mj-cs"/>
              </a:rPr>
              <a:t>Outcome Lack of Civic Structure</a:t>
            </a:r>
            <a:endParaRPr lang="en-US" sz="3600" dirty="0">
              <a:ea typeface="+mj-ea"/>
              <a:cs typeface="+mj-cs"/>
            </a:endParaRPr>
          </a:p>
        </p:txBody>
      </p:sp>
      <p:sp>
        <p:nvSpPr>
          <p:cNvPr id="24579" name="Rectangle 3"/>
          <p:cNvSpPr>
            <a:spLocks noGrp="1" noChangeArrowheads="1"/>
          </p:cNvSpPr>
          <p:nvPr>
            <p:ph type="body" idx="1"/>
          </p:nvPr>
        </p:nvSpPr>
        <p:spPr/>
        <p:txBody>
          <a:bodyPr/>
          <a:lstStyle/>
          <a:p>
            <a:pPr eaLnBrk="1" hangingPunct="1">
              <a:lnSpc>
                <a:spcPct val="90000"/>
              </a:lnSpc>
            </a:pPr>
            <a:r>
              <a:rPr lang="en-US" dirty="0">
                <a:effectLst/>
                <a:latin typeface="Palatino" charset="0"/>
                <a:ea typeface="ＭＳ Ｐゴシック" charset="-128"/>
                <a:cs typeface="ＭＳ Ｐゴシック" charset="-128"/>
              </a:rPr>
              <a:t>“Minnesota Freeway Property Harmoniously Acquired” </a:t>
            </a:r>
            <a:r>
              <a:rPr lang="en-US" sz="2000" dirty="0">
                <a:effectLst/>
                <a:latin typeface="Palatino" charset="0"/>
                <a:ea typeface="ＭＳ Ｐゴシック" charset="-128"/>
                <a:cs typeface="ＭＳ Ｐゴシック" charset="-128"/>
              </a:rPr>
              <a:t>(Oregon Journal, 7-2-61)</a:t>
            </a:r>
          </a:p>
          <a:p>
            <a:pPr eaLnBrk="1" hangingPunct="1">
              <a:lnSpc>
                <a:spcPct val="90000"/>
              </a:lnSpc>
            </a:pPr>
            <a:r>
              <a:rPr lang="en-US" dirty="0">
                <a:effectLst/>
                <a:latin typeface="Palatino" charset="0"/>
                <a:ea typeface="ＭＳ Ｐゴシック" charset="-128"/>
                <a:cs typeface="ＭＳ Ｐゴシック" charset="-128"/>
              </a:rPr>
              <a:t>The Willamette Heights Protective Association was formed in the early 1960s to oppose a highway The association was able to bring out 200 people to meetings, even though the highway project only directly affected 50 homes.</a:t>
            </a:r>
          </a:p>
          <a:p>
            <a:pPr eaLnBrk="1" hangingPunct="1">
              <a:lnSpc>
                <a:spcPct val="90000"/>
              </a:lnSpc>
            </a:pPr>
            <a:r>
              <a:rPr lang="en-US" dirty="0">
                <a:effectLst/>
                <a:latin typeface="Palatino" charset="0"/>
                <a:ea typeface="ＭＳ Ｐゴシック" charset="-128"/>
                <a:cs typeface="ＭＳ Ｐゴシック" charset="-128"/>
              </a:rPr>
              <a:t>Later, Lents and I 205</a:t>
            </a:r>
            <a:endParaRPr lang="en-US" sz="2000" dirty="0">
              <a:effectLst/>
              <a:latin typeface="Palatino"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ln>
                  <a:solidFill>
                    <a:schemeClr val="accent4">
                      <a:lumMod val="10000"/>
                    </a:schemeClr>
                  </a:solidFill>
                </a:ln>
              </a:rPr>
              <a:t>Origins of Neighborhood System</a:t>
            </a:r>
            <a:endParaRPr lang="en-US" sz="3600" dirty="0">
              <a:ln>
                <a:solidFill>
                  <a:schemeClr val="accent4">
                    <a:lumMod val="10000"/>
                  </a:schemeClr>
                </a:solidFill>
              </a:ln>
            </a:endParaRPr>
          </a:p>
        </p:txBody>
      </p:sp>
      <p:pic>
        <p:nvPicPr>
          <p:cNvPr id="4" name="Content Placeholder 3" descr="color_coalitions.pdf"/>
          <p:cNvPicPr>
            <a:picLocks noGrp="1" noChangeAspect="1"/>
          </p:cNvPicPr>
          <p:nvPr>
            <p:ph idx="1"/>
          </p:nvPr>
        </p:nvPicPr>
        <mc:AlternateContent>
          <mc:Choice xmlns:ma="http://schemas.microsoft.com/office/mac/drawingml/2008/main" Requires="ma">
            <p:blipFill>
              <a:blip r:embed="rId2"/>
              <a:srcRect l="-19196" r="-19196"/>
              <a:stretch>
                <a:fillRect/>
              </a:stretch>
            </p:blipFill>
          </mc:Choice>
          <mc:Fallback>
            <p:blipFill>
              <a:blip r:embed="rId3"/>
              <a:srcRect l="-19196" r="-19196"/>
              <a:stretch>
                <a:fillRect/>
              </a:stretch>
            </p:blipFill>
          </mc:Fallback>
        </mc:AlternateContent>
        <p:spPr>
          <a:xfrm>
            <a:off x="457200" y="1600200"/>
            <a:ext cx="9550258" cy="5257800"/>
          </a:xfrm>
        </p:spPr>
      </p:pic>
      <p:cxnSp>
        <p:nvCxnSpPr>
          <p:cNvPr id="6" name="Straight Arrow Connector 5"/>
          <p:cNvCxnSpPr/>
          <p:nvPr/>
        </p:nvCxnSpPr>
        <p:spPr bwMode="auto">
          <a:xfrm rot="5400000" flipH="1" flipV="1">
            <a:off x="5334000" y="3200400"/>
            <a:ext cx="2057400" cy="1447800"/>
          </a:xfrm>
          <a:prstGeom prst="straightConnector1">
            <a:avLst/>
          </a:prstGeom>
          <a:solidFill>
            <a:schemeClr val="accent1"/>
          </a:solidFill>
          <a:ln w="9525" cap="flat" cmpd="sng" algn="ctr">
            <a:solidFill>
              <a:srgbClr val="061122"/>
            </a:solidFill>
            <a:prstDash val="solid"/>
            <a:round/>
            <a:headEnd type="none" w="med" len="med"/>
            <a:tailEnd type="arrow"/>
          </a:ln>
          <a:effectLst/>
        </p:spPr>
      </p:cxnSp>
      <p:cxnSp>
        <p:nvCxnSpPr>
          <p:cNvPr id="8" name="Straight Arrow Connector 7"/>
          <p:cNvCxnSpPr/>
          <p:nvPr/>
        </p:nvCxnSpPr>
        <p:spPr bwMode="auto">
          <a:xfrm rot="10800000">
            <a:off x="1295400" y="4191000"/>
            <a:ext cx="3810000" cy="990600"/>
          </a:xfrm>
          <a:prstGeom prst="straightConnector1">
            <a:avLst/>
          </a:prstGeom>
          <a:solidFill>
            <a:schemeClr val="accent1"/>
          </a:solidFill>
          <a:ln w="9525" cap="flat" cmpd="sng" algn="ctr">
            <a:solidFill>
              <a:schemeClr val="accent5">
                <a:lumMod val="10000"/>
              </a:schemeClr>
            </a:solidFill>
            <a:prstDash val="solid"/>
            <a:round/>
            <a:headEnd type="none" w="med" len="med"/>
            <a:tailEnd type="arrow"/>
          </a:ln>
          <a:effectLst/>
        </p:spPr>
      </p:cxnSp>
      <p:cxnSp>
        <p:nvCxnSpPr>
          <p:cNvPr id="10" name="Straight Arrow Connector 9"/>
          <p:cNvCxnSpPr/>
          <p:nvPr/>
        </p:nvCxnSpPr>
        <p:spPr bwMode="auto">
          <a:xfrm rot="10800000">
            <a:off x="1219200" y="2286000"/>
            <a:ext cx="4343400" cy="1752600"/>
          </a:xfrm>
          <a:prstGeom prst="straightConnector1">
            <a:avLst/>
          </a:prstGeom>
          <a:solidFill>
            <a:schemeClr val="accent1"/>
          </a:solidFill>
          <a:ln w="9525" cap="flat" cmpd="sng" algn="ctr">
            <a:solidFill>
              <a:schemeClr val="accent4">
                <a:lumMod val="10000"/>
              </a:schemeClr>
            </a:solidFill>
            <a:prstDash val="solid"/>
            <a:round/>
            <a:headEnd type="arrow"/>
            <a:tailEnd type="arrow"/>
          </a:ln>
          <a:effectLst/>
        </p:spPr>
      </p:cxnSp>
      <p:cxnSp>
        <p:nvCxnSpPr>
          <p:cNvPr id="12" name="Straight Arrow Connector 11"/>
          <p:cNvCxnSpPr/>
          <p:nvPr/>
        </p:nvCxnSpPr>
        <p:spPr bwMode="auto">
          <a:xfrm rot="10800000">
            <a:off x="1295400" y="2286000"/>
            <a:ext cx="4343400" cy="2667000"/>
          </a:xfrm>
          <a:prstGeom prst="straightConnector1">
            <a:avLst/>
          </a:prstGeom>
          <a:solidFill>
            <a:schemeClr val="accent1"/>
          </a:solidFill>
          <a:ln w="9525" cap="flat" cmpd="sng" algn="ctr">
            <a:solidFill>
              <a:schemeClr val="accent4">
                <a:lumMod val="10000"/>
              </a:schemeClr>
            </a:solidFill>
            <a:prstDash val="solid"/>
            <a:round/>
            <a:headEnd type="arrow"/>
            <a:tailEnd type="arrow"/>
          </a:ln>
          <a:effectLst/>
        </p:spPr>
      </p:cxnSp>
      <p:cxnSp>
        <p:nvCxnSpPr>
          <p:cNvPr id="14" name="Straight Arrow Connector 13"/>
          <p:cNvCxnSpPr/>
          <p:nvPr/>
        </p:nvCxnSpPr>
        <p:spPr bwMode="auto">
          <a:xfrm rot="10800000">
            <a:off x="609600" y="2971800"/>
            <a:ext cx="4343400" cy="1752600"/>
          </a:xfrm>
          <a:prstGeom prst="straightConnector1">
            <a:avLst/>
          </a:prstGeom>
          <a:solidFill>
            <a:schemeClr val="accent1"/>
          </a:solidFill>
          <a:ln w="9525" cap="flat" cmpd="sng" algn="ctr">
            <a:solidFill>
              <a:schemeClr val="accent4">
                <a:lumMod val="10000"/>
              </a:schemeClr>
            </a:solidFill>
            <a:prstDash val="solid"/>
            <a:round/>
            <a:headEnd type="arrow"/>
            <a:tailEnd type="arrow"/>
          </a:ln>
          <a:effectLst/>
        </p:spPr>
      </p:cxnSp>
      <p:sp>
        <p:nvSpPr>
          <p:cNvPr id="15" name="TextBox 14"/>
          <p:cNvSpPr txBox="1"/>
          <p:nvPr/>
        </p:nvSpPr>
        <p:spPr>
          <a:xfrm>
            <a:off x="7239000" y="2895600"/>
            <a:ext cx="1659429" cy="307777"/>
          </a:xfrm>
          <a:prstGeom prst="rect">
            <a:avLst/>
          </a:prstGeom>
          <a:noFill/>
        </p:spPr>
        <p:txBody>
          <a:bodyPr wrap="none" rtlCol="0">
            <a:spAutoFit/>
          </a:bodyPr>
          <a:lstStyle/>
          <a:p>
            <a:r>
              <a:rPr lang="en-US" sz="1400" dirty="0" smtClean="0"/>
              <a:t>Mt. Hood Freeway</a:t>
            </a:r>
            <a:endParaRPr lang="en-US" sz="1400" dirty="0"/>
          </a:p>
        </p:txBody>
      </p:sp>
      <p:sp>
        <p:nvSpPr>
          <p:cNvPr id="16" name="TextBox 15"/>
          <p:cNvSpPr txBox="1"/>
          <p:nvPr/>
        </p:nvSpPr>
        <p:spPr>
          <a:xfrm>
            <a:off x="533400" y="1828800"/>
            <a:ext cx="1428596" cy="307777"/>
          </a:xfrm>
          <a:prstGeom prst="rect">
            <a:avLst/>
          </a:prstGeom>
          <a:noFill/>
        </p:spPr>
        <p:txBody>
          <a:bodyPr wrap="none" rtlCol="0">
            <a:spAutoFit/>
          </a:bodyPr>
          <a:lstStyle/>
          <a:p>
            <a:r>
              <a:rPr lang="en-US" sz="1400" dirty="0" smtClean="0"/>
              <a:t>War on Poverty</a:t>
            </a:r>
            <a:endParaRPr lang="en-US" sz="1400" dirty="0"/>
          </a:p>
        </p:txBody>
      </p:sp>
      <p:sp>
        <p:nvSpPr>
          <p:cNvPr id="17" name="TextBox 16"/>
          <p:cNvSpPr txBox="1"/>
          <p:nvPr/>
        </p:nvSpPr>
        <p:spPr>
          <a:xfrm>
            <a:off x="228600" y="3429000"/>
            <a:ext cx="1721858" cy="307777"/>
          </a:xfrm>
          <a:prstGeom prst="rect">
            <a:avLst/>
          </a:prstGeom>
          <a:noFill/>
        </p:spPr>
        <p:txBody>
          <a:bodyPr wrap="none" rtlCol="0">
            <a:spAutoFit/>
          </a:bodyPr>
          <a:lstStyle/>
          <a:p>
            <a:r>
              <a:rPr lang="en-US" sz="1400" dirty="0" smtClean="0"/>
              <a:t>Neighborhood Plan</a:t>
            </a:r>
            <a:endParaRPr lang="en-US" sz="1400" dirty="0"/>
          </a:p>
        </p:txBody>
      </p:sp>
      <p:sp>
        <p:nvSpPr>
          <p:cNvPr id="18" name="TextBox 17"/>
          <p:cNvSpPr txBox="1"/>
          <p:nvPr/>
        </p:nvSpPr>
        <p:spPr>
          <a:xfrm>
            <a:off x="228600" y="4419600"/>
            <a:ext cx="1422134" cy="523220"/>
          </a:xfrm>
          <a:prstGeom prst="rect">
            <a:avLst/>
          </a:prstGeom>
          <a:noFill/>
        </p:spPr>
        <p:txBody>
          <a:bodyPr wrap="none" rtlCol="0">
            <a:spAutoFit/>
          </a:bodyPr>
          <a:lstStyle/>
          <a:p>
            <a:r>
              <a:rPr lang="en-US" sz="1400" dirty="0" smtClean="0"/>
              <a:t>Urban Renewal</a:t>
            </a:r>
          </a:p>
          <a:p>
            <a:r>
              <a:rPr lang="en-US" sz="1400" dirty="0" smtClean="0"/>
              <a:t>Review</a:t>
            </a:r>
            <a:endParaRPr lang="en-US" sz="1400" dirty="0"/>
          </a:p>
        </p:txBody>
      </p:sp>
      <p:cxnSp>
        <p:nvCxnSpPr>
          <p:cNvPr id="19" name="Straight Arrow Connector 18"/>
          <p:cNvCxnSpPr/>
          <p:nvPr/>
        </p:nvCxnSpPr>
        <p:spPr bwMode="auto">
          <a:xfrm rot="16200000" flipV="1">
            <a:off x="3276600" y="2590800"/>
            <a:ext cx="2819400" cy="990600"/>
          </a:xfrm>
          <a:prstGeom prst="straightConnector1">
            <a:avLst/>
          </a:prstGeom>
          <a:solidFill>
            <a:schemeClr val="accent1"/>
          </a:solidFill>
          <a:ln w="9525" cap="flat" cmpd="sng" algn="ctr">
            <a:solidFill>
              <a:schemeClr val="accent4">
                <a:lumMod val="10000"/>
              </a:schemeClr>
            </a:solidFill>
            <a:prstDash val="solid"/>
            <a:round/>
            <a:headEnd type="arrow"/>
            <a:tailEnd type="arrow"/>
          </a:ln>
          <a:effectLst/>
        </p:spPr>
      </p:cxnSp>
      <p:sp>
        <p:nvSpPr>
          <p:cNvPr id="20" name="TextBox 19"/>
          <p:cNvSpPr txBox="1"/>
          <p:nvPr/>
        </p:nvSpPr>
        <p:spPr>
          <a:xfrm>
            <a:off x="3733800" y="1295400"/>
            <a:ext cx="1202272" cy="307777"/>
          </a:xfrm>
          <a:prstGeom prst="rect">
            <a:avLst/>
          </a:prstGeom>
          <a:noFill/>
        </p:spPr>
        <p:txBody>
          <a:bodyPr wrap="none" rtlCol="0">
            <a:spAutoFit/>
          </a:bodyPr>
          <a:lstStyle/>
          <a:p>
            <a:r>
              <a:rPr lang="en-US" sz="1400" dirty="0" smtClean="0">
                <a:solidFill>
                  <a:schemeClr val="tx1">
                    <a:lumMod val="95000"/>
                  </a:schemeClr>
                </a:solidFill>
              </a:rPr>
              <a:t>Harbor Drive</a:t>
            </a:r>
            <a:endParaRPr lang="en-US" sz="1400"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p:txBody>
          <a:bodyPr/>
          <a:lstStyle/>
          <a:p>
            <a:pPr eaLnBrk="1" hangingPunct="1">
              <a:defRPr/>
            </a:pPr>
            <a:r>
              <a:rPr lang="en-US" dirty="0" smtClean="0">
                <a:solidFill>
                  <a:srgbClr val="FF0000"/>
                </a:solidFill>
                <a:ea typeface="+mj-ea"/>
                <a:cs typeface="+mj-cs"/>
              </a:rPr>
              <a:t>Stories from the Shed</a:t>
            </a:r>
            <a:endParaRPr lang="en-US" dirty="0">
              <a:solidFill>
                <a:srgbClr val="FF0000"/>
              </a:solidFill>
              <a:ea typeface="+mj-ea"/>
              <a:cs typeface="+mj-cs"/>
            </a:endParaRPr>
          </a:p>
        </p:txBody>
      </p:sp>
      <p:sp>
        <p:nvSpPr>
          <p:cNvPr id="53251" name="Rectangle 3"/>
          <p:cNvSpPr>
            <a:spLocks noGrp="1" noChangeArrowheads="1"/>
          </p:cNvSpPr>
          <p:nvPr>
            <p:ph type="body" idx="1"/>
          </p:nvPr>
        </p:nvSpPr>
        <p:spPr/>
        <p:txBody>
          <a:bodyPr/>
          <a:lstStyle/>
          <a:p>
            <a:pPr eaLnBrk="1" hangingPunct="1"/>
            <a:r>
              <a:rPr lang="en-US" sz="2400" dirty="0">
                <a:effectLst/>
                <a:latin typeface="Palatino" charset="0"/>
              </a:rPr>
              <a:t>Understanding the restoration of a watershed in terms of its affect on the places’ stories is a way of guiding our investments, rationalizing costs and benefits, measuring progress, and achieving long term goals of an inhabitation pattern that is sustainable.</a:t>
            </a:r>
            <a:r>
              <a:rPr lang="en-US" sz="2400" dirty="0" smtClean="0">
                <a:effectLst/>
                <a:latin typeface="Palatino" charset="0"/>
              </a:rPr>
              <a:t> </a:t>
            </a:r>
          </a:p>
          <a:p>
            <a:r>
              <a:rPr lang="en-US" sz="2400" dirty="0" smtClean="0">
                <a:effectLst/>
                <a:latin typeface="Palatino" charset="0"/>
              </a:rPr>
              <a:t>Watching the story unfold one pays more attention to the social capital being built then the miles of riparian zone replanted.  The later will inevitably follow once watershed, riparian</a:t>
            </a:r>
            <a:r>
              <a:rPr lang="en-US" sz="2400" dirty="0" smtClean="0">
                <a:effectLst/>
                <a:latin typeface="Times New Roman" charset="0"/>
              </a:rPr>
              <a:t>, </a:t>
            </a:r>
            <a:r>
              <a:rPr lang="en-US" sz="2400" dirty="0" err="1" smtClean="0">
                <a:effectLst/>
                <a:latin typeface="Palatino" charset="0"/>
              </a:rPr>
              <a:t>bioswales</a:t>
            </a:r>
            <a:r>
              <a:rPr lang="en-US" sz="2400" dirty="0" smtClean="0">
                <a:effectLst/>
                <a:latin typeface="Times New Roman" charset="0"/>
              </a:rPr>
              <a:t> are</a:t>
            </a:r>
            <a:r>
              <a:rPr lang="en-US" sz="2400" dirty="0" smtClean="0">
                <a:effectLst/>
                <a:latin typeface="Palatino" charset="0"/>
              </a:rPr>
              <a:t> imbedded into inhabitant’s stories, as a normal way of doing business and living in the “shed.”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144000" cy="941387"/>
          </a:xfrm>
        </p:spPr>
        <p:txBody>
          <a:bodyPr/>
          <a:lstStyle/>
          <a:p>
            <a:r>
              <a:rPr lang="en-US" sz="2800" dirty="0" smtClean="0"/>
              <a:t>10 Reasons why we’ll Always Need a Good Story</a:t>
            </a:r>
            <a:endParaRPr lang="en-US" sz="2800" dirty="0"/>
          </a:p>
        </p:txBody>
      </p:sp>
      <p:sp>
        <p:nvSpPr>
          <p:cNvPr id="3" name="Content Placeholder 2"/>
          <p:cNvSpPr>
            <a:spLocks noGrp="1"/>
          </p:cNvSpPr>
          <p:nvPr>
            <p:ph idx="1"/>
          </p:nvPr>
        </p:nvSpPr>
        <p:spPr>
          <a:xfrm>
            <a:off x="457200" y="1295400"/>
            <a:ext cx="8229600" cy="5181600"/>
          </a:xfrm>
        </p:spPr>
        <p:txBody>
          <a:bodyPr/>
          <a:lstStyle/>
          <a:p>
            <a:r>
              <a:rPr lang="en-US" sz="2000" b="1" dirty="0" smtClean="0"/>
              <a:t>Stories</a:t>
            </a:r>
            <a:r>
              <a:rPr lang="en-US" sz="2000" dirty="0" smtClean="0"/>
              <a:t> first of all are a playground for language, an arena for exercising this extraordinary power.</a:t>
            </a:r>
          </a:p>
          <a:p>
            <a:pPr lvl="0"/>
            <a:r>
              <a:rPr lang="en-US" sz="2000" dirty="0" smtClean="0"/>
              <a:t>Second, stories create community.</a:t>
            </a:r>
          </a:p>
          <a:p>
            <a:pPr lvl="0"/>
            <a:r>
              <a:rPr lang="en-US" sz="2000" dirty="0" smtClean="0"/>
              <a:t>Stories help us to see through the eyes of other people.*</a:t>
            </a:r>
          </a:p>
          <a:p>
            <a:pPr lvl="0"/>
            <a:r>
              <a:rPr lang="en-US" sz="2000" dirty="0" smtClean="0"/>
              <a:t>To show us the consequences of our actions.</a:t>
            </a:r>
          </a:p>
          <a:p>
            <a:pPr lvl="0"/>
            <a:r>
              <a:rPr lang="en-US" sz="2000" dirty="0" smtClean="0"/>
              <a:t>To educate our desires</a:t>
            </a:r>
          </a:p>
          <a:p>
            <a:pPr lvl="0"/>
            <a:r>
              <a:rPr lang="en-US" sz="2000" dirty="0" smtClean="0"/>
              <a:t>Stories help us dwell in place</a:t>
            </a:r>
          </a:p>
          <a:p>
            <a:pPr lvl="0"/>
            <a:r>
              <a:rPr lang="en-US" sz="2000" dirty="0" smtClean="0"/>
              <a:t>Stories help us dwell in time.</a:t>
            </a:r>
          </a:p>
          <a:p>
            <a:pPr lvl="0"/>
            <a:r>
              <a:rPr lang="en-US" sz="2000" dirty="0" smtClean="0"/>
              <a:t>Aware of time passing…we mourn things passing away, and we often fear the shape of things to come.  </a:t>
            </a:r>
          </a:p>
          <a:p>
            <a:pPr lvl="0"/>
            <a:r>
              <a:rPr lang="en-US" sz="2000" dirty="0" smtClean="0"/>
              <a:t>Stories teach us how to be human</a:t>
            </a:r>
          </a:p>
          <a:p>
            <a:pPr lvl="0"/>
            <a:r>
              <a:rPr lang="en-US" sz="2000" dirty="0" smtClean="0"/>
              <a:t>The wisest stories acknowledge the wonder and mystery of creation and that is the tenth power of stories.</a:t>
            </a:r>
          </a:p>
          <a:p>
            <a:pPr algn="r"/>
            <a:r>
              <a:rPr lang="en-US" sz="1600" dirty="0" smtClean="0"/>
              <a:t>Russel Sanders</a:t>
            </a:r>
          </a:p>
          <a:p>
            <a:pPr lvl="0"/>
            <a:endParaRPr lang="en-US" sz="2000"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p:txBody>
          <a:bodyPr/>
          <a:lstStyle/>
          <a:p>
            <a:pPr eaLnBrk="1" hangingPunct="1">
              <a:defRPr/>
            </a:pPr>
            <a:r>
              <a:rPr lang="en-US">
                <a:ea typeface="+mj-ea"/>
                <a:cs typeface="+mj-cs"/>
              </a:rPr>
              <a:t>Pastoral Past </a:t>
            </a:r>
            <a:r>
              <a:rPr lang="en-US" sz="3200">
                <a:ea typeface="+mj-ea"/>
                <a:cs typeface="+mj-cs"/>
              </a:rPr>
              <a:t>(Our Place, 1950)</a:t>
            </a:r>
            <a:endParaRPr lang="en-US">
              <a:ea typeface="+mj-ea"/>
              <a:cs typeface="+mj-cs"/>
            </a:endParaRPr>
          </a:p>
        </p:txBody>
      </p:sp>
      <p:sp>
        <p:nvSpPr>
          <p:cNvPr id="924675" name="Rectangle 3"/>
          <p:cNvSpPr>
            <a:spLocks noGrp="1" noChangeArrowheads="1"/>
          </p:cNvSpPr>
          <p:nvPr>
            <p:ph type="body" idx="1"/>
          </p:nvPr>
        </p:nvSpPr>
        <p:spPr/>
        <p:txBody>
          <a:bodyPr/>
          <a:lstStyle/>
          <a:p>
            <a:pPr algn="ctr" eaLnBrk="1" hangingPunct="1">
              <a:defRPr/>
            </a:pPr>
            <a:r>
              <a:rPr lang="en-US" sz="2400">
                <a:ea typeface="+mn-ea"/>
                <a:cs typeface="+mn-cs"/>
              </a:rPr>
              <a:t>Our house lies down on Johnson creek</a:t>
            </a:r>
          </a:p>
          <a:p>
            <a:pPr algn="ctr" eaLnBrk="1" hangingPunct="1">
              <a:defRPr/>
            </a:pPr>
            <a:r>
              <a:rPr lang="en-US" sz="2400">
                <a:ea typeface="+mn-ea"/>
                <a:cs typeface="+mn-cs"/>
              </a:rPr>
              <a:t>Where willows grow and the grass lays thick</a:t>
            </a:r>
          </a:p>
          <a:p>
            <a:pPr algn="ctr" eaLnBrk="1" hangingPunct="1">
              <a:defRPr/>
            </a:pPr>
            <a:r>
              <a:rPr lang="en-US" sz="2400">
                <a:ea typeface="+mn-ea"/>
                <a:cs typeface="+mn-cs"/>
              </a:rPr>
              <a:t>The wildlife thrives as sure it must</a:t>
            </a:r>
          </a:p>
          <a:p>
            <a:pPr algn="ctr" eaLnBrk="1" hangingPunct="1">
              <a:defRPr/>
            </a:pPr>
            <a:r>
              <a:rPr lang="en-US" sz="2400">
                <a:ea typeface="+mn-ea"/>
                <a:cs typeface="+mn-cs"/>
              </a:rPr>
              <a:t>Away from highway, free from dust</a:t>
            </a:r>
          </a:p>
          <a:p>
            <a:pPr algn="ctr" eaLnBrk="1" hangingPunct="1">
              <a:defRPr/>
            </a:pPr>
            <a:r>
              <a:rPr lang="en-US" sz="2400">
                <a:ea typeface="+mn-ea"/>
                <a:cs typeface="+mn-cs"/>
              </a:rPr>
              <a:t>Mussels, crayfish, eels and frogs</a:t>
            </a:r>
          </a:p>
          <a:p>
            <a:pPr algn="ctr" eaLnBrk="1" hangingPunct="1">
              <a:defRPr/>
            </a:pPr>
            <a:r>
              <a:rPr lang="en-US" sz="2400">
                <a:ea typeface="+mn-ea"/>
                <a:cs typeface="+mn-cs"/>
              </a:rPr>
              <a:t>Rainbow trout and waterdogs</a:t>
            </a:r>
          </a:p>
          <a:p>
            <a:pPr algn="ctr" eaLnBrk="1" hangingPunct="1">
              <a:defRPr/>
            </a:pPr>
            <a:r>
              <a:rPr lang="en-US" sz="2400">
                <a:ea typeface="+mn-ea"/>
                <a:cs typeface="+mn-cs"/>
              </a:rPr>
              <a:t>The children wade in pond and brook</a:t>
            </a:r>
          </a:p>
          <a:p>
            <a:pPr algn="ctr" eaLnBrk="1" hangingPunct="1">
              <a:defRPr/>
            </a:pPr>
            <a:r>
              <a:rPr lang="en-US" sz="2400">
                <a:ea typeface="+mn-ea"/>
                <a:cs typeface="+mn-cs"/>
              </a:rPr>
              <a:t>The fish they catch with line and hook</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p:txBody>
          <a:bodyPr/>
          <a:lstStyle/>
          <a:p>
            <a:pPr eaLnBrk="1" hangingPunct="1">
              <a:defRPr/>
            </a:pPr>
            <a:r>
              <a:rPr lang="en-US">
                <a:ea typeface="+mj-ea"/>
                <a:cs typeface="+mj-cs"/>
              </a:rPr>
              <a:t>Shot in the Heart</a:t>
            </a:r>
          </a:p>
        </p:txBody>
      </p:sp>
      <p:sp>
        <p:nvSpPr>
          <p:cNvPr id="925699" name="Rectangle 3"/>
          <p:cNvSpPr>
            <a:spLocks noGrp="1" noChangeArrowheads="1"/>
          </p:cNvSpPr>
          <p:nvPr>
            <p:ph type="body" idx="1"/>
          </p:nvPr>
        </p:nvSpPr>
        <p:spPr/>
        <p:txBody>
          <a:bodyPr/>
          <a:lstStyle/>
          <a:p>
            <a:pPr eaLnBrk="1" hangingPunct="1">
              <a:defRPr/>
            </a:pPr>
            <a:r>
              <a:rPr lang="en-US" sz="2000">
                <a:effectLst/>
                <a:latin typeface="Palatino" charset="0"/>
                <a:ea typeface="+mn-ea"/>
                <a:cs typeface="+mn-cs"/>
              </a:rPr>
              <a:t>On the far side of the woods was a lengthy range of small, cheaply-built houses that made up the poor part of a neighboring town called Milwaukie.  Beyond that was an area of rolling hills, full of stately, privileged homes--the better half of Milwaukie.  Up the hill behind our house was a neighborhood known locally as Shacktown, where laborer’s families dwelled.  Drive a few blocks past that and you would hit the old moneyed district of Eastmoreland, where you could find the state’s most prestigious school, Reed College.  If you were to draw two concentric circles on a map--the outer ring, a loop of wealth; the inner one, a well of privation--then our home on Johnson Creek Boulevard would lie at the core point of those circles.  A null heart, in the inner ring of the city’s worst back country. </a:t>
            </a:r>
          </a:p>
          <a:p>
            <a:pPr eaLnBrk="1" hangingPunct="1">
              <a:defRPr/>
            </a:pPr>
            <a:endParaRPr lang="en-US" sz="2000">
              <a:ea typeface="+mn-ea"/>
              <a:cs typeface="+mn-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a:defRPr/>
            </a:pPr>
            <a:r>
              <a:rPr lang="en-US" sz="4000" dirty="0"/>
              <a:t>Errol </a:t>
            </a:r>
            <a:r>
              <a:rPr lang="en-US" sz="4000" dirty="0" smtClean="0"/>
              <a:t>Wetlands</a:t>
            </a:r>
            <a:br>
              <a:rPr lang="en-US" sz="4000" dirty="0" smtClean="0"/>
            </a:br>
            <a:r>
              <a:rPr lang="en-US" sz="4000" dirty="0" smtClean="0"/>
              <a:t>Near where Gary Lived</a:t>
            </a:r>
            <a:endParaRPr lang="en-US" sz="4000" dirty="0"/>
          </a:p>
        </p:txBody>
      </p:sp>
      <p:pic>
        <p:nvPicPr>
          <p:cNvPr id="257027" name="Picture 4" descr="PP07"/>
          <p:cNvPicPr>
            <a:picLocks noChangeAspect="1" noChangeArrowheads="1"/>
          </p:cNvPicPr>
          <p:nvPr/>
        </p:nvPicPr>
        <p:blipFill>
          <a:blip r:embed="rId2"/>
          <a:srcRect/>
          <a:stretch>
            <a:fillRect/>
          </a:stretch>
        </p:blipFill>
        <p:spPr bwMode="auto">
          <a:xfrm>
            <a:off x="152400" y="1828800"/>
            <a:ext cx="4495800" cy="3371850"/>
          </a:xfrm>
          <a:prstGeom prst="rect">
            <a:avLst/>
          </a:prstGeom>
          <a:noFill/>
          <a:ln w="9525">
            <a:noFill/>
            <a:miter lim="800000"/>
            <a:headEnd/>
            <a:tailEnd/>
          </a:ln>
        </p:spPr>
      </p:pic>
      <p:pic>
        <p:nvPicPr>
          <p:cNvPr id="257028" name="Picture 5" descr="Photo 07"/>
          <p:cNvPicPr>
            <a:picLocks noChangeAspect="1" noChangeArrowheads="1"/>
          </p:cNvPicPr>
          <p:nvPr/>
        </p:nvPicPr>
        <p:blipFill>
          <a:blip r:embed="rId3"/>
          <a:srcRect/>
          <a:stretch>
            <a:fillRect/>
          </a:stretch>
        </p:blipFill>
        <p:spPr bwMode="auto">
          <a:xfrm>
            <a:off x="4724400" y="1924050"/>
            <a:ext cx="4343400" cy="325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p:txBody>
          <a:bodyPr/>
          <a:lstStyle/>
          <a:p>
            <a:pPr eaLnBrk="1" hangingPunct="1">
              <a:defRPr/>
            </a:pPr>
            <a:r>
              <a:rPr lang="en-US">
                <a:ea typeface="+mj-ea"/>
                <a:cs typeface="+mj-cs"/>
              </a:rPr>
              <a:t>Beavergate</a:t>
            </a:r>
          </a:p>
        </p:txBody>
      </p:sp>
      <p:sp>
        <p:nvSpPr>
          <p:cNvPr id="566275" name="Rectangle 3"/>
          <p:cNvSpPr>
            <a:spLocks noGrp="1" noChangeArrowheads="1"/>
          </p:cNvSpPr>
          <p:nvPr>
            <p:ph type="body" idx="1"/>
          </p:nvPr>
        </p:nvSpPr>
        <p:spPr/>
        <p:txBody>
          <a:bodyPr/>
          <a:lstStyle/>
          <a:p>
            <a:pPr eaLnBrk="1" hangingPunct="1">
              <a:lnSpc>
                <a:spcPct val="90000"/>
              </a:lnSpc>
              <a:defRPr/>
            </a:pPr>
            <a:r>
              <a:rPr lang="en-US" sz="2400" b="1" i="1">
                <a:latin typeface="Arial-BoldItalicMS" charset="0"/>
                <a:ea typeface="+mn-ea"/>
                <a:cs typeface="+mn-cs"/>
              </a:rPr>
              <a:t>COMMISSONER SALTZMAN REGRETS CITY CREW DESTROYING BEAVER DAM</a:t>
            </a:r>
          </a:p>
          <a:p>
            <a:pPr eaLnBrk="1" hangingPunct="1">
              <a:lnSpc>
                <a:spcPct val="90000"/>
              </a:lnSpc>
              <a:defRPr/>
            </a:pPr>
            <a:r>
              <a:rPr lang="en-US" sz="2400">
                <a:latin typeface="ArialMS" charset="0"/>
                <a:ea typeface="+mn-ea"/>
                <a:cs typeface="+mn-cs"/>
              </a:rPr>
              <a:t>Laws reflecting the priority shift to species and habitat may mean fines for sewer work at </a:t>
            </a:r>
            <a:r>
              <a:rPr lang="en-US" sz="2400" b="1">
                <a:latin typeface="Arial-BoldMS" charset="0"/>
                <a:ea typeface="+mn-ea"/>
                <a:cs typeface="+mn-cs"/>
              </a:rPr>
              <a:t>Johnson</a:t>
            </a:r>
            <a:r>
              <a:rPr lang="en-US" sz="2400">
                <a:latin typeface="ArialMS" charset="0"/>
                <a:ea typeface="+mn-ea"/>
                <a:cs typeface="+mn-cs"/>
              </a:rPr>
              <a:t> </a:t>
            </a:r>
            <a:r>
              <a:rPr lang="en-US" sz="2400" b="1">
                <a:latin typeface="Arial-BoldMS" charset="0"/>
                <a:ea typeface="+mn-ea"/>
                <a:cs typeface="+mn-cs"/>
              </a:rPr>
              <a:t>Creek Portland</a:t>
            </a:r>
            <a:r>
              <a:rPr lang="en-US" sz="2400">
                <a:latin typeface="ArialMS" charset="0"/>
                <a:ea typeface="+mn-ea"/>
                <a:cs typeface="+mn-cs"/>
              </a:rPr>
              <a:t> Commissioner Dan Saltzman apologized Wednesday for the Portland Bureau of Environmental Services removing a </a:t>
            </a:r>
            <a:r>
              <a:rPr lang="en-US" sz="2400" b="1">
                <a:latin typeface="Arial-BoldMS" charset="0"/>
                <a:ea typeface="+mn-ea"/>
                <a:cs typeface="+mn-cs"/>
              </a:rPr>
              <a:t>beaver</a:t>
            </a:r>
            <a:r>
              <a:rPr lang="en-US" sz="2400">
                <a:latin typeface="ArialMS" charset="0"/>
                <a:ea typeface="+mn-ea"/>
                <a:cs typeface="+mn-cs"/>
              </a:rPr>
              <a:t> dam last week from </a:t>
            </a:r>
            <a:r>
              <a:rPr lang="en-US" sz="2400" b="1">
                <a:latin typeface="Arial-BoldMS" charset="0"/>
                <a:ea typeface="+mn-ea"/>
                <a:cs typeface="+mn-cs"/>
              </a:rPr>
              <a:t>Johnson</a:t>
            </a:r>
            <a:r>
              <a:rPr lang="en-US" sz="2400">
                <a:latin typeface="ArialMS" charset="0"/>
                <a:ea typeface="+mn-ea"/>
                <a:cs typeface="+mn-cs"/>
              </a:rPr>
              <a:t> </a:t>
            </a:r>
            <a:r>
              <a:rPr lang="en-US" sz="2400" b="1">
                <a:latin typeface="Arial-BoldMS" charset="0"/>
                <a:ea typeface="+mn-ea"/>
                <a:cs typeface="+mn-cs"/>
              </a:rPr>
              <a:t>Creek</a:t>
            </a:r>
            <a:r>
              <a:rPr lang="en-US" sz="2400">
                <a:latin typeface="ArialMS" charset="0"/>
                <a:ea typeface="+mn-ea"/>
                <a:cs typeface="+mn-cs"/>
              </a:rPr>
              <a:t> where it crosses property owned by a longtime </a:t>
            </a:r>
            <a:r>
              <a:rPr lang="en-US" sz="2400" b="1">
                <a:latin typeface="Arial-BoldMS" charset="0"/>
                <a:ea typeface="+mn-ea"/>
                <a:cs typeface="+mn-cs"/>
              </a:rPr>
              <a:t>creek</a:t>
            </a:r>
            <a:r>
              <a:rPr lang="en-US" sz="2400">
                <a:latin typeface="ArialMS" charset="0"/>
                <a:ea typeface="+mn-ea"/>
                <a:cs typeface="+mn-cs"/>
              </a:rPr>
              <a:t> advocate.The </a:t>
            </a:r>
            <a:r>
              <a:rPr lang="en-US" sz="2400" b="1">
                <a:latin typeface="Arial-BoldMS" charset="0"/>
                <a:ea typeface="+mn-ea"/>
                <a:cs typeface="+mn-cs"/>
              </a:rPr>
              <a:t>beavers</a:t>
            </a:r>
            <a:r>
              <a:rPr lang="en-US" sz="2400">
                <a:latin typeface="ArialMS" charset="0"/>
                <a:ea typeface="+mn-ea"/>
                <a:cs typeface="+mn-cs"/>
              </a:rPr>
              <a:t> were rebuilding their dam Wednesday using trees from </a:t>
            </a:r>
            <a:r>
              <a:rPr lang="en-US" sz="2400" b="1">
                <a:latin typeface="Arial-BoldMS" charset="0"/>
                <a:ea typeface="+mn-ea"/>
                <a:cs typeface="+mn-cs"/>
              </a:rPr>
              <a:t>Steve</a:t>
            </a:r>
            <a:r>
              <a:rPr lang="en-US" sz="2400">
                <a:latin typeface="ArialMS" charset="0"/>
                <a:ea typeface="+mn-ea"/>
                <a:cs typeface="+mn-cs"/>
              </a:rPr>
              <a:t> </a:t>
            </a:r>
            <a:r>
              <a:rPr lang="en-US" sz="2400" b="1">
                <a:latin typeface="Arial-BoldMS" charset="0"/>
                <a:ea typeface="+mn-ea"/>
                <a:cs typeface="+mn-cs"/>
              </a:rPr>
              <a:t>Johnson</a:t>
            </a:r>
            <a:r>
              <a:rPr lang="en-US" sz="2400">
                <a:latin typeface="ArialMS" charset="0"/>
                <a:ea typeface="+mn-ea"/>
                <a:cs typeface="+mn-cs"/>
              </a:rPr>
              <a:t>'s property."I don't know how to accept apologies for wildlife," </a:t>
            </a:r>
            <a:r>
              <a:rPr lang="en-US" sz="2400" b="1">
                <a:latin typeface="Arial-BoldMS" charset="0"/>
                <a:ea typeface="+mn-ea"/>
                <a:cs typeface="+mn-cs"/>
              </a:rPr>
              <a:t>Johnson</a:t>
            </a:r>
            <a:r>
              <a:rPr lang="en-US" sz="2400">
                <a:latin typeface="ArialMS" charset="0"/>
                <a:ea typeface="+mn-ea"/>
                <a:cs typeface="+mn-cs"/>
              </a:rPr>
              <a:t> said. "Maybe you need to talk to the </a:t>
            </a:r>
            <a:r>
              <a:rPr lang="en-US" sz="2400" b="1">
                <a:latin typeface="Arial-BoldMS" charset="0"/>
                <a:ea typeface="+mn-ea"/>
                <a:cs typeface="+mn-cs"/>
              </a:rPr>
              <a:t>beaver</a:t>
            </a:r>
            <a:r>
              <a:rPr lang="en-US" sz="2400">
                <a:latin typeface="ArialMS" charset="0"/>
                <a:ea typeface="+mn-ea"/>
                <a:cs typeface="+mn-cs"/>
              </a:rPr>
              <a:t>."</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3352800" cy="3379787"/>
          </a:xfrm>
        </p:spPr>
        <p:txBody>
          <a:bodyPr anchor="t"/>
          <a:lstStyle/>
          <a:p>
            <a:r>
              <a:rPr lang="en-US" sz="3000" dirty="0" smtClean="0"/>
              <a:t>I am known as the 3000 year old man who lives in the forest and knows how to identify Dragon poop</a:t>
            </a:r>
            <a:endParaRPr lang="en-US" sz="3000" dirty="0"/>
          </a:p>
        </p:txBody>
      </p:sp>
      <p:pic>
        <p:nvPicPr>
          <p:cNvPr id="4" name="Content Placeholder 3" descr="Jeanfarm1.jpg"/>
          <p:cNvPicPr>
            <a:picLocks noGrp="1" noChangeAspect="1"/>
          </p:cNvPicPr>
          <p:nvPr>
            <p:ph idx="1"/>
          </p:nvPr>
        </p:nvPicPr>
        <p:blipFill>
          <a:blip r:embed="rId2"/>
          <a:srcRect l="-18115" r="-18115"/>
          <a:stretch>
            <a:fillRect/>
          </a:stretch>
        </p:blipFill>
        <p:spPr>
          <a:xfrm>
            <a:off x="-381000" y="3886200"/>
            <a:ext cx="5397971" cy="2971800"/>
          </a:xfrm>
        </p:spPr>
      </p:pic>
      <p:pic>
        <p:nvPicPr>
          <p:cNvPr id="5" name="Picture 4" descr="Kids.JeansFarm.Summer.jpg"/>
          <p:cNvPicPr>
            <a:picLocks noChangeAspect="1"/>
          </p:cNvPicPr>
          <p:nvPr/>
        </p:nvPicPr>
        <p:blipFill>
          <a:blip r:embed="rId3"/>
          <a:stretch>
            <a:fillRect/>
          </a:stretch>
        </p:blipFill>
        <p:spPr>
          <a:xfrm>
            <a:off x="3962400" y="381000"/>
            <a:ext cx="3352800" cy="4489800"/>
          </a:xfrm>
          <a:prstGeom prst="rect">
            <a:avLst/>
          </a:prstGeom>
        </p:spPr>
      </p:pic>
      <p:pic>
        <p:nvPicPr>
          <p:cNvPr id="6" name="Picture 5" descr="images.jpeg"/>
          <p:cNvPicPr>
            <a:picLocks noChangeAspect="1"/>
          </p:cNvPicPr>
          <p:nvPr/>
        </p:nvPicPr>
        <p:blipFill>
          <a:blip r:embed="rId4"/>
          <a:stretch>
            <a:fillRect/>
          </a:stretch>
        </p:blipFill>
        <p:spPr>
          <a:xfrm>
            <a:off x="5789613" y="4149725"/>
            <a:ext cx="3276600" cy="24765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Passing the Torch or</a:t>
            </a:r>
            <a:br>
              <a:rPr lang="en-US" dirty="0" smtClean="0">
                <a:solidFill>
                  <a:srgbClr val="FF0000"/>
                </a:solidFill>
              </a:rPr>
            </a:br>
            <a:r>
              <a:rPr lang="en-US" dirty="0" smtClean="0">
                <a:solidFill>
                  <a:srgbClr val="FF0000"/>
                </a:solidFill>
              </a:rPr>
              <a:t>Back to the Future</a:t>
            </a:r>
            <a:endParaRPr lang="en-US" dirty="0">
              <a:solidFill>
                <a:srgbClr val="FF0000"/>
              </a:solidFill>
            </a:endParaRPr>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images-1.jpeg"/>
          <p:cNvPicPr>
            <a:picLocks noGrp="1" noChangeAspect="1"/>
          </p:cNvPicPr>
          <p:nvPr>
            <p:ph idx="1"/>
          </p:nvPr>
        </p:nvPicPr>
        <p:blipFill>
          <a:blip r:embed="rId2"/>
          <a:srcRect l="-40820" r="-40820"/>
          <a:stretch>
            <a:fillRect/>
          </a:stretch>
        </p:blipFill>
        <p:spPr>
          <a:xfrm>
            <a:off x="-533400" y="1676400"/>
            <a:ext cx="5259562" cy="2895600"/>
          </a:xfrm>
        </p:spPr>
      </p:pic>
      <p:sp>
        <p:nvSpPr>
          <p:cNvPr id="4" name="Title 3"/>
          <p:cNvSpPr>
            <a:spLocks noGrp="1"/>
          </p:cNvSpPr>
          <p:nvPr>
            <p:ph type="title"/>
          </p:nvPr>
        </p:nvSpPr>
        <p:spPr/>
        <p:txBody>
          <a:bodyPr/>
          <a:lstStyle/>
          <a:p>
            <a:r>
              <a:rPr lang="en-US" dirty="0" smtClean="0"/>
              <a:t>The Times They are A </a:t>
            </a:r>
            <a:r>
              <a:rPr lang="en-US" dirty="0" err="1" smtClean="0"/>
              <a:t>Changin</a:t>
            </a:r>
            <a:endParaRPr lang="en-US" dirty="0"/>
          </a:p>
        </p:txBody>
      </p:sp>
      <p:pic>
        <p:nvPicPr>
          <p:cNvPr id="6" name="Picture 5" descr="images.jpeg"/>
          <p:cNvPicPr>
            <a:picLocks noChangeAspect="1"/>
          </p:cNvPicPr>
          <p:nvPr/>
        </p:nvPicPr>
        <p:blipFill>
          <a:blip r:embed="rId3"/>
          <a:stretch>
            <a:fillRect/>
          </a:stretch>
        </p:blipFill>
        <p:spPr>
          <a:xfrm>
            <a:off x="5867400" y="1828800"/>
            <a:ext cx="2870200" cy="2832100"/>
          </a:xfrm>
          <a:prstGeom prst="rect">
            <a:avLst/>
          </a:prstGeom>
        </p:spPr>
      </p:pic>
      <p:pic>
        <p:nvPicPr>
          <p:cNvPr id="7" name="Picture 6" descr="Unknown.jpeg"/>
          <p:cNvPicPr>
            <a:picLocks noChangeAspect="1"/>
          </p:cNvPicPr>
          <p:nvPr/>
        </p:nvPicPr>
        <p:blipFill>
          <a:blip r:embed="rId4"/>
          <a:stretch>
            <a:fillRect/>
          </a:stretch>
        </p:blipFill>
        <p:spPr>
          <a:xfrm>
            <a:off x="2895600" y="4114800"/>
            <a:ext cx="3289300" cy="246380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tx1"/>
                </a:solidFill>
              </a:rPr>
              <a:t>Community Governance by Facilitating the Wisdom of Crowds</a:t>
            </a:r>
          </a:p>
        </p:txBody>
      </p:sp>
      <p:pic>
        <p:nvPicPr>
          <p:cNvPr id="4" name="Content Placeholder 3"/>
          <p:cNvPicPr>
            <a:picLocks noGrp="1" noChangeAspect="1" noChangeArrowheads="1"/>
          </p:cNvPicPr>
          <p:nvPr>
            <p:ph idx="1"/>
          </p:nvPr>
        </p:nvPicPr>
        <p:blipFill>
          <a:blip r:embed="rId2"/>
          <a:srcRect l="-11452" r="-11452"/>
          <a:stretch>
            <a:fillRect/>
          </a:stretch>
        </p:blipFill>
        <p:spPr bwMode="blackWhite">
          <a:xfrm>
            <a:off x="1066800" y="1447800"/>
            <a:ext cx="7010400" cy="3859506"/>
          </a:xfrm>
          <a:prstGeom prst="rect">
            <a:avLst/>
          </a:prstGeom>
          <a:noFill/>
          <a:ln w="9525">
            <a:noFill/>
            <a:miter lim="800000"/>
            <a:headEnd/>
            <a:tailEnd/>
          </a:ln>
          <a:effectLst/>
        </p:spPr>
      </p:pic>
      <p:sp>
        <p:nvSpPr>
          <p:cNvPr id="5" name="TextBox 4"/>
          <p:cNvSpPr txBox="1"/>
          <p:nvPr/>
        </p:nvSpPr>
        <p:spPr>
          <a:xfrm>
            <a:off x="941121" y="5638800"/>
            <a:ext cx="7189526" cy="646331"/>
          </a:xfrm>
          <a:prstGeom prst="rect">
            <a:avLst/>
          </a:prstGeom>
          <a:noFill/>
        </p:spPr>
        <p:txBody>
          <a:bodyPr wrap="none" rtlCol="0">
            <a:spAutoFit/>
          </a:bodyPr>
          <a:lstStyle/>
          <a:p>
            <a:r>
              <a:rPr lang="en-US" dirty="0" smtClean="0"/>
              <a:t>Leaders become Facilitators--not Paternalistic Commanders</a:t>
            </a:r>
          </a:p>
          <a:p>
            <a:r>
              <a:rPr lang="en-US" dirty="0" smtClean="0"/>
              <a:t>And Bureaucrats--with Social skills as well as scientific and technical </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lstStyle/>
          <a:p>
            <a:r>
              <a:rPr lang="en-US" dirty="0" smtClean="0"/>
              <a:t>Do you want to be millionaire: audience right 91% of the time; experts 65%</a:t>
            </a:r>
          </a:p>
          <a:p>
            <a:r>
              <a:rPr lang="en-US" dirty="0" smtClean="0"/>
              <a:t>A candy bar name</a:t>
            </a:r>
          </a:p>
          <a:p>
            <a:r>
              <a:rPr lang="en-US" dirty="0" smtClean="0"/>
              <a:t>US navy trying to find sunken ship</a:t>
            </a:r>
          </a:p>
          <a:p>
            <a:r>
              <a:rPr lang="en-US" dirty="0" smtClean="0"/>
              <a:t>Stock market figuring out what went wrong with US challenger missile</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4800600" cy="3532187"/>
          </a:xfrm>
        </p:spPr>
        <p:txBody>
          <a:bodyPr/>
          <a:lstStyle/>
          <a:p>
            <a:r>
              <a:rPr lang="en-US" dirty="0" smtClean="0"/>
              <a:t>We have Software for Facilitating Wisdom of Crowds</a:t>
            </a:r>
            <a:endParaRPr lang="en-US" dirty="0"/>
          </a:p>
        </p:txBody>
      </p:sp>
      <p:pic>
        <p:nvPicPr>
          <p:cNvPr id="4" name="Content Placeholder 3" descr="wiki1.tiff"/>
          <p:cNvPicPr>
            <a:picLocks noGrp="1" noChangeAspect="1"/>
          </p:cNvPicPr>
          <p:nvPr>
            <p:ph idx="1"/>
          </p:nvPr>
        </p:nvPicPr>
        <p:blipFill>
          <a:blip r:embed="rId2"/>
          <a:srcRect l="-136097" r="-136097"/>
          <a:stretch>
            <a:fillRect/>
          </a:stretch>
        </p:blipFill>
        <p:spPr>
          <a:xfrm>
            <a:off x="2590800" y="457200"/>
            <a:ext cx="9411848" cy="5181600"/>
          </a:xfrm>
        </p:spPr>
      </p:pic>
      <p:pic>
        <p:nvPicPr>
          <p:cNvPr id="5" name="Picture 4" descr="focus_On_1009_social_media.jpg"/>
          <p:cNvPicPr>
            <a:picLocks noChangeAspect="1"/>
          </p:cNvPicPr>
          <p:nvPr/>
        </p:nvPicPr>
        <p:blipFill>
          <a:blip r:embed="rId3"/>
          <a:stretch>
            <a:fillRect/>
          </a:stretch>
        </p:blipFill>
        <p:spPr>
          <a:xfrm>
            <a:off x="1066800" y="3733800"/>
            <a:ext cx="3810000" cy="28575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4422</TotalTime>
  <Words>4550</Words>
  <Application>Microsoft Macintosh PowerPoint</Application>
  <PresentationFormat>On-screen Show (4:3)</PresentationFormat>
  <Paragraphs>589</Paragraphs>
  <Slides>119</Slides>
  <Notes>30</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119</vt:i4>
      </vt:variant>
    </vt:vector>
  </HeadingPairs>
  <TitlesOfParts>
    <vt:vector size="122" baseType="lpstr">
      <vt:lpstr>Ripple</vt:lpstr>
      <vt:lpstr>Document</vt:lpstr>
      <vt:lpstr>Worksheet</vt:lpstr>
      <vt:lpstr>Slide 1</vt:lpstr>
      <vt:lpstr>Slide 2</vt:lpstr>
      <vt:lpstr>Resonance of Stories</vt:lpstr>
      <vt:lpstr>Flashlight Story</vt:lpstr>
      <vt:lpstr>Steven Reed Johnson a.k.a. White wolf</vt:lpstr>
      <vt:lpstr>By  Title</vt:lpstr>
      <vt:lpstr>You may call me</vt:lpstr>
      <vt:lpstr>I am going to bite the biscuit pretty soon too</vt:lpstr>
      <vt:lpstr>10 Reasons why we’ll Always Need a Good Story</vt:lpstr>
      <vt:lpstr>The Role of Story in Building Community</vt:lpstr>
      <vt:lpstr>Changing the Dominate Cultural Narrative</vt:lpstr>
      <vt:lpstr>Contrasting Community Stories</vt:lpstr>
      <vt:lpstr>Morality Stories vs. Technocratic Dialogue</vt:lpstr>
      <vt:lpstr>World’s Simplest Chart</vt:lpstr>
      <vt:lpstr>Social Movements</vt:lpstr>
      <vt:lpstr>We are Witness to the Largest Social Movement in History</vt:lpstr>
      <vt:lpstr>Slide 17</vt:lpstr>
      <vt:lpstr>Part of a Communities Civic Life is dependent on relation between the three sectors</vt:lpstr>
      <vt:lpstr>Each Sector has Different functions and Capacities</vt:lpstr>
      <vt:lpstr>Civic Innovations and Repertoires of Contention</vt:lpstr>
      <vt:lpstr>Community Organizing as an Ecological System</vt:lpstr>
      <vt:lpstr>Early Occupier: Fireweed or Forest Gump</vt:lpstr>
      <vt:lpstr>Living on my own Planet</vt:lpstr>
      <vt:lpstr>Levitating the Pentagon 1967</vt:lpstr>
      <vt:lpstr>Where is Steve? With Silvia Beach</vt:lpstr>
      <vt:lpstr>Zenger Farm: 1995</vt:lpstr>
      <vt:lpstr>Sylvia Beach and Revisionist History</vt:lpstr>
      <vt:lpstr>Revisionist History: Tideman Johnson Park</vt:lpstr>
      <vt:lpstr>Portland Honors</vt:lpstr>
      <vt:lpstr>Leaders and the Grassroots</vt:lpstr>
      <vt:lpstr>Leaders and the Grassroots</vt:lpstr>
      <vt:lpstr>Social Movement Stories</vt:lpstr>
      <vt:lpstr>Origins of Metro’s Recycling Program</vt:lpstr>
      <vt:lpstr>Artisan Economy</vt:lpstr>
      <vt:lpstr>Origins</vt:lpstr>
      <vt:lpstr>Bike Political Economy</vt:lpstr>
      <vt:lpstr>Bicycle commuters increase 500%  10,000 bikers every day to downtown</vt:lpstr>
      <vt:lpstr>Birth of Reach and CDCs in Portland Southeast Portland Community Congress</vt:lpstr>
      <vt:lpstr>Country in the City</vt:lpstr>
      <vt:lpstr>Slide 40</vt:lpstr>
      <vt:lpstr>Slide 41</vt:lpstr>
      <vt:lpstr>Slide 42</vt:lpstr>
      <vt:lpstr>Social Movements: Cooptation or Incorporation?</vt:lpstr>
      <vt:lpstr>The Women’s Movement</vt:lpstr>
      <vt:lpstr>Success and Failure?</vt:lpstr>
      <vt:lpstr>PSU Student Power</vt:lpstr>
      <vt:lpstr>Brief Underground history of Portland’s Green Republic</vt:lpstr>
      <vt:lpstr>State of Sustainability Ark</vt:lpstr>
      <vt:lpstr>Community Governance and Sustainability</vt:lpstr>
      <vt:lpstr>City of Portland Sustainable Development  Timeline</vt:lpstr>
      <vt:lpstr>Sustainability Commission</vt:lpstr>
      <vt:lpstr>First Sustainability Groups</vt:lpstr>
      <vt:lpstr>Difference: Holistic</vt:lpstr>
      <vt:lpstr>Slide 54</vt:lpstr>
      <vt:lpstr>Slide 55</vt:lpstr>
      <vt:lpstr>Tom McCall’s Think Tank</vt:lpstr>
      <vt:lpstr>Oregon Energy Model</vt:lpstr>
      <vt:lpstr>Energy Politics</vt:lpstr>
      <vt:lpstr>Sustainability: 1974</vt:lpstr>
      <vt:lpstr>Demonstration Green House</vt:lpstr>
      <vt:lpstr>Knowing Home, Guide to Sustainable Portland, 1982</vt:lpstr>
      <vt:lpstr>Sustainable Agriculture in the Northwest, 1982</vt:lpstr>
      <vt:lpstr>Why Here? Utopian Societies</vt:lpstr>
      <vt:lpstr>Oregon Migration Pattern</vt:lpstr>
      <vt:lpstr>Flower Power Dream Dies</vt:lpstr>
      <vt:lpstr>The Hippie Invasion</vt:lpstr>
      <vt:lpstr>Social Movements Communication Before Facebook</vt:lpstr>
      <vt:lpstr>Interstate Hwy. 5 Corridor</vt:lpstr>
      <vt:lpstr>Facebook: 65 horsepower</vt:lpstr>
      <vt:lpstr>Couriers</vt:lpstr>
      <vt:lpstr>Scarce Information Generated Social Networks</vt:lpstr>
      <vt:lpstr>Before Facebook</vt:lpstr>
      <vt:lpstr>People to People Directories</vt:lpstr>
      <vt:lpstr>Portland’s Civic Unique Civic Life </vt:lpstr>
      <vt:lpstr>Slide 75</vt:lpstr>
      <vt:lpstr>ATTENDANCE AT PUBLIC MEETINGS  ON LOCAL AFFAIRS COLLAPSES</vt:lpstr>
      <vt:lpstr>FAMILY DINNERS BECOME  LESS COMMON 1977-1999</vt:lpstr>
      <vt:lpstr>FOUR DECADES OF DWINDLING  TRUST-ADULTS AND TEENAGERS 1960-1999</vt:lpstr>
      <vt:lpstr>Slide 79</vt:lpstr>
      <vt:lpstr>Pioneer Activists</vt:lpstr>
      <vt:lpstr>Traditional Civic Life</vt:lpstr>
      <vt:lpstr>Civic Reconstruction</vt:lpstr>
      <vt:lpstr>When looked at from an ecological point of view, organizations come and go</vt:lpstr>
      <vt:lpstr>Estimated Number of Citizens on All Civic Bodies Per 1,000 Population</vt:lpstr>
      <vt:lpstr>Origins of the Portland Story  and Civic Reconstruction </vt:lpstr>
      <vt:lpstr>Portland’s Neighborhood System</vt:lpstr>
      <vt:lpstr>Outcome Lack of Civic Structure</vt:lpstr>
      <vt:lpstr>Origins of Neighborhood System</vt:lpstr>
      <vt:lpstr>Stories from the Shed</vt:lpstr>
      <vt:lpstr>Pastoral Past (Our Place, 1950)</vt:lpstr>
      <vt:lpstr>Shot in the Heart</vt:lpstr>
      <vt:lpstr>Errol Wetlands Near where Gary Lived</vt:lpstr>
      <vt:lpstr>Beavergate</vt:lpstr>
      <vt:lpstr>I am known as the 3000 year old man who lives in the forest and knows how to identify Dragon poop</vt:lpstr>
      <vt:lpstr>Passing the Torch or Back to the Future</vt:lpstr>
      <vt:lpstr>The Times They are A Changin</vt:lpstr>
      <vt:lpstr>Community Governance by Facilitating the Wisdom of Crowds</vt:lpstr>
      <vt:lpstr>Examples</vt:lpstr>
      <vt:lpstr>We have Software for Facilitating Wisdom of Crowds</vt:lpstr>
      <vt:lpstr>It’s a “Long Tail” world The individual has More Power</vt:lpstr>
      <vt:lpstr>NGOs and the Long Tail</vt:lpstr>
      <vt:lpstr>The Whole World is Really Watching</vt:lpstr>
      <vt:lpstr>Expert Specialist  Rigid Bureaucracy Society</vt:lpstr>
      <vt:lpstr>Community Problem Solving: hardware and software solutions</vt:lpstr>
      <vt:lpstr>Collaborative Consumption</vt:lpstr>
      <vt:lpstr>Climate Change: Resilience Community Participation is Critical</vt:lpstr>
      <vt:lpstr>Collective Action is Essential Climate Change and Community Participation</vt:lpstr>
      <vt:lpstr>Lessons from Headwaters of Amazon</vt:lpstr>
      <vt:lpstr>Eco Tourism and Sand Maps in the Australian Outback</vt:lpstr>
      <vt:lpstr>Civic Engagement and Internet Scorecard</vt:lpstr>
      <vt:lpstr>Principles of Creating Sustainable Community Narratives</vt:lpstr>
      <vt:lpstr>TEMP CUTS</vt:lpstr>
      <vt:lpstr>Community Stories</vt:lpstr>
      <vt:lpstr>Example: My own Da Vinci Code</vt:lpstr>
      <vt:lpstr>Slide 115</vt:lpstr>
      <vt:lpstr>Elements of a Healthy Civic Infrastructure</vt:lpstr>
      <vt:lpstr>Slide 117</vt:lpstr>
      <vt:lpstr>Conclusion</vt:lpstr>
      <vt:lpstr>Civic Reconstruction—Some Innovations</vt:lpstr>
    </vt:vector>
  </TitlesOfParts>
  <Company>Portland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Bowling Together: The Civic Story of Portland Oregon Steve Johnson, Ph.D.</dc:title>
  <cp:lastModifiedBy>steve johnson</cp:lastModifiedBy>
  <cp:revision>200</cp:revision>
  <cp:lastPrinted>2012-03-07T18:15:51Z</cp:lastPrinted>
  <dcterms:created xsi:type="dcterms:W3CDTF">2013-04-18T21:52:46Z</dcterms:created>
  <dcterms:modified xsi:type="dcterms:W3CDTF">2013-04-18T22:07:57Z</dcterms:modified>
</cp:coreProperties>
</file>