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slides/slide66.xml" ContentType="application/vnd.openxmlformats-officedocument.presentationml.slide+xml"/>
  <Override PartName="/ppt/slides/slide128.xml" ContentType="application/vnd.openxmlformats-officedocument.presentationml.slide+xml"/>
  <Override PartName="/ppt/slides/slide17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Default Extension="doc" ContentType="application/msword"/>
  <Override PartName="/ppt/slides/slide132.xml" ContentType="application/vnd.openxmlformats-officedocument.presentationml.slide+xml"/>
  <Override PartName="/ppt/slides/slide64.xml" ContentType="application/vnd.openxmlformats-officedocument.presentationml.slide+xml"/>
  <Override PartName="/ppt/slides/slide126.xml" ContentType="application/vnd.openxmlformats-officedocument.presentationml.slide+xml"/>
  <Override PartName="/ppt/slides/slide174.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slides/slide168.xml" ContentType="application/vnd.openxmlformats-officedocument.presentationml.slide+xml"/>
  <Override PartName="/ppt/notesSlides/notesSlide23.xml" ContentType="application/vnd.openxmlformats-officedocument.presentationml.notesSlide+xml"/>
  <Override PartName="/ppt/slides/slide42.xml" ContentType="application/vnd.openxmlformats-officedocument.presentationml.slide+xml"/>
  <Override PartName="/ppt/slides/slide152.xml" ContentType="application/vnd.openxmlformats-officedocument.presentationml.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s/slide130.xml" ContentType="application/vnd.openxmlformats-officedocument.presentationml.slide+xml"/>
  <Override PartName="/ppt/slides/slide62.xml" ContentType="application/vnd.openxmlformats-officedocument.presentationml.slide+xml"/>
  <Override PartName="/ppt/slides/slide124.xml" ContentType="application/vnd.openxmlformats-officedocument.presentationml.slide+xml"/>
  <Override PartName="/ppt/slides/slide172.xml" ContentType="application/vnd.openxmlformats-officedocument.presentationml.slide+xml"/>
  <Override PartName="/ppt/slides/slide166.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slides/slide82.xml" ContentType="application/vnd.openxmlformats-officedocument.presentationml.slide+xml"/>
  <Override PartName="/ppt/slides/slide144.xml" ContentType="application/vnd.openxmlformats-officedocument.presentationml.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slides/slide170.xml" ContentType="application/vnd.openxmlformats-officedocument.presentationml.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s/slide164.xml" ContentType="application/vnd.openxmlformats-officedocument.presentationml.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Default Extension="tiff" ContentType="image/tiff"/>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handoutMasters/handoutMaster1.xml" ContentType="application/vnd.openxmlformats-officedocument.presentationml.handoutMaster+xml"/>
  <Override PartName="/ppt/notesSlides/notesSlide33.xml" ContentType="application/vnd.openxmlformats-officedocument.presentationml.notesSlide+xml"/>
  <Override PartName="/ppt/slides/slide162.xml" ContentType="application/vnd.openxmlformats-officedocument.presentationml.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40.xml" ContentType="application/vnd.openxmlformats-officedocument.presentationml.slide+xml"/>
  <Override PartName="/ppt/slides/slide59.xml" ContentType="application/vnd.openxmlformats-officedocument.presentationml.slide+xml"/>
  <Override PartName="/ppt/slides/slide182.xml" ContentType="application/vnd.openxmlformats-officedocument.presentationml.slide+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Default Extension="pdf" ContentType="application/pdf"/>
  <Override PartName="/ppt/notesSlides/notesSlide31.xml" ContentType="application/vnd.openxmlformats-officedocument.presentationml.notesSlide+xml"/>
  <Override PartName="/ppt/slides/slide160.xml" ContentType="application/vnd.openxmlformats-officedocument.presentationml.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slides/slide180.xml" ContentType="application/vnd.openxmlformats-officedocument.presentationml.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slides/slide159.xml" ContentType="application/vnd.openxmlformats-officedocument.presentationml.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17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slides/slide67.xml" ContentType="application/vnd.openxmlformats-officedocument.presentationml.slide+xml"/>
  <Override PartName="/ppt/slides/slide17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Default Extension="pict" ContentType="image/pict"/>
  <Override PartName="/ppt/slides/slide133.xml" ContentType="application/vnd.openxmlformats-officedocument.presentationml.slide+xml"/>
  <Override PartName="/ppt/slides/slide127.xml" ContentType="application/vnd.openxmlformats-officedocument.presentationml.slide+xml"/>
  <Override PartName="/ppt/slides/slide65.xml" ContentType="application/vnd.openxmlformats-officedocument.presentationml.slide+xml"/>
  <Override PartName="/ppt/slides/slide17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slides/slide169.xml" ContentType="application/vnd.openxmlformats-officedocument.presentationml.slide+xml"/>
  <Override PartName="/ppt/notesSlides/notesSlide24.xml" ContentType="application/vnd.openxmlformats-officedocument.presentationml.notesSlide+xml"/>
  <Override PartName="/ppt/slides/slide43.xml" ContentType="application/vnd.openxmlformats-officedocument.presentationml.slide+xml"/>
  <Override PartName="/ppt/slides/slide153.xml" ContentType="application/vnd.openxmlformats-officedocument.presentationml.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slides/slide63.xml" ContentType="application/vnd.openxmlformats-officedocument.presentationml.slide+xml"/>
  <Override PartName="/ppt/slides/slide125.xml" ContentType="application/vnd.openxmlformats-officedocument.presentationml.slide+xml"/>
  <Default Extension="gif" ContentType="image/gif"/>
  <Override PartName="/ppt/slides/slide173.xml" ContentType="application/vnd.openxmlformats-officedocument.presentationml.slide+xml"/>
  <Override PartName="/ppt/slideLayouts/slideLayout10.xml" ContentType="application/vnd.openxmlformats-officedocument.presentationml.slideLayout+xml"/>
  <Override PartName="/ppt/slides/slide167.xml" ContentType="application/vnd.openxmlformats-officedocument.presentationml.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s/slide151.xml" ContentType="application/vnd.openxmlformats-officedocument.presentationml.slide+xml"/>
  <Override PartName="/ppt/slides/slide83.xml" ContentType="application/vnd.openxmlformats-officedocument.presentationml.slide+xml"/>
  <Override PartName="/ppt/slides/slide145.xml" ContentType="application/vnd.openxmlformats-officedocument.presentationml.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slides/slide171.xml" ContentType="application/vnd.openxmlformats-officedocument.presentationml.slide+xml"/>
  <Override PartName="/ppt/slideLayouts/slideLayout9.xml" ContentType="application/vnd.openxmlformats-officedocument.presentationml.slideLayout+xml"/>
  <Override PartName="/ppt/slides/slide165.xml" ContentType="application/vnd.openxmlformats-officedocument.presentationml.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81.xml" ContentType="application/vnd.openxmlformats-officedocument.presentationml.slide+xml"/>
  <Override PartName="/ppt/slides/slide143.xml" ContentType="application/vnd.openxmlformats-officedocument.presentationml.slide+xml"/>
  <Override PartName="/ppt/slides/slide108.xml" ContentType="application/vnd.openxmlformats-officedocument.presentationml.slide+xml"/>
  <Override PartName="/ppt/slides/slide121.xml" ContentType="application/vnd.openxmlformats-officedocument.presentationml.slide+xml"/>
  <Override PartName="/ppt/slideMasters/slideMaster2.xml" ContentType="application/vnd.openxmlformats-officedocument.presentationml.slideMaster+xml"/>
  <Override PartName="/ppt/notesSlides/notesSlide40.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slides/slide163.xml" ContentType="application/vnd.openxmlformats-officedocument.presentationml.slide+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41.xml" ContentType="application/vnd.openxmlformats-officedocument.presentationml.slide+xml"/>
  <Default Extension="vml" ContentType="application/vnd.openxmlformats-officedocument.vmlDrawing"/>
  <Override PartName="/ppt/slides/slide106.xml" ContentType="application/vnd.openxmlformats-officedocument.presentationml.slid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s/slide161.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slides/slide181.xml" ContentType="application/vnd.openxmlformats-officedocument.presentationml.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slides/slide98.xml" ContentType="application/vnd.openxmlformats-officedocument.presentationml.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Default Extension="png" ContentType="image/png"/>
  <Override PartName="/ppt/slides/slide12.xml" ContentType="application/vnd.openxmlformats-officedocument.presentationml.slide+xml"/>
  <Default Extension="emf" ContentType="image/x-e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Default Extension="xls" ContentType="application/vnd.ms-exce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s/slide158.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slides/slide178.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1" r:id="rId1"/>
    <p:sldMasterId id="2147483718" r:id="rId2"/>
  </p:sldMasterIdLst>
  <p:notesMasterIdLst>
    <p:notesMasterId r:id="rId185"/>
  </p:notesMasterIdLst>
  <p:handoutMasterIdLst>
    <p:handoutMasterId r:id="rId186"/>
  </p:handoutMasterIdLst>
  <p:sldIdLst>
    <p:sldId id="1000" r:id="rId3"/>
    <p:sldId id="1014" r:id="rId4"/>
    <p:sldId id="1169" r:id="rId5"/>
    <p:sldId id="1170" r:id="rId6"/>
    <p:sldId id="1171" r:id="rId7"/>
    <p:sldId id="1162" r:id="rId8"/>
    <p:sldId id="1163" r:id="rId9"/>
    <p:sldId id="1164" r:id="rId10"/>
    <p:sldId id="1167" r:id="rId11"/>
    <p:sldId id="1168" r:id="rId12"/>
    <p:sldId id="1173" r:id="rId13"/>
    <p:sldId id="1183" r:id="rId14"/>
    <p:sldId id="1175" r:id="rId15"/>
    <p:sldId id="1176" r:id="rId16"/>
    <p:sldId id="1177" r:id="rId17"/>
    <p:sldId id="1178" r:id="rId18"/>
    <p:sldId id="1174" r:id="rId19"/>
    <p:sldId id="1179" r:id="rId20"/>
    <p:sldId id="1156" r:id="rId21"/>
    <p:sldId id="1136" r:id="rId22"/>
    <p:sldId id="1097" r:id="rId23"/>
    <p:sldId id="1157" r:id="rId24"/>
    <p:sldId id="989" r:id="rId25"/>
    <p:sldId id="1007" r:id="rId26"/>
    <p:sldId id="1008" r:id="rId27"/>
    <p:sldId id="1009" r:id="rId28"/>
    <p:sldId id="1010" r:id="rId29"/>
    <p:sldId id="1181" r:id="rId30"/>
    <p:sldId id="970" r:id="rId31"/>
    <p:sldId id="981" r:id="rId32"/>
    <p:sldId id="982" r:id="rId33"/>
    <p:sldId id="1180" r:id="rId34"/>
    <p:sldId id="962" r:id="rId35"/>
    <p:sldId id="964" r:id="rId36"/>
    <p:sldId id="965" r:id="rId37"/>
    <p:sldId id="1016" r:id="rId38"/>
    <p:sldId id="1017" r:id="rId39"/>
    <p:sldId id="1184" r:id="rId40"/>
    <p:sldId id="1202" r:id="rId41"/>
    <p:sldId id="1147" r:id="rId42"/>
    <p:sldId id="905" r:id="rId43"/>
    <p:sldId id="966" r:id="rId44"/>
    <p:sldId id="1153" r:id="rId45"/>
    <p:sldId id="1159" r:id="rId46"/>
    <p:sldId id="1160" r:id="rId47"/>
    <p:sldId id="1155" r:id="rId48"/>
    <p:sldId id="1148" r:id="rId49"/>
    <p:sldId id="1090" r:id="rId50"/>
    <p:sldId id="1091" r:id="rId51"/>
    <p:sldId id="1092" r:id="rId52"/>
    <p:sldId id="1094" r:id="rId53"/>
    <p:sldId id="1093" r:id="rId54"/>
    <p:sldId id="1095" r:id="rId55"/>
    <p:sldId id="1185" r:id="rId56"/>
    <p:sldId id="1018" r:id="rId57"/>
    <p:sldId id="1019" r:id="rId58"/>
    <p:sldId id="1020" r:id="rId59"/>
    <p:sldId id="1021" r:id="rId60"/>
    <p:sldId id="1022" r:id="rId61"/>
    <p:sldId id="1023" r:id="rId62"/>
    <p:sldId id="1149" r:id="rId63"/>
    <p:sldId id="1075" r:id="rId64"/>
    <p:sldId id="1150" r:id="rId65"/>
    <p:sldId id="952" r:id="rId66"/>
    <p:sldId id="1186" r:id="rId67"/>
    <p:sldId id="1187" r:id="rId68"/>
    <p:sldId id="972" r:id="rId69"/>
    <p:sldId id="973" r:id="rId70"/>
    <p:sldId id="1079" r:id="rId71"/>
    <p:sldId id="1080" r:id="rId72"/>
    <p:sldId id="1151" r:id="rId73"/>
    <p:sldId id="1082" r:id="rId74"/>
    <p:sldId id="1044" r:id="rId75"/>
    <p:sldId id="1045" r:id="rId76"/>
    <p:sldId id="1046" r:id="rId77"/>
    <p:sldId id="1076" r:id="rId78"/>
    <p:sldId id="1152" r:id="rId79"/>
    <p:sldId id="977" r:id="rId80"/>
    <p:sldId id="1081" r:id="rId81"/>
    <p:sldId id="1203" r:id="rId82"/>
    <p:sldId id="1047" r:id="rId83"/>
    <p:sldId id="1038" r:id="rId84"/>
    <p:sldId id="1039" r:id="rId85"/>
    <p:sldId id="1040" r:id="rId86"/>
    <p:sldId id="1041" r:id="rId87"/>
    <p:sldId id="1042" r:id="rId88"/>
    <p:sldId id="984" r:id="rId89"/>
    <p:sldId id="985" r:id="rId90"/>
    <p:sldId id="986" r:id="rId91"/>
    <p:sldId id="1034" r:id="rId92"/>
    <p:sldId id="1035" r:id="rId93"/>
    <p:sldId id="1188" r:id="rId94"/>
    <p:sldId id="1032" r:id="rId95"/>
    <p:sldId id="483" r:id="rId96"/>
    <p:sldId id="1011" r:id="rId97"/>
    <p:sldId id="1012" r:id="rId98"/>
    <p:sldId id="1013" r:id="rId99"/>
    <p:sldId id="432" r:id="rId100"/>
    <p:sldId id="1033" r:id="rId101"/>
    <p:sldId id="831" r:id="rId102"/>
    <p:sldId id="485" r:id="rId103"/>
    <p:sldId id="693" r:id="rId104"/>
    <p:sldId id="501" r:id="rId105"/>
    <p:sldId id="517" r:id="rId106"/>
    <p:sldId id="527" r:id="rId107"/>
    <p:sldId id="543" r:id="rId108"/>
    <p:sldId id="506" r:id="rId109"/>
    <p:sldId id="929" r:id="rId110"/>
    <p:sldId id="1105" r:id="rId111"/>
    <p:sldId id="1111" r:id="rId112"/>
    <p:sldId id="1106" r:id="rId113"/>
    <p:sldId id="1107" r:id="rId114"/>
    <p:sldId id="1198" r:id="rId115"/>
    <p:sldId id="1109" r:id="rId116"/>
    <p:sldId id="1113" r:id="rId117"/>
    <p:sldId id="1114" r:id="rId118"/>
    <p:sldId id="1115" r:id="rId119"/>
    <p:sldId id="1116" r:id="rId120"/>
    <p:sldId id="1117" r:id="rId121"/>
    <p:sldId id="1118" r:id="rId122"/>
    <p:sldId id="1119" r:id="rId123"/>
    <p:sldId id="1120" r:id="rId124"/>
    <p:sldId id="1121" r:id="rId125"/>
    <p:sldId id="1122" r:id="rId126"/>
    <p:sldId id="996" r:id="rId127"/>
    <p:sldId id="997" r:id="rId128"/>
    <p:sldId id="937" r:id="rId129"/>
    <p:sldId id="936" r:id="rId130"/>
    <p:sldId id="938" r:id="rId131"/>
    <p:sldId id="1037" r:id="rId132"/>
    <p:sldId id="998" r:id="rId133"/>
    <p:sldId id="999" r:id="rId134"/>
    <p:sldId id="1199" r:id="rId135"/>
    <p:sldId id="1200" r:id="rId136"/>
    <p:sldId id="939" r:id="rId137"/>
    <p:sldId id="1024" r:id="rId138"/>
    <p:sldId id="1027" r:id="rId139"/>
    <p:sldId id="1028" r:id="rId140"/>
    <p:sldId id="1030" r:id="rId141"/>
    <p:sldId id="1031" r:id="rId142"/>
    <p:sldId id="1029" r:id="rId143"/>
    <p:sldId id="1140" r:id="rId144"/>
    <p:sldId id="1048" r:id="rId145"/>
    <p:sldId id="1049" r:id="rId146"/>
    <p:sldId id="1050" r:id="rId147"/>
    <p:sldId id="1051" r:id="rId148"/>
    <p:sldId id="1052" r:id="rId149"/>
    <p:sldId id="846" r:id="rId150"/>
    <p:sldId id="842" r:id="rId151"/>
    <p:sldId id="843" r:id="rId152"/>
    <p:sldId id="925" r:id="rId153"/>
    <p:sldId id="637" r:id="rId154"/>
    <p:sldId id="638" r:id="rId155"/>
    <p:sldId id="639" r:id="rId156"/>
    <p:sldId id="640" r:id="rId157"/>
    <p:sldId id="1201" r:id="rId158"/>
    <p:sldId id="1135" r:id="rId159"/>
    <p:sldId id="881" r:id="rId160"/>
    <p:sldId id="991" r:id="rId161"/>
    <p:sldId id="992" r:id="rId162"/>
    <p:sldId id="993" r:id="rId163"/>
    <p:sldId id="1054" r:id="rId164"/>
    <p:sldId id="1055" r:id="rId165"/>
    <p:sldId id="1056" r:id="rId166"/>
    <p:sldId id="1057" r:id="rId167"/>
    <p:sldId id="1058" r:id="rId168"/>
    <p:sldId id="1059" r:id="rId169"/>
    <p:sldId id="1060" r:id="rId170"/>
    <p:sldId id="1061" r:id="rId171"/>
    <p:sldId id="1062" r:id="rId172"/>
    <p:sldId id="1063" r:id="rId173"/>
    <p:sldId id="1064" r:id="rId174"/>
    <p:sldId id="1065" r:id="rId175"/>
    <p:sldId id="1066" r:id="rId176"/>
    <p:sldId id="1067" r:id="rId177"/>
    <p:sldId id="1068" r:id="rId178"/>
    <p:sldId id="1069" r:id="rId179"/>
    <p:sldId id="1070" r:id="rId180"/>
    <p:sldId id="1071" r:id="rId181"/>
    <p:sldId id="1189" r:id="rId182"/>
    <p:sldId id="1191" r:id="rId183"/>
    <p:sldId id="1074" r:id="rId18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pitchFamily="-110" charset="0"/>
        <a:ea typeface="+mn-ea"/>
        <a:cs typeface="+mn-cs"/>
      </a:defRPr>
    </a:lvl1pPr>
    <a:lvl2pPr marL="457200" algn="ctr" rtl="0" fontAlgn="base">
      <a:spcBef>
        <a:spcPct val="0"/>
      </a:spcBef>
      <a:spcAft>
        <a:spcPct val="0"/>
      </a:spcAft>
      <a:defRPr kern="1200">
        <a:solidFill>
          <a:schemeClr val="tx1"/>
        </a:solidFill>
        <a:latin typeface="Arial" pitchFamily="-110" charset="0"/>
        <a:ea typeface="+mn-ea"/>
        <a:cs typeface="+mn-cs"/>
      </a:defRPr>
    </a:lvl2pPr>
    <a:lvl3pPr marL="914400" algn="ctr" rtl="0" fontAlgn="base">
      <a:spcBef>
        <a:spcPct val="0"/>
      </a:spcBef>
      <a:spcAft>
        <a:spcPct val="0"/>
      </a:spcAft>
      <a:defRPr kern="1200">
        <a:solidFill>
          <a:schemeClr val="tx1"/>
        </a:solidFill>
        <a:latin typeface="Arial" pitchFamily="-110" charset="0"/>
        <a:ea typeface="+mn-ea"/>
        <a:cs typeface="+mn-cs"/>
      </a:defRPr>
    </a:lvl3pPr>
    <a:lvl4pPr marL="1371600" algn="ctr" rtl="0" fontAlgn="base">
      <a:spcBef>
        <a:spcPct val="0"/>
      </a:spcBef>
      <a:spcAft>
        <a:spcPct val="0"/>
      </a:spcAft>
      <a:defRPr kern="1200">
        <a:solidFill>
          <a:schemeClr val="tx1"/>
        </a:solidFill>
        <a:latin typeface="Arial" pitchFamily="-110" charset="0"/>
        <a:ea typeface="+mn-ea"/>
        <a:cs typeface="+mn-cs"/>
      </a:defRPr>
    </a:lvl4pPr>
    <a:lvl5pPr marL="1828800" algn="ctr" rtl="0" fontAlgn="base">
      <a:spcBef>
        <a:spcPct val="0"/>
      </a:spcBef>
      <a:spcAft>
        <a:spcPct val="0"/>
      </a:spcAft>
      <a:defRPr kern="1200">
        <a:solidFill>
          <a:schemeClr val="tx1"/>
        </a:solidFill>
        <a:latin typeface="Arial" pitchFamily="-110" charset="0"/>
        <a:ea typeface="+mn-ea"/>
        <a:cs typeface="+mn-cs"/>
      </a:defRPr>
    </a:lvl5pPr>
    <a:lvl6pPr marL="2286000" algn="l" defTabSz="457200" rtl="0" eaLnBrk="1" latinLnBrk="0" hangingPunct="1">
      <a:defRPr kern="1200">
        <a:solidFill>
          <a:schemeClr val="tx1"/>
        </a:solidFill>
        <a:latin typeface="Arial" pitchFamily="-110" charset="0"/>
        <a:ea typeface="+mn-ea"/>
        <a:cs typeface="+mn-cs"/>
      </a:defRPr>
    </a:lvl6pPr>
    <a:lvl7pPr marL="2743200" algn="l" defTabSz="457200" rtl="0" eaLnBrk="1" latinLnBrk="0" hangingPunct="1">
      <a:defRPr kern="1200">
        <a:solidFill>
          <a:schemeClr val="tx1"/>
        </a:solidFill>
        <a:latin typeface="Arial" pitchFamily="-110" charset="0"/>
        <a:ea typeface="+mn-ea"/>
        <a:cs typeface="+mn-cs"/>
      </a:defRPr>
    </a:lvl7pPr>
    <a:lvl8pPr marL="3200400" algn="l" defTabSz="457200" rtl="0" eaLnBrk="1" latinLnBrk="0" hangingPunct="1">
      <a:defRPr kern="1200">
        <a:solidFill>
          <a:schemeClr val="tx1"/>
        </a:solidFill>
        <a:latin typeface="Arial" pitchFamily="-110" charset="0"/>
        <a:ea typeface="+mn-ea"/>
        <a:cs typeface="+mn-cs"/>
      </a:defRPr>
    </a:lvl8pPr>
    <a:lvl9pPr marL="3657600" algn="l" defTabSz="457200" rtl="0" eaLnBrk="1" latinLnBrk="0" hangingPunct="1">
      <a:defRPr kern="1200">
        <a:solidFill>
          <a:schemeClr val="tx1"/>
        </a:solidFill>
        <a:latin typeface="Arial"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vertBarState="minimized">
    <p:restoredLeft sz="36792" autoAdjust="0"/>
    <p:restoredTop sz="94692" autoAdjust="0"/>
  </p:normalViewPr>
  <p:slideViewPr>
    <p:cSldViewPr>
      <p:cViewPr>
        <p:scale>
          <a:sx n="75" d="100"/>
          <a:sy n="75" d="100"/>
        </p:scale>
        <p:origin x="-73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1272"/>
    </p:cViewPr>
  </p:sorterViewPr>
  <p:notesViewPr>
    <p:cSldViewPr snapToObjects="1">
      <p:cViewPr varScale="1">
        <p:scale>
          <a:sx n="61" d="100"/>
          <a:sy n="61" d="100"/>
        </p:scale>
        <p:origin x="-1488"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notesMaster" Target="notesMasters/notesMaster1.xml"/><Relationship Id="rId186" Type="http://schemas.openxmlformats.org/officeDocument/2006/relationships/handoutMaster" Target="handoutMasters/handoutMaster1.xml"/><Relationship Id="rId187" Type="http://schemas.openxmlformats.org/officeDocument/2006/relationships/printerSettings" Target="printerSettings/printerSettings1.bin"/><Relationship Id="rId188" Type="http://schemas.openxmlformats.org/officeDocument/2006/relationships/presProps" Target="presProps.xml"/><Relationship Id="rId189" Type="http://schemas.openxmlformats.org/officeDocument/2006/relationships/viewProps" Target="viewProp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90" Type="http://schemas.openxmlformats.org/officeDocument/2006/relationships/theme" Target="theme/theme1.xml"/><Relationship Id="rId191"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8.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dirty="0"/>
          </a:p>
        </p:txBody>
      </p:sp>
      <p:sp>
        <p:nvSpPr>
          <p:cNvPr id="393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393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dirty="0"/>
          </a:p>
        </p:txBody>
      </p:sp>
      <p:sp>
        <p:nvSpPr>
          <p:cNvPr id="393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FC86E99-6E63-B949-AD5F-C97D6F5CC778}"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dirty="0"/>
          </a:p>
        </p:txBody>
      </p:sp>
      <p:sp>
        <p:nvSpPr>
          <p:cNvPr id="392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392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92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dirty="0"/>
          </a:p>
        </p:txBody>
      </p:sp>
      <p:sp>
        <p:nvSpPr>
          <p:cNvPr id="392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144821E-D486-1445-A407-F7DDA016EF2C}"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110" charset="0"/>
        <a:ea typeface="+mn-ea"/>
        <a:cs typeface="+mn-cs"/>
      </a:defRPr>
    </a:lvl1pPr>
    <a:lvl2pPr marL="457200" algn="l" rtl="0" fontAlgn="base">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fontAlgn="base">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fontAlgn="base">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fontAlgn="base">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35F9D-E623-3442-92C2-10FAD16CFC41}" type="slidenum">
              <a:rPr lang="en-US" altLang="ja-JP"/>
              <a:pPr/>
              <a:t>1</a:t>
            </a:fld>
            <a:endParaRPr lang="en-US" altLang="ja-JP" dirty="0"/>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E54F836-37B3-1444-8B7C-E7B08CD45630}" type="slidenum">
              <a:rPr lang="en-US"/>
              <a:pPr/>
              <a:t>45</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1CA8FD58-CBDB-494F-AA8B-F001676A9187}" type="slidenum">
              <a:rPr lang="en-US"/>
              <a:pPr>
                <a:defRPr/>
              </a:pPr>
              <a:t>47</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659D36E-B01C-F044-9741-614AEFEBA6D0}" type="slidenum">
              <a:rPr lang="en-US"/>
              <a:pPr/>
              <a:t>49</a:t>
            </a:fld>
            <a:endParaRPr lang="en-US"/>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r>
              <a:rPr lang="en-US" dirty="0" smtClean="0"/>
              <a:t>Weber’s description</a:t>
            </a:r>
            <a:r>
              <a:rPr lang="en-US" baseline="0" dirty="0" smtClean="0"/>
              <a:t>  </a:t>
            </a:r>
            <a:r>
              <a:rPr lang="en-US" dirty="0" smtClean="0">
                <a:ea typeface="+mn-ea"/>
                <a:cs typeface="+mn-cs"/>
              </a:rPr>
              <a:t>Efficiency</a:t>
            </a:r>
            <a:r>
              <a:rPr lang="en-US" baseline="0" dirty="0" smtClean="0">
                <a:ea typeface="+mn-ea"/>
                <a:cs typeface="+mn-cs"/>
              </a:rPr>
              <a:t>  </a:t>
            </a:r>
            <a:r>
              <a:rPr lang="en-US" dirty="0" smtClean="0">
                <a:ea typeface="+mn-ea"/>
                <a:cs typeface="+mn-cs"/>
              </a:rPr>
              <a:t>Routine</a:t>
            </a:r>
            <a:r>
              <a:rPr lang="en-US" baseline="0" dirty="0" smtClean="0">
                <a:ea typeface="+mn-ea"/>
                <a:cs typeface="+mn-cs"/>
              </a:rPr>
              <a:t>   </a:t>
            </a:r>
            <a:r>
              <a:rPr lang="en-US" dirty="0" smtClean="0">
                <a:ea typeface="+mn-ea"/>
                <a:cs typeface="+mn-cs"/>
              </a:rPr>
              <a:t>Hierarchical Authority</a:t>
            </a:r>
            <a:r>
              <a:rPr lang="en-US" baseline="0" dirty="0" smtClean="0">
                <a:ea typeface="+mn-ea"/>
                <a:cs typeface="+mn-cs"/>
              </a:rPr>
              <a:t>  </a:t>
            </a:r>
            <a:r>
              <a:rPr lang="en-US" dirty="0" smtClean="0">
                <a:ea typeface="+mn-ea"/>
                <a:cs typeface="+mn-cs"/>
              </a:rPr>
              <a:t>Expertise</a:t>
            </a:r>
            <a:r>
              <a:rPr lang="en-US" baseline="0" dirty="0" smtClean="0">
                <a:ea typeface="+mn-ea"/>
                <a:cs typeface="+mn-cs"/>
              </a:rPr>
              <a:t>  </a:t>
            </a:r>
            <a:r>
              <a:rPr lang="en-US" dirty="0" smtClean="0">
                <a:ea typeface="+mn-ea"/>
                <a:cs typeface="+mn-cs"/>
              </a:rPr>
              <a:t>Impersonality</a:t>
            </a:r>
          </a:p>
          <a:p>
            <a:pPr>
              <a:defRPr/>
            </a:pPr>
            <a:endParaRPr lang="en-US" dirty="0" smtClean="0">
              <a:ea typeface="+mn-ea"/>
              <a:cs typeface="+mn-cs"/>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2BC2429-DFD4-AA48-A3D7-DB0F80B0EE29}" type="slidenum">
              <a:rPr lang="en-US"/>
              <a:pPr/>
              <a:t>50</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AE00B35-F72F-F342-8FDD-891B4E5F69BF}" type="slidenum">
              <a:rPr lang="en-US"/>
              <a:pPr/>
              <a:t>52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EBBE9A-CA79-A647-AD25-24A15DB5EC5D}" type="slidenum">
              <a:rPr lang="en-US" smtClean="0"/>
              <a:pPr>
                <a:defRPr/>
              </a:pPr>
              <a:t>53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94F83A27-0D0F-8544-9429-B395D24F9181}" type="slidenum">
              <a:rPr lang="en-US" altLang="ja-JP">
                <a:latin typeface="Arial" pitchFamily="-109" charset="0"/>
                <a:cs typeface="ＭＳ Ｐゴシック" pitchFamily="-109" charset="-128"/>
              </a:rPr>
              <a:pPr>
                <a:defRPr/>
              </a:pPr>
              <a:t>66</a:t>
            </a:fld>
            <a:endParaRPr lang="en-US" altLang="ja-JP">
              <a:latin typeface="Arial" pitchFamily="-109" charset="0"/>
              <a:cs typeface="ＭＳ Ｐゴシック" pitchFamily="-109" charset="-128"/>
            </a:endParaRPr>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5328E7EF-60F5-9343-8988-0962448ED9EC}" type="slidenum">
              <a:rPr lang="en-US" altLang="ja-JP">
                <a:latin typeface="Arial" pitchFamily="-109" charset="0"/>
                <a:cs typeface="ＭＳ Ｐゴシック" pitchFamily="-109" charset="-128"/>
              </a:rPr>
              <a:pPr>
                <a:defRPr/>
              </a:pPr>
              <a:t>82</a:t>
            </a:fld>
            <a:endParaRPr lang="en-US" altLang="ja-JP" dirty="0">
              <a:latin typeface="Arial" pitchFamily="-109" charset="0"/>
              <a:cs typeface="ＭＳ Ｐゴシック" pitchFamily="-109" charset="-128"/>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D0EC3FC5-AD51-EA44-B4FD-47C3FC503883}" type="slidenum">
              <a:rPr lang="en-US" altLang="ja-JP">
                <a:latin typeface="Arial" pitchFamily="-109" charset="0"/>
                <a:cs typeface="ＭＳ Ｐゴシック" pitchFamily="-109" charset="-128"/>
              </a:rPr>
              <a:pPr>
                <a:defRPr/>
              </a:pPr>
              <a:t>83</a:t>
            </a:fld>
            <a:endParaRPr lang="en-US" altLang="ja-JP" dirty="0">
              <a:latin typeface="Arial" pitchFamily="-109" charset="0"/>
              <a:cs typeface="ＭＳ Ｐゴシック" pitchFamily="-109" charset="-128"/>
            </a:endParaRPr>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DABB2E63-4653-A645-A284-D402A386AC6C}" type="slidenum">
              <a:rPr lang="en-US" altLang="ja-JP">
                <a:latin typeface="Arial" pitchFamily="-109" charset="0"/>
                <a:cs typeface="ＭＳ Ｐゴシック" pitchFamily="-109" charset="-128"/>
              </a:rPr>
              <a:pPr>
                <a:defRPr/>
              </a:pPr>
              <a:t>84</a:t>
            </a:fld>
            <a:endParaRPr lang="en-US" altLang="ja-JP" dirty="0">
              <a:latin typeface="Arial" pitchFamily="-109" charset="0"/>
              <a:cs typeface="ＭＳ Ｐゴシック" pitchFamily="-109" charset="-128"/>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6164D-945E-B148-B406-124D17FDE62B}" type="slidenum">
              <a:rPr lang="en-US"/>
              <a:pPr/>
              <a:t>6</a:t>
            </a:fld>
            <a:endParaRPr lang="en-US" dirty="0"/>
          </a:p>
        </p:txBody>
      </p:sp>
      <p:sp>
        <p:nvSpPr>
          <p:cNvPr id="1003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Re-arrange home slides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1F4E6B6-0C31-6846-A1CF-98F0DDF9C4A7}" type="slidenum">
              <a:rPr lang="en-US" altLang="ja-JP">
                <a:latin typeface="Arial" pitchFamily="-109" charset="0"/>
                <a:cs typeface="ＭＳ Ｐゴシック" pitchFamily="-109" charset="-128"/>
              </a:rPr>
              <a:pPr>
                <a:defRPr/>
              </a:pPr>
              <a:t>85</a:t>
            </a:fld>
            <a:endParaRPr lang="en-US" altLang="ja-JP" dirty="0">
              <a:latin typeface="Arial" pitchFamily="-109" charset="0"/>
              <a:cs typeface="ＭＳ Ｐゴシック" pitchFamily="-109" charset="-128"/>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EB146-B199-B243-AFD3-4B280537BC7A}" type="slidenum">
              <a:rPr lang="en-US" altLang="ja-JP"/>
              <a:pPr/>
              <a:t>86</a:t>
            </a:fld>
            <a:endParaRPr lang="en-US" altLang="ja-JP" dirty="0"/>
          </a:p>
        </p:txBody>
      </p:sp>
      <p:sp>
        <p:nvSpPr>
          <p:cNvPr id="791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15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22F140C2-1EA2-0041-8D01-C3D79B58D016}" type="slidenum">
              <a:rPr lang="en-US" altLang="ja-JP">
                <a:latin typeface="Arial" pitchFamily="-109" charset="0"/>
                <a:cs typeface="ＭＳ Ｐゴシック" pitchFamily="-109" charset="-128"/>
              </a:rPr>
              <a:pPr>
                <a:defRPr/>
              </a:pPr>
              <a:t>87</a:t>
            </a:fld>
            <a:endParaRPr lang="en-US" altLang="ja-JP">
              <a:latin typeface="Arial" pitchFamily="-109" charset="0"/>
              <a:cs typeface="ＭＳ Ｐゴシック" pitchFamily="-109"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Women's Bookstore</a:t>
            </a:r>
          </a:p>
          <a:p>
            <a:r>
              <a:rPr lang="en-US" dirty="0" smtClean="0"/>
              <a:t>Women's Press</a:t>
            </a:r>
          </a:p>
          <a:p>
            <a:r>
              <a:rPr lang="en-US" dirty="0" smtClean="0"/>
              <a:t>Gathering Places</a:t>
            </a:r>
          </a:p>
          <a:p>
            <a:r>
              <a:rPr lang="en-US" dirty="0" smtClean="0"/>
              <a:t>Law Assistance</a:t>
            </a:r>
          </a:p>
          <a:p>
            <a:r>
              <a:rPr lang="en-US" dirty="0" smtClean="0"/>
              <a:t>Credit Union</a:t>
            </a:r>
          </a:p>
          <a:p>
            <a:r>
              <a:rPr lang="en-US" dirty="0" smtClean="0"/>
              <a:t>Art Galleries</a:t>
            </a:r>
          </a:p>
          <a:p>
            <a:r>
              <a:rPr lang="en-US" dirty="0" smtClean="0"/>
              <a:t>Labor Union Women</a:t>
            </a:r>
          </a:p>
          <a:p>
            <a:r>
              <a:rPr lang="en-US" dirty="0" smtClean="0"/>
              <a:t>Socialists</a:t>
            </a:r>
          </a:p>
          <a:p>
            <a:r>
              <a:rPr lang="en-US" dirty="0" smtClean="0"/>
              <a:t>Lesbian parents</a:t>
            </a:r>
          </a:p>
          <a:p>
            <a:r>
              <a:rPr lang="en-US" dirty="0" smtClean="0"/>
              <a:t>Vegetarians</a:t>
            </a:r>
          </a:p>
          <a:p>
            <a:endParaRPr lang="en-US" dirty="0"/>
          </a:p>
        </p:txBody>
      </p:sp>
      <p:sp>
        <p:nvSpPr>
          <p:cNvPr id="4" name="Slide Number Placeholder 3"/>
          <p:cNvSpPr>
            <a:spLocks noGrp="1"/>
          </p:cNvSpPr>
          <p:nvPr>
            <p:ph type="sldNum" sz="quarter" idx="10"/>
          </p:nvPr>
        </p:nvSpPr>
        <p:spPr/>
        <p:txBody>
          <a:bodyPr/>
          <a:lstStyle/>
          <a:p>
            <a:fld id="{3144821E-D486-1445-A407-F7DDA016EF2C}" type="slidenum">
              <a:rPr lang="en-US" smtClean="0"/>
              <a:pPr/>
              <a:t>91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14600"/>
          </a:xfrm>
        </p:spPr>
        <p:txBody>
          <a:bodyPr>
            <a:noAutofit/>
          </a:bodyPr>
          <a:lstStyle/>
          <a:p>
            <a:r>
              <a:rPr lang="en-US" sz="1600" dirty="0" smtClean="0"/>
              <a:t>There were myths, fueled by Ken </a:t>
            </a:r>
            <a:r>
              <a:rPr lang="en-US" sz="1600" dirty="0" err="1" smtClean="0"/>
              <a:t>Kesey</a:t>
            </a:r>
            <a:r>
              <a:rPr lang="en-US" sz="1600" dirty="0" smtClean="0"/>
              <a:t> and the Merry Pranksters, spread by word of mouth, and occasional stories in the San Francisco Oracle and other underground press that Oregon, and more broadly, the geographic area, or bioregion, of temperate rain forest, that extended from Mendocino California to Bella Coola British Columbia (about 600 miles north of Vancouver), an area later designated by Ernest </a:t>
            </a:r>
            <a:r>
              <a:rPr lang="en-US" sz="1600" dirty="0" err="1" smtClean="0"/>
              <a:t>Callenbach</a:t>
            </a:r>
            <a:r>
              <a:rPr lang="en-US" sz="1600" dirty="0" smtClean="0"/>
              <a:t> as </a:t>
            </a:r>
            <a:r>
              <a:rPr lang="en-US" sz="1600" dirty="0" err="1" smtClean="0"/>
              <a:t>Ecotopia</a:t>
            </a:r>
            <a:r>
              <a:rPr lang="en-US" sz="1600" dirty="0" smtClean="0"/>
              <a:t>, was the new frontier.</a:t>
            </a:r>
          </a:p>
          <a:p>
            <a:r>
              <a:rPr lang="en-US" sz="1600" dirty="0" smtClean="0"/>
              <a:t> </a:t>
            </a:r>
          </a:p>
          <a:p>
            <a:r>
              <a:rPr lang="en-US" sz="1600" dirty="0" smtClean="0"/>
              <a:t>In the summer of 1968 there was also fear in the air in several west coast cities of massive hippie invasions.  The hippies were seen as on the move like herds of elk or migrating birds.  One person testifying in support of the new park curfew also circulated a petition “to halt the influx of hippies into our city.”  </a:t>
            </a:r>
          </a:p>
          <a:p>
            <a:r>
              <a:rPr lang="en-US" sz="1600" dirty="0" smtClean="0"/>
              <a:t> </a:t>
            </a:r>
            <a:endParaRPr lang="en-US" sz="1600" dirty="0"/>
          </a:p>
        </p:txBody>
      </p:sp>
      <p:sp>
        <p:nvSpPr>
          <p:cNvPr id="4" name="Slide Number Placeholder 3"/>
          <p:cNvSpPr>
            <a:spLocks noGrp="1"/>
          </p:cNvSpPr>
          <p:nvPr>
            <p:ph type="sldNum" sz="quarter" idx="10"/>
          </p:nvPr>
        </p:nvSpPr>
        <p:spPr/>
        <p:txBody>
          <a:bodyPr/>
          <a:lstStyle/>
          <a:p>
            <a:fld id="{3144821E-D486-1445-A407-F7DDA016EF2C}" type="slidenum">
              <a:rPr lang="en-US" smtClean="0"/>
              <a:pPr/>
              <a:t>96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0866C4-5C78-1148-88D8-B0EE4A2A1A67}" type="slidenum">
              <a:rPr lang="en-US"/>
              <a:pPr>
                <a:defRPr/>
              </a:pPr>
              <a:t>139</a:t>
            </a:fld>
            <a:endParaRPr lang="en-US"/>
          </a:p>
        </p:txBody>
      </p:sp>
      <p:sp>
        <p:nvSpPr>
          <p:cNvPr id="95235" name="Rectangle 2"/>
          <p:cNvSpPr>
            <a:spLocks noGrp="1" noRot="1" noChangeAspect="1" noChangeArrowheads="1" noTextEdit="1"/>
          </p:cNvSpPr>
          <p:nvPr>
            <p:ph type="sldImg"/>
          </p:nvPr>
        </p:nvSpPr>
        <p:spPr>
          <a:xfrm>
            <a:off x="1143000" y="685800"/>
            <a:ext cx="4573588" cy="3430588"/>
          </a:xfrm>
          <a:ln/>
        </p:spPr>
      </p:sp>
      <p:sp>
        <p:nvSpPr>
          <p:cNvPr id="95236" name="Rectangle 3"/>
          <p:cNvSpPr>
            <a:spLocks noGrp="1" noChangeArrowheads="1"/>
          </p:cNvSpPr>
          <p:nvPr>
            <p:ph type="body" idx="1"/>
          </p:nvPr>
        </p:nvSpPr>
        <p:spPr>
          <a:xfrm>
            <a:off x="914400" y="4343400"/>
            <a:ext cx="5029200" cy="4114800"/>
          </a:xfrm>
          <a:noFill/>
          <a:ln/>
        </p:spPr>
        <p:txBody>
          <a:bodyPr/>
          <a:lstStyle/>
          <a:p>
            <a:r>
              <a:rPr lang="en-US">
                <a:latin typeface="Arial" charset="0"/>
                <a:ea typeface="ＭＳ Ｐゴシック" charset="-128"/>
                <a:cs typeface="ＭＳ Ｐゴシック" charset="-128"/>
              </a:rPr>
              <a:t>Color IR Flight Lines.jpg. Map showing flight lines that Bergman Photographic Services of SE Portland flew for the four county, bi-state color infrared photography flight.  Audubon Society is listed with BPS because Portland Audubon Society offered to put up $20,000 to guarantee BSP that they would be paid for the flight, should Metro fail to raise the funds.  Metro had no money in its budget to pay for the flight and the participants were concerned that waiting a full year, when Metro might have the funds, would result in a loss of momentum for the greenspaces initiative.  Joe Poracsky successfully and correctly argued that the flight would ultimately be viewed as a boon to BPS and Mel Huie went to work to raise the $20,000, which he successfully did.  Funding came in small amounts (e.g. $100 from Friends of Fairview and Blue Lakes) and larger amounts from local jurisdictions, the Corps of Engineers, and others.  Ultimately the entire $20,000 was raised.  Subsequent to this effort Bergman Photographic began yearly flights on speculation because the response was so positive, interestingly, from the development industry.  (Joe Poracsky can fill in details on this point)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6A3B0B-1691-1446-9AC0-78752B3F3348}" type="slidenum">
              <a:rPr lang="en-US"/>
              <a:pPr>
                <a:defRPr/>
              </a:pPr>
              <a:t>140</a:t>
            </a:fld>
            <a:endParaRPr lang="en-US"/>
          </a:p>
        </p:txBody>
      </p:sp>
      <p:sp>
        <p:nvSpPr>
          <p:cNvPr id="126979" name="Rectangle 2"/>
          <p:cNvSpPr>
            <a:spLocks noGrp="1" noRot="1" noChangeAspect="1" noChangeArrowheads="1" noTextEdit="1"/>
          </p:cNvSpPr>
          <p:nvPr>
            <p:ph type="sldImg"/>
          </p:nvPr>
        </p:nvSpPr>
        <p:spPr>
          <a:xfrm>
            <a:off x="2387600" y="304800"/>
            <a:ext cx="2236788" cy="1676400"/>
          </a:xfrm>
          <a:ln/>
        </p:spPr>
      </p:sp>
      <p:sp>
        <p:nvSpPr>
          <p:cNvPr id="126980" name="Rectangle 3"/>
          <p:cNvSpPr>
            <a:spLocks noGrp="1" noChangeArrowheads="1"/>
          </p:cNvSpPr>
          <p:nvPr>
            <p:ph type="body" idx="1"/>
          </p:nvPr>
        </p:nvSpPr>
        <p:spPr>
          <a:xfrm>
            <a:off x="914400" y="4343400"/>
            <a:ext cx="5029200" cy="4114800"/>
          </a:xfrm>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E2327B-8DAA-DD46-979F-58131B166E60}" type="slidenum">
              <a:rPr lang="en-US"/>
              <a:pPr>
                <a:defRPr/>
              </a:pPr>
              <a:t>142</a:t>
            </a:fld>
            <a:endParaRPr lang="en-US"/>
          </a:p>
        </p:txBody>
      </p:sp>
      <p:sp>
        <p:nvSpPr>
          <p:cNvPr id="78851" name="Rectangle 2"/>
          <p:cNvSpPr>
            <a:spLocks noGrp="1" noRot="1" noChangeAspect="1" noChangeArrowheads="1" noTextEdit="1"/>
          </p:cNvSpPr>
          <p:nvPr>
            <p:ph type="sldImg"/>
          </p:nvPr>
        </p:nvSpPr>
        <p:spPr>
          <a:xfrm>
            <a:off x="1147763" y="685800"/>
            <a:ext cx="4567237" cy="3425825"/>
          </a:xfrm>
          <a:ln/>
        </p:spPr>
      </p:sp>
      <p:sp>
        <p:nvSpPr>
          <p:cNvPr id="78852" name="Rectangle 3"/>
          <p:cNvSpPr>
            <a:spLocks noGrp="1" noChangeArrowheads="1"/>
          </p:cNvSpPr>
          <p:nvPr>
            <p:ph type="body" idx="1"/>
          </p:nvPr>
        </p:nvSpPr>
        <p:spPr>
          <a:xfrm>
            <a:off x="1176338" y="4597400"/>
            <a:ext cx="4767262" cy="3860800"/>
          </a:xfrm>
          <a:noFill/>
          <a:ln/>
        </p:spPr>
        <p:txBody>
          <a:bodyPr/>
          <a:lstStyle/>
          <a:p>
            <a:r>
              <a:rPr lang="en-US">
                <a:latin typeface="Arial" charset="0"/>
                <a:ea typeface="ＭＳ Ｐゴシック" charset="-128"/>
                <a:cs typeface="ＭＳ Ｐゴシック" charset="-128"/>
              </a:rPr>
              <a:t>Metro Council appointed a </a:t>
            </a:r>
            <a:r>
              <a:rPr lang="en-US" b="1">
                <a:latin typeface="Arial" charset="0"/>
                <a:ea typeface="ＭＳ Ｐゴシック" charset="-128"/>
                <a:cs typeface="ＭＳ Ｐゴシック" charset="-128"/>
              </a:rPr>
              <a:t>Blue Ribbon Committee</a:t>
            </a:r>
            <a:r>
              <a:rPr lang="en-US">
                <a:latin typeface="Arial" charset="0"/>
                <a:ea typeface="ＭＳ Ｐゴシック" charset="-128"/>
                <a:cs typeface="ＭＳ Ｐゴシック" charset="-128"/>
              </a:rPr>
              <a:t> in September… 18 business and civic leaders… to advise on the scope, size, and elements.</a:t>
            </a:r>
          </a:p>
          <a:p>
            <a:r>
              <a:rPr lang="en-US">
                <a:latin typeface="Arial" charset="0"/>
                <a:ea typeface="ＭＳ Ｐゴシック" charset="-128"/>
                <a:cs typeface="ＭＳ Ｐゴシック" charset="-128"/>
              </a:rPr>
              <a:t>In early December, the committee presented their recommendations to the Metro Council. They made specific recommendations about each part of the bond measure, which you’ll hear about during this presentation, but they also recommended a </a:t>
            </a:r>
            <a:r>
              <a:rPr lang="en-US" b="1">
                <a:latin typeface="Arial" charset="0"/>
                <a:ea typeface="ＭＳ Ｐゴシック" charset="-128"/>
                <a:cs typeface="ＭＳ Ｐゴシック" charset="-128"/>
              </a:rPr>
              <a:t>total amount</a:t>
            </a:r>
            <a:r>
              <a:rPr lang="en-US">
                <a:latin typeface="Arial" charset="0"/>
                <a:ea typeface="ＭＳ Ｐゴシック" charset="-128"/>
                <a:cs typeface="ＭＳ Ｐゴシック" charset="-128"/>
              </a:rPr>
              <a:t> for the package and the individual elements.</a:t>
            </a:r>
          </a:p>
          <a:p>
            <a:pPr>
              <a:spcBef>
                <a:spcPct val="70000"/>
              </a:spcBef>
            </a:pPr>
            <a:r>
              <a:rPr lang="en-US">
                <a:latin typeface="Arial" charset="0"/>
                <a:ea typeface="ＭＳ Ｐゴシック" charset="-128"/>
                <a:cs typeface="ＭＳ Ｐゴシック" charset="-128"/>
              </a:rPr>
              <a:t>In the first year following its passage, a $220 million bond measure would likely cost the property tax payers 18 cents per $1,000 </a:t>
            </a:r>
            <a:r>
              <a:rPr lang="en-US" b="1">
                <a:latin typeface="Arial" charset="0"/>
                <a:ea typeface="ＭＳ Ｐゴシック" charset="-128"/>
                <a:cs typeface="ＭＳ Ｐゴシック" charset="-128"/>
              </a:rPr>
              <a:t>assessed value.</a:t>
            </a:r>
            <a:r>
              <a:rPr lang="en-US">
                <a:latin typeface="Arial" charset="0"/>
                <a:ea typeface="ＭＳ Ｐゴシック" charset="-128"/>
                <a:cs typeface="ＭＳ Ｐゴシック" charset="-128"/>
              </a:rPr>
              <a:t> Note: based on assessed value not on market value.</a:t>
            </a:r>
            <a:endParaRPr lang="en-US" sz="1000">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AFB6CC2-A5D3-DC49-A1B0-08FB3D21F93C}" type="slidenum">
              <a:rPr lang="en-US"/>
              <a:pPr/>
              <a:t>143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C824EE9-FC72-EB40-B13F-D92FA62A32C2}" type="slidenum">
              <a:rPr lang="en-US"/>
              <a:pPr/>
              <a:t>144</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FC6CE-594E-CD45-911F-665F5489C8DE}" type="slidenum">
              <a:rPr lang="en-US"/>
              <a:pPr/>
              <a:t>7</a:t>
            </a:fld>
            <a:endParaRPr lang="en-US" dirty="0"/>
          </a:p>
        </p:txBody>
      </p:sp>
      <p:sp>
        <p:nvSpPr>
          <p:cNvPr id="1005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55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E12BB30-662C-C64B-A692-0D528513787C}" type="slidenum">
              <a:rPr lang="en-US"/>
              <a:pPr/>
              <a:t>145</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511E03F-6F25-2B42-918C-63C8F6267D96}" type="slidenum">
              <a:rPr lang="en-US"/>
              <a:pPr/>
              <a:t>147</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211972" name="Slide Number Placeholder 3"/>
          <p:cNvSpPr>
            <a:spLocks noGrp="1"/>
          </p:cNvSpPr>
          <p:nvPr>
            <p:ph type="sldNum" sz="quarter" idx="5"/>
          </p:nvPr>
        </p:nvSpPr>
        <p:spPr/>
        <p:txBody>
          <a:bodyPr/>
          <a:lstStyle/>
          <a:p>
            <a:pPr>
              <a:defRPr/>
            </a:pPr>
            <a:fld id="{4F64B6E1-0CC2-364C-8456-70A571ABE1F1}" type="slidenum">
              <a:rPr lang="en-US" altLang="ja-JP"/>
              <a:pPr>
                <a:defRPr/>
              </a:pPr>
              <a:t>153</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AABF2D-870D-C749-94B0-1E14936D4719}" type="slidenum">
              <a:rPr lang="en-US" altLang="ja-JP"/>
              <a:pPr>
                <a:defRPr/>
              </a:pPr>
              <a:t>154</a:t>
            </a:fld>
            <a:endParaRPr lang="en-US" altLang="ja-JP"/>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0BFBE5-7CA6-E04F-A82F-70C74D5A6F4B}" type="slidenum">
              <a:rPr lang="en-US" altLang="ja-JP"/>
              <a:pPr>
                <a:defRPr/>
              </a:pPr>
              <a:t>155</a:t>
            </a:fld>
            <a:endParaRPr lang="en-US" altLang="ja-JP"/>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1506" name="Rectangle 11"/>
          <p:cNvSpPr>
            <a:spLocks noGrp="1" noChangeArrowheads="1"/>
          </p:cNvSpPr>
          <p:nvPr>
            <p:ph type="sldNum" sz="quarter" idx="5"/>
          </p:nvPr>
        </p:nvSpPr>
        <p:spPr>
          <a:noFill/>
        </p:spPr>
        <p:txBody>
          <a:bodyPr/>
          <a:lstStyle/>
          <a:p>
            <a:fld id="{AB890D01-05A7-C14C-B91D-13B99EDCBF80}" type="slidenum">
              <a:rPr lang="en-GB"/>
              <a:pPr/>
              <a:t>157</a:t>
            </a:fld>
            <a:endParaRPr lang="en-GB"/>
          </a:p>
        </p:txBody>
      </p:sp>
      <p:sp>
        <p:nvSpPr>
          <p:cNvPr id="21507" name="Text Box 1"/>
          <p:cNvSpPr txBox="1">
            <a:spLocks noChangeArrowheads="1"/>
          </p:cNvSpPr>
          <p:nvPr/>
        </p:nvSpPr>
        <p:spPr bwMode="auto">
          <a:xfrm>
            <a:off x="1192213" y="663575"/>
            <a:ext cx="4037012" cy="3321050"/>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21508" name="Text Box 2"/>
          <p:cNvSpPr>
            <a:spLocks noGrp="1" noChangeArrowheads="1"/>
          </p:cNvSpPr>
          <p:nvPr>
            <p:ph type="body"/>
          </p:nvPr>
        </p:nvSpPr>
        <p:spPr>
          <a:xfrm>
            <a:off x="304800" y="4341813"/>
            <a:ext cx="6245225" cy="4113212"/>
          </a:xfrm>
          <a:noFill/>
          <a:ln/>
        </p:spPr>
        <p:txBody>
          <a:bodyPr wrap="none" anchor="ct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C204D70D-5A50-3948-A5B0-0D5677B088DA}" type="slidenum">
              <a:rPr lang="en-US" altLang="ja-JP"/>
              <a:pPr/>
              <a:t>159</a:t>
            </a:fld>
            <a:endParaRPr lang="en-US" altLang="ja-JP"/>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2C6510B-FC96-8F46-9B17-804D9987BD9B}" type="slidenum">
              <a:rPr lang="en-US" altLang="ja-JP"/>
              <a:pPr/>
              <a:t>160</a:t>
            </a:fld>
            <a:endParaRPr lang="en-US" altLang="ja-JP"/>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1632753-1FBD-F240-B4D7-B04D537DB14C}" type="slidenum">
              <a:rPr lang="en-US" altLang="ja-JP"/>
              <a:pPr/>
              <a:t>161</a:t>
            </a:fld>
            <a:endParaRPr lang="en-US" altLang="ja-JP"/>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BF8E2940-0AA8-6747-9FF7-FB09C933B377}" type="slidenum">
              <a:rPr lang="en-US" altLang="ja-JP">
                <a:latin typeface="Arial" pitchFamily="-109" charset="0"/>
                <a:cs typeface="ＭＳ Ｐゴシック" pitchFamily="-109" charset="-128"/>
              </a:rPr>
              <a:pPr>
                <a:defRPr/>
              </a:pPr>
              <a:t>167</a:t>
            </a:fld>
            <a:endParaRPr lang="en-US" altLang="ja-JP" dirty="0">
              <a:latin typeface="Arial" pitchFamily="-109" charset="0"/>
              <a:cs typeface="ＭＳ Ｐゴシック" pitchFamily="-109" charset="-128"/>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p:txBody>
          <a:bodyPr/>
          <a:lstStyle/>
          <a:p>
            <a:pPr>
              <a:defRPr/>
            </a:pPr>
            <a:fld id="{85E260AA-DE8E-5841-9B33-BDD0DEAD71CD}" type="slidenum">
              <a:rPr lang="en-US" altLang="ja-JP">
                <a:latin typeface="Arial" pitchFamily="-106" charset="0"/>
                <a:cs typeface="ＭＳ Ｐゴシック" pitchFamily="-106" charset="-128"/>
              </a:rPr>
              <a:pPr>
                <a:defRPr/>
              </a:pPr>
              <a:t>24</a:t>
            </a:fld>
            <a:endParaRPr lang="en-US" altLang="ja-JP" dirty="0">
              <a:latin typeface="Arial" pitchFamily="-106" charset="0"/>
              <a:cs typeface="ＭＳ Ｐゴシック" pitchFamily="-106" charset="-128"/>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055E653-1B57-D24E-8C50-C2C3AFB78041}" type="slidenum">
              <a:rPr lang="en-US"/>
              <a:pPr/>
              <a:t>168</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C62F3-0F5A-364E-BB49-326E3732B4A2}" type="slidenum">
              <a:rPr lang="en-US" altLang="ja-JP"/>
              <a:pPr/>
              <a:t>171</a:t>
            </a:fld>
            <a:endParaRPr lang="en-US" altLang="ja-JP" dirty="0"/>
          </a:p>
        </p:txBody>
      </p:sp>
      <p:sp>
        <p:nvSpPr>
          <p:cNvPr id="948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8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0BDEC48-4E76-1D49-A3CE-AB43CD74410C}" type="slidenum">
              <a:rPr lang="en-US"/>
              <a:pPr/>
              <a:t>179</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299FF0C1-06EF-9B40-86A0-3FDEC6BA1649}" type="slidenum">
              <a:rPr lang="en-US"/>
              <a:pPr>
                <a:defRPr/>
              </a:pPr>
              <a:t>27</a:t>
            </a:fld>
            <a:endParaRPr lang="en-US" dirty="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9C056E6-4610-CF45-AD6C-72C99BCCAB3F}" type="slidenum">
              <a:rPr lang="en-US"/>
              <a:pPr/>
              <a:t>33</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747D2-F442-7547-85CC-2D547C7E1729}" type="slidenum">
              <a:rPr lang="en-US" altLang="ja-JP"/>
              <a:pPr/>
              <a:t>34</a:t>
            </a:fld>
            <a:endParaRPr lang="en-US" altLang="ja-JP"/>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B0670E34-F93F-4745-B317-2C5E3C741E00}" type="slidenum">
              <a:rPr lang="en-US" altLang="ja-JP">
                <a:latin typeface="Arial" pitchFamily="-109" charset="0"/>
                <a:cs typeface="ＭＳ Ｐゴシック" pitchFamily="-109" charset="-128"/>
              </a:rPr>
              <a:pPr>
                <a:defRPr/>
              </a:pPr>
              <a:t>39</a:t>
            </a:fld>
            <a:endParaRPr lang="en-US" altLang="ja-JP" dirty="0">
              <a:latin typeface="Arial" pitchFamily="-109" charset="0"/>
              <a:cs typeface="ＭＳ Ｐゴシック" pitchFamily="-109"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FA6FA790-6304-5549-820B-4F22CEB5F854}" type="slidenum">
              <a:rPr lang="en-US" altLang="ja-JP"/>
              <a:pPr/>
              <a:t>43</a:t>
            </a:fld>
            <a:endParaRPr lang="en-US" altLang="ja-JP"/>
          </a:p>
        </p:txBody>
      </p:sp>
      <p:sp>
        <p:nvSpPr>
          <p:cNvPr id="104451" name="Rectangle 2"/>
          <p:cNvSpPr>
            <a:spLocks noGrp="1" noRot="1" noChangeAspect="1" noChangeArrowheads="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374786" name="Group 2"/>
          <p:cNvGrpSpPr>
            <a:grpSpLocks/>
          </p:cNvGrpSpPr>
          <p:nvPr/>
        </p:nvGrpSpPr>
        <p:grpSpPr bwMode="auto">
          <a:xfrm>
            <a:off x="3175" y="4267200"/>
            <a:ext cx="9140825" cy="2590800"/>
            <a:chOff x="2" y="2688"/>
            <a:chExt cx="5758" cy="1632"/>
          </a:xfrm>
        </p:grpSpPr>
        <p:sp>
          <p:nvSpPr>
            <p:cNvPr id="374787"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374788" name="Group 4"/>
            <p:cNvGrpSpPr>
              <a:grpSpLocks/>
            </p:cNvGrpSpPr>
            <p:nvPr/>
          </p:nvGrpSpPr>
          <p:grpSpPr bwMode="auto">
            <a:xfrm>
              <a:off x="1776" y="3024"/>
              <a:ext cx="3929" cy="1290"/>
              <a:chOff x="1776" y="3024"/>
              <a:chExt cx="3929" cy="1290"/>
            </a:xfrm>
          </p:grpSpPr>
          <p:grpSp>
            <p:nvGrpSpPr>
              <p:cNvPr id="374789" name="Group 5"/>
              <p:cNvGrpSpPr>
                <a:grpSpLocks/>
              </p:cNvGrpSpPr>
              <p:nvPr/>
            </p:nvGrpSpPr>
            <p:grpSpPr bwMode="auto">
              <a:xfrm>
                <a:off x="2268" y="3934"/>
                <a:ext cx="638" cy="377"/>
                <a:chOff x="2268" y="3934"/>
                <a:chExt cx="638" cy="377"/>
              </a:xfrm>
            </p:grpSpPr>
            <p:sp>
              <p:nvSpPr>
                <p:cNvPr id="374790"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4791"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4792"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4793"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4"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5"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6"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4797"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p>
              </p:txBody>
            </p:sp>
          </p:grpSp>
          <p:sp>
            <p:nvSpPr>
              <p:cNvPr id="37479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p>
            </p:txBody>
          </p:sp>
          <p:sp>
            <p:nvSpPr>
              <p:cNvPr id="37479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0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0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0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0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0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p>
            </p:txBody>
          </p:sp>
          <p:sp>
            <p:nvSpPr>
              <p:cNvPr id="37480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0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p>
            </p:txBody>
          </p:sp>
          <p:sp>
            <p:nvSpPr>
              <p:cNvPr id="37480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p>
            </p:txBody>
          </p:sp>
          <p:sp>
            <p:nvSpPr>
              <p:cNvPr id="37480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p>
            </p:txBody>
          </p:sp>
          <p:sp>
            <p:nvSpPr>
              <p:cNvPr id="37480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1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p>
            </p:txBody>
          </p:sp>
          <p:sp>
            <p:nvSpPr>
              <p:cNvPr id="37481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p>
            </p:txBody>
          </p:sp>
          <p:sp>
            <p:nvSpPr>
              <p:cNvPr id="37481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p>
            </p:txBody>
          </p:sp>
          <p:sp>
            <p:nvSpPr>
              <p:cNvPr id="37481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p>
            </p:txBody>
          </p:sp>
          <p:sp>
            <p:nvSpPr>
              <p:cNvPr id="37482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p>
            </p:txBody>
          </p:sp>
          <p:sp>
            <p:nvSpPr>
              <p:cNvPr id="37482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nvGrpSpPr>
              <p:cNvPr id="374838" name="Group 54"/>
              <p:cNvGrpSpPr>
                <a:grpSpLocks/>
              </p:cNvGrpSpPr>
              <p:nvPr/>
            </p:nvGrpSpPr>
            <p:grpSpPr bwMode="auto">
              <a:xfrm>
                <a:off x="4546" y="3608"/>
                <a:ext cx="518" cy="319"/>
                <a:chOff x="4546" y="3608"/>
                <a:chExt cx="518" cy="319"/>
              </a:xfrm>
            </p:grpSpPr>
            <p:sp>
              <p:nvSpPr>
                <p:cNvPr id="374839"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p>
              </p:txBody>
            </p:sp>
            <p:sp>
              <p:nvSpPr>
                <p:cNvPr id="374840"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1"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42"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3"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44"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grpSp>
            <p:nvGrpSpPr>
              <p:cNvPr id="374845" name="Group 61"/>
              <p:cNvGrpSpPr>
                <a:grpSpLocks/>
              </p:cNvGrpSpPr>
              <p:nvPr/>
            </p:nvGrpSpPr>
            <p:grpSpPr bwMode="auto">
              <a:xfrm>
                <a:off x="5381" y="3085"/>
                <a:ext cx="227" cy="132"/>
                <a:chOff x="5381" y="3085"/>
                <a:chExt cx="227" cy="132"/>
              </a:xfrm>
            </p:grpSpPr>
            <p:sp>
              <p:nvSpPr>
                <p:cNvPr id="374846"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7"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sp>
              <p:nvSpPr>
                <p:cNvPr id="374848"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9"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374852" name="Rectangle 68"/>
          <p:cNvSpPr>
            <a:spLocks noGrp="1" noChangeArrowheads="1"/>
          </p:cNvSpPr>
          <p:nvPr>
            <p:ph type="dt" sz="quarter" idx="2"/>
          </p:nvPr>
        </p:nvSpPr>
        <p:spPr/>
        <p:txBody>
          <a:bodyPr/>
          <a:lstStyle>
            <a:lvl1pPr>
              <a:defRPr/>
            </a:lvl1pPr>
          </a:lstStyle>
          <a:p>
            <a:endParaRPr lang="en-US" dirty="0"/>
          </a:p>
        </p:txBody>
      </p:sp>
      <p:sp>
        <p:nvSpPr>
          <p:cNvPr id="374853" name="Rectangle 69"/>
          <p:cNvSpPr>
            <a:spLocks noGrp="1" noChangeArrowheads="1"/>
          </p:cNvSpPr>
          <p:nvPr>
            <p:ph type="ftr" sz="quarter" idx="3"/>
          </p:nvPr>
        </p:nvSpPr>
        <p:spPr/>
        <p:txBody>
          <a:bodyPr/>
          <a:lstStyle>
            <a:lvl1pPr>
              <a:defRPr/>
            </a:lvl1pPr>
          </a:lstStyle>
          <a:p>
            <a:endParaRPr lang="en-US" dirty="0"/>
          </a:p>
        </p:txBody>
      </p:sp>
      <p:sp>
        <p:nvSpPr>
          <p:cNvPr id="374854" name="Rectangle 70"/>
          <p:cNvSpPr>
            <a:spLocks noGrp="1" noChangeArrowheads="1"/>
          </p:cNvSpPr>
          <p:nvPr>
            <p:ph type="sldNum" sz="quarter" idx="4"/>
          </p:nvPr>
        </p:nvSpPr>
        <p:spPr/>
        <p:txBody>
          <a:bodyPr/>
          <a:lstStyle>
            <a:lvl1pPr>
              <a:defRPr/>
            </a:lvl1pPr>
          </a:lstStyle>
          <a:p>
            <a:fld id="{5979373E-9728-0C41-AB11-B87A4D76219F}" type="slidenum">
              <a:rPr lang="en-US"/>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2D72753C-15D7-EB4F-A350-CA07B3020B0F}"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A74C2018-B80A-3B4B-9222-97CA06B2E8F0}"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2133600" cy="457200"/>
          </a:xfrm>
        </p:spPr>
        <p:txBody>
          <a:bodyPr/>
          <a:lstStyle>
            <a:lvl1pPr>
              <a:defRPr smtClean="0"/>
            </a:lvl1pPr>
          </a:lstStyle>
          <a:p>
            <a:fld id="{36A5DB67-54E2-6849-9452-72C0C7F3B8BA}"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2133600" cy="457200"/>
          </a:xfrm>
        </p:spPr>
        <p:txBody>
          <a:bodyPr/>
          <a:lstStyle>
            <a:lvl1pPr>
              <a:defRPr smtClean="0"/>
            </a:lvl1pPr>
          </a:lstStyle>
          <a:p>
            <a:fld id="{F5143F35-9C2C-E444-90D6-3D8A45303687}"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9"/>
          <p:cNvSpPr>
            <a:spLocks noGrp="1" noChangeArrowheads="1"/>
          </p:cNvSpPr>
          <p:nvPr>
            <p:ph type="sldNum" sz="quarter" idx="12"/>
          </p:nvPr>
        </p:nvSpPr>
        <p:spPr>
          <a:ln/>
        </p:spPr>
        <p:txBody>
          <a:bodyPr/>
          <a:lstStyle>
            <a:lvl1pPr>
              <a:defRPr/>
            </a:lvl1pPr>
          </a:lstStyle>
          <a:p>
            <a:pPr>
              <a:defRPr/>
            </a:pPr>
            <a:fld id="{AA10A477-C2BD-904A-87E1-182506E81720}"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6" name="Slide Number Placeholder 5"/>
          <p:cNvSpPr>
            <a:spLocks noGrp="1"/>
          </p:cNvSpPr>
          <p:nvPr>
            <p:ph type="sldNum" sz="quarter" idx="12"/>
          </p:nvPr>
        </p:nvSpPr>
        <p:spPr/>
        <p:txBody>
          <a:bodyPr/>
          <a:lstStyle>
            <a:lvl1pPr>
              <a:defRPr smtClean="0"/>
            </a:lvl1pPr>
          </a:lstStyle>
          <a:p>
            <a:fld id="{F7626F1A-846C-3E4B-99C9-5537441F0784}" type="slidenum">
              <a:rPr lang="en-US" altLang="ja-JP">
                <a:solidFill>
                  <a:srgbClr val="FFFFFF"/>
                </a:solidFill>
              </a:rPr>
              <a:pPr/>
              <a:t>‹#›</a:t>
            </a:fld>
            <a:endParaRPr lang="en-US" altLang="ja-JP"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9DB2D65B-44E6-4D45-BBCF-DDAB9F04CFFA}"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smtClean="0"/>
            </a:lvl1pPr>
          </a:lstStyle>
          <a:p>
            <a:fld id="{81312912-74C0-1B43-BCC4-C089B7BCA1C1}"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BCE99D11-D8ED-7144-8E34-C0C12861E2EE}"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smtClean="0"/>
            </a:lvl1pPr>
          </a:lstStyle>
          <a:p>
            <a:fld id="{3C5AAB3D-60CF-0443-81E6-FAE66B757249}"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smtClean="0"/>
            </a:lvl1pPr>
          </a:lstStyle>
          <a:p>
            <a:fld id="{E4EBFA00-54E9-884D-8896-16E2E05A327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smtClean="0"/>
            </a:lvl1pPr>
          </a:lstStyle>
          <a:p>
            <a:fld id="{F4CBE386-68BC-0440-8F3F-D15BA9CD385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37F430E3-77B0-9443-81D2-86E7B76512F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smtClean="0"/>
            </a:lvl1pPr>
          </a:lstStyle>
          <a:p>
            <a:fld id="{EB9424CA-74E8-504D-BF0D-33244D8369EB}"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373762" name="Group 2"/>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373764" name="Group 4"/>
            <p:cNvGrpSpPr>
              <a:grpSpLocks/>
            </p:cNvGrpSpPr>
            <p:nvPr/>
          </p:nvGrpSpPr>
          <p:grpSpPr bwMode="auto">
            <a:xfrm>
              <a:off x="1776" y="3024"/>
              <a:ext cx="3929" cy="1290"/>
              <a:chOff x="1776" y="3024"/>
              <a:chExt cx="3929" cy="1290"/>
            </a:xfrm>
          </p:grpSpPr>
          <p:grpSp>
            <p:nvGrpSpPr>
              <p:cNvPr id="373765" name="Group 5"/>
              <p:cNvGrpSpPr>
                <a:grpSpLocks/>
              </p:cNvGrpSpPr>
              <p:nvPr userDrawn="1"/>
            </p:nvGrpSpPr>
            <p:grpSpPr bwMode="auto">
              <a:xfrm>
                <a:off x="2268" y="3934"/>
                <a:ext cx="638" cy="377"/>
                <a:chOff x="2268" y="3934"/>
                <a:chExt cx="638" cy="377"/>
              </a:xfrm>
            </p:grpSpPr>
            <p:sp>
              <p:nvSpPr>
                <p:cNvPr id="373766"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3767"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3768"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3769"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0"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1"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2"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3773"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p>
              </p:txBody>
            </p:sp>
          </p:grpSp>
          <p:sp>
            <p:nvSpPr>
              <p:cNvPr id="373774" name="Oval 14"/>
              <p:cNvSpPr>
                <a:spLocks noChangeArrowheads="1"/>
              </p:cNvSpPr>
              <p:nvPr userDrawn="1"/>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p>
            </p:txBody>
          </p:sp>
          <p:sp>
            <p:nvSpPr>
              <p:cNvPr id="373775" name="Oval 15"/>
              <p:cNvSpPr>
                <a:spLocks noChangeArrowheads="1"/>
              </p:cNvSpPr>
              <p:nvPr userDrawn="1"/>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6" name="Oval 16"/>
              <p:cNvSpPr>
                <a:spLocks noChangeArrowheads="1"/>
              </p:cNvSpPr>
              <p:nvPr userDrawn="1"/>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777" name="Oval 17"/>
              <p:cNvSpPr>
                <a:spLocks noChangeArrowheads="1"/>
              </p:cNvSpPr>
              <p:nvPr userDrawn="1"/>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8" name="Oval 18"/>
              <p:cNvSpPr>
                <a:spLocks noChangeArrowheads="1"/>
              </p:cNvSpPr>
              <p:nvPr userDrawn="1"/>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779" name="Freeform 19"/>
              <p:cNvSpPr>
                <a:spLocks/>
              </p:cNvSpPr>
              <p:nvPr userDrawn="1"/>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80" name="Freeform 20"/>
              <p:cNvSpPr>
                <a:spLocks/>
              </p:cNvSpPr>
              <p:nvPr userDrawn="1"/>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p>
            </p:txBody>
          </p:sp>
          <p:sp>
            <p:nvSpPr>
              <p:cNvPr id="373781" name="Freeform 21"/>
              <p:cNvSpPr>
                <a:spLocks/>
              </p:cNvSpPr>
              <p:nvPr userDrawn="1"/>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82" name="Freeform 22"/>
              <p:cNvSpPr>
                <a:spLocks/>
              </p:cNvSpPr>
              <p:nvPr userDrawn="1"/>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p>
            </p:txBody>
          </p:sp>
          <p:sp>
            <p:nvSpPr>
              <p:cNvPr id="373783" name="Freeform 23"/>
              <p:cNvSpPr>
                <a:spLocks/>
              </p:cNvSpPr>
              <p:nvPr userDrawn="1"/>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p>
            </p:txBody>
          </p:sp>
          <p:sp>
            <p:nvSpPr>
              <p:cNvPr id="373784" name="Freeform 24"/>
              <p:cNvSpPr>
                <a:spLocks/>
              </p:cNvSpPr>
              <p:nvPr userDrawn="1"/>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p>
            </p:txBody>
          </p:sp>
          <p:sp>
            <p:nvSpPr>
              <p:cNvPr id="373785" name="Freeform 25"/>
              <p:cNvSpPr>
                <a:spLocks/>
              </p:cNvSpPr>
              <p:nvPr userDrawn="1"/>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86" name="Freeform 26"/>
              <p:cNvSpPr>
                <a:spLocks/>
              </p:cNvSpPr>
              <p:nvPr userDrawn="1"/>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p>
            </p:txBody>
          </p:sp>
          <p:sp>
            <p:nvSpPr>
              <p:cNvPr id="373787" name="Freeform 27"/>
              <p:cNvSpPr>
                <a:spLocks/>
              </p:cNvSpPr>
              <p:nvPr userDrawn="1"/>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p>
            </p:txBody>
          </p:sp>
          <p:sp>
            <p:nvSpPr>
              <p:cNvPr id="373788" name="Freeform 28"/>
              <p:cNvSpPr>
                <a:spLocks/>
              </p:cNvSpPr>
              <p:nvPr userDrawn="1"/>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p>
            </p:txBody>
          </p:sp>
          <p:sp>
            <p:nvSpPr>
              <p:cNvPr id="373789" name="Freeform 29"/>
              <p:cNvSpPr>
                <a:spLocks/>
              </p:cNvSpPr>
              <p:nvPr userDrawn="1"/>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0" name="Freeform 30"/>
              <p:cNvSpPr>
                <a:spLocks/>
              </p:cNvSpPr>
              <p:nvPr userDrawn="1"/>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1" name="Freeform 31"/>
              <p:cNvSpPr>
                <a:spLocks/>
              </p:cNvSpPr>
              <p:nvPr userDrawn="1"/>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2" name="Freeform 32"/>
              <p:cNvSpPr>
                <a:spLocks/>
              </p:cNvSpPr>
              <p:nvPr userDrawn="1"/>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3" name="Freeform 33"/>
              <p:cNvSpPr>
                <a:spLocks/>
              </p:cNvSpPr>
              <p:nvPr userDrawn="1"/>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4" name="Freeform 34"/>
              <p:cNvSpPr>
                <a:spLocks/>
              </p:cNvSpPr>
              <p:nvPr userDrawn="1"/>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5" name="Freeform 35"/>
              <p:cNvSpPr>
                <a:spLocks noEditPoints="1"/>
              </p:cNvSpPr>
              <p:nvPr userDrawn="1"/>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6" name="Freeform 36"/>
              <p:cNvSpPr>
                <a:spLocks/>
              </p:cNvSpPr>
              <p:nvPr userDrawn="1"/>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7" name="Freeform 37"/>
              <p:cNvSpPr>
                <a:spLocks/>
              </p:cNvSpPr>
              <p:nvPr userDrawn="1"/>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8" name="Freeform 38"/>
              <p:cNvSpPr>
                <a:spLocks/>
              </p:cNvSpPr>
              <p:nvPr userDrawn="1"/>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799" name="Freeform 39"/>
              <p:cNvSpPr>
                <a:spLocks/>
              </p:cNvSpPr>
              <p:nvPr userDrawn="1"/>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0" name="Freeform 40"/>
              <p:cNvSpPr>
                <a:spLocks/>
              </p:cNvSpPr>
              <p:nvPr userDrawn="1"/>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1" name="Freeform 41"/>
              <p:cNvSpPr>
                <a:spLocks/>
              </p:cNvSpPr>
              <p:nvPr userDrawn="1"/>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2" name="Freeform 42"/>
              <p:cNvSpPr>
                <a:spLocks/>
              </p:cNvSpPr>
              <p:nvPr userDrawn="1"/>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p>
            </p:txBody>
          </p:sp>
          <p:sp>
            <p:nvSpPr>
              <p:cNvPr id="373803" name="Freeform 43"/>
              <p:cNvSpPr>
                <a:spLocks/>
              </p:cNvSpPr>
              <p:nvPr userDrawn="1"/>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p>
            </p:txBody>
          </p:sp>
          <p:sp>
            <p:nvSpPr>
              <p:cNvPr id="373804" name="Freeform 44"/>
              <p:cNvSpPr>
                <a:spLocks/>
              </p:cNvSpPr>
              <p:nvPr userDrawn="1"/>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05" name="Freeform 45"/>
              <p:cNvSpPr>
                <a:spLocks/>
              </p:cNvSpPr>
              <p:nvPr userDrawn="1"/>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06" name="Freeform 46"/>
              <p:cNvSpPr>
                <a:spLocks/>
              </p:cNvSpPr>
              <p:nvPr userDrawn="1"/>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7" name="Freeform 47"/>
              <p:cNvSpPr>
                <a:spLocks/>
              </p:cNvSpPr>
              <p:nvPr userDrawn="1"/>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8" name="Freeform 48"/>
              <p:cNvSpPr>
                <a:spLocks/>
              </p:cNvSpPr>
              <p:nvPr userDrawn="1"/>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9" name="Freeform 49"/>
              <p:cNvSpPr>
                <a:spLocks/>
              </p:cNvSpPr>
              <p:nvPr userDrawn="1"/>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10" name="Freeform 50"/>
              <p:cNvSpPr>
                <a:spLocks/>
              </p:cNvSpPr>
              <p:nvPr userDrawn="1"/>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11" name="Freeform 51"/>
              <p:cNvSpPr>
                <a:spLocks/>
              </p:cNvSpPr>
              <p:nvPr userDrawn="1"/>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12" name="Freeform 52"/>
              <p:cNvSpPr>
                <a:spLocks noEditPoints="1"/>
              </p:cNvSpPr>
              <p:nvPr userDrawn="1"/>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13" name="Oval 53"/>
              <p:cNvSpPr>
                <a:spLocks noChangeArrowheads="1"/>
              </p:cNvSpPr>
              <p:nvPr userDrawn="1"/>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nvGrpSpPr>
              <p:cNvPr id="373814" name="Group 54"/>
              <p:cNvGrpSpPr>
                <a:grpSpLocks/>
              </p:cNvGrpSpPr>
              <p:nvPr userDrawn="1"/>
            </p:nvGrpSpPr>
            <p:grpSpPr bwMode="auto">
              <a:xfrm>
                <a:off x="4546" y="3608"/>
                <a:ext cx="518" cy="319"/>
                <a:chOff x="4546" y="3608"/>
                <a:chExt cx="518" cy="319"/>
              </a:xfrm>
            </p:grpSpPr>
            <p:sp>
              <p:nvSpPr>
                <p:cNvPr id="373815"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p>
              </p:txBody>
            </p:sp>
            <p:sp>
              <p:nvSpPr>
                <p:cNvPr id="373816"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17"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818"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19"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820"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grpSp>
            <p:nvGrpSpPr>
              <p:cNvPr id="373821" name="Group 61"/>
              <p:cNvGrpSpPr>
                <a:grpSpLocks/>
              </p:cNvGrpSpPr>
              <p:nvPr userDrawn="1"/>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grpSp>
        </p:grpSp>
      </p:grpSp>
      <p:sp>
        <p:nvSpPr>
          <p:cNvPr id="3738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38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effectLst>
                  <a:outerShdw blurRad="38100" dist="38100" dir="2700000" algn="tl">
                    <a:srgbClr val="000000"/>
                  </a:outerShdw>
                </a:effectLst>
              </a:defRPr>
            </a:lvl1pPr>
          </a:lstStyle>
          <a:p>
            <a:endParaRPr lang="en-US" dirty="0"/>
          </a:p>
        </p:txBody>
      </p:sp>
      <p:sp>
        <p:nvSpPr>
          <p:cNvPr id="3738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endParaRPr lang="en-US" dirty="0"/>
          </a:p>
        </p:txBody>
      </p:sp>
      <p:sp>
        <p:nvSpPr>
          <p:cNvPr id="3738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1F198092-BA6D-4945-8753-C28DB93D1194}" type="slidenum">
              <a:rPr lang="en-US"/>
              <a:pPr/>
              <a:t>‹#›</a:t>
            </a:fld>
            <a:endParaRPr lang="en-US" dirty="0"/>
          </a:p>
        </p:txBody>
      </p:sp>
      <p:sp>
        <p:nvSpPr>
          <p:cNvPr id="3738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fontAlgn="base">
        <a:spcBef>
          <a:spcPct val="20000"/>
        </a:spcBef>
        <a:spcAft>
          <a:spcPct val="0"/>
        </a:spcAft>
        <a:buClr>
          <a:schemeClr val="hlink"/>
        </a:buClr>
        <a:buSzPct val="80000"/>
        <a:buFont typeface="Wingdings" pitchFamily="-110"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110" charset="2"/>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fontAlgn="base">
        <a:spcBef>
          <a:spcPct val="20000"/>
        </a:spcBef>
        <a:spcAft>
          <a:spcPct val="0"/>
        </a:spcAft>
        <a:buClr>
          <a:schemeClr val="folHlink"/>
        </a:buClr>
        <a:buSzPct val="50000"/>
        <a:buFont typeface="Wingdings" pitchFamily="-110" charset="2"/>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grpSp>
          <p:nvGrpSpPr>
            <p:cNvPr id="3" name="Group 4"/>
            <p:cNvGrpSpPr>
              <a:grpSpLocks/>
            </p:cNvGrpSpPr>
            <p:nvPr/>
          </p:nvGrpSpPr>
          <p:grpSpPr bwMode="auto">
            <a:xfrm>
              <a:off x="1776" y="3024"/>
              <a:ext cx="3929" cy="1290"/>
              <a:chOff x="1776" y="3024"/>
              <a:chExt cx="3929" cy="1290"/>
            </a:xfrm>
          </p:grpSpPr>
          <p:grpSp>
            <p:nvGrpSpPr>
              <p:cNvPr id="4" name="Group 5"/>
              <p:cNvGrpSpPr>
                <a:grpSpLocks/>
              </p:cNvGrpSpPr>
              <p:nvPr userDrawn="1"/>
            </p:nvGrpSpPr>
            <p:grpSpPr bwMode="auto">
              <a:xfrm>
                <a:off x="2268" y="3934"/>
                <a:ext cx="638" cy="377"/>
                <a:chOff x="2268" y="3934"/>
                <a:chExt cx="638" cy="377"/>
              </a:xfrm>
            </p:grpSpPr>
            <p:sp>
              <p:nvSpPr>
                <p:cNvPr id="373766"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67"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68"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69"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0"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1"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2"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3"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grpSp>
          <p:sp>
            <p:nvSpPr>
              <p:cNvPr id="373774" name="Oval 14"/>
              <p:cNvSpPr>
                <a:spLocks noChangeArrowheads="1"/>
              </p:cNvSpPr>
              <p:nvPr userDrawn="1"/>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5" name="Oval 15"/>
              <p:cNvSpPr>
                <a:spLocks noChangeArrowheads="1"/>
              </p:cNvSpPr>
              <p:nvPr userDrawn="1"/>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6" name="Oval 16"/>
              <p:cNvSpPr>
                <a:spLocks noChangeArrowheads="1"/>
              </p:cNvSpPr>
              <p:nvPr userDrawn="1"/>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7" name="Oval 17"/>
              <p:cNvSpPr>
                <a:spLocks noChangeArrowheads="1"/>
              </p:cNvSpPr>
              <p:nvPr userDrawn="1"/>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8" name="Oval 18"/>
              <p:cNvSpPr>
                <a:spLocks noChangeArrowheads="1"/>
              </p:cNvSpPr>
              <p:nvPr userDrawn="1"/>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779" name="Freeform 19"/>
              <p:cNvSpPr>
                <a:spLocks/>
              </p:cNvSpPr>
              <p:nvPr userDrawn="1"/>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0" name="Freeform 20"/>
              <p:cNvSpPr>
                <a:spLocks/>
              </p:cNvSpPr>
              <p:nvPr userDrawn="1"/>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1" name="Freeform 21"/>
              <p:cNvSpPr>
                <a:spLocks/>
              </p:cNvSpPr>
              <p:nvPr userDrawn="1"/>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2" name="Freeform 22"/>
              <p:cNvSpPr>
                <a:spLocks/>
              </p:cNvSpPr>
              <p:nvPr userDrawn="1"/>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3" name="Freeform 23"/>
              <p:cNvSpPr>
                <a:spLocks/>
              </p:cNvSpPr>
              <p:nvPr userDrawn="1"/>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4" name="Freeform 24"/>
              <p:cNvSpPr>
                <a:spLocks/>
              </p:cNvSpPr>
              <p:nvPr userDrawn="1"/>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5" name="Freeform 25"/>
              <p:cNvSpPr>
                <a:spLocks/>
              </p:cNvSpPr>
              <p:nvPr userDrawn="1"/>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6" name="Freeform 26"/>
              <p:cNvSpPr>
                <a:spLocks/>
              </p:cNvSpPr>
              <p:nvPr userDrawn="1"/>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7" name="Freeform 27"/>
              <p:cNvSpPr>
                <a:spLocks/>
              </p:cNvSpPr>
              <p:nvPr userDrawn="1"/>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8" name="Freeform 28"/>
              <p:cNvSpPr>
                <a:spLocks/>
              </p:cNvSpPr>
              <p:nvPr userDrawn="1"/>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89" name="Freeform 29"/>
              <p:cNvSpPr>
                <a:spLocks/>
              </p:cNvSpPr>
              <p:nvPr userDrawn="1"/>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0" name="Freeform 30"/>
              <p:cNvSpPr>
                <a:spLocks/>
              </p:cNvSpPr>
              <p:nvPr userDrawn="1"/>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1" name="Freeform 31"/>
              <p:cNvSpPr>
                <a:spLocks/>
              </p:cNvSpPr>
              <p:nvPr userDrawn="1"/>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2" name="Freeform 32"/>
              <p:cNvSpPr>
                <a:spLocks/>
              </p:cNvSpPr>
              <p:nvPr userDrawn="1"/>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3" name="Freeform 33"/>
              <p:cNvSpPr>
                <a:spLocks/>
              </p:cNvSpPr>
              <p:nvPr userDrawn="1"/>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4" name="Freeform 34"/>
              <p:cNvSpPr>
                <a:spLocks/>
              </p:cNvSpPr>
              <p:nvPr userDrawn="1"/>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5" name="Freeform 35"/>
              <p:cNvSpPr>
                <a:spLocks noEditPoints="1"/>
              </p:cNvSpPr>
              <p:nvPr userDrawn="1"/>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6" name="Freeform 36"/>
              <p:cNvSpPr>
                <a:spLocks/>
              </p:cNvSpPr>
              <p:nvPr userDrawn="1"/>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7" name="Freeform 37"/>
              <p:cNvSpPr>
                <a:spLocks/>
              </p:cNvSpPr>
              <p:nvPr userDrawn="1"/>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8" name="Freeform 38"/>
              <p:cNvSpPr>
                <a:spLocks/>
              </p:cNvSpPr>
              <p:nvPr userDrawn="1"/>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799" name="Freeform 39"/>
              <p:cNvSpPr>
                <a:spLocks/>
              </p:cNvSpPr>
              <p:nvPr userDrawn="1"/>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0" name="Freeform 40"/>
              <p:cNvSpPr>
                <a:spLocks/>
              </p:cNvSpPr>
              <p:nvPr userDrawn="1"/>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1" name="Freeform 41"/>
              <p:cNvSpPr>
                <a:spLocks/>
              </p:cNvSpPr>
              <p:nvPr userDrawn="1"/>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2" name="Freeform 42"/>
              <p:cNvSpPr>
                <a:spLocks/>
              </p:cNvSpPr>
              <p:nvPr userDrawn="1"/>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3" name="Freeform 43"/>
              <p:cNvSpPr>
                <a:spLocks/>
              </p:cNvSpPr>
              <p:nvPr userDrawn="1"/>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4" name="Freeform 44"/>
              <p:cNvSpPr>
                <a:spLocks/>
              </p:cNvSpPr>
              <p:nvPr userDrawn="1"/>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5" name="Freeform 45"/>
              <p:cNvSpPr>
                <a:spLocks/>
              </p:cNvSpPr>
              <p:nvPr userDrawn="1"/>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6" name="Freeform 46"/>
              <p:cNvSpPr>
                <a:spLocks/>
              </p:cNvSpPr>
              <p:nvPr userDrawn="1"/>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7" name="Freeform 47"/>
              <p:cNvSpPr>
                <a:spLocks/>
              </p:cNvSpPr>
              <p:nvPr userDrawn="1"/>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8" name="Freeform 48"/>
              <p:cNvSpPr>
                <a:spLocks/>
              </p:cNvSpPr>
              <p:nvPr userDrawn="1"/>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09" name="Freeform 49"/>
              <p:cNvSpPr>
                <a:spLocks/>
              </p:cNvSpPr>
              <p:nvPr userDrawn="1"/>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10" name="Freeform 50"/>
              <p:cNvSpPr>
                <a:spLocks/>
              </p:cNvSpPr>
              <p:nvPr userDrawn="1"/>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11" name="Freeform 51"/>
              <p:cNvSpPr>
                <a:spLocks/>
              </p:cNvSpPr>
              <p:nvPr userDrawn="1"/>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12" name="Freeform 52"/>
              <p:cNvSpPr>
                <a:spLocks noEditPoints="1"/>
              </p:cNvSpPr>
              <p:nvPr userDrawn="1"/>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solidFill>
                    <a:srgbClr val="FFFFFF"/>
                  </a:solidFill>
                  <a:latin typeface="Arial" charset="0"/>
                </a:endParaRPr>
              </a:p>
            </p:txBody>
          </p:sp>
          <p:sp>
            <p:nvSpPr>
              <p:cNvPr id="373813" name="Oval 53"/>
              <p:cNvSpPr>
                <a:spLocks noChangeArrowheads="1"/>
              </p:cNvSpPr>
              <p:nvPr userDrawn="1"/>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grpSp>
            <p:nvGrpSpPr>
              <p:cNvPr id="5" name="Group 54"/>
              <p:cNvGrpSpPr>
                <a:grpSpLocks/>
              </p:cNvGrpSpPr>
              <p:nvPr userDrawn="1"/>
            </p:nvGrpSpPr>
            <p:grpSpPr bwMode="auto">
              <a:xfrm>
                <a:off x="4546" y="3608"/>
                <a:ext cx="518" cy="319"/>
                <a:chOff x="4546" y="3608"/>
                <a:chExt cx="518" cy="319"/>
              </a:xfrm>
            </p:grpSpPr>
            <p:sp>
              <p:nvSpPr>
                <p:cNvPr id="373815"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16"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17"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18"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19"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20"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grpSp>
          <p:grpSp>
            <p:nvGrpSpPr>
              <p:cNvPr id="6" name="Group 61"/>
              <p:cNvGrpSpPr>
                <a:grpSpLocks/>
              </p:cNvGrpSpPr>
              <p:nvPr userDrawn="1"/>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solidFill>
                      <a:srgbClr val="FFFFFF"/>
                    </a:solidFill>
                    <a:latin typeface="Arial" charset="0"/>
                  </a:endParaRPr>
                </a:p>
              </p:txBody>
            </p:sp>
          </p:grpSp>
        </p:grpSp>
      </p:grpSp>
      <p:sp>
        <p:nvSpPr>
          <p:cNvPr id="3738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ja-JP"/>
              <a:t>Click to edit Master title style</a:t>
            </a:r>
          </a:p>
        </p:txBody>
      </p:sp>
      <p:sp>
        <p:nvSpPr>
          <p:cNvPr id="3738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effectLst>
                  <a:outerShdw blurRad="38100" dist="38100" dir="2700000" algn="tl">
                    <a:srgbClr val="000000"/>
                  </a:outerShdw>
                </a:effectLst>
                <a:ea typeface="ＭＳ Ｐゴシック" charset="-128"/>
                <a:cs typeface="ＭＳ Ｐゴシック" charset="-128"/>
              </a:defRPr>
            </a:lvl1pPr>
          </a:lstStyle>
          <a:p>
            <a:endParaRPr lang="en-US" altLang="ja-JP" dirty="0">
              <a:solidFill>
                <a:srgbClr val="FFFFFF"/>
              </a:solidFill>
              <a:latin typeface="Arial" charset="0"/>
            </a:endParaRPr>
          </a:p>
        </p:txBody>
      </p:sp>
      <p:sp>
        <p:nvSpPr>
          <p:cNvPr id="3738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ea typeface="ＭＳ Ｐゴシック" charset="-128"/>
                <a:cs typeface="ＭＳ Ｐゴシック" charset="-128"/>
              </a:defRPr>
            </a:lvl1pPr>
          </a:lstStyle>
          <a:p>
            <a:endParaRPr lang="en-US" altLang="ja-JP" dirty="0">
              <a:solidFill>
                <a:srgbClr val="FFFFFF"/>
              </a:solidFill>
              <a:latin typeface="Arial" charset="0"/>
            </a:endParaRPr>
          </a:p>
        </p:txBody>
      </p:sp>
      <p:sp>
        <p:nvSpPr>
          <p:cNvPr id="3738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ea typeface="ＭＳ Ｐゴシック" charset="-128"/>
                <a:cs typeface="ＭＳ Ｐゴシック" charset="-128"/>
              </a:defRPr>
            </a:lvl1pPr>
          </a:lstStyle>
          <a:p>
            <a:fld id="{D84CA820-7DF0-664E-8CAE-9F7886D03685}" type="slidenum">
              <a:rPr lang="en-US" altLang="ja-JP">
                <a:solidFill>
                  <a:srgbClr val="FFFFFF"/>
                </a:solidFill>
                <a:latin typeface="Arial" charset="0"/>
              </a:rPr>
              <a:pPr/>
              <a:t>‹#›</a:t>
            </a:fld>
            <a:endParaRPr lang="en-US" altLang="ja-JP" dirty="0">
              <a:solidFill>
                <a:srgbClr val="FFFFFF"/>
              </a:solidFill>
              <a:latin typeface="Arial" charset="0"/>
            </a:endParaRPr>
          </a:p>
        </p:txBody>
      </p:sp>
      <p:sp>
        <p:nvSpPr>
          <p:cNvPr id="3738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Tree>
  </p:cSld>
  <p:clrMap bg1="dk2" tx1="lt1" bg2="dk1" tx2="lt2" accent1="accent1" accent2="accent2" accent3="accent3" accent4="accent4" accent5="accent5" accent6="accent6" hlink="hlink" folHlink="folHlink"/>
  <p:sldLayoutIdLst>
    <p:sldLayoutId id="2147483719" r:id="rId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fontAlgn="base">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df"/><Relationship Id="rId3" Type="http://schemas.openxmlformats.org/officeDocument/2006/relationships/image" Target="../media/image8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image" Target="../media/image84.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6.pdf"/><Relationship Id="rId4" Type="http://schemas.openxmlformats.org/officeDocument/2006/relationships/image" Target="../media/image87.png"/><Relationship Id="rId5"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 Id="rId3" Type="http://schemas.openxmlformats.org/officeDocument/2006/relationships/image" Target="../media/image9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7"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7" Type="http://schemas.openxmlformats.org/officeDocument/2006/relationships/image" Target="../media/image107.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09.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 Id="rId3" Type="http://schemas.openxmlformats.org/officeDocument/2006/relationships/image" Target="../media/image111.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5.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6.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17.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tiff"/><Relationship Id="rId3" Type="http://schemas.openxmlformats.org/officeDocument/2006/relationships/image" Target="../media/image123.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24.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 Id="rId3" Type="http://schemas.openxmlformats.org/officeDocument/2006/relationships/image" Target="../media/image129.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Microsoft_Excel_97_-_2004_Worksheet8.xls"/><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1.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78.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Microsoft_Excel_97_-_2004_Worksheet9.xls"/><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3.xml.rels><?xml version="1.0" encoding="UTF-8" standalone="yes"?>
<Relationships xmlns="http://schemas.openxmlformats.org/package/2006/relationships"><Relationship Id="rId3" Type="http://schemas.openxmlformats.org/officeDocument/2006/relationships/image" Target="../media/image34.pdf"/><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Microsoft_Word_97_-_2004_Document1.doc"/></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df"/><Relationship Id="rId3" Type="http://schemas.openxmlformats.org/officeDocument/2006/relationships/image" Target="../media/image4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xcel_97_-_2004_Worksheet2.xls"/><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Microsoft_Excel_97_-_2004_Worksheet3.xls"/><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Excel_97_-_2004_Worksheet4.xls"/><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Excel_97_-_2004_Worksheet5.xls"/><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6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8.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13.xml"/><Relationship Id="rId3" Type="http://schemas.openxmlformats.org/officeDocument/2006/relationships/oleObject" Target="../embeddings/Microsoft_Excel_97_-_2004_Worksheet6.xls"/></Relationships>
</file>

<file path=ppt/slides/_rels/slide89.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13.xml"/><Relationship Id="rId3" Type="http://schemas.openxmlformats.org/officeDocument/2006/relationships/oleObject" Target="../embeddings/Microsoft_Excel_97_-_2004_Worksheet7.xls"/></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1299" name="Rectangle 3"/>
          <p:cNvSpPr>
            <a:spLocks noGrp="1" noChangeArrowheads="1"/>
          </p:cNvSpPr>
          <p:nvPr>
            <p:ph type="subTitle" idx="1"/>
          </p:nvPr>
        </p:nvSpPr>
        <p:spPr>
          <a:xfrm>
            <a:off x="1371600" y="4267200"/>
            <a:ext cx="6400800" cy="2286000"/>
          </a:xfrm>
        </p:spPr>
        <p:txBody>
          <a:bodyPr/>
          <a:lstStyle/>
          <a:p>
            <a:endParaRPr lang="en-US" sz="1800" dirty="0" smtClean="0"/>
          </a:p>
          <a:p>
            <a:r>
              <a:rPr lang="en-US" sz="1800" dirty="0" smtClean="0"/>
              <a:t>April, 2013</a:t>
            </a:r>
          </a:p>
          <a:p>
            <a:endParaRPr lang="en-US" sz="1800" dirty="0" smtClean="0"/>
          </a:p>
          <a:p>
            <a:r>
              <a:rPr lang="en-US" sz="1800" dirty="0" smtClean="0"/>
              <a:t>Steve </a:t>
            </a:r>
            <a:r>
              <a:rPr lang="en-US" sz="1800" dirty="0"/>
              <a:t>Johnson, </a:t>
            </a:r>
            <a:r>
              <a:rPr lang="en-US" sz="1800" dirty="0" err="1" smtClean="0"/>
              <a:t>Ph.D</a:t>
            </a:r>
            <a:endParaRPr lang="en-US" sz="1800" dirty="0" smtClean="0"/>
          </a:p>
          <a:p>
            <a:r>
              <a:rPr lang="en-US" sz="1800" dirty="0" smtClean="0"/>
              <a:t>Portland </a:t>
            </a:r>
            <a:r>
              <a:rPr lang="en-US" sz="1800" dirty="0"/>
              <a:t>State University</a:t>
            </a:r>
          </a:p>
          <a:p>
            <a:r>
              <a:rPr lang="en-US" sz="1800" dirty="0"/>
              <a:t>Portland, Oregon </a:t>
            </a:r>
          </a:p>
        </p:txBody>
      </p:sp>
      <p:sp>
        <p:nvSpPr>
          <p:cNvPr id="4" name="TextBox 3"/>
          <p:cNvSpPr txBox="1"/>
          <p:nvPr/>
        </p:nvSpPr>
        <p:spPr>
          <a:xfrm>
            <a:off x="609600" y="381000"/>
            <a:ext cx="8077200" cy="3416320"/>
          </a:xfrm>
          <a:prstGeom prst="rect">
            <a:avLst/>
          </a:prstGeom>
          <a:noFill/>
        </p:spPr>
        <p:txBody>
          <a:bodyPr wrap="square" rtlCol="0">
            <a:spAutoFit/>
          </a:bodyPr>
          <a:lstStyle/>
          <a:p>
            <a:r>
              <a:rPr lang="en-US" sz="2400" b="1" dirty="0" smtClean="0">
                <a:solidFill>
                  <a:srgbClr val="FF0000"/>
                </a:solidFill>
              </a:rPr>
              <a:t>Community Narratives, The Wisdom of Crowds, Revisionist History, Sylvia Beach, Forest Gump, Fireweed, The Power of the Few (the 99%), how to detect holes in the Matrix, the Tea Party Plot to overthrow the American Socialist Regime through American Idol, the Secret to Longevity, Truth, and why 42 is not the answer to the meaning of life</a:t>
            </a:r>
          </a:p>
          <a:p>
            <a:r>
              <a:rPr lang="en-US" sz="2400" b="1" dirty="0" smtClean="0">
                <a:solidFill>
                  <a:srgbClr val="FF0000"/>
                </a:solidFill>
              </a:rPr>
              <a:t>Or</a:t>
            </a:r>
          </a:p>
          <a:p>
            <a:r>
              <a:rPr lang="en-US" sz="2400" dirty="0" smtClean="0">
                <a:solidFill>
                  <a:srgbClr val="FF0000"/>
                </a:solidFill>
              </a:rPr>
              <a:t>The Origins of </a:t>
            </a:r>
            <a:r>
              <a:rPr lang="en-US" sz="2400" dirty="0" err="1" smtClean="0">
                <a:solidFill>
                  <a:srgbClr val="FF0000"/>
                </a:solidFill>
              </a:rPr>
              <a:t>Ecotopia</a:t>
            </a:r>
            <a:endParaRPr lang="en-US" sz="2400" b="1" dirty="0">
              <a:solidFill>
                <a:srgbClr val="FF0000"/>
              </a:solidFill>
            </a:endParaRPr>
          </a:p>
        </p:txBody>
      </p:sp>
      <p:sp>
        <p:nvSpPr>
          <p:cNvPr id="5" name="TextBox 4"/>
          <p:cNvSpPr txBox="1"/>
          <p:nvPr/>
        </p:nvSpPr>
        <p:spPr>
          <a:xfrm>
            <a:off x="6536267" y="10160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6781800" cy="1139825"/>
          </a:xfrm>
        </p:spPr>
        <p:txBody>
          <a:bodyPr/>
          <a:lstStyle/>
          <a:p>
            <a:r>
              <a:rPr lang="en-US" dirty="0" smtClean="0"/>
              <a:t>Flashlight Story</a:t>
            </a:r>
            <a:endParaRPr lang="en-US" dirty="0"/>
          </a:p>
        </p:txBody>
      </p:sp>
      <p:pic>
        <p:nvPicPr>
          <p:cNvPr id="4" name="Content Placeholder 3" descr="images.jpeg"/>
          <p:cNvPicPr>
            <a:picLocks noGrp="1" noChangeAspect="1"/>
          </p:cNvPicPr>
          <p:nvPr>
            <p:ph idx="1"/>
          </p:nvPr>
        </p:nvPicPr>
        <p:blipFill>
          <a:blip r:embed="rId2"/>
          <a:srcRect l="-50627" r="-50627"/>
          <a:stretch>
            <a:fillRect/>
          </a:stretch>
        </p:blipFill>
        <p:spPr>
          <a:xfrm>
            <a:off x="-1066800" y="381000"/>
            <a:ext cx="5536381" cy="3048000"/>
          </a:xfrm>
        </p:spPr>
      </p:pic>
      <p:pic>
        <p:nvPicPr>
          <p:cNvPr id="5" name="Picture 4" descr="images-1.jpeg"/>
          <p:cNvPicPr>
            <a:picLocks noChangeAspect="1"/>
          </p:cNvPicPr>
          <p:nvPr/>
        </p:nvPicPr>
        <p:blipFill>
          <a:blip r:embed="rId3"/>
          <a:stretch>
            <a:fillRect/>
          </a:stretch>
        </p:blipFill>
        <p:spPr>
          <a:xfrm>
            <a:off x="3200400" y="2286000"/>
            <a:ext cx="5562600" cy="4166581"/>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Couriers</a:t>
            </a:r>
            <a:endParaRPr lang="en-US" dirty="0"/>
          </a:p>
        </p:txBody>
      </p:sp>
      <p:sp>
        <p:nvSpPr>
          <p:cNvPr id="3" name="Content Placeholder 2"/>
          <p:cNvSpPr>
            <a:spLocks noGrp="1"/>
          </p:cNvSpPr>
          <p:nvPr>
            <p:ph idx="1"/>
          </p:nvPr>
        </p:nvSpPr>
        <p:spPr/>
        <p:txBody>
          <a:bodyPr/>
          <a:lstStyle/>
          <a:p>
            <a:r>
              <a:rPr lang="en-US" sz="2400" i="1" dirty="0" smtClean="0"/>
              <a:t>Underground postal service, Crying of Lot 49, Thomas Pynchon</a:t>
            </a:r>
          </a:p>
          <a:p>
            <a:r>
              <a:rPr lang="en-US" sz="2400" dirty="0" smtClean="0"/>
              <a:t>Quicksilver Messenger Service</a:t>
            </a:r>
          </a:p>
          <a:p>
            <a:r>
              <a:rPr lang="en-US" sz="2400" dirty="0" smtClean="0"/>
              <a:t>Experiments in Art and Technology</a:t>
            </a:r>
          </a:p>
          <a:p>
            <a:r>
              <a:rPr lang="en-US" sz="2400" dirty="0" smtClean="0"/>
              <a:t>The Light Fantastic</a:t>
            </a:r>
          </a:p>
          <a:p>
            <a:r>
              <a:rPr lang="en-US" sz="2400" dirty="0" smtClean="0"/>
              <a:t>Image Bank, Vancouver</a:t>
            </a:r>
          </a:p>
          <a:p>
            <a:r>
              <a:rPr lang="en-US" sz="2400" dirty="0" smtClean="0"/>
              <a:t>Jaybird</a:t>
            </a:r>
          </a:p>
          <a:p>
            <a:r>
              <a:rPr lang="en-US" sz="2400" dirty="0" err="1" smtClean="0"/>
              <a:t>Vonulife</a:t>
            </a:r>
            <a:endParaRPr lang="en-US" sz="2400" dirty="0" smtClean="0"/>
          </a:p>
          <a:p>
            <a:r>
              <a:rPr lang="en-US" sz="2400" dirty="0" smtClean="0"/>
              <a:t>Dana Space </a:t>
            </a:r>
            <a:r>
              <a:rPr lang="en-US" sz="2400" dirty="0" err="1" smtClean="0"/>
              <a:t>Achley</a:t>
            </a:r>
            <a:endParaRPr lang="en-US" sz="2400" dirty="0" smtClean="0"/>
          </a:p>
          <a:p>
            <a:r>
              <a:rPr lang="en-US" sz="2400" dirty="0" smtClean="0"/>
              <a:t>New Life Environmental Design Network</a:t>
            </a:r>
          </a:p>
          <a:p>
            <a:r>
              <a:rPr lang="en-US" sz="2400" dirty="0" err="1" smtClean="0"/>
              <a:t>Theobald</a:t>
            </a:r>
            <a:r>
              <a:rPr lang="en-US" sz="2400" dirty="0" smtClean="0"/>
              <a:t> Network</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Café Society</a:t>
            </a:r>
            <a:endParaRPr lang="en-US" dirty="0"/>
          </a:p>
        </p:txBody>
      </p:sp>
      <p:pic>
        <p:nvPicPr>
          <p:cNvPr id="4" name="Content Placeholder 3" descr="livingroom.jpg"/>
          <p:cNvPicPr>
            <a:picLocks noGrp="1" noChangeAspect="1"/>
          </p:cNvPicPr>
          <p:nvPr>
            <p:ph idx="1"/>
          </p:nvPr>
        </p:nvPicPr>
        <p:blipFill>
          <a:blip r:embed="rId2"/>
          <a:srcRect l="-68354" r="-68354"/>
          <a:stretch>
            <a:fillRect/>
          </a:stretch>
        </p:blipFill>
        <p:spPr>
          <a:xfrm>
            <a:off x="-1981200" y="1447800"/>
            <a:ext cx="8229600" cy="4530725"/>
          </a:xfrm>
        </p:spPr>
      </p:pic>
      <p:sp>
        <p:nvSpPr>
          <p:cNvPr id="5" name="TextBox 4"/>
          <p:cNvSpPr txBox="1"/>
          <p:nvPr/>
        </p:nvSpPr>
        <p:spPr>
          <a:xfrm>
            <a:off x="4191000" y="1524000"/>
            <a:ext cx="4572000" cy="4824397"/>
          </a:xfrm>
          <a:prstGeom prst="rect">
            <a:avLst/>
          </a:prstGeom>
          <a:noFill/>
        </p:spPr>
        <p:txBody>
          <a:bodyPr wrap="square" rtlCol="0">
            <a:spAutoFit/>
          </a:bodyPr>
          <a:lstStyle/>
          <a:p>
            <a:pPr algn="l">
              <a:spcAft>
                <a:spcPts val="900"/>
              </a:spcAft>
            </a:pPr>
            <a:r>
              <a:rPr lang="en-US" sz="2400" b="1" u="sng" dirty="0" smtClean="0"/>
              <a:t>Café Contact Points Portland</a:t>
            </a:r>
          </a:p>
          <a:p>
            <a:pPr algn="l">
              <a:spcAft>
                <a:spcPts val="900"/>
              </a:spcAft>
            </a:pPr>
            <a:r>
              <a:rPr lang="en-US" sz="2400" dirty="0" err="1" smtClean="0"/>
              <a:t>Charix</a:t>
            </a:r>
            <a:endParaRPr lang="en-US" sz="2400" dirty="0" smtClean="0"/>
          </a:p>
          <a:p>
            <a:pPr algn="l">
              <a:spcAft>
                <a:spcPts val="900"/>
              </a:spcAft>
            </a:pPr>
            <a:r>
              <a:rPr lang="en-US" sz="2400" dirty="0" smtClean="0"/>
              <a:t>Agora</a:t>
            </a:r>
          </a:p>
          <a:p>
            <a:pPr algn="l">
              <a:spcAft>
                <a:spcPts val="900"/>
              </a:spcAft>
            </a:pPr>
            <a:r>
              <a:rPr lang="en-US" sz="2400" dirty="0" smtClean="0"/>
              <a:t>Contact Center</a:t>
            </a:r>
          </a:p>
          <a:p>
            <a:pPr algn="l">
              <a:spcAft>
                <a:spcPts val="900"/>
              </a:spcAft>
            </a:pPr>
            <a:r>
              <a:rPr lang="en-US" sz="2400" dirty="0" smtClean="0"/>
              <a:t>Centenary Wilbur Church</a:t>
            </a:r>
          </a:p>
          <a:p>
            <a:pPr algn="l">
              <a:spcAft>
                <a:spcPts val="900"/>
              </a:spcAft>
            </a:pPr>
            <a:r>
              <a:rPr lang="en-US" sz="2400" dirty="0" smtClean="0"/>
              <a:t>9</a:t>
            </a:r>
            <a:r>
              <a:rPr lang="en-US" sz="2400" baseline="30000" dirty="0" smtClean="0"/>
              <a:t>th</a:t>
            </a:r>
            <a:r>
              <a:rPr lang="en-US" sz="2400" dirty="0" smtClean="0"/>
              <a:t> Street Exit</a:t>
            </a:r>
          </a:p>
          <a:p>
            <a:pPr algn="l">
              <a:spcAft>
                <a:spcPts val="900"/>
              </a:spcAft>
            </a:pPr>
            <a:r>
              <a:rPr lang="en-US" sz="2400" dirty="0" smtClean="0"/>
              <a:t>Mountain Moving Café</a:t>
            </a:r>
          </a:p>
          <a:p>
            <a:pPr algn="l">
              <a:spcAft>
                <a:spcPts val="900"/>
              </a:spcAft>
            </a:pPr>
            <a:r>
              <a:rPr lang="en-US" sz="2400" dirty="0" smtClean="0"/>
              <a:t>Arbuckle Flat</a:t>
            </a:r>
          </a:p>
          <a:p>
            <a:pPr algn="l">
              <a:spcAft>
                <a:spcPts val="900"/>
              </a:spcAft>
            </a:pPr>
            <a:r>
              <a:rPr lang="en-US" sz="2400" dirty="0" smtClean="0"/>
              <a:t>Fairview Cafe</a:t>
            </a:r>
          </a:p>
          <a:p>
            <a:pPr algn="l">
              <a:spcAft>
                <a:spcPts val="900"/>
              </a:spcAft>
            </a:pPr>
            <a:endParaRPr lang="en-US" sz="2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4957537" y="1524000"/>
            <a:ext cx="4186463" cy="3416320"/>
          </a:xfrm>
          <a:prstGeom prst="rect">
            <a:avLst/>
          </a:prstGeom>
          <a:noFill/>
        </p:spPr>
        <p:txBody>
          <a:bodyPr wrap="square" rtlCol="0">
            <a:spAutoFit/>
          </a:bodyPr>
          <a:lstStyle/>
          <a:p>
            <a:pPr algn="l"/>
            <a:r>
              <a:rPr lang="en-US" dirty="0" smtClean="0"/>
              <a:t>Portland’s Drag Queen started the Café </a:t>
            </a:r>
            <a:r>
              <a:rPr lang="en-US" dirty="0" err="1" smtClean="0"/>
              <a:t>Expresso</a:t>
            </a:r>
            <a:r>
              <a:rPr lang="en-US" dirty="0" smtClean="0"/>
              <a:t> in the early 1960s</a:t>
            </a:r>
          </a:p>
          <a:p>
            <a:pPr algn="l"/>
            <a:endParaRPr lang="en-US" dirty="0" smtClean="0"/>
          </a:p>
          <a:p>
            <a:pPr algn="l"/>
            <a:r>
              <a:rPr lang="en-US" dirty="0" smtClean="0"/>
              <a:t>Bud Clark near by started the </a:t>
            </a:r>
            <a:r>
              <a:rPr lang="en-US" dirty="0" err="1" smtClean="0"/>
              <a:t>SpatenhausTavern</a:t>
            </a:r>
            <a:endParaRPr lang="en-US" dirty="0" smtClean="0"/>
          </a:p>
          <a:p>
            <a:pPr algn="l"/>
            <a:endParaRPr lang="en-US" dirty="0" smtClean="0"/>
          </a:p>
          <a:p>
            <a:pPr algn="l"/>
            <a:r>
              <a:rPr lang="en-US" dirty="0" smtClean="0"/>
              <a:t>In </a:t>
            </a:r>
            <a:r>
              <a:rPr lang="en-US" dirty="0" err="1" smtClean="0"/>
              <a:t>Sellwood</a:t>
            </a:r>
            <a:r>
              <a:rPr lang="en-US" dirty="0" smtClean="0"/>
              <a:t> The Folksinger Café was near the home of The Northern Branch of the Beat Poets, Gary Snyder,</a:t>
            </a:r>
          </a:p>
          <a:p>
            <a:pPr algn="l"/>
            <a:r>
              <a:rPr lang="en-US" dirty="0" smtClean="0"/>
              <a:t>Phillip Whalen, etc.</a:t>
            </a:r>
          </a:p>
          <a:p>
            <a:pPr algn="l"/>
            <a:endParaRPr lang="en-US" dirty="0" smtClean="0"/>
          </a:p>
          <a:p>
            <a:pPr algn="l"/>
            <a:endParaRPr lang="en-US" dirty="0" smtClean="0"/>
          </a:p>
        </p:txBody>
      </p:sp>
      <p:pic>
        <p:nvPicPr>
          <p:cNvPr id="7" name="Content Placeholder 6" descr="images-1.jpeg"/>
          <p:cNvPicPr>
            <a:picLocks noGrp="1" noChangeAspect="1"/>
          </p:cNvPicPr>
          <p:nvPr>
            <p:ph idx="1"/>
          </p:nvPr>
        </p:nvPicPr>
        <p:blipFill>
          <a:blip r:embed="rId2"/>
          <a:srcRect l="-71249" r="-71249"/>
          <a:stretch>
            <a:fillRect/>
          </a:stretch>
        </p:blipFill>
        <p:spPr>
          <a:xfrm>
            <a:off x="-2362200" y="685800"/>
            <a:ext cx="10242305" cy="5638800"/>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Gatherings</a:t>
            </a:r>
            <a:endParaRPr lang="en-US" dirty="0"/>
          </a:p>
        </p:txBody>
      </p:sp>
      <p:pic>
        <p:nvPicPr>
          <p:cNvPr id="4" name="Content Placeholder 3" descr="human_be-in_poster.jpg"/>
          <p:cNvPicPr>
            <a:picLocks noGrp="1" noChangeAspect="1"/>
          </p:cNvPicPr>
          <p:nvPr>
            <p:ph idx="1"/>
          </p:nvPr>
        </p:nvPicPr>
        <p:blipFill>
          <a:blip r:embed="rId2"/>
          <a:srcRect l="-96484" r="-96484"/>
          <a:stretch>
            <a:fillRect/>
          </a:stretch>
        </p:blipFill>
        <p:spPr>
          <a:xfrm>
            <a:off x="-2209800" y="1600200"/>
            <a:ext cx="8229600" cy="4530725"/>
          </a:xfrm>
        </p:spPr>
      </p:pic>
      <p:sp>
        <p:nvSpPr>
          <p:cNvPr id="6" name="TextBox 5"/>
          <p:cNvSpPr txBox="1"/>
          <p:nvPr/>
        </p:nvSpPr>
        <p:spPr>
          <a:xfrm>
            <a:off x="3810000" y="1676400"/>
            <a:ext cx="4191000" cy="2308324"/>
          </a:xfrm>
          <a:prstGeom prst="rect">
            <a:avLst/>
          </a:prstGeom>
          <a:noFill/>
        </p:spPr>
        <p:txBody>
          <a:bodyPr wrap="square" rtlCol="0">
            <a:spAutoFit/>
          </a:bodyPr>
          <a:lstStyle/>
          <a:p>
            <a:pPr algn="l"/>
            <a:r>
              <a:rPr lang="en-US" sz="2400" dirty="0" smtClean="0"/>
              <a:t>Bi-ins</a:t>
            </a:r>
          </a:p>
          <a:p>
            <a:pPr algn="l"/>
            <a:r>
              <a:rPr lang="en-US" sz="2400" dirty="0" smtClean="0"/>
              <a:t>Love-ins</a:t>
            </a:r>
          </a:p>
          <a:p>
            <a:pPr algn="l"/>
            <a:r>
              <a:rPr lang="en-US" sz="2400" dirty="0" smtClean="0"/>
              <a:t>Grateful Dead</a:t>
            </a:r>
          </a:p>
          <a:p>
            <a:pPr algn="l"/>
            <a:r>
              <a:rPr lang="en-US" sz="2400" dirty="0" smtClean="0"/>
              <a:t>Rainbow gathering</a:t>
            </a:r>
          </a:p>
          <a:p>
            <a:pPr algn="l"/>
            <a:r>
              <a:rPr lang="en-US" sz="2400" dirty="0" smtClean="0"/>
              <a:t>Quick City—prototype of Burning Man</a:t>
            </a:r>
            <a:endParaRPr lang="en-US" sz="24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Partial List of Gatherings</a:t>
            </a:r>
            <a:endParaRPr lang="en-US" sz="3600" dirty="0"/>
          </a:p>
        </p:txBody>
      </p:sp>
      <p:sp>
        <p:nvSpPr>
          <p:cNvPr id="3" name="Content Placeholder 2"/>
          <p:cNvSpPr>
            <a:spLocks noGrp="1"/>
          </p:cNvSpPr>
          <p:nvPr>
            <p:ph idx="1"/>
          </p:nvPr>
        </p:nvSpPr>
        <p:spPr/>
        <p:txBody>
          <a:bodyPr/>
          <a:lstStyle/>
          <a:p>
            <a:r>
              <a:rPr lang="en-US" sz="1200" dirty="0" smtClean="0"/>
              <a:t>1969--First Eugene Country Fair</a:t>
            </a:r>
          </a:p>
          <a:p>
            <a:r>
              <a:rPr lang="en-US" sz="1200" dirty="0" smtClean="0"/>
              <a:t>1972--Alternative life styles Festival, Portland</a:t>
            </a:r>
          </a:p>
          <a:p>
            <a:r>
              <a:rPr lang="en-US" sz="1200" dirty="0" smtClean="0"/>
              <a:t>1973--Global village conference, Olympia WA</a:t>
            </a:r>
          </a:p>
          <a:p>
            <a:r>
              <a:rPr lang="en-US" sz="1200" dirty="0" smtClean="0"/>
              <a:t>1974--Bend in the River, Bend, OR</a:t>
            </a:r>
          </a:p>
          <a:p>
            <a:r>
              <a:rPr lang="en-US" sz="1200" dirty="0" smtClean="0"/>
              <a:t>1974--Syncon, committee for the future, Portland</a:t>
            </a:r>
          </a:p>
          <a:p>
            <a:r>
              <a:rPr lang="en-US" sz="1200" dirty="0" smtClean="0"/>
              <a:t>1974--Alternative Agriculture conference, Ellensburg, WA</a:t>
            </a:r>
          </a:p>
          <a:p>
            <a:r>
              <a:rPr lang="en-US" sz="1200" dirty="0" smtClean="0"/>
              <a:t>1974—World Expo, Spokane, WA</a:t>
            </a:r>
          </a:p>
          <a:p>
            <a:r>
              <a:rPr lang="en-US" sz="1200" dirty="0" smtClean="0"/>
              <a:t>1975--Futures Fair, Bellingham, WA</a:t>
            </a:r>
          </a:p>
          <a:p>
            <a:r>
              <a:rPr lang="en-US" sz="1200" dirty="0" smtClean="0"/>
              <a:t>1975--Politics of Food and Land conference, Port Townsend</a:t>
            </a:r>
          </a:p>
          <a:p>
            <a:r>
              <a:rPr lang="en-US" sz="1200" dirty="0" smtClean="0"/>
              <a:t>1975--Com/Plex, communication conference, Bellingham, WA</a:t>
            </a:r>
          </a:p>
          <a:p>
            <a:r>
              <a:rPr lang="en-US" sz="1200" dirty="0" smtClean="0"/>
              <a:t>1975--Harvest and Barter Festival, Okanogan, WA</a:t>
            </a:r>
          </a:p>
          <a:p>
            <a:r>
              <a:rPr lang="en-US" sz="1200" dirty="0" smtClean="0"/>
              <a:t>1976--Community Strengths Conference</a:t>
            </a:r>
          </a:p>
          <a:p>
            <a:r>
              <a:rPr lang="en-US" sz="1200" dirty="0" smtClean="0"/>
              <a:t>1976--Leap Year conference, Portland</a:t>
            </a:r>
          </a:p>
          <a:p>
            <a:r>
              <a:rPr lang="en-US" sz="1200" dirty="0" smtClean="0"/>
              <a:t>1976--Tools for Transition conference, Seattle</a:t>
            </a:r>
          </a:p>
          <a:p>
            <a:r>
              <a:rPr lang="en-US" sz="1200" dirty="0" smtClean="0"/>
              <a:t>1976--UN conference on Habitat, Vancouver, BC</a:t>
            </a:r>
          </a:p>
          <a:p>
            <a:r>
              <a:rPr lang="en-US" sz="1200" dirty="0" smtClean="0"/>
              <a:t>1977--Equinox Gathering, Sandy, OR</a:t>
            </a:r>
          </a:p>
          <a:p>
            <a:r>
              <a:rPr lang="en-US" sz="1200" dirty="0" smtClean="0"/>
              <a:t>1977--Oregon Energy Fair, Portland</a:t>
            </a:r>
          </a:p>
          <a:p>
            <a:r>
              <a:rPr lang="en-US" sz="1200" dirty="0" smtClean="0"/>
              <a:t>1978--Women in Solar and appropriate technology Conference, Seattle</a:t>
            </a:r>
          </a:p>
          <a:p>
            <a:r>
              <a:rPr lang="en-US" sz="1200" dirty="0" smtClean="0"/>
              <a:t>1979--Come Unity Conference, Deadwood, OR</a:t>
            </a:r>
          </a:p>
          <a:p>
            <a:r>
              <a:rPr lang="en-US" sz="1200" dirty="0" smtClean="0"/>
              <a:t>1980--Women and Energy Conference, Portland</a:t>
            </a:r>
          </a:p>
          <a:p>
            <a:r>
              <a:rPr lang="en-US" sz="1200" dirty="0" smtClean="0"/>
              <a:t>1981--Permaculture conference, Portland OR</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Grown Library</a:t>
            </a:r>
            <a:endParaRPr lang="en-US" dirty="0"/>
          </a:p>
        </p:txBody>
      </p:sp>
      <p:pic>
        <p:nvPicPr>
          <p:cNvPr id="4" name="Content Placeholder 3" descr="homegrownLib.jpg"/>
          <p:cNvPicPr>
            <a:picLocks noGrp="1" noChangeAspect="1"/>
          </p:cNvPicPr>
          <p:nvPr>
            <p:ph idx="1"/>
          </p:nvPr>
        </p:nvPicPr>
        <p:blipFill>
          <a:blip r:embed="rId2"/>
          <a:srcRect l="-73750" r="-73750"/>
          <a:stretch>
            <a:fillRect/>
          </a:stretch>
        </p:blipFill>
        <p:spPr>
          <a:xfrm>
            <a:off x="-2438400" y="1295400"/>
            <a:ext cx="9550258" cy="5257800"/>
          </a:xfrm>
        </p:spPr>
      </p:pic>
      <p:sp>
        <p:nvSpPr>
          <p:cNvPr id="5" name="TextBox 4"/>
          <p:cNvSpPr txBox="1"/>
          <p:nvPr/>
        </p:nvSpPr>
        <p:spPr>
          <a:xfrm>
            <a:off x="4648200" y="1447800"/>
            <a:ext cx="3298800" cy="1938992"/>
          </a:xfrm>
          <a:prstGeom prst="rect">
            <a:avLst/>
          </a:prstGeom>
          <a:noFill/>
        </p:spPr>
        <p:txBody>
          <a:bodyPr wrap="none" rtlCol="0">
            <a:spAutoFit/>
          </a:bodyPr>
          <a:lstStyle/>
          <a:p>
            <a:pPr algn="l"/>
            <a:endParaRPr lang="en-US" sz="2400" dirty="0" smtClean="0"/>
          </a:p>
          <a:p>
            <a:pPr algn="l"/>
            <a:r>
              <a:rPr lang="en-US" sz="2400" dirty="0" smtClean="0"/>
              <a:t>Portland, Oregon 1972</a:t>
            </a:r>
          </a:p>
          <a:p>
            <a:pPr algn="l"/>
            <a:r>
              <a:rPr lang="en-US" sz="2400" dirty="0" smtClean="0"/>
              <a:t>Café</a:t>
            </a:r>
          </a:p>
          <a:p>
            <a:pPr algn="l"/>
            <a:r>
              <a:rPr lang="en-US" sz="2400" dirty="0" smtClean="0"/>
              <a:t>Community Novel</a:t>
            </a:r>
          </a:p>
          <a:p>
            <a:pPr algn="l"/>
            <a:r>
              <a:rPr lang="en-US" sz="2400" dirty="0" smtClean="0"/>
              <a:t>Fugitive literature</a:t>
            </a:r>
            <a:endParaRPr lang="en-US" sz="24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Scarce Information Generated Social Networks</a:t>
            </a:r>
            <a:endParaRPr lang="en-US" sz="3600" dirty="0"/>
          </a:p>
        </p:txBody>
      </p:sp>
      <p:pic>
        <p:nvPicPr>
          <p:cNvPr id="4" name="Content Placeholder 3" descr="gathering.pdf"/>
          <p:cNvPicPr>
            <a:picLocks noGrp="1" noChangeAspect="1"/>
          </p:cNvPicPr>
          <p:nvPr>
            <p:ph idx="1"/>
          </p:nvPr>
        </p:nvPicPr>
        <mc:AlternateContent>
          <mc:Choice xmlns:ma="http://schemas.microsoft.com/office/mac/drawingml/2008/main" Requires="ma">
            <p:blipFill>
              <a:blip r:embed="rId2"/>
              <a:srcRect l="-68892" r="-68892"/>
              <a:stretch>
                <a:fillRect/>
              </a:stretch>
            </p:blipFill>
          </mc:Choice>
          <mc:Fallback>
            <p:blipFill>
              <a:blip r:embed="rId3"/>
              <a:srcRect l="-68892" r="-68892"/>
              <a:stretch>
                <a:fillRect/>
              </a:stretch>
            </p:blipFill>
          </mc:Fallback>
        </mc:AlternateConten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People to People Directories</a:t>
            </a:r>
            <a:endParaRPr lang="en-US" sz="3600" dirty="0"/>
          </a:p>
        </p:txBody>
      </p:sp>
      <p:pic>
        <p:nvPicPr>
          <p:cNvPr id="4" name="Content Placeholder 3" descr="peoplepeople2.jpg"/>
          <p:cNvPicPr>
            <a:picLocks noGrp="1" noChangeAspect="1"/>
          </p:cNvPicPr>
          <p:nvPr>
            <p:ph idx="1"/>
          </p:nvPr>
        </p:nvPicPr>
        <p:blipFill>
          <a:blip r:embed="rId2"/>
          <a:srcRect l="-68643" r="-68643"/>
          <a:stretch>
            <a:fillRect/>
          </a:stretch>
        </p:blipFill>
        <p:spPr/>
      </p:pic>
      <p:sp>
        <p:nvSpPr>
          <p:cNvPr id="5" name="TextBox 4"/>
          <p:cNvSpPr txBox="1"/>
          <p:nvPr/>
        </p:nvSpPr>
        <p:spPr>
          <a:xfrm>
            <a:off x="6271385" y="1676400"/>
            <a:ext cx="1762021" cy="954107"/>
          </a:xfrm>
          <a:prstGeom prst="rect">
            <a:avLst/>
          </a:prstGeom>
          <a:noFill/>
        </p:spPr>
        <p:txBody>
          <a:bodyPr wrap="none" rtlCol="0">
            <a:spAutoFit/>
          </a:bodyPr>
          <a:lstStyle/>
          <a:p>
            <a:r>
              <a:rPr lang="en-US" sz="2800" dirty="0" smtClean="0"/>
              <a:t>Hardcopy</a:t>
            </a:r>
          </a:p>
          <a:p>
            <a:r>
              <a:rPr lang="en-US" sz="2800" dirty="0" err="1" smtClean="0"/>
              <a:t>Facebook</a:t>
            </a:r>
            <a:endParaRPr lang="en-US" sz="28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Sustainability</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dirty="0"/>
              <a:t>The Oregon</a:t>
            </a:r>
            <a:r>
              <a:rPr lang="en-US" dirty="0" smtClean="0"/>
              <a:t> Story</a:t>
            </a:r>
            <a:endParaRPr lang="en-US" dirty="0"/>
          </a:p>
        </p:txBody>
      </p:sp>
      <p:sp>
        <p:nvSpPr>
          <p:cNvPr id="429059" name="Rectangle 3"/>
          <p:cNvSpPr>
            <a:spLocks noGrp="1" noChangeArrowheads="1"/>
          </p:cNvSpPr>
          <p:nvPr>
            <p:ph type="body" idx="1"/>
          </p:nvPr>
        </p:nvSpPr>
        <p:spPr/>
        <p:txBody>
          <a:bodyPr/>
          <a:lstStyle/>
          <a:p>
            <a:pPr>
              <a:lnSpc>
                <a:spcPct val="90000"/>
              </a:lnSpc>
            </a:pPr>
            <a:r>
              <a:rPr lang="en-US" sz="2800" dirty="0"/>
              <a:t>Oregon in the 1840s was the “fabled land of promise.” The settlers firmly believed they were on a mission to tame the wilderness</a:t>
            </a:r>
          </a:p>
          <a:p>
            <a:pPr>
              <a:lnSpc>
                <a:spcPct val="90000"/>
              </a:lnSpc>
            </a:pPr>
            <a:r>
              <a:rPr lang="en-US" sz="2800" dirty="0"/>
              <a:t>A Vancouver </a:t>
            </a:r>
            <a:r>
              <a:rPr lang="en-US" sz="2800" dirty="0" err="1"/>
              <a:t>wa</a:t>
            </a:r>
            <a:r>
              <a:rPr lang="en-US" sz="2800" dirty="0"/>
              <a:t>. Paper in 1853, “the western coast is to be peopled; the treasures of her forests her rich soils, are to be developed for the expansion of civilization.”</a:t>
            </a:r>
          </a:p>
          <a:p>
            <a:pPr>
              <a:lnSpc>
                <a:spcPct val="90000"/>
              </a:lnSpc>
            </a:pPr>
            <a:r>
              <a:rPr lang="en-US" sz="2800" dirty="0"/>
              <a:t>They saw a valley that was burned by the natives every fall, debris-filled rivers and a landscape so pockmarked with wetlands and seeps that</a:t>
            </a:r>
            <a:r>
              <a:rPr lang="en-US" sz="2800" dirty="0" smtClean="0"/>
              <a:t> north </a:t>
            </a:r>
            <a:r>
              <a:rPr lang="en-US" sz="2800" dirty="0"/>
              <a:t>of Eugene</a:t>
            </a:r>
            <a:r>
              <a:rPr lang="en-US" sz="2800" dirty="0" smtClean="0"/>
              <a:t> one could canoe </a:t>
            </a:r>
            <a:r>
              <a:rPr lang="en-US" sz="2800" dirty="0"/>
              <a:t>from east to west.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INTRODUCTION</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Utopian Societies</a:t>
            </a:r>
            <a:endParaRPr lang="en-US" dirty="0"/>
          </a:p>
        </p:txBody>
      </p:sp>
      <p:sp>
        <p:nvSpPr>
          <p:cNvPr id="3" name="Content Placeholder 2"/>
          <p:cNvSpPr>
            <a:spLocks noGrp="1"/>
          </p:cNvSpPr>
          <p:nvPr>
            <p:ph idx="1"/>
          </p:nvPr>
        </p:nvSpPr>
        <p:spPr/>
        <p:txBody>
          <a:bodyPr/>
          <a:lstStyle/>
          <a:p>
            <a:r>
              <a:rPr lang="en-US" sz="2400" dirty="0" smtClean="0"/>
              <a:t>The New York Times reporter was baffled by the new  inhabitants on the land.  They had carved out homes inside cedar stumps, grew all their own food, made their clothes, and had tolerance for aberrant behavior.  the reporter noted at one point a strange bearded man crawling through a pumpkin patch.  His guide nonchalantly said That's john he likes to carve poems on the pumpkins.  he's harmless.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sz="3200"/>
              <a:t>The Land of Plentiful Resources</a:t>
            </a:r>
            <a:endParaRPr lang="en-US"/>
          </a:p>
        </p:txBody>
      </p:sp>
      <p:sp>
        <p:nvSpPr>
          <p:cNvPr id="396291" name="Rectangle 3"/>
          <p:cNvSpPr>
            <a:spLocks noGrp="1" noChangeArrowheads="1"/>
          </p:cNvSpPr>
          <p:nvPr>
            <p:ph type="body" idx="1"/>
          </p:nvPr>
        </p:nvSpPr>
        <p:spPr/>
        <p:txBody>
          <a:bodyPr/>
          <a:lstStyle/>
          <a:p>
            <a:pPr>
              <a:lnSpc>
                <a:spcPct val="90000"/>
              </a:lnSpc>
            </a:pPr>
            <a:r>
              <a:rPr lang="en-US" sz="2800"/>
              <a:t>In 1938, in Our Promised Land, Richard Neuberger described the Northwest as “a place where men out of work and men who are hungry and…bitter and…homeless could find jobs if political leaders awoke to the region’s vast treasure trove of resources.”  He welcomed the arrival of “eastern slum dwellers and middle western drought refugees,” without them “most of the one hundred fourteen billion sleeping kilowatt-hours in the Columbia River watershed will be useless.”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r>
              <a:rPr lang="en-US"/>
              <a:t>Geographical Judo</a:t>
            </a:r>
          </a:p>
        </p:txBody>
      </p:sp>
      <p:sp>
        <p:nvSpPr>
          <p:cNvPr id="435203" name="Rectangle 3"/>
          <p:cNvSpPr>
            <a:spLocks noGrp="1" noChangeArrowheads="1"/>
          </p:cNvSpPr>
          <p:nvPr>
            <p:ph type="body" idx="1"/>
          </p:nvPr>
        </p:nvSpPr>
        <p:spPr/>
        <p:txBody>
          <a:bodyPr/>
          <a:lstStyle/>
          <a:p>
            <a:r>
              <a:rPr lang="en-US"/>
              <a:t>Time magazine in 1951 looked at the Corps of Engineer projects, saying they reflected how we would be able to expand almost indefinitely within its present boundaries…that they had made rivers “behave” and accomplished …”geographical judo.”</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Changing the Dominate Cultural Narrative</a:t>
            </a:r>
            <a:endParaRPr lang="en-US" sz="3600" dirty="0"/>
          </a:p>
        </p:txBody>
      </p:sp>
      <p:pic>
        <p:nvPicPr>
          <p:cNvPr id="117763" name="Content Placeholder 3" descr="images.jpeg"/>
          <p:cNvPicPr>
            <a:picLocks noGrp="1" noChangeAspect="1"/>
          </p:cNvPicPr>
          <p:nvPr>
            <p:ph idx="1"/>
          </p:nvPr>
        </p:nvPicPr>
        <p:blipFill>
          <a:blip r:embed="rId2"/>
          <a:srcRect l="-12901" r="-12901"/>
          <a:stretch>
            <a:fillRect/>
          </a:stretch>
        </p:blipFill>
        <p:spPr>
          <a:xfrm>
            <a:off x="-304800" y="1524000"/>
            <a:ext cx="4983163" cy="2743200"/>
          </a:xfrm>
        </p:spPr>
      </p:pic>
      <p:pic>
        <p:nvPicPr>
          <p:cNvPr id="117764" name="Picture 4" descr="images-1.jpeg"/>
          <p:cNvPicPr>
            <a:picLocks noChangeAspect="1"/>
          </p:cNvPicPr>
          <p:nvPr/>
        </p:nvPicPr>
        <p:blipFill>
          <a:blip r:embed="rId3"/>
          <a:srcRect/>
          <a:stretch>
            <a:fillRect/>
          </a:stretch>
        </p:blipFill>
        <p:spPr bwMode="auto">
          <a:xfrm>
            <a:off x="4191000" y="3429000"/>
            <a:ext cx="4538663" cy="3048000"/>
          </a:xfrm>
          <a:prstGeom prst="rect">
            <a:avLst/>
          </a:prstGeom>
          <a:noFill/>
          <a:ln w="9525">
            <a:noFill/>
            <a:miter lim="800000"/>
            <a:headEnd/>
            <a:tailEnd/>
          </a:ln>
        </p:spPr>
      </p:pic>
      <p:sp>
        <p:nvSpPr>
          <p:cNvPr id="117765" name="TextBox 5"/>
          <p:cNvSpPr txBox="1">
            <a:spLocks noChangeArrowheads="1"/>
          </p:cNvSpPr>
          <p:nvPr/>
        </p:nvSpPr>
        <p:spPr bwMode="auto">
          <a:xfrm>
            <a:off x="4191000" y="1905000"/>
            <a:ext cx="4695825" cy="954088"/>
          </a:xfrm>
          <a:prstGeom prst="rect">
            <a:avLst/>
          </a:prstGeom>
          <a:noFill/>
          <a:ln w="9525">
            <a:noFill/>
            <a:miter lim="800000"/>
            <a:headEnd/>
            <a:tailEnd/>
          </a:ln>
        </p:spPr>
        <p:txBody>
          <a:bodyPr wrap="none">
            <a:prstTxWarp prst="textNoShape">
              <a:avLst/>
            </a:prstTxWarp>
            <a:spAutoFit/>
          </a:bodyPr>
          <a:lstStyle/>
          <a:p>
            <a:r>
              <a:rPr lang="en-US" sz="2800" dirty="0"/>
              <a:t>Learning to work with nature</a:t>
            </a:r>
          </a:p>
          <a:p>
            <a:r>
              <a:rPr lang="en-US" sz="2800" dirty="0"/>
              <a:t>Or overcoming it</a:t>
            </a:r>
          </a:p>
        </p:txBody>
      </p:sp>
      <p:sp>
        <p:nvSpPr>
          <p:cNvPr id="117766" name="TextBox 6"/>
          <p:cNvSpPr txBox="1">
            <a:spLocks noChangeArrowheads="1"/>
          </p:cNvSpPr>
          <p:nvPr/>
        </p:nvSpPr>
        <p:spPr bwMode="auto">
          <a:xfrm>
            <a:off x="2286000" y="5791200"/>
            <a:ext cx="1762125" cy="646113"/>
          </a:xfrm>
          <a:prstGeom prst="rect">
            <a:avLst/>
          </a:prstGeom>
          <a:noFill/>
          <a:ln w="9525">
            <a:noFill/>
            <a:miter lim="800000"/>
            <a:headEnd/>
            <a:tailEnd/>
          </a:ln>
        </p:spPr>
        <p:txBody>
          <a:bodyPr wrap="none">
            <a:prstTxWarp prst="textNoShape">
              <a:avLst/>
            </a:prstTxWarp>
            <a:spAutoFit/>
          </a:bodyPr>
          <a:lstStyle/>
          <a:p>
            <a:r>
              <a:rPr lang="en-US" dirty="0"/>
              <a:t>Celilo Falls and</a:t>
            </a:r>
          </a:p>
          <a:p>
            <a:r>
              <a:rPr lang="en-US" dirty="0"/>
              <a:t>Bonneville dam</a:t>
            </a:r>
          </a:p>
        </p:txBody>
      </p:sp>
      <p:sp>
        <p:nvSpPr>
          <p:cNvPr id="117767" name="TextBox 7"/>
          <p:cNvSpPr txBox="1">
            <a:spLocks noChangeArrowheads="1"/>
          </p:cNvSpPr>
          <p:nvPr/>
        </p:nvSpPr>
        <p:spPr bwMode="auto">
          <a:xfrm>
            <a:off x="685800" y="4343400"/>
            <a:ext cx="2955925" cy="646113"/>
          </a:xfrm>
          <a:prstGeom prst="rect">
            <a:avLst/>
          </a:prstGeom>
          <a:noFill/>
          <a:ln w="9525">
            <a:noFill/>
            <a:miter lim="800000"/>
            <a:headEnd/>
            <a:tailEnd/>
          </a:ln>
        </p:spPr>
        <p:txBody>
          <a:bodyPr wrap="none">
            <a:prstTxWarp prst="textNoShape">
              <a:avLst/>
            </a:prstTxWarp>
            <a:spAutoFit/>
          </a:bodyPr>
          <a:lstStyle/>
          <a:p>
            <a:r>
              <a:rPr lang="en-US" dirty="0"/>
              <a:t>Learning from the Natives</a:t>
            </a:r>
          </a:p>
          <a:p>
            <a:r>
              <a:rPr lang="en-US" dirty="0"/>
              <a:t>Before arrival of steamboat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t>Crying in the Wind</a:t>
            </a:r>
          </a:p>
        </p:txBody>
      </p:sp>
      <p:sp>
        <p:nvSpPr>
          <p:cNvPr id="397315" name="Rectangle 3"/>
          <p:cNvSpPr>
            <a:spLocks noGrp="1" noChangeArrowheads="1"/>
          </p:cNvSpPr>
          <p:nvPr>
            <p:ph type="body" idx="1"/>
          </p:nvPr>
        </p:nvSpPr>
        <p:spPr/>
        <p:txBody>
          <a:bodyPr/>
          <a:lstStyle/>
          <a:p>
            <a:pPr>
              <a:lnSpc>
                <a:spcPct val="90000"/>
              </a:lnSpc>
            </a:pPr>
            <a:r>
              <a:rPr lang="en-US" sz="2800"/>
              <a:t>William L. Finley, spoke out against the exploitation of Columbia and Willamette Rivers, detractors referred to him as a Worshipful devotee of fish.” (1939)</a:t>
            </a:r>
          </a:p>
          <a:p>
            <a:pPr>
              <a:lnSpc>
                <a:spcPct val="90000"/>
              </a:lnSpc>
            </a:pPr>
            <a:r>
              <a:rPr lang="en-US" sz="2800"/>
              <a:t>Steward Holbrook pondered the implications of a “second new Jersey here among the tall firs and the cattle ranges.” (1948)</a:t>
            </a:r>
          </a:p>
          <a:p>
            <a:pPr>
              <a:lnSpc>
                <a:spcPct val="90000"/>
              </a:lnSpc>
            </a:pPr>
            <a:r>
              <a:rPr lang="en-US" sz="2800"/>
              <a:t>H.L. Davis recoiled from the prospect of “overgrown towns…leveled forests and stopped up creeks.”  He saw a “swarm of stucco supermarkets..real estate offices drive in move theatres, country-club residence subdivisions (1959).”</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a:t>Eager as a Beaver</a:t>
            </a:r>
          </a:p>
        </p:txBody>
      </p:sp>
      <p:sp>
        <p:nvSpPr>
          <p:cNvPr id="399363" name="Rectangle 3"/>
          <p:cNvSpPr>
            <a:spLocks noGrp="1" noChangeArrowheads="1"/>
          </p:cNvSpPr>
          <p:nvPr>
            <p:ph type="body" idx="1"/>
          </p:nvPr>
        </p:nvSpPr>
        <p:spPr/>
        <p:txBody>
          <a:bodyPr/>
          <a:lstStyle/>
          <a:p>
            <a:pPr algn="ctr"/>
            <a:r>
              <a:rPr lang="en-US"/>
              <a:t>Mark Hatfield elected as governor in 1958 with strong economic development stand</a:t>
            </a:r>
          </a:p>
          <a:p>
            <a:r>
              <a:rPr lang="en-US"/>
              <a:t>Hatfield said, “should Oregon, the Beaver state, be as eager and industrious as its nickname implies, or should the state settle back in its scenic splendor and let the world pass by.”</a:t>
            </a:r>
          </a:p>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r>
              <a:rPr lang="en-US" sz="3600" dirty="0"/>
              <a:t>State of</a:t>
            </a:r>
            <a:r>
              <a:rPr lang="en-US" sz="3600" dirty="0" smtClean="0"/>
              <a:t> Environmental Infrastructure </a:t>
            </a:r>
            <a:r>
              <a:rPr lang="en-US" sz="3600" dirty="0"/>
              <a:t>(1950s)</a:t>
            </a:r>
            <a:endParaRPr lang="en-US" dirty="0"/>
          </a:p>
        </p:txBody>
      </p:sp>
      <p:sp>
        <p:nvSpPr>
          <p:cNvPr id="401411" name="Rectangle 3"/>
          <p:cNvSpPr>
            <a:spLocks noGrp="1" noChangeArrowheads="1"/>
          </p:cNvSpPr>
          <p:nvPr>
            <p:ph type="body" idx="1"/>
          </p:nvPr>
        </p:nvSpPr>
        <p:spPr/>
        <p:txBody>
          <a:bodyPr/>
          <a:lstStyle/>
          <a:p>
            <a:pPr>
              <a:lnSpc>
                <a:spcPct val="90000"/>
              </a:lnSpc>
            </a:pPr>
            <a:r>
              <a:rPr lang="en-US" sz="2800"/>
              <a:t>In 1960 only a handful of environmental organizations: Audubon, Izaak Walton League, Federation of Outdoor Clubs, Mazamas, and Oregon Wildlife Federation</a:t>
            </a:r>
          </a:p>
          <a:p>
            <a:pPr>
              <a:lnSpc>
                <a:spcPct val="90000"/>
              </a:lnSpc>
            </a:pPr>
            <a:r>
              <a:rPr lang="en-US" sz="2800"/>
              <a:t>League of Women Voters campaigned for clean air act, early 1950s</a:t>
            </a:r>
          </a:p>
          <a:p>
            <a:pPr>
              <a:lnSpc>
                <a:spcPct val="90000"/>
              </a:lnSpc>
            </a:pPr>
            <a:r>
              <a:rPr lang="en-US" sz="2800"/>
              <a:t>SMOG was something that happened in LA, although in 1958 Portland created the Air Quality Advisory Committee</a:t>
            </a:r>
          </a:p>
          <a:p>
            <a:pPr>
              <a:lnSpc>
                <a:spcPct val="90000"/>
              </a:lnSpc>
            </a:pPr>
            <a:r>
              <a:rPr lang="en-US" sz="2800"/>
              <a:t>Issue that galvanized broadest civic interest in the 1950s in Portland was the preservation of Forest Park</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r>
              <a:rPr lang="en-US"/>
              <a:t>Nationally</a:t>
            </a:r>
          </a:p>
        </p:txBody>
      </p:sp>
      <p:sp>
        <p:nvSpPr>
          <p:cNvPr id="404483" name="Rectangle 3"/>
          <p:cNvSpPr>
            <a:spLocks noGrp="1" noChangeArrowheads="1"/>
          </p:cNvSpPr>
          <p:nvPr>
            <p:ph type="body" idx="1"/>
          </p:nvPr>
        </p:nvSpPr>
        <p:spPr/>
        <p:txBody>
          <a:bodyPr/>
          <a:lstStyle/>
          <a:p>
            <a:r>
              <a:rPr lang="en-US"/>
              <a:t>1962--Silent Spring, Rachel Carson</a:t>
            </a:r>
          </a:p>
          <a:p>
            <a:r>
              <a:rPr lang="en-US"/>
              <a:t>1965--Federal Clean Water Act 1965</a:t>
            </a:r>
          </a:p>
          <a:p>
            <a:r>
              <a:rPr lang="en-US"/>
              <a:t>1969--National Environmental Policy Act</a:t>
            </a:r>
          </a:p>
          <a:p>
            <a:r>
              <a:rPr lang="en-US"/>
              <a:t>1969--First Earth Day</a:t>
            </a:r>
          </a:p>
          <a:p>
            <a:r>
              <a:rPr lang="en-US"/>
              <a:t>1970--EPA</a:t>
            </a:r>
          </a:p>
          <a:p>
            <a:r>
              <a:rPr lang="en-US"/>
              <a:t>1974--OPAC, Oil Embargo</a:t>
            </a:r>
          </a:p>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a:t>Pollution in Paradise</a:t>
            </a:r>
          </a:p>
        </p:txBody>
      </p:sp>
      <p:sp>
        <p:nvSpPr>
          <p:cNvPr id="403459" name="Rectangle 3"/>
          <p:cNvSpPr>
            <a:spLocks noGrp="1" noChangeArrowheads="1"/>
          </p:cNvSpPr>
          <p:nvPr>
            <p:ph type="body" idx="1"/>
          </p:nvPr>
        </p:nvSpPr>
        <p:spPr/>
        <p:txBody>
          <a:bodyPr/>
          <a:lstStyle/>
          <a:p>
            <a:r>
              <a:rPr lang="en-US" sz="2800"/>
              <a:t>In 1962, a newscaster for KGW-TV, Tom McCall, produced an hour-long documentary film titled “Pollution in Paradise.</a:t>
            </a:r>
          </a:p>
          <a:p>
            <a:r>
              <a:rPr lang="en-US" sz="2800"/>
              <a:t>The film began with “no part of America retains more of Nature’s original works than the state of Oregon, a paradise for those who treasure the unspoiled in sight, in smell, in sound…but who are these foul strangers in Oregon’s paradise?”</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t>Late 1960s: Oregon</a:t>
            </a:r>
          </a:p>
        </p:txBody>
      </p:sp>
      <p:sp>
        <p:nvSpPr>
          <p:cNvPr id="406531" name="Rectangle 3"/>
          <p:cNvSpPr>
            <a:spLocks noGrp="1" noChangeArrowheads="1"/>
          </p:cNvSpPr>
          <p:nvPr>
            <p:ph type="body" idx="1"/>
          </p:nvPr>
        </p:nvSpPr>
        <p:spPr/>
        <p:txBody>
          <a:bodyPr/>
          <a:lstStyle/>
          <a:p>
            <a:r>
              <a:rPr lang="en-US" sz="2800"/>
              <a:t>Population growing</a:t>
            </a:r>
          </a:p>
          <a:p>
            <a:r>
              <a:rPr lang="en-US" sz="2800"/>
              <a:t>Air and water pollution increasing</a:t>
            </a:r>
          </a:p>
          <a:p>
            <a:r>
              <a:rPr lang="en-US" sz="2800"/>
              <a:t>Tom McCall elected as governor, issued his famous statement against the “human tidal wave of migration,” and his entry, “Please come visit us in Oregon again and again.  But for heaven’s sake, don’t come here to live.”</a:t>
            </a:r>
          </a:p>
          <a:p>
            <a:r>
              <a:rPr lang="en-US" sz="2800"/>
              <a:t>McCall becomes spokesman for limits to growth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p:txBody>
          <a:bodyPr/>
          <a:lstStyle/>
          <a:p>
            <a:pPr>
              <a:defRPr/>
            </a:pPr>
            <a:r>
              <a:rPr lang="en-US" sz="3600" dirty="0" smtClean="0"/>
              <a:t>Portland’s Sustainability Story</a:t>
            </a:r>
            <a:endParaRPr lang="en-US" sz="3600" dirty="0"/>
          </a:p>
        </p:txBody>
      </p:sp>
      <p:sp>
        <p:nvSpPr>
          <p:cNvPr id="681987" name="Rectangle 3"/>
          <p:cNvSpPr>
            <a:spLocks noGrp="1" noChangeArrowheads="1"/>
          </p:cNvSpPr>
          <p:nvPr>
            <p:ph type="body" idx="1"/>
          </p:nvPr>
        </p:nvSpPr>
        <p:spPr/>
        <p:txBody>
          <a:bodyPr/>
          <a:lstStyle/>
          <a:p>
            <a:pPr>
              <a:defRPr/>
            </a:pPr>
            <a:r>
              <a:rPr lang="en-US">
                <a:latin typeface="Bookman Old Style" charset="0"/>
              </a:rPr>
              <a:t>“The role of sustainability in the city (Portland, Oregon) oozes out of every ounce of the city’s government operations, and affects the way the government is organized and functions.”(Portney)</a:t>
            </a:r>
          </a:p>
          <a:p>
            <a:pPr>
              <a:buFont typeface="Wingdings" charset="2"/>
              <a:buNone/>
              <a:defRPr/>
            </a:pPr>
            <a:endParaRPr lang="en-US">
              <a:latin typeface="Bookman Old Style" charset="0"/>
            </a:endParaRPr>
          </a:p>
          <a:p>
            <a:pPr>
              <a:defRPr/>
            </a:pP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a:t>Stages of Environmentalism</a:t>
            </a:r>
          </a:p>
        </p:txBody>
      </p:sp>
      <p:sp>
        <p:nvSpPr>
          <p:cNvPr id="405507" name="Rectangle 3"/>
          <p:cNvSpPr>
            <a:spLocks noGrp="1" noChangeArrowheads="1"/>
          </p:cNvSpPr>
          <p:nvPr>
            <p:ph type="body" idx="1"/>
          </p:nvPr>
        </p:nvSpPr>
        <p:spPr/>
        <p:txBody>
          <a:bodyPr/>
          <a:lstStyle/>
          <a:p>
            <a:pPr>
              <a:lnSpc>
                <a:spcPct val="90000"/>
              </a:lnSpc>
            </a:pPr>
            <a:r>
              <a:rPr lang="en-US" sz="2800"/>
              <a:t>Pre-Earth Day: from grassroots to citizen interest groups</a:t>
            </a:r>
          </a:p>
          <a:p>
            <a:pPr>
              <a:lnSpc>
                <a:spcPct val="90000"/>
              </a:lnSpc>
            </a:pPr>
            <a:r>
              <a:rPr lang="en-US" sz="2800"/>
              <a:t>Small is Beautiful period between about 1968—1984</a:t>
            </a:r>
          </a:p>
          <a:p>
            <a:pPr>
              <a:lnSpc>
                <a:spcPct val="90000"/>
              </a:lnSpc>
            </a:pPr>
            <a:r>
              <a:rPr lang="en-US" sz="2800"/>
              <a:t>Steady state period from about 1981--1990</a:t>
            </a:r>
          </a:p>
          <a:p>
            <a:pPr>
              <a:lnSpc>
                <a:spcPct val="90000"/>
              </a:lnSpc>
            </a:pPr>
            <a:r>
              <a:rPr lang="en-US" sz="2800"/>
              <a:t>The emergence of place based and civic environmental groups, 1985 to 2000 </a:t>
            </a:r>
          </a:p>
          <a:p>
            <a:pPr>
              <a:lnSpc>
                <a:spcPct val="90000"/>
              </a:lnSpc>
            </a:pPr>
            <a:r>
              <a:rPr lang="en-US" sz="2800"/>
              <a:t>Sustainability period from the early 1990s to the present</a:t>
            </a:r>
          </a:p>
          <a:p>
            <a:pPr>
              <a:lnSpc>
                <a:spcPct val="90000"/>
              </a:lnSpc>
            </a:pPr>
            <a:endParaRPr lang="en-US" sz="280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sz="3600"/>
              <a:t>First Wave Environmental Organizations</a:t>
            </a:r>
            <a:endParaRPr lang="en-US"/>
          </a:p>
        </p:txBody>
      </p:sp>
      <p:sp>
        <p:nvSpPr>
          <p:cNvPr id="410627" name="Rectangle 3"/>
          <p:cNvSpPr>
            <a:spLocks noGrp="1" noChangeArrowheads="1"/>
          </p:cNvSpPr>
          <p:nvPr>
            <p:ph type="body" idx="1"/>
          </p:nvPr>
        </p:nvSpPr>
        <p:spPr/>
        <p:txBody>
          <a:bodyPr/>
          <a:lstStyle/>
          <a:p>
            <a:pPr>
              <a:lnSpc>
                <a:spcPct val="90000"/>
              </a:lnSpc>
            </a:pPr>
            <a:r>
              <a:rPr lang="en-US" sz="2400"/>
              <a:t>The first wave of environmental groups coincided with the National environmental policy act in 1969, that requires citizen involvement in environmental impact assessments, the first Earth Day celebration also in 1969, and in Oregon with the enactment in 1973 of Senate Bill 100, Oregon’s State Land Use Laws</a:t>
            </a:r>
          </a:p>
          <a:p>
            <a:pPr>
              <a:lnSpc>
                <a:spcPct val="90000"/>
              </a:lnSpc>
            </a:pPr>
            <a:r>
              <a:rPr lang="en-US" sz="2400"/>
              <a:t>During this period, roughly from 1968 to 1975 some of Oregon’s older first wave environmental groups were created including the Oregon Environmental Council, 1000 Friends of Oregon, the Environmental Defense Center at Lewis and Clark College, Stop Oregon Liter and Vandalism, and OSPIRG.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457200" y="304800"/>
            <a:ext cx="8229600" cy="1139825"/>
          </a:xfrm>
        </p:spPr>
        <p:txBody>
          <a:bodyPr/>
          <a:lstStyle/>
          <a:p>
            <a:r>
              <a:rPr lang="en-US" sz="3600"/>
              <a:t>Populist Pluralism and Steady State of Civic Groups</a:t>
            </a:r>
            <a:endParaRPr lang="en-US"/>
          </a:p>
        </p:txBody>
      </p:sp>
      <p:sp>
        <p:nvSpPr>
          <p:cNvPr id="418819" name="Rectangle 3"/>
          <p:cNvSpPr>
            <a:spLocks noGrp="1" noChangeArrowheads="1"/>
          </p:cNvSpPr>
          <p:nvPr>
            <p:ph type="body" idx="1"/>
          </p:nvPr>
        </p:nvSpPr>
        <p:spPr/>
        <p:txBody>
          <a:bodyPr/>
          <a:lstStyle/>
          <a:p>
            <a:pPr>
              <a:lnSpc>
                <a:spcPct val="90000"/>
              </a:lnSpc>
            </a:pPr>
            <a:r>
              <a:rPr lang="en-US" sz="2800"/>
              <a:t>In terms of total number of environmental organizations, the period between 1972 and 1985, was a steady state.  In 1972 there were about 30 environmental organizations.  By 1985, 16 of those groups had died, while another 20 were born, so that between 1972 and 1985 there was only a net increase of 4 environmental organizations (37).  </a:t>
            </a:r>
          </a:p>
          <a:p>
            <a:pPr>
              <a:lnSpc>
                <a:spcPct val="90000"/>
              </a:lnSpc>
            </a:pPr>
            <a:r>
              <a:rPr lang="en-US" sz="2800"/>
              <a:t>Also, energy had become a central issue of the environmental movement, mostly in the form of the anti-nuclear power activism.</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dirty="0"/>
              <a:t>Civic </a:t>
            </a:r>
            <a:r>
              <a:rPr lang="en-US" dirty="0" smtClean="0"/>
              <a:t>Environmentalism—1980s and 1990s</a:t>
            </a:r>
            <a:endParaRPr lang="en-US" dirty="0"/>
          </a:p>
        </p:txBody>
      </p:sp>
      <p:sp>
        <p:nvSpPr>
          <p:cNvPr id="420867" name="Rectangle 3"/>
          <p:cNvSpPr>
            <a:spLocks noGrp="1" noChangeArrowheads="1"/>
          </p:cNvSpPr>
          <p:nvPr>
            <p:ph type="body" idx="1"/>
          </p:nvPr>
        </p:nvSpPr>
        <p:spPr/>
        <p:txBody>
          <a:bodyPr/>
          <a:lstStyle/>
          <a:p>
            <a:pPr>
              <a:lnSpc>
                <a:spcPct val="90000"/>
              </a:lnSpc>
            </a:pPr>
            <a:r>
              <a:rPr lang="en-US" sz="2400"/>
              <a:t>The next stage in the environmental movement in Portland began to take shape in the late 1980s and early 1990s.  While the mainstream environmental groups continued their work on air and water pollution and preservation of wilderness, smaller groups began to take shape that focused on specific places, “friends of” and watershed groups.   </a:t>
            </a:r>
          </a:p>
          <a:p>
            <a:pPr>
              <a:lnSpc>
                <a:spcPct val="90000"/>
              </a:lnSpc>
            </a:pPr>
            <a:r>
              <a:rPr lang="en-US" sz="2400"/>
              <a:t>Another unique characteristic of this new wave of environmental groups was their consideration of close to home issues:  country was brought into the city.  </a:t>
            </a:r>
          </a:p>
          <a:p>
            <a:pPr>
              <a:lnSpc>
                <a:spcPct val="90000"/>
              </a:lnSpc>
            </a:pPr>
            <a:r>
              <a:rPr lang="en-US" sz="2400"/>
              <a:t>In the Urban Natural Resource Directory published by Audubon Society of Portland in 1995, over 75 friends and watershed organizations were identified.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r>
              <a:rPr lang="en-US"/>
              <a:t>Growth of Environmental Organization, 1990s</a:t>
            </a:r>
          </a:p>
        </p:txBody>
      </p:sp>
      <p:sp>
        <p:nvSpPr>
          <p:cNvPr id="422915" name="Rectangle 3"/>
          <p:cNvSpPr>
            <a:spLocks noGrp="1" noChangeArrowheads="1"/>
          </p:cNvSpPr>
          <p:nvPr>
            <p:ph type="body" idx="1"/>
          </p:nvPr>
        </p:nvSpPr>
        <p:spPr/>
        <p:txBody>
          <a:bodyPr/>
          <a:lstStyle/>
          <a:p>
            <a:pPr>
              <a:lnSpc>
                <a:spcPct val="90000"/>
              </a:lnSpc>
            </a:pPr>
            <a:r>
              <a:rPr lang="en-US" sz="2600" dirty="0"/>
              <a:t>The tremendous growth of environmental groups from the late 1980s through the 1990s then can be traced to this global awareness of the interaction between previously separated fields of </a:t>
            </a:r>
            <a:r>
              <a:rPr lang="en-US" sz="2600" dirty="0" smtClean="0"/>
              <a:t>interest.  The Umbrella of Sustainability</a:t>
            </a:r>
          </a:p>
          <a:p>
            <a:pPr>
              <a:lnSpc>
                <a:spcPct val="90000"/>
              </a:lnSpc>
            </a:pPr>
            <a:r>
              <a:rPr lang="en-US" sz="2600" dirty="0" smtClean="0"/>
              <a:t>Explosion </a:t>
            </a:r>
            <a:r>
              <a:rPr lang="en-US" sz="2600" dirty="0"/>
              <a:t>of small groups working on micro-management of places and watersheds. </a:t>
            </a:r>
            <a:r>
              <a:rPr lang="en-US" sz="2600" dirty="0" smtClean="0"/>
              <a:t> </a:t>
            </a:r>
          </a:p>
          <a:p>
            <a:pPr>
              <a:lnSpc>
                <a:spcPct val="90000"/>
              </a:lnSpc>
            </a:pPr>
            <a:r>
              <a:rPr lang="en-US" sz="2600" dirty="0" smtClean="0"/>
              <a:t>A Higher </a:t>
            </a:r>
            <a:r>
              <a:rPr lang="en-US" sz="2600" dirty="0"/>
              <a:t>rate of stability among existing environmental groups,</a:t>
            </a:r>
            <a:r>
              <a:rPr lang="en-US" sz="2600" dirty="0" smtClean="0"/>
              <a:t> </a:t>
            </a:r>
          </a:p>
          <a:p>
            <a:pPr>
              <a:lnSpc>
                <a:spcPct val="90000"/>
              </a:lnSpc>
            </a:pPr>
            <a:r>
              <a:rPr lang="en-US" sz="2600" dirty="0" smtClean="0"/>
              <a:t>Portland </a:t>
            </a:r>
            <a:r>
              <a:rPr lang="en-US" sz="2600" dirty="0"/>
              <a:t>at the beginning of the twenty first century with a rich tapestry of environmental and sustainability groups</a:t>
            </a:r>
            <a:r>
              <a:rPr lang="en-US" sz="2600" dirty="0" smtClean="0"/>
              <a:t>. 350 organizations</a:t>
            </a:r>
            <a:endParaRPr lang="en-US" sz="26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r>
              <a:rPr lang="en-US" dirty="0"/>
              <a:t>Early National</a:t>
            </a:r>
            <a:r>
              <a:rPr lang="en-US" dirty="0" smtClean="0"/>
              <a:t> Sustainability Groups</a:t>
            </a:r>
            <a:endParaRPr lang="en-US" dirty="0"/>
          </a:p>
        </p:txBody>
      </p:sp>
      <p:sp>
        <p:nvSpPr>
          <p:cNvPr id="415747" name="Rectangle 3"/>
          <p:cNvSpPr>
            <a:spLocks noGrp="1" noChangeArrowheads="1"/>
          </p:cNvSpPr>
          <p:nvPr>
            <p:ph type="body" idx="1"/>
          </p:nvPr>
        </p:nvSpPr>
        <p:spPr/>
        <p:txBody>
          <a:bodyPr/>
          <a:lstStyle/>
          <a:p>
            <a:r>
              <a:rPr lang="en-US" sz="2400"/>
              <a:t>New Alchemy Institute</a:t>
            </a:r>
          </a:p>
          <a:p>
            <a:r>
              <a:rPr lang="en-US" sz="2400"/>
              <a:t>Farallones Institute</a:t>
            </a:r>
          </a:p>
          <a:p>
            <a:r>
              <a:rPr lang="en-US" sz="2400"/>
              <a:t>Institute for Local Self Reliance</a:t>
            </a:r>
          </a:p>
          <a:p>
            <a:r>
              <a:rPr lang="en-US" sz="2400"/>
              <a:t>Office of Appropriate Technology, State of California</a:t>
            </a:r>
          </a:p>
          <a:p>
            <a:r>
              <a:rPr lang="en-US" sz="2400"/>
              <a:t>Intermediate Technology, Menlo Park, CA</a:t>
            </a:r>
          </a:p>
          <a:p>
            <a:r>
              <a:rPr lang="en-US" sz="2400"/>
              <a:t>National Center for Appropriate Technology, Butte, MT</a:t>
            </a:r>
          </a:p>
          <a:p>
            <a:r>
              <a:rPr lang="en-US" sz="2400"/>
              <a:t>Intermediate Technology Development Group, London</a:t>
            </a:r>
          </a:p>
          <a:p>
            <a:r>
              <a:rPr lang="en-US" sz="2400"/>
              <a:t>Volunteers in Technical Assistance, MD</a:t>
            </a:r>
          </a:p>
          <a:p>
            <a:r>
              <a:rPr lang="en-US" sz="2400"/>
              <a:t>Tranet, Alexandria, VA</a:t>
            </a:r>
          </a:p>
          <a:p>
            <a:endParaRPr lang="en-US" sz="28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r>
              <a:rPr lang="en-US"/>
              <a:t>First Sustainability Groups</a:t>
            </a:r>
          </a:p>
        </p:txBody>
      </p:sp>
      <p:sp>
        <p:nvSpPr>
          <p:cNvPr id="412675" name="Rectangle 3"/>
          <p:cNvSpPr>
            <a:spLocks noGrp="1" noChangeArrowheads="1"/>
          </p:cNvSpPr>
          <p:nvPr>
            <p:ph type="body" idx="1"/>
          </p:nvPr>
        </p:nvSpPr>
        <p:spPr/>
        <p:txBody>
          <a:bodyPr/>
          <a:lstStyle/>
          <a:p>
            <a:pPr>
              <a:lnSpc>
                <a:spcPct val="90000"/>
              </a:lnSpc>
            </a:pPr>
            <a:r>
              <a:rPr lang="en-US" sz="2800"/>
              <a:t>Energetics Office, State of Oregon (1973)</a:t>
            </a:r>
          </a:p>
          <a:p>
            <a:pPr>
              <a:lnSpc>
                <a:spcPct val="90000"/>
              </a:lnSpc>
            </a:pPr>
            <a:r>
              <a:rPr lang="en-US" sz="2800"/>
              <a:t>Tilth--Alternative agriculture (1974)</a:t>
            </a:r>
          </a:p>
          <a:p>
            <a:pPr>
              <a:lnSpc>
                <a:spcPct val="90000"/>
              </a:lnSpc>
            </a:pPr>
            <a:r>
              <a:rPr lang="en-US" sz="2800"/>
              <a:t>Rain--Appropriate technology (1974)</a:t>
            </a:r>
          </a:p>
          <a:p>
            <a:pPr>
              <a:lnSpc>
                <a:spcPct val="90000"/>
              </a:lnSpc>
            </a:pPr>
            <a:r>
              <a:rPr lang="en-US" sz="2800"/>
              <a:t>Portland Sun--Solar Energy (1975)</a:t>
            </a:r>
          </a:p>
          <a:p>
            <a:pPr>
              <a:lnSpc>
                <a:spcPct val="90000"/>
              </a:lnSpc>
            </a:pPr>
            <a:r>
              <a:rPr lang="en-US" sz="2800"/>
              <a:t>National Center for Appropriate Technology (1976)</a:t>
            </a:r>
          </a:p>
          <a:p>
            <a:pPr>
              <a:lnSpc>
                <a:spcPct val="90000"/>
              </a:lnSpc>
            </a:pPr>
            <a:r>
              <a:rPr lang="en-US" sz="2800"/>
              <a:t>Oregon Appropriate Technology, Eugene (1978)</a:t>
            </a:r>
          </a:p>
          <a:p>
            <a:pPr>
              <a:lnSpc>
                <a:spcPct val="90000"/>
              </a:lnSpc>
            </a:pPr>
            <a:r>
              <a:rPr lang="en-US" sz="2800"/>
              <a:t>Appropriate Technology Program, State of Oregon (1978)</a:t>
            </a:r>
          </a:p>
          <a:p>
            <a:pPr>
              <a:lnSpc>
                <a:spcPct val="90000"/>
              </a:lnSpc>
            </a:pPr>
            <a:endParaRPr lang="en-US" sz="2800"/>
          </a:p>
          <a:p>
            <a:pPr>
              <a:lnSpc>
                <a:spcPct val="90000"/>
              </a:lnSpc>
            </a:pPr>
            <a:endParaRPr lang="en-US" sz="280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Yesterday’s Climate Change</a:t>
            </a:r>
            <a:r>
              <a:rPr lang="en-US" dirty="0" smtClean="0"/>
              <a:t> Driving Force</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images-2.jpeg"/>
          <p:cNvPicPr>
            <a:picLocks noChangeAspect="1"/>
          </p:cNvPicPr>
          <p:nvPr/>
        </p:nvPicPr>
        <p:blipFill>
          <a:blip r:embed="rId2"/>
          <a:srcRect l="-3314" r="-3314"/>
          <a:stretch>
            <a:fillRect/>
          </a:stretch>
        </p:blipFill>
        <p:spPr bwMode="black">
          <a:xfrm>
            <a:off x="457200" y="1600200"/>
            <a:ext cx="7612522" cy="4190999"/>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is Beautiful</a:t>
            </a:r>
            <a:br>
              <a:rPr lang="en-US" dirty="0" smtClean="0"/>
            </a:br>
            <a:r>
              <a:rPr lang="en-US" dirty="0" smtClean="0"/>
              <a:t>E.F. Schumacher</a:t>
            </a:r>
            <a:endParaRPr lang="en-US" dirty="0"/>
          </a:p>
        </p:txBody>
      </p:sp>
      <p:pic>
        <p:nvPicPr>
          <p:cNvPr id="6" name="Content Placeholder 5" descr="Unknown.jpeg"/>
          <p:cNvPicPr>
            <a:picLocks noGrp="1" noChangeAspect="1"/>
          </p:cNvPicPr>
          <p:nvPr>
            <p:ph idx="1"/>
          </p:nvPr>
        </p:nvPicPr>
        <p:blipFill>
          <a:blip r:embed="rId2"/>
          <a:srcRect l="-10218" r="-10218"/>
          <a:stretch>
            <a:fillRect/>
          </a:stretch>
        </p:blipFill>
        <p:spPr>
          <a:xfrm>
            <a:off x="2743200" y="1905000"/>
            <a:ext cx="5951610" cy="3276600"/>
          </a:xfrm>
        </p:spPr>
      </p:pic>
      <p:pic>
        <p:nvPicPr>
          <p:cNvPr id="8" name="Picture 7" descr="images.jpeg"/>
          <p:cNvPicPr>
            <a:picLocks noChangeAspect="1"/>
          </p:cNvPicPr>
          <p:nvPr/>
        </p:nvPicPr>
        <p:blipFill>
          <a:blip r:embed="rId3"/>
          <a:stretch>
            <a:fillRect/>
          </a:stretch>
        </p:blipFill>
        <p:spPr>
          <a:xfrm>
            <a:off x="381000" y="1676400"/>
            <a:ext cx="2311400" cy="3505200"/>
          </a:xfrm>
          <a:prstGeom prst="rect">
            <a:avLst/>
          </a:prstGeom>
        </p:spPr>
      </p:pic>
      <p:sp>
        <p:nvSpPr>
          <p:cNvPr id="9" name="TextBox 8"/>
          <p:cNvSpPr txBox="1"/>
          <p:nvPr/>
        </p:nvSpPr>
        <p:spPr>
          <a:xfrm>
            <a:off x="0" y="5410200"/>
            <a:ext cx="4777194" cy="1477328"/>
          </a:xfrm>
          <a:prstGeom prst="rect">
            <a:avLst/>
          </a:prstGeom>
          <a:noFill/>
        </p:spPr>
        <p:txBody>
          <a:bodyPr wrap="none" rtlCol="0">
            <a:spAutoFit/>
          </a:bodyPr>
          <a:lstStyle/>
          <a:p>
            <a:pPr algn="l"/>
            <a:r>
              <a:rPr lang="en-US" b="1" dirty="0" smtClean="0"/>
              <a:t>Intermediate Technology Group, </a:t>
            </a:r>
          </a:p>
          <a:p>
            <a:pPr algn="l"/>
            <a:r>
              <a:rPr lang="en-US" b="1" dirty="0" smtClean="0"/>
              <a:t>U.K. inspired by Schumacher begins 1965</a:t>
            </a:r>
          </a:p>
          <a:p>
            <a:pPr algn="l"/>
            <a:endParaRPr lang="en-US" dirty="0" smtClean="0"/>
          </a:p>
          <a:p>
            <a:pPr algn="l"/>
            <a:r>
              <a:rPr lang="en-US" b="1" dirty="0" smtClean="0"/>
              <a:t>Small is Beautiful published, 1973</a:t>
            </a:r>
            <a:endParaRPr lang="en-US" dirty="0" smtClean="0"/>
          </a:p>
          <a:p>
            <a:pPr algn="l"/>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0000"/>
                </a:solidFill>
              </a:rPr>
              <a:t>Other Touchstones</a:t>
            </a:r>
            <a:br>
              <a:rPr lang="en-US" i="1" dirty="0" smtClean="0">
                <a:solidFill>
                  <a:srgbClr val="FF0000"/>
                </a:solidFill>
              </a:rPr>
            </a:br>
            <a:r>
              <a:rPr lang="en-US" i="1" dirty="0" smtClean="0">
                <a:solidFill>
                  <a:srgbClr val="FF0000"/>
                </a:solidFill>
              </a:rPr>
              <a:t>MAYBE DO LATER ONE?</a:t>
            </a:r>
            <a:endParaRPr lang="en-US" i="1" dirty="0">
              <a:solidFill>
                <a:srgbClr val="FF0000"/>
              </a:solidFill>
            </a:endParaRPr>
          </a:p>
        </p:txBody>
      </p:sp>
      <p:sp>
        <p:nvSpPr>
          <p:cNvPr id="3" name="Content Placeholder 2"/>
          <p:cNvSpPr>
            <a:spLocks noGrp="1"/>
          </p:cNvSpPr>
          <p:nvPr>
            <p:ph idx="1"/>
          </p:nvPr>
        </p:nvSpPr>
        <p:spPr/>
        <p:txBody>
          <a:bodyPr/>
          <a:lstStyle/>
          <a:p>
            <a:r>
              <a:rPr lang="en-US" dirty="0" smtClean="0"/>
              <a:t>Club of Rome, Limits to Growth</a:t>
            </a:r>
          </a:p>
          <a:p>
            <a:r>
              <a:rPr lang="en-US" dirty="0" smtClean="0"/>
              <a:t>Carrying Capacity, </a:t>
            </a:r>
          </a:p>
          <a:p>
            <a:r>
              <a:rPr lang="en-US" dirty="0" err="1" smtClean="0"/>
              <a:t>Energetics</a:t>
            </a:r>
            <a:r>
              <a:rPr lang="en-US" dirty="0" smtClean="0"/>
              <a:t>, Eugene Odem</a:t>
            </a:r>
          </a:p>
          <a:p>
            <a:r>
              <a:rPr lang="en-US" dirty="0" smtClean="0"/>
              <a:t>Whole Earth Catalog</a:t>
            </a:r>
          </a:p>
          <a:p>
            <a:r>
              <a:rPr lang="en-US" dirty="0" smtClean="0"/>
              <a:t>Silent Spring</a:t>
            </a:r>
          </a:p>
          <a:p>
            <a:endParaRPr lang="en-US"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State of Sustainability Ark</a:t>
            </a:r>
          </a:p>
        </p:txBody>
      </p:sp>
      <p:sp>
        <p:nvSpPr>
          <p:cNvPr id="395267" name="Rectangle 3"/>
          <p:cNvSpPr>
            <a:spLocks noGrp="1" noChangeArrowheads="1"/>
          </p:cNvSpPr>
          <p:nvPr>
            <p:ph type="body" idx="1"/>
          </p:nvPr>
        </p:nvSpPr>
        <p:spPr/>
        <p:txBody>
          <a:bodyPr/>
          <a:lstStyle/>
          <a:p>
            <a:pPr>
              <a:lnSpc>
                <a:spcPct val="90000"/>
              </a:lnSpc>
            </a:pPr>
            <a:r>
              <a:rPr lang="en-US"/>
              <a:t>There are at least 350 nonprofit and voluntary organizations working on environmental and sustainability issues in the Portland area.  </a:t>
            </a:r>
          </a:p>
          <a:p>
            <a:pPr>
              <a:lnSpc>
                <a:spcPct val="90000"/>
              </a:lnSpc>
            </a:pPr>
            <a:r>
              <a:rPr lang="en-US"/>
              <a:t>Over 300 businesses have been recognized or certified as “green businesses”</a:t>
            </a:r>
          </a:p>
          <a:p>
            <a:pPr>
              <a:lnSpc>
                <a:spcPct val="90000"/>
              </a:lnSpc>
            </a:pPr>
            <a:r>
              <a:rPr lang="en-US"/>
              <a:t>Not including government and school programs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77813"/>
            <a:ext cx="6019800" cy="1139825"/>
          </a:xfrm>
        </p:spPr>
        <p:txBody>
          <a:bodyPr/>
          <a:lstStyle/>
          <a:p>
            <a:r>
              <a:rPr lang="en-US" sz="3600" dirty="0" smtClean="0"/>
              <a:t>Tom McCall’s Think Tank</a:t>
            </a:r>
            <a:endParaRPr lang="en-US" sz="3600" dirty="0"/>
          </a:p>
        </p:txBody>
      </p:sp>
      <p:pic>
        <p:nvPicPr>
          <p:cNvPr id="4" name="Content Placeholder 3" descr="Unknown-1.jpeg"/>
          <p:cNvPicPr>
            <a:picLocks noGrp="1" noChangeAspect="1"/>
          </p:cNvPicPr>
          <p:nvPr>
            <p:ph idx="1"/>
          </p:nvPr>
        </p:nvPicPr>
        <p:blipFill>
          <a:blip r:embed="rId2"/>
          <a:srcRect l="-86797" r="-86797"/>
          <a:stretch>
            <a:fillRect/>
          </a:stretch>
        </p:blipFill>
        <p:spPr>
          <a:xfrm>
            <a:off x="-1676400" y="533400"/>
            <a:ext cx="5951609" cy="3276600"/>
          </a:xfrm>
        </p:spPr>
      </p:pic>
      <p:pic>
        <p:nvPicPr>
          <p:cNvPr id="8" name="Content Placeholder 3" descr="COSMIC_ECONOMICS.pdf"/>
          <p:cNvPicPr>
            <a:picLocks noChangeAspect="1"/>
          </p:cNvPicPr>
          <p:nvPr/>
        </p:nvPicPr>
        <mc:AlternateContent>
          <mc:Choice xmlns:ma="http://schemas.microsoft.com/office/mac/drawingml/2008/main" Requires="ma">
            <p:blipFill>
              <a:blip r:embed="rId3"/>
              <a:srcRect l="-20179" r="-20179"/>
              <a:stretch>
                <a:fillRect/>
              </a:stretch>
            </p:blipFill>
          </mc:Choice>
          <mc:Fallback>
            <p:blipFill>
              <a:blip r:embed="rId4"/>
              <a:srcRect l="-20179" r="-20179"/>
              <a:stretch>
                <a:fillRect/>
              </a:stretch>
            </p:blipFill>
          </mc:Fallback>
        </mc:AlternateContent>
        <p:spPr bwMode="black">
          <a:xfrm>
            <a:off x="-821485" y="1371600"/>
            <a:ext cx="9965485" cy="5486400"/>
          </a:xfrm>
          <a:prstGeom prst="rect">
            <a:avLst/>
          </a:prstGeom>
          <a:noFill/>
          <a:ln w="9525">
            <a:noFill/>
            <a:miter lim="800000"/>
            <a:headEnd/>
            <a:tailEnd/>
          </a:ln>
          <a:effectLst/>
        </p:spPr>
      </p:pic>
      <p:pic>
        <p:nvPicPr>
          <p:cNvPr id="7" name="Picture 6" descr="Unknown.jpeg"/>
          <p:cNvPicPr>
            <a:picLocks noChangeAspect="1"/>
          </p:cNvPicPr>
          <p:nvPr/>
        </p:nvPicPr>
        <p:blipFill>
          <a:blip r:embed="rId5"/>
          <a:stretch>
            <a:fillRect/>
          </a:stretch>
        </p:blipFill>
        <p:spPr>
          <a:xfrm>
            <a:off x="457200" y="3962400"/>
            <a:ext cx="1905000" cy="2586606"/>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Energy Model</a:t>
            </a:r>
            <a:endParaRPr lang="en-US" dirty="0"/>
          </a:p>
        </p:txBody>
      </p:sp>
      <p:pic>
        <p:nvPicPr>
          <p:cNvPr id="4" name="Content Placeholder 3" descr="schatz.OtherGraphic.tiff"/>
          <p:cNvPicPr>
            <a:picLocks noGrp="1" noChangeAspect="1"/>
          </p:cNvPicPr>
          <p:nvPr>
            <p:ph idx="1"/>
          </p:nvPr>
        </p:nvPicPr>
        <p:blipFill>
          <a:blip r:embed="rId2"/>
          <a:srcRect l="-2316" r="-2316"/>
          <a:stretch>
            <a:fillRect/>
          </a:stretch>
        </p:blipFill>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Politics</a:t>
            </a:r>
            <a:endParaRPr lang="en-US" dirty="0"/>
          </a:p>
        </p:txBody>
      </p:sp>
      <p:pic>
        <p:nvPicPr>
          <p:cNvPr id="4" name="Content Placeholder 3" descr="octapus"/>
          <p:cNvPicPr>
            <a:picLocks noGrp="1" noChangeAspect="1"/>
          </p:cNvPicPr>
          <p:nvPr>
            <p:ph idx="1"/>
          </p:nvPr>
        </p:nvPicPr>
        <p:blipFill>
          <a:blip r:embed="rId2"/>
          <a:srcRect l="-30064" r="-30064"/>
          <a:stretch>
            <a:fillRect/>
          </a:stretch>
        </p:blipFill>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Living Lightly</a:t>
            </a:r>
            <a:endParaRPr lang="en-US" sz="3600" dirty="0"/>
          </a:p>
        </p:txBody>
      </p:sp>
      <p:pic>
        <p:nvPicPr>
          <p:cNvPr id="4" name="Content Placeholder 3" descr="livingLightSeattle.jpg"/>
          <p:cNvPicPr>
            <a:picLocks noGrp="1" noChangeAspect="1"/>
          </p:cNvPicPr>
          <p:nvPr>
            <p:ph idx="1"/>
          </p:nvPr>
        </p:nvPicPr>
        <p:blipFill>
          <a:blip r:embed="rId2"/>
          <a:srcRect l="-67489" r="-67489"/>
          <a:stretch>
            <a:fillRect/>
          </a:stretch>
        </p:blip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mtClean="0"/>
              <a:t>Sustainability: 1974</a:t>
            </a:r>
            <a:endParaRPr lang="en-US" dirty="0"/>
          </a:p>
        </p:txBody>
      </p:sp>
      <p:pic>
        <p:nvPicPr>
          <p:cNvPr id="4" name="Content Placeholder 3" descr="ecotopia.jpg"/>
          <p:cNvPicPr>
            <a:picLocks noGrp="1" noChangeAspect="1"/>
          </p:cNvPicPr>
          <p:nvPr>
            <p:ph idx="1"/>
          </p:nvPr>
        </p:nvPicPr>
        <p:blipFill>
          <a:blip r:embed="rId2">
            <a:alphaModFix/>
            <a:lum bright="10000" contrast="31000"/>
          </a:blip>
          <a:srcRect l="-74985" r="-74985"/>
          <a:stretch>
            <a:fillRect/>
          </a:stretch>
        </p:blipFill>
        <p:spPr>
          <a:xfrm>
            <a:off x="0" y="1447800"/>
            <a:ext cx="8996619" cy="4953000"/>
          </a:xfr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Knowing Home, Guide to Sustainable Portland, 1982</a:t>
            </a:r>
            <a:endParaRPr lang="en-US" sz="3600" dirty="0"/>
          </a:p>
        </p:txBody>
      </p:sp>
      <p:pic>
        <p:nvPicPr>
          <p:cNvPr id="4" name="Content Placeholder 3" descr="knowingHome.jpg"/>
          <p:cNvPicPr>
            <a:picLocks noGrp="1" noChangeAspect="1"/>
          </p:cNvPicPr>
          <p:nvPr>
            <p:ph idx="1"/>
          </p:nvPr>
        </p:nvPicPr>
        <p:blipFill>
          <a:blip r:embed="rId2"/>
          <a:srcRect l="-69363" r="-69363"/>
          <a:stretch>
            <a:fillRect/>
          </a:stretch>
        </p:blipFill>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Green House</a:t>
            </a:r>
            <a:endParaRPr lang="en-US" dirty="0"/>
          </a:p>
        </p:txBody>
      </p:sp>
      <p:pic>
        <p:nvPicPr>
          <p:cNvPr id="4" name="Content Placeholder 3" descr="sunoct25_0032.jpg"/>
          <p:cNvPicPr>
            <a:picLocks noGrp="1" noChangeAspect="1"/>
          </p:cNvPicPr>
          <p:nvPr>
            <p:ph idx="1"/>
          </p:nvPr>
        </p:nvPicPr>
        <p:blipFill>
          <a:blip r:embed="rId2"/>
          <a:srcRect l="-10026" r="-10026"/>
          <a:stretch>
            <a:fillRect/>
          </a:stretch>
        </p:blipFill>
        <p:spPr>
          <a:xfrm>
            <a:off x="914400" y="1600200"/>
            <a:ext cx="7391400" cy="4069262"/>
          </a:xfrm>
        </p:spPr>
      </p:pic>
      <p:sp>
        <p:nvSpPr>
          <p:cNvPr id="5" name="TextBox 4"/>
          <p:cNvSpPr txBox="1"/>
          <p:nvPr/>
        </p:nvSpPr>
        <p:spPr>
          <a:xfrm>
            <a:off x="1524000" y="5867400"/>
            <a:ext cx="5373098" cy="369332"/>
          </a:xfrm>
          <a:prstGeom prst="rect">
            <a:avLst/>
          </a:prstGeom>
          <a:noFill/>
        </p:spPr>
        <p:txBody>
          <a:bodyPr wrap="none" rtlCol="0">
            <a:spAutoFit/>
          </a:bodyPr>
          <a:lstStyle/>
          <a:p>
            <a:r>
              <a:rPr lang="en-US" dirty="0" smtClean="0"/>
              <a:t>Responsible Urban Technology, NE Portland, 1978</a:t>
            </a: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703387"/>
          </a:xfrm>
        </p:spPr>
        <p:txBody>
          <a:bodyPr/>
          <a:lstStyle/>
          <a:p>
            <a:r>
              <a:rPr lang="en-US" sz="3200" dirty="0" smtClean="0"/>
              <a:t>Birth of Reach and </a:t>
            </a:r>
            <a:r>
              <a:rPr lang="en-US" sz="3200" dirty="0" err="1" smtClean="0"/>
              <a:t>CDCs</a:t>
            </a:r>
            <a:r>
              <a:rPr lang="en-US" sz="3200" dirty="0" smtClean="0"/>
              <a:t> in Portland</a:t>
            </a:r>
            <a:br>
              <a:rPr lang="en-US" sz="3200" dirty="0" smtClean="0"/>
            </a:br>
            <a:r>
              <a:rPr lang="en-US" sz="3200" dirty="0" smtClean="0"/>
              <a:t>Southeast Portland Community Congress</a:t>
            </a:r>
            <a:endParaRPr lang="en-US" sz="3200" dirty="0"/>
          </a:p>
        </p:txBody>
      </p:sp>
      <p:sp>
        <p:nvSpPr>
          <p:cNvPr id="3" name="Content Placeholder 2"/>
          <p:cNvSpPr>
            <a:spLocks noGrp="1"/>
          </p:cNvSpPr>
          <p:nvPr>
            <p:ph idx="1"/>
          </p:nvPr>
        </p:nvSpPr>
        <p:spPr>
          <a:xfrm>
            <a:off x="1143000" y="1981200"/>
            <a:ext cx="6781800" cy="4114800"/>
          </a:xfrm>
        </p:spPr>
        <p:txBody>
          <a:bodyPr/>
          <a:lstStyle/>
          <a:p>
            <a:r>
              <a:rPr lang="en-US" sz="2400" dirty="0" smtClean="0"/>
              <a:t>Who was watching?  </a:t>
            </a:r>
          </a:p>
          <a:p>
            <a:r>
              <a:rPr lang="en-US" sz="2400" dirty="0" smtClean="0"/>
              <a:t>Answer: </a:t>
            </a:r>
          </a:p>
          <a:p>
            <a:r>
              <a:rPr lang="en-US" sz="2400" dirty="0" smtClean="0"/>
              <a:t>The Police Subversives Taskforce</a:t>
            </a:r>
          </a:p>
        </p:txBody>
      </p:sp>
      <p:pic>
        <p:nvPicPr>
          <p:cNvPr id="4" name="Picture 3" descr="images-1.jpeg"/>
          <p:cNvPicPr>
            <a:picLocks noChangeAspect="1"/>
          </p:cNvPicPr>
          <p:nvPr/>
        </p:nvPicPr>
        <p:blipFill>
          <a:blip r:embed="rId2"/>
          <a:stretch>
            <a:fillRect/>
          </a:stretch>
        </p:blipFill>
        <p:spPr>
          <a:xfrm>
            <a:off x="6553200" y="2133600"/>
            <a:ext cx="2247900" cy="3606800"/>
          </a:xfrm>
          <a:prstGeom prst="rect">
            <a:avLst/>
          </a:prstGeom>
        </p:spPr>
      </p:pic>
      <p:pic>
        <p:nvPicPr>
          <p:cNvPr id="5" name="Picture 4" descr="SCAN0044.jpg"/>
          <p:cNvPicPr>
            <a:picLocks noChangeAspect="1"/>
          </p:cNvPicPr>
          <p:nvPr/>
        </p:nvPicPr>
        <p:blipFill>
          <a:blip r:embed="rId3"/>
          <a:stretch>
            <a:fillRect/>
          </a:stretch>
        </p:blipFill>
        <p:spPr>
          <a:xfrm>
            <a:off x="1447800" y="3429000"/>
            <a:ext cx="4572000" cy="3057525"/>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 in the City</a:t>
            </a:r>
            <a:endParaRPr lang="en-US" dirty="0"/>
          </a:p>
        </p:txBody>
      </p:sp>
      <p:sp>
        <p:nvSpPr>
          <p:cNvPr id="3" name="Content Placeholder 2"/>
          <p:cNvSpPr>
            <a:spLocks noGrp="1"/>
          </p:cNvSpPr>
          <p:nvPr>
            <p:ph idx="1"/>
          </p:nvPr>
        </p:nvSpPr>
        <p:spPr/>
        <p:txBody>
          <a:bodyPr/>
          <a:lstStyle/>
          <a:p>
            <a:r>
              <a:rPr lang="en-US" dirty="0" smtClean="0"/>
              <a:t>Progressive establishment at first resisted</a:t>
            </a:r>
          </a:p>
          <a:p>
            <a:r>
              <a:rPr lang="en-US" dirty="0" smtClean="0"/>
              <a:t>Citizens, including Godfather of urban green Mike Houck had to initiate </a:t>
            </a:r>
            <a:endParaRPr lang="en-US" dirty="0"/>
          </a:p>
        </p:txBody>
      </p:sp>
      <p:pic>
        <p:nvPicPr>
          <p:cNvPr id="4" name="Picture 3" descr="Unknown-1.jpeg"/>
          <p:cNvPicPr>
            <a:picLocks noChangeAspect="1"/>
          </p:cNvPicPr>
          <p:nvPr/>
        </p:nvPicPr>
        <p:blipFill>
          <a:blip r:embed="rId2"/>
          <a:stretch>
            <a:fillRect/>
          </a:stretch>
        </p:blipFill>
        <p:spPr>
          <a:xfrm>
            <a:off x="5181600" y="3505200"/>
            <a:ext cx="2971800" cy="274320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descr="'90 GIS Greenspace Map @ Joe Poracsky"/>
          <p:cNvPicPr>
            <a:picLocks noChangeAspect="1" noChangeArrowheads="1"/>
          </p:cNvPicPr>
          <p:nvPr/>
        </p:nvPicPr>
        <p:blipFill>
          <a:blip r:embed="rId3"/>
          <a:srcRect/>
          <a:stretch>
            <a:fillRect/>
          </a:stretch>
        </p:blipFill>
        <p:spPr bwMode="auto">
          <a:xfrm>
            <a:off x="7010400" y="1905000"/>
            <a:ext cx="1828800" cy="1368425"/>
          </a:xfrm>
          <a:prstGeom prst="rect">
            <a:avLst/>
          </a:prstGeom>
          <a:noFill/>
          <a:ln w="9525">
            <a:noFill/>
            <a:miter lim="800000"/>
            <a:headEnd/>
            <a:tailEnd/>
          </a:ln>
        </p:spPr>
      </p:pic>
      <p:pic>
        <p:nvPicPr>
          <p:cNvPr id="94211" name="Picture 3" descr="Color IR Forest Park, before"/>
          <p:cNvPicPr>
            <a:picLocks noChangeAspect="1" noChangeArrowheads="1"/>
          </p:cNvPicPr>
          <p:nvPr/>
        </p:nvPicPr>
        <p:blipFill>
          <a:blip r:embed="rId4"/>
          <a:srcRect/>
          <a:stretch>
            <a:fillRect/>
          </a:stretch>
        </p:blipFill>
        <p:spPr bwMode="auto">
          <a:xfrm>
            <a:off x="1905000" y="1219200"/>
            <a:ext cx="2743200" cy="2578100"/>
          </a:xfrm>
          <a:prstGeom prst="rect">
            <a:avLst/>
          </a:prstGeom>
          <a:noFill/>
          <a:ln w="9525">
            <a:noFill/>
            <a:miter lim="800000"/>
            <a:headEnd/>
            <a:tailEnd/>
          </a:ln>
        </p:spPr>
      </p:pic>
      <p:pic>
        <p:nvPicPr>
          <p:cNvPr id="94212" name="Picture 4" descr="Color IR Flight Lines"/>
          <p:cNvPicPr>
            <a:picLocks noChangeAspect="1" noChangeArrowheads="1"/>
          </p:cNvPicPr>
          <p:nvPr/>
        </p:nvPicPr>
        <p:blipFill>
          <a:blip r:embed="rId5"/>
          <a:srcRect/>
          <a:stretch>
            <a:fillRect/>
          </a:stretch>
        </p:blipFill>
        <p:spPr bwMode="auto">
          <a:xfrm>
            <a:off x="-76200" y="0"/>
            <a:ext cx="2743200" cy="2536825"/>
          </a:xfrm>
          <a:prstGeom prst="rect">
            <a:avLst/>
          </a:prstGeom>
          <a:noFill/>
          <a:ln w="9525">
            <a:noFill/>
            <a:miter lim="800000"/>
            <a:headEnd/>
            <a:tailEnd/>
          </a:ln>
        </p:spPr>
      </p:pic>
      <p:pic>
        <p:nvPicPr>
          <p:cNvPr id="94213" name="Picture 5" descr="Paul Newman"/>
          <p:cNvPicPr>
            <a:picLocks noChangeAspect="1" noChangeArrowheads="1"/>
          </p:cNvPicPr>
          <p:nvPr/>
        </p:nvPicPr>
        <p:blipFill>
          <a:blip r:embed="rId6"/>
          <a:srcRect/>
          <a:stretch>
            <a:fillRect/>
          </a:stretch>
        </p:blipFill>
        <p:spPr bwMode="auto">
          <a:xfrm>
            <a:off x="3429000" y="2901950"/>
            <a:ext cx="3733800" cy="2508250"/>
          </a:xfrm>
          <a:prstGeom prst="rect">
            <a:avLst/>
          </a:prstGeom>
          <a:noFill/>
          <a:ln w="9525">
            <a:noFill/>
            <a:miter lim="800000"/>
            <a:headEnd/>
            <a:tailEnd/>
          </a:ln>
        </p:spPr>
      </p:pic>
      <p:pic>
        <p:nvPicPr>
          <p:cNvPr id="94214" name="Picture 6" descr="Greenspaces Map"/>
          <p:cNvPicPr>
            <a:picLocks noChangeAspect="1" noChangeArrowheads="1"/>
          </p:cNvPicPr>
          <p:nvPr/>
        </p:nvPicPr>
        <p:blipFill>
          <a:blip r:embed="rId7"/>
          <a:srcRect/>
          <a:stretch>
            <a:fillRect/>
          </a:stretch>
        </p:blipFill>
        <p:spPr bwMode="auto">
          <a:xfrm>
            <a:off x="5410200" y="4000500"/>
            <a:ext cx="3733800" cy="2857500"/>
          </a:xfrm>
          <a:prstGeom prst="rect">
            <a:avLst/>
          </a:prstGeom>
          <a:noFill/>
          <a:ln w="9525">
            <a:noFill/>
            <a:miter lim="800000"/>
            <a:headEnd/>
            <a:tailEnd/>
          </a:ln>
        </p:spPr>
      </p:pic>
      <p:sp>
        <p:nvSpPr>
          <p:cNvPr id="94215" name="Text Box 7"/>
          <p:cNvSpPr txBox="1">
            <a:spLocks noChangeArrowheads="1"/>
          </p:cNvSpPr>
          <p:nvPr/>
        </p:nvSpPr>
        <p:spPr bwMode="auto">
          <a:xfrm>
            <a:off x="4724400" y="0"/>
            <a:ext cx="3740150" cy="2470150"/>
          </a:xfrm>
          <a:prstGeom prst="rect">
            <a:avLst/>
          </a:prstGeom>
          <a:noFill/>
          <a:ln w="9525">
            <a:noFill/>
            <a:miter lim="800000"/>
            <a:headEnd/>
            <a:tailEnd/>
          </a:ln>
        </p:spPr>
        <p:txBody>
          <a:bodyPr wrap="none">
            <a:prstTxWarp prst="textNoShape">
              <a:avLst/>
            </a:prstTxWarp>
            <a:spAutoFit/>
          </a:bodyPr>
          <a:lstStyle/>
          <a:p>
            <a:r>
              <a:rPr lang="en-US" sz="2000">
                <a:latin typeface="Univers" charset="0"/>
              </a:rPr>
              <a:t>PSU’s Dr. Joe Porascky and</a:t>
            </a:r>
          </a:p>
          <a:p>
            <a:r>
              <a:rPr lang="en-US" sz="2000">
                <a:latin typeface="Univers" charset="0"/>
              </a:rPr>
              <a:t>graduate student Paul Newman</a:t>
            </a:r>
          </a:p>
          <a:p>
            <a:r>
              <a:rPr lang="en-US" sz="2000">
                <a:latin typeface="Univers" charset="0"/>
              </a:rPr>
              <a:t>create first regional natural</a:t>
            </a:r>
          </a:p>
          <a:p>
            <a:r>
              <a:rPr lang="en-US" sz="2000">
                <a:latin typeface="Univers" charset="0"/>
              </a:rPr>
              <a:t>areas map for Metro regional</a:t>
            </a:r>
          </a:p>
          <a:p>
            <a:r>
              <a:rPr lang="en-US" sz="2000">
                <a:latin typeface="Univers" charset="0"/>
              </a:rPr>
              <a:t>park study and inventory, </a:t>
            </a:r>
          </a:p>
          <a:p>
            <a:r>
              <a:rPr lang="en-US" sz="2000">
                <a:latin typeface="Univers" charset="0"/>
              </a:rPr>
              <a:t>June, 1989</a:t>
            </a:r>
          </a:p>
          <a:p>
            <a:endParaRPr lang="en-US" sz="36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r>
              <a:rPr lang="en-US" dirty="0"/>
              <a:t>Current State</a:t>
            </a:r>
          </a:p>
        </p:txBody>
      </p:sp>
      <p:sp>
        <p:nvSpPr>
          <p:cNvPr id="423939" name="Rectangle 3"/>
          <p:cNvSpPr>
            <a:spLocks noGrp="1" noChangeArrowheads="1"/>
          </p:cNvSpPr>
          <p:nvPr>
            <p:ph type="body" idx="1"/>
          </p:nvPr>
        </p:nvSpPr>
        <p:spPr/>
        <p:txBody>
          <a:bodyPr/>
          <a:lstStyle/>
          <a:p>
            <a:pPr>
              <a:lnSpc>
                <a:spcPct val="90000"/>
              </a:lnSpc>
            </a:pPr>
            <a:r>
              <a:rPr lang="en-US" sz="1800" dirty="0"/>
              <a:t>Mainstream groups, 50,000 members statewide</a:t>
            </a:r>
          </a:p>
          <a:p>
            <a:pPr>
              <a:lnSpc>
                <a:spcPct val="90000"/>
              </a:lnSpc>
            </a:pPr>
            <a:r>
              <a:rPr lang="en-US" sz="1800" dirty="0"/>
              <a:t>In your face groups such as </a:t>
            </a:r>
            <a:r>
              <a:rPr lang="en-US" sz="1800" dirty="0" err="1"/>
              <a:t>Casadia</a:t>
            </a:r>
            <a:r>
              <a:rPr lang="en-US" sz="1800" dirty="0"/>
              <a:t> Forest Alliance or Earth Liberation Front</a:t>
            </a:r>
          </a:p>
          <a:p>
            <a:pPr>
              <a:lnSpc>
                <a:spcPct val="90000"/>
              </a:lnSpc>
            </a:pPr>
            <a:r>
              <a:rPr lang="en-US" sz="1800" dirty="0"/>
              <a:t>Next Generation groups:</a:t>
            </a:r>
            <a:r>
              <a:rPr lang="en-US" sz="1800" dirty="0" smtClean="0"/>
              <a:t> Sunnyside Environmental Middle School</a:t>
            </a:r>
          </a:p>
          <a:p>
            <a:pPr>
              <a:lnSpc>
                <a:spcPct val="90000"/>
              </a:lnSpc>
            </a:pPr>
            <a:r>
              <a:rPr lang="en-US" sz="1800" dirty="0"/>
              <a:t>Water: 87 out of the 350</a:t>
            </a:r>
          </a:p>
          <a:p>
            <a:pPr>
              <a:lnSpc>
                <a:spcPct val="90000"/>
              </a:lnSpc>
            </a:pPr>
            <a:r>
              <a:rPr lang="en-US" sz="1800" dirty="0"/>
              <a:t>Friends of places: trails, ridges, arboretums, woods, mountains, islands, buttes, and farms</a:t>
            </a:r>
            <a:endParaRPr lang="en-US" sz="1800" dirty="0" smtClean="0"/>
          </a:p>
          <a:p>
            <a:pPr>
              <a:lnSpc>
                <a:spcPct val="90000"/>
              </a:lnSpc>
            </a:pPr>
            <a:r>
              <a:rPr lang="en-US" sz="1800" dirty="0" smtClean="0"/>
              <a:t>Think </a:t>
            </a:r>
            <a:r>
              <a:rPr lang="en-US" sz="1800" dirty="0"/>
              <a:t>global, act local: Climate Trust </a:t>
            </a:r>
            <a:r>
              <a:rPr lang="en-US" sz="1800" dirty="0" smtClean="0"/>
              <a:t>(57 </a:t>
            </a:r>
            <a:r>
              <a:rPr lang="en-US" sz="1800" dirty="0"/>
              <a:t>of the 350 groups have </a:t>
            </a:r>
            <a:r>
              <a:rPr lang="en-US" sz="1800" dirty="0" err="1"/>
              <a:t>ntl/intl</a:t>
            </a:r>
            <a:r>
              <a:rPr lang="en-US" sz="1800" dirty="0"/>
              <a:t>. Focus)</a:t>
            </a:r>
          </a:p>
          <a:p>
            <a:pPr>
              <a:lnSpc>
                <a:spcPct val="90000"/>
              </a:lnSpc>
            </a:pPr>
            <a:r>
              <a:rPr lang="en-US" sz="1800" dirty="0"/>
              <a:t>Lifestyle politics:  Northwest Earth Institute</a:t>
            </a:r>
          </a:p>
          <a:p>
            <a:pPr>
              <a:lnSpc>
                <a:spcPct val="90000"/>
              </a:lnSpc>
            </a:pPr>
            <a:r>
              <a:rPr lang="en-US" sz="1800" dirty="0"/>
              <a:t>Knowing Home: </a:t>
            </a:r>
            <a:r>
              <a:rPr lang="en-US" sz="1800" dirty="0" err="1"/>
              <a:t>Ecotrust</a:t>
            </a:r>
            <a:endParaRPr lang="en-US" sz="1800" dirty="0"/>
          </a:p>
          <a:p>
            <a:pPr>
              <a:lnSpc>
                <a:spcPct val="90000"/>
              </a:lnSpc>
            </a:pPr>
            <a:r>
              <a:rPr lang="en-US" sz="1800" dirty="0"/>
              <a:t>Certifiably sustainable: </a:t>
            </a:r>
            <a:r>
              <a:rPr lang="en-US" sz="1800" dirty="0" err="1"/>
              <a:t>LEEDS,Natural</a:t>
            </a:r>
            <a:r>
              <a:rPr lang="en-US" sz="1800" dirty="0"/>
              <a:t> Step</a:t>
            </a:r>
          </a:p>
          <a:p>
            <a:pPr>
              <a:lnSpc>
                <a:spcPct val="90000"/>
              </a:lnSpc>
            </a:pPr>
            <a:r>
              <a:rPr lang="en-US" sz="1800" dirty="0"/>
              <a:t>Trusts: Nature conservancy, Wetlands Conservancy</a:t>
            </a:r>
          </a:p>
          <a:p>
            <a:pPr>
              <a:lnSpc>
                <a:spcPct val="90000"/>
              </a:lnSpc>
            </a:pPr>
            <a:endParaRPr lang="en-US" sz="18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4373331" y="517525"/>
            <a:ext cx="4120038" cy="1015663"/>
          </a:xfrm>
          <a:prstGeom prst="rect">
            <a:avLst/>
          </a:prstGeom>
          <a:noFill/>
          <a:ln w="9525">
            <a:noFill/>
            <a:miter lim="800000"/>
            <a:headEnd/>
            <a:tailEnd/>
          </a:ln>
        </p:spPr>
        <p:txBody>
          <a:bodyPr wrap="none">
            <a:prstTxWarp prst="textNoShape">
              <a:avLst/>
            </a:prstTxWarp>
            <a:spAutoFit/>
          </a:bodyPr>
          <a:lstStyle/>
          <a:p>
            <a:r>
              <a:rPr lang="en-US" sz="2000" dirty="0" err="1" smtClean="0"/>
              <a:t>Greenstreets</a:t>
            </a:r>
            <a:r>
              <a:rPr lang="en-US" sz="2000" dirty="0" smtClean="0"/>
              <a:t>: How did the first</a:t>
            </a:r>
          </a:p>
          <a:p>
            <a:r>
              <a:rPr lang="en-US" sz="2000" dirty="0" smtClean="0"/>
              <a:t>Bioengineering project take place?</a:t>
            </a:r>
          </a:p>
          <a:p>
            <a:r>
              <a:rPr lang="en-US" sz="2000" dirty="0" smtClean="0"/>
              <a:t>Where?</a:t>
            </a:r>
            <a:endParaRPr lang="en-US" sz="2000" dirty="0"/>
          </a:p>
        </p:txBody>
      </p:sp>
      <p:pic>
        <p:nvPicPr>
          <p:cNvPr id="125955" name="Picture 3" descr="Bruce Forster smith_bybee_lakes"/>
          <p:cNvPicPr>
            <a:picLocks noChangeAspect="1" noChangeArrowheads="1"/>
          </p:cNvPicPr>
          <p:nvPr/>
        </p:nvPicPr>
        <p:blipFill>
          <a:blip r:embed="rId3"/>
          <a:srcRect/>
          <a:stretch>
            <a:fillRect/>
          </a:stretch>
        </p:blipFill>
        <p:spPr bwMode="auto">
          <a:xfrm>
            <a:off x="0" y="0"/>
            <a:ext cx="2971800" cy="1987550"/>
          </a:xfrm>
          <a:prstGeom prst="rect">
            <a:avLst/>
          </a:prstGeom>
          <a:noFill/>
          <a:ln w="9525">
            <a:noFill/>
            <a:miter lim="800000"/>
            <a:headEnd/>
            <a:tailEnd/>
          </a:ln>
        </p:spPr>
      </p:pic>
      <p:pic>
        <p:nvPicPr>
          <p:cNvPr id="125956" name="Picture 4" descr="DSC06973@Mike Houck"/>
          <p:cNvPicPr>
            <a:picLocks noChangeAspect="1" noChangeArrowheads="1"/>
          </p:cNvPicPr>
          <p:nvPr/>
        </p:nvPicPr>
        <p:blipFill>
          <a:blip r:embed="rId4"/>
          <a:srcRect/>
          <a:stretch>
            <a:fillRect/>
          </a:stretch>
        </p:blipFill>
        <p:spPr bwMode="auto">
          <a:xfrm>
            <a:off x="5715000" y="2362200"/>
            <a:ext cx="3371850" cy="4495800"/>
          </a:xfrm>
          <a:prstGeom prst="rect">
            <a:avLst/>
          </a:prstGeom>
          <a:noFill/>
          <a:ln w="9525">
            <a:noFill/>
            <a:miter lim="800000"/>
            <a:headEnd/>
            <a:tailEnd/>
          </a:ln>
        </p:spPr>
      </p:pic>
      <p:pic>
        <p:nvPicPr>
          <p:cNvPr id="125957" name="Picture 5" descr="DSC_0037"/>
          <p:cNvPicPr>
            <a:picLocks noChangeAspect="1" noChangeArrowheads="1"/>
          </p:cNvPicPr>
          <p:nvPr/>
        </p:nvPicPr>
        <p:blipFill>
          <a:blip r:embed="rId5"/>
          <a:srcRect/>
          <a:stretch>
            <a:fillRect/>
          </a:stretch>
        </p:blipFill>
        <p:spPr bwMode="auto">
          <a:xfrm>
            <a:off x="0" y="2667000"/>
            <a:ext cx="2584450" cy="3886200"/>
          </a:xfrm>
          <a:prstGeom prst="rect">
            <a:avLst/>
          </a:prstGeom>
          <a:noFill/>
          <a:ln w="9525">
            <a:noFill/>
            <a:miter lim="800000"/>
            <a:headEnd/>
            <a:tailEnd/>
          </a:ln>
        </p:spPr>
      </p:pic>
      <p:pic>
        <p:nvPicPr>
          <p:cNvPr id="125958" name="Picture 6" descr="Downtown Ecoroofs @ Mike Houck DSC_0013"/>
          <p:cNvPicPr>
            <a:picLocks noChangeAspect="1" noChangeArrowheads="1"/>
          </p:cNvPicPr>
          <p:nvPr/>
        </p:nvPicPr>
        <p:blipFill>
          <a:blip r:embed="rId6"/>
          <a:srcRect/>
          <a:stretch>
            <a:fillRect/>
          </a:stretch>
        </p:blipFill>
        <p:spPr bwMode="auto">
          <a:xfrm>
            <a:off x="2667000" y="2189163"/>
            <a:ext cx="2895600" cy="1925637"/>
          </a:xfrm>
          <a:prstGeom prst="rect">
            <a:avLst/>
          </a:prstGeom>
          <a:noFill/>
          <a:ln w="9525">
            <a:noFill/>
            <a:miter lim="800000"/>
            <a:headEnd/>
            <a:tailEnd/>
          </a:ln>
        </p:spPr>
      </p:pic>
      <p:pic>
        <p:nvPicPr>
          <p:cNvPr id="125959" name="Picture 7"/>
          <p:cNvPicPr>
            <a:picLocks noChangeAspect="1" noChangeArrowheads="1"/>
          </p:cNvPicPr>
          <p:nvPr/>
        </p:nvPicPr>
        <p:blipFill>
          <a:blip r:embed="rId7"/>
          <a:srcRect r="63"/>
          <a:stretch>
            <a:fillRect/>
          </a:stretch>
        </p:blipFill>
        <p:spPr bwMode="auto">
          <a:xfrm>
            <a:off x="3048000" y="4295775"/>
            <a:ext cx="2219325"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190500" y="614363"/>
            <a:ext cx="8763000" cy="562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4706" name="Rectangle 2"/>
          <p:cNvSpPr>
            <a:spLocks noGrp="1" noChangeArrowheads="1"/>
          </p:cNvSpPr>
          <p:nvPr>
            <p:ph type="title"/>
          </p:nvPr>
        </p:nvSpPr>
        <p:spPr>
          <a:xfrm>
            <a:off x="685800" y="990600"/>
            <a:ext cx="7769225" cy="1143000"/>
          </a:xfrm>
        </p:spPr>
        <p:txBody>
          <a:bodyPr/>
          <a:lstStyle/>
          <a:p>
            <a:pPr algn="l">
              <a:defRPr/>
            </a:pPr>
            <a:r>
              <a:rPr lang="en-US" sz="3600" dirty="0">
                <a:solidFill>
                  <a:srgbClr val="CCFF33"/>
                </a:solidFill>
              </a:rPr>
              <a:t>Natural Areas, Parks &amp; Streams</a:t>
            </a:r>
            <a:br>
              <a:rPr lang="en-US" sz="3600" dirty="0">
                <a:solidFill>
                  <a:srgbClr val="CCFF33"/>
                </a:solidFill>
              </a:rPr>
            </a:br>
            <a:r>
              <a:rPr lang="en-US" sz="3600" dirty="0">
                <a:solidFill>
                  <a:srgbClr val="CCFF33"/>
                </a:solidFill>
              </a:rPr>
              <a:t>Bond Measure, Fall 2006</a:t>
            </a:r>
          </a:p>
        </p:txBody>
      </p:sp>
      <p:sp>
        <p:nvSpPr>
          <p:cNvPr id="6344707" name="Rectangle 3"/>
          <p:cNvSpPr>
            <a:spLocks noGrp="1" noChangeArrowheads="1"/>
          </p:cNvSpPr>
          <p:nvPr>
            <p:ph type="body" sz="half" idx="1"/>
          </p:nvPr>
        </p:nvSpPr>
        <p:spPr>
          <a:xfrm>
            <a:off x="4724400" y="2357438"/>
            <a:ext cx="4038600" cy="6100762"/>
          </a:xfrm>
        </p:spPr>
        <p:txBody>
          <a:bodyPr/>
          <a:lstStyle/>
          <a:p>
            <a:pPr>
              <a:spcBef>
                <a:spcPct val="70000"/>
              </a:spcBef>
              <a:defRPr/>
            </a:pPr>
            <a:r>
              <a:rPr lang="en-US" sz="2000">
                <a:solidFill>
                  <a:srgbClr val="FFFFFF"/>
                </a:solidFill>
                <a:ea typeface="ＭＳ Ｐゴシック" charset="-128"/>
                <a:cs typeface="ＭＳ Ｐゴシック" charset="-128"/>
              </a:rPr>
              <a:t>$227.4 million total package:</a:t>
            </a:r>
          </a:p>
          <a:p>
            <a:pPr lvl="1">
              <a:spcBef>
                <a:spcPct val="70000"/>
              </a:spcBef>
              <a:defRPr/>
            </a:pPr>
            <a:r>
              <a:rPr lang="en-US" sz="1800" b="1">
                <a:solidFill>
                  <a:srgbClr val="FFFFFF"/>
                </a:solidFill>
              </a:rPr>
              <a:t>$168.4 million for regional target areas </a:t>
            </a:r>
          </a:p>
          <a:p>
            <a:pPr lvl="1">
              <a:spcBef>
                <a:spcPct val="70000"/>
              </a:spcBef>
              <a:defRPr/>
            </a:pPr>
            <a:r>
              <a:rPr lang="en-US" sz="1800" b="1">
                <a:solidFill>
                  <a:srgbClr val="FFFFFF"/>
                </a:solidFill>
              </a:rPr>
              <a:t>$44 million local share</a:t>
            </a:r>
          </a:p>
          <a:p>
            <a:pPr lvl="1">
              <a:spcBef>
                <a:spcPct val="70000"/>
              </a:spcBef>
              <a:defRPr/>
            </a:pPr>
            <a:r>
              <a:rPr lang="en-US" sz="1800" b="1">
                <a:solidFill>
                  <a:srgbClr val="FF0000"/>
                </a:solidFill>
              </a:rPr>
              <a:t>$15 million opportunity grant fund</a:t>
            </a:r>
          </a:p>
          <a:p>
            <a:pPr>
              <a:spcBef>
                <a:spcPct val="70000"/>
              </a:spcBef>
              <a:defRPr/>
            </a:pPr>
            <a:r>
              <a:rPr lang="en-US" sz="2000">
                <a:solidFill>
                  <a:srgbClr val="FFFFFF"/>
                </a:solidFill>
                <a:ea typeface="ＭＳ Ｐゴシック" charset="-128"/>
                <a:cs typeface="ＭＳ Ｐゴシック" charset="-128"/>
              </a:rPr>
              <a:t>Cost to property tax payers is estimated at 22 cents per $1,000 assessed value.</a:t>
            </a:r>
          </a:p>
          <a:p>
            <a:pPr>
              <a:spcBef>
                <a:spcPct val="70000"/>
              </a:spcBef>
              <a:defRPr/>
            </a:pPr>
            <a:r>
              <a:rPr lang="en-US" sz="2000">
                <a:solidFill>
                  <a:srgbClr val="FFFFFF"/>
                </a:solidFill>
                <a:ea typeface="ＭＳ Ｐゴシック" charset="-128"/>
                <a:cs typeface="ＭＳ Ｐゴシック" charset="-128"/>
              </a:rPr>
              <a:t>Previous Measure $200 million</a:t>
            </a:r>
          </a:p>
          <a:p>
            <a:pPr lvl="3">
              <a:spcBef>
                <a:spcPct val="70000"/>
              </a:spcBef>
              <a:defRPr/>
            </a:pPr>
            <a:endParaRPr lang="en-US" sz="1400" b="1">
              <a:solidFill>
                <a:srgbClr val="FFFFFF"/>
              </a:solidFill>
              <a:ea typeface="ＭＳ Ｐゴシック" charset="-128"/>
            </a:endParaRPr>
          </a:p>
        </p:txBody>
      </p:sp>
      <p:pic>
        <p:nvPicPr>
          <p:cNvPr id="77828" name="Picture 4" descr="gotter_oakleaves_72dpi"/>
          <p:cNvPicPr>
            <a:picLocks noGrp="1" noChangeAspect="1" noChangeArrowheads="1"/>
          </p:cNvPicPr>
          <p:nvPr>
            <p:ph type="clipArt" sz="half" idx="2"/>
          </p:nvPr>
        </p:nvPicPr>
        <p:blipFill>
          <a:blip r:embed="rId3"/>
          <a:srcRect r="81" b="2"/>
          <a:stretch>
            <a:fillRect/>
          </a:stretch>
        </p:blipFill>
        <p:spPr>
          <a:xfrm>
            <a:off x="1981200" y="2433638"/>
            <a:ext cx="2590800" cy="3886200"/>
          </a:xfrm>
        </p:spPr>
      </p:pic>
      <p:sp>
        <p:nvSpPr>
          <p:cNvPr id="77829" name="TextBox 4"/>
          <p:cNvSpPr txBox="1">
            <a:spLocks noChangeArrowheads="1"/>
          </p:cNvSpPr>
          <p:nvPr/>
        </p:nvSpPr>
        <p:spPr bwMode="auto">
          <a:xfrm>
            <a:off x="228600" y="2743200"/>
            <a:ext cx="1536700" cy="1570038"/>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Citizens</a:t>
            </a:r>
          </a:p>
          <a:p>
            <a:r>
              <a:rPr lang="en-US">
                <a:solidFill>
                  <a:srgbClr val="FF0000"/>
                </a:solidFill>
              </a:rPr>
              <a:t>Initiated</a:t>
            </a:r>
          </a:p>
          <a:p>
            <a:r>
              <a:rPr lang="en-US">
                <a:solidFill>
                  <a:srgbClr val="FF0000"/>
                </a:solidFill>
              </a:rPr>
              <a:t>These tax</a:t>
            </a:r>
          </a:p>
          <a:p>
            <a:r>
              <a:rPr lang="en-US">
                <a:solidFill>
                  <a:srgbClr val="FF0000"/>
                </a:solidFill>
              </a:rPr>
              <a:t>measures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pPr eaLnBrk="1" hangingPunct="1">
              <a:defRPr/>
            </a:pPr>
            <a:r>
              <a:rPr lang="en-US" dirty="0" smtClean="0">
                <a:solidFill>
                  <a:srgbClr val="FF0000"/>
                </a:solidFill>
                <a:ea typeface="+mj-ea"/>
                <a:cs typeface="+mj-cs"/>
              </a:rPr>
              <a:t>Stories from the Shed</a:t>
            </a:r>
            <a:endParaRPr lang="en-US" dirty="0">
              <a:solidFill>
                <a:srgbClr val="FF0000"/>
              </a:solidFill>
              <a:ea typeface="+mj-ea"/>
              <a:cs typeface="+mj-cs"/>
            </a:endParaRPr>
          </a:p>
        </p:txBody>
      </p:sp>
      <p:sp>
        <p:nvSpPr>
          <p:cNvPr id="53251" name="Rectangle 3"/>
          <p:cNvSpPr>
            <a:spLocks noGrp="1" noChangeArrowheads="1"/>
          </p:cNvSpPr>
          <p:nvPr>
            <p:ph type="body" idx="1"/>
          </p:nvPr>
        </p:nvSpPr>
        <p:spPr/>
        <p:txBody>
          <a:bodyPr/>
          <a:lstStyle/>
          <a:p>
            <a:pPr eaLnBrk="1" hangingPunct="1"/>
            <a:r>
              <a:rPr lang="en-US" sz="2400" dirty="0">
                <a:effectLst/>
                <a:latin typeface="Palatino" charset="0"/>
              </a:rPr>
              <a:t>Understanding the restoration of a watershed in terms of its affect on the places’ stories is a way of guiding our investments, rationalizing costs and benefits, measuring progress, and achieving long term goals of an inhabitation pattern that is sustainable.</a:t>
            </a:r>
            <a:r>
              <a:rPr lang="en-US" sz="2400" dirty="0" smtClean="0">
                <a:effectLst/>
                <a:latin typeface="Palatino" charset="0"/>
              </a:rPr>
              <a:t> </a:t>
            </a:r>
          </a:p>
          <a:p>
            <a:r>
              <a:rPr lang="en-US" sz="2400" dirty="0" smtClean="0">
                <a:effectLst/>
                <a:latin typeface="Palatino" charset="0"/>
              </a:rPr>
              <a:t>Watching the story unfold one pays more attention to the social capital being built then the miles of riparian zone replanted.  The later will inevitably follow once watershed, riparian</a:t>
            </a:r>
            <a:r>
              <a:rPr lang="en-US" sz="2400" dirty="0" smtClean="0">
                <a:effectLst/>
                <a:latin typeface="Times New Roman" charset="0"/>
              </a:rPr>
              <a:t>, </a:t>
            </a:r>
            <a:r>
              <a:rPr lang="en-US" sz="2400" dirty="0" err="1" smtClean="0">
                <a:effectLst/>
                <a:latin typeface="Palatino" charset="0"/>
              </a:rPr>
              <a:t>bioswales</a:t>
            </a:r>
            <a:r>
              <a:rPr lang="en-US" sz="2400" dirty="0" smtClean="0">
                <a:effectLst/>
                <a:latin typeface="Times New Roman" charset="0"/>
              </a:rPr>
              <a:t> are</a:t>
            </a:r>
            <a:r>
              <a:rPr lang="en-US" sz="2400" dirty="0" smtClean="0">
                <a:effectLst/>
                <a:latin typeface="Palatino" charset="0"/>
              </a:rPr>
              <a:t> imbedded into inhabitant’s stories, as a normal way of doing business and living in the “shed.”</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p:txBody>
          <a:bodyPr/>
          <a:lstStyle/>
          <a:p>
            <a:pPr eaLnBrk="1" hangingPunct="1">
              <a:defRPr/>
            </a:pPr>
            <a:r>
              <a:rPr lang="en-US">
                <a:ea typeface="+mj-ea"/>
                <a:cs typeface="+mj-cs"/>
              </a:rPr>
              <a:t>Pastoral Past </a:t>
            </a:r>
            <a:r>
              <a:rPr lang="en-US" sz="3200">
                <a:ea typeface="+mj-ea"/>
                <a:cs typeface="+mj-cs"/>
              </a:rPr>
              <a:t>(Our Place, 1950)</a:t>
            </a:r>
            <a:endParaRPr lang="en-US">
              <a:ea typeface="+mj-ea"/>
              <a:cs typeface="+mj-cs"/>
            </a:endParaRPr>
          </a:p>
        </p:txBody>
      </p:sp>
      <p:sp>
        <p:nvSpPr>
          <p:cNvPr id="924675" name="Rectangle 3"/>
          <p:cNvSpPr>
            <a:spLocks noGrp="1" noChangeArrowheads="1"/>
          </p:cNvSpPr>
          <p:nvPr>
            <p:ph type="body" idx="1"/>
          </p:nvPr>
        </p:nvSpPr>
        <p:spPr/>
        <p:txBody>
          <a:bodyPr/>
          <a:lstStyle/>
          <a:p>
            <a:pPr algn="ctr" eaLnBrk="1" hangingPunct="1">
              <a:defRPr/>
            </a:pPr>
            <a:r>
              <a:rPr lang="en-US" sz="2400">
                <a:ea typeface="+mn-ea"/>
                <a:cs typeface="+mn-cs"/>
              </a:rPr>
              <a:t>Our house lies down on Johnson creek</a:t>
            </a:r>
          </a:p>
          <a:p>
            <a:pPr algn="ctr" eaLnBrk="1" hangingPunct="1">
              <a:defRPr/>
            </a:pPr>
            <a:r>
              <a:rPr lang="en-US" sz="2400">
                <a:ea typeface="+mn-ea"/>
                <a:cs typeface="+mn-cs"/>
              </a:rPr>
              <a:t>Where willows grow and the grass lays thick</a:t>
            </a:r>
          </a:p>
          <a:p>
            <a:pPr algn="ctr" eaLnBrk="1" hangingPunct="1">
              <a:defRPr/>
            </a:pPr>
            <a:r>
              <a:rPr lang="en-US" sz="2400">
                <a:ea typeface="+mn-ea"/>
                <a:cs typeface="+mn-cs"/>
              </a:rPr>
              <a:t>The wildlife thrives as sure it must</a:t>
            </a:r>
          </a:p>
          <a:p>
            <a:pPr algn="ctr" eaLnBrk="1" hangingPunct="1">
              <a:defRPr/>
            </a:pPr>
            <a:r>
              <a:rPr lang="en-US" sz="2400">
                <a:ea typeface="+mn-ea"/>
                <a:cs typeface="+mn-cs"/>
              </a:rPr>
              <a:t>Away from highway, free from dust</a:t>
            </a:r>
          </a:p>
          <a:p>
            <a:pPr algn="ctr" eaLnBrk="1" hangingPunct="1">
              <a:defRPr/>
            </a:pPr>
            <a:r>
              <a:rPr lang="en-US" sz="2400">
                <a:ea typeface="+mn-ea"/>
                <a:cs typeface="+mn-cs"/>
              </a:rPr>
              <a:t>Mussels, crayfish, eels and frogs</a:t>
            </a:r>
          </a:p>
          <a:p>
            <a:pPr algn="ctr" eaLnBrk="1" hangingPunct="1">
              <a:defRPr/>
            </a:pPr>
            <a:r>
              <a:rPr lang="en-US" sz="2400">
                <a:ea typeface="+mn-ea"/>
                <a:cs typeface="+mn-cs"/>
              </a:rPr>
              <a:t>Rainbow trout and waterdogs</a:t>
            </a:r>
          </a:p>
          <a:p>
            <a:pPr algn="ctr" eaLnBrk="1" hangingPunct="1">
              <a:defRPr/>
            </a:pPr>
            <a:r>
              <a:rPr lang="en-US" sz="2400">
                <a:ea typeface="+mn-ea"/>
                <a:cs typeface="+mn-cs"/>
              </a:rPr>
              <a:t>The children wade in pond and brook</a:t>
            </a:r>
          </a:p>
          <a:p>
            <a:pPr algn="ctr" eaLnBrk="1" hangingPunct="1">
              <a:defRPr/>
            </a:pPr>
            <a:r>
              <a:rPr lang="en-US" sz="2400">
                <a:ea typeface="+mn-ea"/>
                <a:cs typeface="+mn-cs"/>
              </a:rPr>
              <a:t>The fish they catch with line and hook</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pPr eaLnBrk="1" hangingPunct="1">
              <a:defRPr/>
            </a:pPr>
            <a:r>
              <a:rPr lang="en-US">
                <a:ea typeface="+mj-ea"/>
                <a:cs typeface="+mj-cs"/>
              </a:rPr>
              <a:t>Shot in the Heart</a:t>
            </a:r>
          </a:p>
        </p:txBody>
      </p:sp>
      <p:sp>
        <p:nvSpPr>
          <p:cNvPr id="925699" name="Rectangle 3"/>
          <p:cNvSpPr>
            <a:spLocks noGrp="1" noChangeArrowheads="1"/>
          </p:cNvSpPr>
          <p:nvPr>
            <p:ph type="body" idx="1"/>
          </p:nvPr>
        </p:nvSpPr>
        <p:spPr/>
        <p:txBody>
          <a:bodyPr/>
          <a:lstStyle/>
          <a:p>
            <a:pPr eaLnBrk="1" hangingPunct="1">
              <a:defRPr/>
            </a:pPr>
            <a:r>
              <a:rPr lang="en-US" sz="2000">
                <a:effectLst/>
                <a:latin typeface="Palatino" charset="0"/>
                <a:ea typeface="+mn-ea"/>
                <a:cs typeface="+mn-cs"/>
              </a:rPr>
              <a:t>On the far side of the woods was a lengthy range of small, cheaply-built houses that made up the poor part of a neighboring town called Milwaukie.  Beyond that was an area of rolling hills, full of stately, privileged homes--the better half of Milwaukie.  Up the hill behind our house was a neighborhood known locally as Shacktown, where laborer’s families dwelled.  Drive a few blocks past that and you would hit the old moneyed district of Eastmoreland, where you could find the state’s most prestigious school, Reed College.  If you were to draw two concentric circles on a map--the outer ring, a loop of wealth; the inner one, a well of privation--then our home on Johnson Creek Boulevard would lie at the core point of those circles.  A null heart, in the inner ring of the city’s worst back country. </a:t>
            </a:r>
          </a:p>
          <a:p>
            <a:pPr eaLnBrk="1" hangingPunct="1">
              <a:defRPr/>
            </a:pPr>
            <a:endParaRPr lang="en-US" sz="2000">
              <a:ea typeface="+mn-ea"/>
              <a:cs typeface="+mn-cs"/>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a:defRPr/>
            </a:pPr>
            <a:r>
              <a:rPr lang="en-US" sz="4000" dirty="0"/>
              <a:t>Errol </a:t>
            </a:r>
            <a:r>
              <a:rPr lang="en-US" sz="4000" dirty="0" smtClean="0"/>
              <a:t>Wetlands</a:t>
            </a:r>
            <a:br>
              <a:rPr lang="en-US" sz="4000" dirty="0" smtClean="0"/>
            </a:br>
            <a:r>
              <a:rPr lang="en-US" sz="4000" dirty="0" smtClean="0"/>
              <a:t>Near where Gary Lived</a:t>
            </a:r>
            <a:endParaRPr lang="en-US" sz="4000" dirty="0"/>
          </a:p>
        </p:txBody>
      </p:sp>
      <p:pic>
        <p:nvPicPr>
          <p:cNvPr id="257027" name="Picture 4" descr="PP07"/>
          <p:cNvPicPr>
            <a:picLocks noChangeAspect="1" noChangeArrowheads="1"/>
          </p:cNvPicPr>
          <p:nvPr/>
        </p:nvPicPr>
        <p:blipFill>
          <a:blip r:embed="rId2"/>
          <a:srcRect/>
          <a:stretch>
            <a:fillRect/>
          </a:stretch>
        </p:blipFill>
        <p:spPr bwMode="auto">
          <a:xfrm>
            <a:off x="152400" y="1828800"/>
            <a:ext cx="4495800" cy="3371850"/>
          </a:xfrm>
          <a:prstGeom prst="rect">
            <a:avLst/>
          </a:prstGeom>
          <a:noFill/>
          <a:ln w="9525">
            <a:noFill/>
            <a:miter lim="800000"/>
            <a:headEnd/>
            <a:tailEnd/>
          </a:ln>
        </p:spPr>
      </p:pic>
      <p:pic>
        <p:nvPicPr>
          <p:cNvPr id="257028" name="Picture 5" descr="Photo 07"/>
          <p:cNvPicPr>
            <a:picLocks noChangeAspect="1" noChangeArrowheads="1"/>
          </p:cNvPicPr>
          <p:nvPr/>
        </p:nvPicPr>
        <p:blipFill>
          <a:blip r:embed="rId3"/>
          <a:srcRect/>
          <a:stretch>
            <a:fillRect/>
          </a:stretch>
        </p:blipFill>
        <p:spPr bwMode="auto">
          <a:xfrm>
            <a:off x="4724400" y="1924050"/>
            <a:ext cx="4343400"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a:lstStyle/>
          <a:p>
            <a:pPr eaLnBrk="1" hangingPunct="1">
              <a:defRPr/>
            </a:pPr>
            <a:r>
              <a:rPr lang="en-US">
                <a:ea typeface="+mj-ea"/>
                <a:cs typeface="+mj-cs"/>
              </a:rPr>
              <a:t>Beavergate</a:t>
            </a:r>
          </a:p>
        </p:txBody>
      </p:sp>
      <p:sp>
        <p:nvSpPr>
          <p:cNvPr id="566275" name="Rectangle 3"/>
          <p:cNvSpPr>
            <a:spLocks noGrp="1" noChangeArrowheads="1"/>
          </p:cNvSpPr>
          <p:nvPr>
            <p:ph type="body" idx="1"/>
          </p:nvPr>
        </p:nvSpPr>
        <p:spPr/>
        <p:txBody>
          <a:bodyPr/>
          <a:lstStyle/>
          <a:p>
            <a:pPr eaLnBrk="1" hangingPunct="1">
              <a:lnSpc>
                <a:spcPct val="90000"/>
              </a:lnSpc>
              <a:defRPr/>
            </a:pPr>
            <a:r>
              <a:rPr lang="en-US" sz="2400" b="1" i="1">
                <a:latin typeface="Arial-BoldItalicMS" charset="0"/>
                <a:ea typeface="+mn-ea"/>
                <a:cs typeface="+mn-cs"/>
              </a:rPr>
              <a:t>COMMISSONER SALTZMAN REGRETS CITY CREW DESTROYING BEAVER DAM</a:t>
            </a:r>
          </a:p>
          <a:p>
            <a:pPr eaLnBrk="1" hangingPunct="1">
              <a:lnSpc>
                <a:spcPct val="90000"/>
              </a:lnSpc>
              <a:defRPr/>
            </a:pPr>
            <a:r>
              <a:rPr lang="en-US" sz="2400">
                <a:latin typeface="ArialMS" charset="0"/>
                <a:ea typeface="+mn-ea"/>
                <a:cs typeface="+mn-cs"/>
              </a:rPr>
              <a:t>Laws reflecting the priority shift to species and habitat may mean fines for sewer work at </a:t>
            </a:r>
            <a:r>
              <a:rPr lang="en-US" sz="2400" b="1">
                <a:latin typeface="Arial-BoldMS" charset="0"/>
                <a:ea typeface="+mn-ea"/>
                <a:cs typeface="+mn-cs"/>
              </a:rPr>
              <a:t>Johnson</a:t>
            </a:r>
            <a:r>
              <a:rPr lang="en-US" sz="2400">
                <a:latin typeface="ArialMS" charset="0"/>
                <a:ea typeface="+mn-ea"/>
                <a:cs typeface="+mn-cs"/>
              </a:rPr>
              <a:t> </a:t>
            </a:r>
            <a:r>
              <a:rPr lang="en-US" sz="2400" b="1">
                <a:latin typeface="Arial-BoldMS" charset="0"/>
                <a:ea typeface="+mn-ea"/>
                <a:cs typeface="+mn-cs"/>
              </a:rPr>
              <a:t>Creek Portland</a:t>
            </a:r>
            <a:r>
              <a:rPr lang="en-US" sz="2400">
                <a:latin typeface="ArialMS" charset="0"/>
                <a:ea typeface="+mn-ea"/>
                <a:cs typeface="+mn-cs"/>
              </a:rPr>
              <a:t> Commissioner Dan Saltzman apologized Wednesday for the Portland Bureau of Environmental Services removing a </a:t>
            </a:r>
            <a:r>
              <a:rPr lang="en-US" sz="2400" b="1">
                <a:latin typeface="Arial-BoldMS" charset="0"/>
                <a:ea typeface="+mn-ea"/>
                <a:cs typeface="+mn-cs"/>
              </a:rPr>
              <a:t>beaver</a:t>
            </a:r>
            <a:r>
              <a:rPr lang="en-US" sz="2400">
                <a:latin typeface="ArialMS" charset="0"/>
                <a:ea typeface="+mn-ea"/>
                <a:cs typeface="+mn-cs"/>
              </a:rPr>
              <a:t> dam last week from </a:t>
            </a:r>
            <a:r>
              <a:rPr lang="en-US" sz="2400" b="1">
                <a:latin typeface="Arial-BoldMS" charset="0"/>
                <a:ea typeface="+mn-ea"/>
                <a:cs typeface="+mn-cs"/>
              </a:rPr>
              <a:t>Johnson</a:t>
            </a:r>
            <a:r>
              <a:rPr lang="en-US" sz="2400">
                <a:latin typeface="ArialMS" charset="0"/>
                <a:ea typeface="+mn-ea"/>
                <a:cs typeface="+mn-cs"/>
              </a:rPr>
              <a:t> </a:t>
            </a:r>
            <a:r>
              <a:rPr lang="en-US" sz="2400" b="1">
                <a:latin typeface="Arial-BoldMS" charset="0"/>
                <a:ea typeface="+mn-ea"/>
                <a:cs typeface="+mn-cs"/>
              </a:rPr>
              <a:t>Creek</a:t>
            </a:r>
            <a:r>
              <a:rPr lang="en-US" sz="2400">
                <a:latin typeface="ArialMS" charset="0"/>
                <a:ea typeface="+mn-ea"/>
                <a:cs typeface="+mn-cs"/>
              </a:rPr>
              <a:t> where it crosses property owned by a longtime </a:t>
            </a:r>
            <a:r>
              <a:rPr lang="en-US" sz="2400" b="1">
                <a:latin typeface="Arial-BoldMS" charset="0"/>
                <a:ea typeface="+mn-ea"/>
                <a:cs typeface="+mn-cs"/>
              </a:rPr>
              <a:t>creek</a:t>
            </a:r>
            <a:r>
              <a:rPr lang="en-US" sz="2400">
                <a:latin typeface="ArialMS" charset="0"/>
                <a:ea typeface="+mn-ea"/>
                <a:cs typeface="+mn-cs"/>
              </a:rPr>
              <a:t> advocate.The </a:t>
            </a:r>
            <a:r>
              <a:rPr lang="en-US" sz="2400" b="1">
                <a:latin typeface="Arial-BoldMS" charset="0"/>
                <a:ea typeface="+mn-ea"/>
                <a:cs typeface="+mn-cs"/>
              </a:rPr>
              <a:t>beavers</a:t>
            </a:r>
            <a:r>
              <a:rPr lang="en-US" sz="2400">
                <a:latin typeface="ArialMS" charset="0"/>
                <a:ea typeface="+mn-ea"/>
                <a:cs typeface="+mn-cs"/>
              </a:rPr>
              <a:t> were rebuilding their dam Wednesday using trees from </a:t>
            </a:r>
            <a:r>
              <a:rPr lang="en-US" sz="2400" b="1">
                <a:latin typeface="Arial-BoldMS" charset="0"/>
                <a:ea typeface="+mn-ea"/>
                <a:cs typeface="+mn-cs"/>
              </a:rPr>
              <a:t>Steve</a:t>
            </a:r>
            <a:r>
              <a:rPr lang="en-US" sz="2400">
                <a:latin typeface="ArialMS" charset="0"/>
                <a:ea typeface="+mn-ea"/>
                <a:cs typeface="+mn-cs"/>
              </a:rPr>
              <a:t> </a:t>
            </a:r>
            <a:r>
              <a:rPr lang="en-US" sz="2400" b="1">
                <a:latin typeface="Arial-BoldMS" charset="0"/>
                <a:ea typeface="+mn-ea"/>
                <a:cs typeface="+mn-cs"/>
              </a:rPr>
              <a:t>Johnson</a:t>
            </a:r>
            <a:r>
              <a:rPr lang="en-US" sz="2400">
                <a:latin typeface="ArialMS" charset="0"/>
                <a:ea typeface="+mn-ea"/>
                <a:cs typeface="+mn-cs"/>
              </a:rPr>
              <a:t>'s property."I don't know how to accept apologies for wildlife," </a:t>
            </a:r>
            <a:r>
              <a:rPr lang="en-US" sz="2400" b="1">
                <a:latin typeface="Arial-BoldMS" charset="0"/>
                <a:ea typeface="+mn-ea"/>
                <a:cs typeface="+mn-cs"/>
              </a:rPr>
              <a:t>Johnson</a:t>
            </a:r>
            <a:r>
              <a:rPr lang="en-US" sz="2400">
                <a:latin typeface="ArialMS" charset="0"/>
                <a:ea typeface="+mn-ea"/>
                <a:cs typeface="+mn-cs"/>
              </a:rPr>
              <a:t> said. "Maybe you need to talk to the </a:t>
            </a:r>
            <a:r>
              <a:rPr lang="en-US" sz="2400" b="1">
                <a:latin typeface="Arial-BoldMS" charset="0"/>
                <a:ea typeface="+mn-ea"/>
                <a:cs typeface="+mn-cs"/>
              </a:rPr>
              <a:t>beaver</a:t>
            </a:r>
            <a:r>
              <a:rPr lang="en-US" sz="2400">
                <a:latin typeface="ArialMS" charset="0"/>
                <a:ea typeface="+mn-ea"/>
                <a:cs typeface="+mn-cs"/>
              </a:rPr>
              <a:t>."</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Natural Foods Movement</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Northwest Conference on Alternative Agriculture</a:t>
            </a:r>
            <a:endParaRPr lang="en-US" sz="3600" dirty="0"/>
          </a:p>
        </p:txBody>
      </p:sp>
      <p:sp>
        <p:nvSpPr>
          <p:cNvPr id="3" name="Content Placeholder 2"/>
          <p:cNvSpPr>
            <a:spLocks noGrp="1"/>
          </p:cNvSpPr>
          <p:nvPr>
            <p:ph idx="1"/>
          </p:nvPr>
        </p:nvSpPr>
        <p:spPr/>
        <p:txBody>
          <a:bodyPr/>
          <a:lstStyle/>
          <a:p>
            <a:r>
              <a:rPr lang="en-US" dirty="0" smtClean="0"/>
              <a:t>Wendell Berry: World Expo Spokane, 1974, his words were like a “match thrown on dry tinder…”</a:t>
            </a:r>
          </a:p>
          <a:p>
            <a:r>
              <a:rPr lang="en-US" dirty="0" smtClean="0"/>
              <a:t>800 people showed up in Ellensburg, Washington, November, 1974, drawn there as much by word of mouth as media</a:t>
            </a:r>
          </a:p>
          <a:p>
            <a:r>
              <a:rPr lang="en-US" dirty="0" smtClean="0"/>
              <a:t>Workshops and panels created at the conference (scarcity of knowledge)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a:t>Current State (II)</a:t>
            </a:r>
          </a:p>
        </p:txBody>
      </p:sp>
      <p:sp>
        <p:nvSpPr>
          <p:cNvPr id="425987" name="Rectangle 3"/>
          <p:cNvSpPr>
            <a:spLocks noGrp="1" noChangeArrowheads="1"/>
          </p:cNvSpPr>
          <p:nvPr>
            <p:ph type="body" idx="1"/>
          </p:nvPr>
        </p:nvSpPr>
        <p:spPr/>
        <p:txBody>
          <a:bodyPr/>
          <a:lstStyle/>
          <a:p>
            <a:r>
              <a:rPr lang="en-US" sz="2000" dirty="0"/>
              <a:t>Art and spirit: Earth and Spirit Council</a:t>
            </a:r>
          </a:p>
          <a:p>
            <a:r>
              <a:rPr lang="en-US" sz="2000" dirty="0"/>
              <a:t>Food: </a:t>
            </a:r>
            <a:r>
              <a:rPr lang="en-US" sz="2000" dirty="0" err="1"/>
              <a:t>CSAs</a:t>
            </a:r>
            <a:r>
              <a:rPr lang="en-US" sz="2000" dirty="0"/>
              <a:t> (25),Food Matters, Chefs Collaborative, Food Alliance</a:t>
            </a:r>
          </a:p>
          <a:p>
            <a:r>
              <a:rPr lang="en-US" sz="2000" dirty="0"/>
              <a:t>Housing and Community Development (30) and Co-housing</a:t>
            </a:r>
          </a:p>
          <a:p>
            <a:r>
              <a:rPr lang="en-US" sz="2000" dirty="0"/>
              <a:t>Renewable Energy: energy Trust, Northwest Energy Efficiency Alliance</a:t>
            </a:r>
          </a:p>
          <a:p>
            <a:r>
              <a:rPr lang="en-US" sz="2000" dirty="0"/>
              <a:t>Conservers: Free Geek, SCRAP, Trillium Artisans</a:t>
            </a:r>
          </a:p>
          <a:p>
            <a:r>
              <a:rPr lang="en-US" sz="2000" dirty="0"/>
              <a:t>Transportation: BTM, Critical Mass, </a:t>
            </a:r>
            <a:r>
              <a:rPr lang="en-US" sz="2000" dirty="0" err="1"/>
              <a:t>Flexcar</a:t>
            </a:r>
            <a:endParaRPr lang="en-US" sz="2000" dirty="0"/>
          </a:p>
          <a:p>
            <a:r>
              <a:rPr lang="en-US" sz="2000" dirty="0"/>
              <a:t>Business </a:t>
            </a:r>
            <a:r>
              <a:rPr lang="en-US" sz="2000" dirty="0" smtClean="0"/>
              <a:t>Practice: </a:t>
            </a:r>
            <a:r>
              <a:rPr lang="en-US" sz="2000" dirty="0" err="1" smtClean="0"/>
              <a:t>Re:direct</a:t>
            </a:r>
            <a:r>
              <a:rPr lang="en-US" sz="2000" dirty="0" smtClean="0"/>
              <a:t>, Sustainable Business Oregon</a:t>
            </a:r>
          </a:p>
          <a:p>
            <a:r>
              <a:rPr lang="en-US" sz="2000" dirty="0"/>
              <a:t>Government:</a:t>
            </a:r>
            <a:r>
              <a:rPr lang="en-US" sz="2000" dirty="0" smtClean="0"/>
              <a:t> Bureau of Planning and Sustainability</a:t>
            </a:r>
          </a:p>
          <a:p>
            <a:r>
              <a:rPr lang="en-US" sz="2000" dirty="0"/>
              <a:t>Schools: PSU sustainability certificate program, etc.</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Founding of </a:t>
            </a:r>
            <a:r>
              <a:rPr lang="en-US" sz="3200" dirty="0" err="1" smtClean="0"/>
              <a:t>Tilth</a:t>
            </a:r>
            <a:r>
              <a:rPr lang="en-US" sz="3200" dirty="0" smtClean="0"/>
              <a:t>—1977 at </a:t>
            </a:r>
            <a:r>
              <a:rPr lang="en-US" sz="3200" dirty="0" err="1" smtClean="0"/>
              <a:t>Pragtree</a:t>
            </a:r>
            <a:r>
              <a:rPr lang="en-US" sz="3200" dirty="0" smtClean="0"/>
              <a:t> Farm, Washington</a:t>
            </a:r>
            <a:endParaRPr lang="en-US" sz="3200" dirty="0"/>
          </a:p>
        </p:txBody>
      </p:sp>
      <p:pic>
        <p:nvPicPr>
          <p:cNvPr id="4" name="Content Placeholder 3" descr="anewbeg1-R.jpg"/>
          <p:cNvPicPr>
            <a:picLocks noGrp="1" noChangeAspect="1"/>
          </p:cNvPicPr>
          <p:nvPr>
            <p:ph idx="1"/>
          </p:nvPr>
        </p:nvPicPr>
        <p:blipFill>
          <a:blip r:embed="rId2"/>
          <a:srcRect l="-10345" r="-10345"/>
          <a:stretch>
            <a:fillRect/>
          </a:stretch>
        </p:blip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Sustainable Agriculture in the Northwest, 1982</a:t>
            </a:r>
            <a:endParaRPr lang="en-US" sz="3600" dirty="0"/>
          </a:p>
        </p:txBody>
      </p:sp>
      <p:pic>
        <p:nvPicPr>
          <p:cNvPr id="4" name="Content Placeholder 3" descr="51dk8EBTnXL._SL500_AA300_.jpg"/>
          <p:cNvPicPr>
            <a:picLocks noGrp="1" noChangeAspect="1"/>
          </p:cNvPicPr>
          <p:nvPr>
            <p:ph idx="1"/>
          </p:nvPr>
        </p:nvPicPr>
        <p:blipFill>
          <a:blip r:embed="rId2"/>
          <a:srcRect l="-40820" r="-40820"/>
          <a:stretch>
            <a:fillRect/>
          </a:stretch>
        </p:blipFill>
        <p:spPr>
          <a:xfrm>
            <a:off x="-1219200" y="1524000"/>
            <a:ext cx="8991600" cy="4950237"/>
          </a:xfrm>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p:txBody>
          <a:bodyPr/>
          <a:lstStyle/>
          <a:p>
            <a:pPr eaLnBrk="1" hangingPunct="1">
              <a:defRPr/>
            </a:pPr>
            <a:r>
              <a:rPr lang="en-US" dirty="0" smtClean="0">
                <a:solidFill>
                  <a:schemeClr val="tx1"/>
                </a:solidFill>
              </a:rPr>
              <a:t>Urban Food Systems</a:t>
            </a:r>
          </a:p>
        </p:txBody>
      </p:sp>
      <p:sp>
        <p:nvSpPr>
          <p:cNvPr id="1105923" name="Rectangle 3"/>
          <p:cNvSpPr>
            <a:spLocks noGrp="1" noChangeArrowheads="1"/>
          </p:cNvSpPr>
          <p:nvPr>
            <p:ph type="body" idx="1"/>
          </p:nvPr>
        </p:nvSpPr>
        <p:spPr/>
        <p:txBody>
          <a:bodyPr/>
          <a:lstStyle/>
          <a:p>
            <a:pPr eaLnBrk="1" hangingPunct="1">
              <a:buFont typeface="Wingdings" charset="2"/>
              <a:buNone/>
              <a:defRPr/>
            </a:pPr>
            <a:r>
              <a:rPr lang="en-US" dirty="0" smtClean="0">
                <a:ea typeface="+mn-ea"/>
                <a:cs typeface="+mn-cs"/>
              </a:rPr>
              <a:t>Challenge: Bringing food production into urban area </a:t>
            </a:r>
            <a:r>
              <a:rPr lang="en-US" dirty="0" smtClean="0"/>
              <a:t>guarded by urban Growth Boundary to protect farm and forest land outside urban growth</a:t>
            </a:r>
          </a:p>
          <a:p>
            <a:pPr eaLnBrk="1" hangingPunct="1">
              <a:buFont typeface="Wingdings" charset="2"/>
              <a:buNone/>
              <a:defRPr/>
            </a:pPr>
            <a:r>
              <a:rPr lang="en-US" dirty="0" smtClean="0">
                <a:ea typeface="+mn-ea"/>
                <a:cs typeface="+mn-cs"/>
              </a:rPr>
              <a:t>Parallels the Urban Green spaces Movement</a:t>
            </a:r>
            <a:endParaRPr lang="en-US" dirty="0">
              <a:ea typeface="+mn-ea"/>
              <a:cs typeface="+mn-cs"/>
            </a:endParaRPr>
          </a:p>
        </p:txBody>
      </p:sp>
    </p:spTree>
  </p:cSld>
  <p:clrMapOvr>
    <a:masterClrMapping/>
  </p:clrMapOvr>
  <p:transition advTm="149"/>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pitchFamily="34" charset="-128"/>
              </a:rPr>
              <a:t>Diggable Cities Inventory</a:t>
            </a:r>
          </a:p>
        </p:txBody>
      </p:sp>
      <p:sp>
        <p:nvSpPr>
          <p:cNvPr id="3" name="Content Placeholder 2"/>
          <p:cNvSpPr>
            <a:spLocks noGrp="1"/>
          </p:cNvSpPr>
          <p:nvPr>
            <p:ph idx="1"/>
          </p:nvPr>
        </p:nvSpPr>
        <p:spPr/>
        <p:txBody>
          <a:bodyPr/>
          <a:lstStyle/>
          <a:p>
            <a:pPr eaLnBrk="1" hangingPunct="1">
              <a:buFont typeface="Wingdings" pitchFamily="2" charset="2"/>
              <a:buChar char="Ø"/>
              <a:defRPr/>
            </a:pPr>
            <a:endParaRPr lang="en-US" smtClean="0">
              <a:ea typeface="ＭＳ Ｐゴシック" pitchFamily="34" charset="-128"/>
            </a:endParaRPr>
          </a:p>
        </p:txBody>
      </p:sp>
      <p:pic>
        <p:nvPicPr>
          <p:cNvPr id="133124" name="Picture 3"/>
          <p:cNvPicPr>
            <a:picLocks noChangeAspect="1"/>
          </p:cNvPicPr>
          <p:nvPr/>
        </p:nvPicPr>
        <p:blipFill>
          <a:blip r:embed="rId3"/>
          <a:srcRect/>
          <a:stretch>
            <a:fillRect/>
          </a:stretch>
        </p:blipFill>
        <p:spPr bwMode="auto">
          <a:xfrm>
            <a:off x="1143000" y="1295400"/>
            <a:ext cx="6858000" cy="5292725"/>
          </a:xfrm>
          <a:prstGeom prst="rect">
            <a:avLst/>
          </a:prstGeom>
          <a:noFill/>
          <a:ln w="9525">
            <a:noFill/>
            <a:miter lim="800000"/>
            <a:headEnd/>
            <a:tailEnd/>
          </a:ln>
        </p:spPr>
      </p:pic>
    </p:spTree>
  </p:cSld>
  <p:clrMapOvr>
    <a:masterClrMapping/>
  </p:clrMapOvr>
  <p:transition advTm="149"/>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3138" name="Rectangle 2"/>
          <p:cNvSpPr>
            <a:spLocks noGrp="1" noChangeArrowheads="1"/>
          </p:cNvSpPr>
          <p:nvPr>
            <p:ph type="title"/>
          </p:nvPr>
        </p:nvSpPr>
        <p:spPr/>
        <p:txBody>
          <a:bodyPr/>
          <a:lstStyle/>
          <a:p>
            <a:pPr>
              <a:defRPr/>
            </a:pPr>
            <a:endParaRPr lang="en-US"/>
          </a:p>
        </p:txBody>
      </p:sp>
      <p:pic>
        <p:nvPicPr>
          <p:cNvPr id="135171" name="Picture 3" descr="zengersign"/>
          <p:cNvPicPr>
            <a:picLocks noGrp="1" noChangeAspect="1" noChangeArrowheads="1"/>
          </p:cNvPicPr>
          <p:nvPr>
            <p:ph idx="1"/>
          </p:nvPr>
        </p:nvPicPr>
        <p:blipFill>
          <a:blip r:embed="rId3"/>
          <a:srcRect/>
          <a:stretch>
            <a:fillRect/>
          </a:stretch>
        </p:blipFill>
        <p:spPr>
          <a:xfrm>
            <a:off x="1550988" y="1600200"/>
            <a:ext cx="6042025" cy="4530725"/>
          </a:xfrm>
        </p:spPr>
      </p:pic>
    </p:spTree>
  </p:cSld>
  <p:clrMapOvr>
    <a:masterClrMapping/>
  </p:clrMapOvr>
  <p:transition advTm="133"/>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p:txBody>
          <a:bodyPr/>
          <a:lstStyle/>
          <a:p>
            <a:pPr>
              <a:defRPr/>
            </a:pPr>
            <a:r>
              <a:rPr lang="en-US"/>
              <a:t>Zenger Farm: Education</a:t>
            </a:r>
          </a:p>
        </p:txBody>
      </p:sp>
      <p:pic>
        <p:nvPicPr>
          <p:cNvPr id="137219" name="Picture 4" descr="kids harvesting pumpkins"/>
          <p:cNvPicPr>
            <a:picLocks noGrp="1" noChangeAspect="1" noChangeArrowheads="1"/>
          </p:cNvPicPr>
          <p:nvPr>
            <p:ph idx="1"/>
          </p:nvPr>
        </p:nvPicPr>
        <p:blipFill>
          <a:blip r:embed="rId3"/>
          <a:srcRect/>
          <a:stretch>
            <a:fillRect/>
          </a:stretch>
        </p:blipFill>
        <p:spPr>
          <a:xfrm>
            <a:off x="685800" y="1524000"/>
            <a:ext cx="7620000" cy="5191125"/>
          </a:xfrm>
        </p:spPr>
      </p:pic>
    </p:spTree>
  </p:cSld>
  <p:clrMapOvr>
    <a:masterClrMapping/>
  </p:clrMapOvr>
  <p:transition advTm="149"/>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0000"/>
                </a:solidFill>
              </a:rPr>
              <a:t>CITY REPAIR?</a:t>
            </a:r>
            <a:endParaRPr lang="en-US" i="1" dirty="0">
              <a:solidFill>
                <a:srgbClr val="FF0000"/>
              </a:solidFill>
            </a:endParaRPr>
          </a:p>
        </p:txBody>
      </p:sp>
      <p:sp>
        <p:nvSpPr>
          <p:cNvPr id="3" name="Content Placeholder 2"/>
          <p:cNvSpPr>
            <a:spLocks noGrp="1"/>
          </p:cNvSpPr>
          <p:nvPr>
            <p:ph idx="1"/>
          </p:nvPr>
        </p:nvSpPr>
        <p:spPr/>
        <p:txBody>
          <a:bodyPr/>
          <a:lstStyle/>
          <a:p>
            <a:r>
              <a:rPr lang="en-US" dirty="0" smtClean="0"/>
              <a:t>Use marks presentation my house as another example of grassroots</a:t>
            </a: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798513" y="203200"/>
            <a:ext cx="7693025" cy="2081213"/>
          </a:xfrm>
        </p:spPr>
        <p:txBody>
          <a:bodyPr>
            <a:spAutoFit/>
          </a:bodyPr>
          <a:lstStyle/>
          <a:p>
            <a:pPr>
              <a:lnSpc>
                <a:spcPct val="87000"/>
              </a:lnSpc>
              <a:tabLst>
                <a:tab pos="0" algn="l"/>
                <a:tab pos="421081" algn="l"/>
                <a:tab pos="842162" algn="l"/>
                <a:tab pos="1263244" algn="l"/>
                <a:tab pos="1684325" algn="l"/>
                <a:tab pos="2105406" algn="l"/>
                <a:tab pos="2526487" algn="l"/>
                <a:tab pos="2947568" algn="l"/>
                <a:tab pos="3368650" algn="l"/>
                <a:tab pos="3789731" algn="l"/>
                <a:tab pos="4210812" algn="l"/>
                <a:tab pos="4631893" algn="l"/>
                <a:tab pos="5052974" algn="l"/>
                <a:tab pos="5474056" algn="l"/>
                <a:tab pos="5895137" algn="l"/>
                <a:tab pos="6316218" algn="l"/>
                <a:tab pos="6737299" algn="l"/>
                <a:tab pos="7158380" algn="l"/>
                <a:tab pos="7579462" algn="l"/>
                <a:tab pos="8000543" algn="l"/>
                <a:tab pos="8421624" algn="l"/>
              </a:tabLst>
              <a:defRPr/>
            </a:pPr>
            <a:r>
              <a:rPr lang="en-GB" sz="900" dirty="0">
                <a:solidFill>
                  <a:srgbClr val="3333CC"/>
                </a:solidFill>
                <a:latin typeface="Tempus Sans ITC" pitchFamily="82" charset="0"/>
              </a:rPr>
              <a:t/>
            </a:r>
            <a:br>
              <a:rPr lang="en-GB" sz="900" dirty="0">
                <a:solidFill>
                  <a:srgbClr val="3333CC"/>
                </a:solidFill>
                <a:latin typeface="Tempus Sans ITC" pitchFamily="82" charset="0"/>
              </a:rPr>
            </a:br>
            <a:r>
              <a:rPr lang="en-GB" sz="900" dirty="0">
                <a:solidFill>
                  <a:srgbClr val="3333CC"/>
                </a:solidFill>
                <a:latin typeface="Trebuchet MS" charset="0"/>
              </a:rPr>
              <a:t/>
            </a:r>
            <a:br>
              <a:rPr lang="en-GB" sz="900" dirty="0">
                <a:solidFill>
                  <a:srgbClr val="3333CC"/>
                </a:solidFill>
                <a:latin typeface="Trebuchet MS" charset="0"/>
              </a:rPr>
            </a:br>
            <a:r>
              <a:rPr lang="en-GB" sz="2600" dirty="0"/>
              <a:t>The Coalition for a </a:t>
            </a:r>
            <a:r>
              <a:rPr lang="en-GB" sz="2600" dirty="0" err="1"/>
              <a:t>Livable</a:t>
            </a:r>
            <a:r>
              <a:rPr lang="en-GB" sz="2600" dirty="0"/>
              <a:t> Future is a partnership of 90 organizations and hundreds of individuals working for a healthy and sustainable Portland-Vancouver </a:t>
            </a:r>
            <a:br>
              <a:rPr lang="en-GB" sz="2600" dirty="0"/>
            </a:br>
            <a:r>
              <a:rPr lang="en-GB" sz="2600" dirty="0"/>
              <a:t>metropolitan region.</a:t>
            </a:r>
          </a:p>
        </p:txBody>
      </p:sp>
      <p:sp>
        <p:nvSpPr>
          <p:cNvPr id="20483" name="Text Box 2"/>
          <p:cNvSpPr txBox="1">
            <a:spLocks noChangeArrowheads="1"/>
          </p:cNvSpPr>
          <p:nvPr/>
        </p:nvSpPr>
        <p:spPr bwMode="auto">
          <a:xfrm>
            <a:off x="0" y="1981200"/>
            <a:ext cx="7772400" cy="252413"/>
          </a:xfrm>
          <a:prstGeom prst="rect">
            <a:avLst/>
          </a:prstGeom>
          <a:noFill/>
          <a:ln w="9525">
            <a:noFill/>
            <a:round/>
            <a:headEnd/>
            <a:tailEnd/>
          </a:ln>
        </p:spPr>
        <p:txBody>
          <a:bodyPr lIns="0" tIns="0" rIns="0" bIns="0">
            <a:prstTxWarp prst="textNoShape">
              <a:avLst/>
            </a:prstTxWarp>
            <a:spAutoFit/>
          </a:bodyPr>
          <a:lstStyle/>
          <a:p>
            <a:pPr marL="327025" indent="-327025">
              <a:lnSpc>
                <a:spcPct val="62000"/>
              </a:lnSpc>
              <a:spcBef>
                <a:spcPts val="800"/>
              </a:spcBef>
              <a:tabLst>
                <a:tab pos="327025" algn="l"/>
                <a:tab pos="407988" algn="l"/>
                <a:tab pos="830263" algn="l"/>
                <a:tab pos="1250950" algn="l"/>
                <a:tab pos="1671638" algn="l"/>
                <a:tab pos="2092325" algn="l"/>
                <a:tab pos="2514600" algn="l"/>
                <a:tab pos="2935288" algn="l"/>
                <a:tab pos="3355975" algn="l"/>
                <a:tab pos="3776663" algn="l"/>
                <a:tab pos="4198938" algn="l"/>
                <a:tab pos="4619625" algn="l"/>
                <a:tab pos="5040313" algn="l"/>
                <a:tab pos="5461000" algn="l"/>
                <a:tab pos="5883275" algn="l"/>
                <a:tab pos="6303963" algn="l"/>
                <a:tab pos="6724650" algn="l"/>
                <a:tab pos="7145338" algn="l"/>
                <a:tab pos="7567613" algn="l"/>
                <a:tab pos="7988300" algn="l"/>
                <a:tab pos="8408988" algn="l"/>
                <a:tab pos="8412163" algn="l"/>
                <a:tab pos="8832850" algn="l"/>
                <a:tab pos="9253538" algn="l"/>
                <a:tab pos="9675813" algn="l"/>
                <a:tab pos="9678988" algn="l"/>
                <a:tab pos="9680575" algn="l"/>
              </a:tabLst>
            </a:pPr>
            <a:r>
              <a:rPr lang="en-GB">
                <a:solidFill>
                  <a:srgbClr val="3333CC"/>
                </a:solidFill>
              </a:rPr>
              <a:t>	</a:t>
            </a:r>
          </a:p>
        </p:txBody>
      </p:sp>
      <p:pic>
        <p:nvPicPr>
          <p:cNvPr id="20484" name="Picture 3"/>
          <p:cNvPicPr>
            <a:picLocks noChangeAspect="1" noChangeArrowheads="1"/>
          </p:cNvPicPr>
          <p:nvPr/>
        </p:nvPicPr>
        <p:blipFill>
          <a:blip r:embed="rId3"/>
          <a:srcRect/>
          <a:stretch>
            <a:fillRect/>
          </a:stretch>
        </p:blipFill>
        <p:spPr bwMode="auto">
          <a:xfrm>
            <a:off x="914400" y="2590800"/>
            <a:ext cx="3962400" cy="3387725"/>
          </a:xfrm>
          <a:prstGeom prst="rect">
            <a:avLst/>
          </a:prstGeom>
          <a:noFill/>
          <a:ln w="9525">
            <a:noFill/>
            <a:round/>
            <a:headEnd/>
            <a:tailEnd/>
          </a:ln>
        </p:spPr>
      </p:pic>
      <p:sp>
        <p:nvSpPr>
          <p:cNvPr id="5" name="TextBox 4"/>
          <p:cNvSpPr txBox="1"/>
          <p:nvPr/>
        </p:nvSpPr>
        <p:spPr>
          <a:xfrm>
            <a:off x="5105400" y="3048000"/>
            <a:ext cx="3352800" cy="923330"/>
          </a:xfrm>
          <a:prstGeom prst="rect">
            <a:avLst/>
          </a:prstGeom>
          <a:noFill/>
        </p:spPr>
        <p:txBody>
          <a:bodyPr wrap="square" rtlCol="0">
            <a:spAutoFit/>
          </a:bodyPr>
          <a:lstStyle/>
          <a:p>
            <a:r>
              <a:rPr lang="en-US" dirty="0" smtClean="0"/>
              <a:t>The Equity Atlas changed the</a:t>
            </a:r>
          </a:p>
          <a:p>
            <a:r>
              <a:rPr lang="en-US" dirty="0" smtClean="0"/>
              <a:t>Dialogue in Portland about</a:t>
            </a:r>
          </a:p>
          <a:p>
            <a:r>
              <a:rPr lang="en-US" dirty="0" smtClean="0"/>
              <a:t>Social equity</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charset="-128"/>
                <a:cs typeface="ＭＳ Ｐゴシック" charset="-128"/>
              </a:rPr>
              <a:t>Bike Political Economy</a:t>
            </a:r>
          </a:p>
        </p:txBody>
      </p:sp>
      <p:sp>
        <p:nvSpPr>
          <p:cNvPr id="3" name="Content Placeholder 2"/>
          <p:cNvSpPr>
            <a:spLocks noGrp="1"/>
          </p:cNvSpPr>
          <p:nvPr>
            <p:ph idx="1"/>
          </p:nvPr>
        </p:nvSpPr>
        <p:spPr/>
        <p:txBody>
          <a:bodyPr/>
          <a:lstStyle/>
          <a:p>
            <a:pPr eaLnBrk="1" hangingPunct="1">
              <a:defRPr/>
            </a:pPr>
            <a:r>
              <a:rPr lang="en-US" smtClean="0">
                <a:ea typeface="ＭＳ Ｐゴシック" charset="-128"/>
                <a:cs typeface="ＭＳ Ｐゴシック" charset="-128"/>
              </a:rPr>
              <a:t>It is a $63 million dollar industry, employing 800 people.  Still a drop in the bucket of Portland’s $17 billion economy but growing</a:t>
            </a:r>
          </a:p>
          <a:p>
            <a:pPr eaLnBrk="1" hangingPunct="1">
              <a:defRPr/>
            </a:pPr>
            <a:r>
              <a:rPr lang="en-US" smtClean="0">
                <a:ea typeface="ＭＳ Ｐゴシック" charset="-128"/>
                <a:cs typeface="ＭＳ Ｐゴシック" charset="-128"/>
              </a:rPr>
              <a:t>Progressive local candidates bike vote critical</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p:txBody>
          <a:bodyPr/>
          <a:lstStyle/>
          <a:p>
            <a:pPr eaLnBrk="1" hangingPunct="1">
              <a:defRPr/>
            </a:pPr>
            <a:r>
              <a:rPr lang="en-US">
                <a:ea typeface="ＭＳ Ｐゴシック" charset="-128"/>
                <a:cs typeface="ＭＳ Ｐゴシック" charset="-128"/>
              </a:rPr>
              <a:t>1970s</a:t>
            </a:r>
          </a:p>
        </p:txBody>
      </p:sp>
      <p:sp>
        <p:nvSpPr>
          <p:cNvPr id="998403" name="Rectangle 3"/>
          <p:cNvSpPr>
            <a:spLocks noGrp="1" noChangeArrowheads="1"/>
          </p:cNvSpPr>
          <p:nvPr>
            <p:ph type="body" idx="1"/>
          </p:nvPr>
        </p:nvSpPr>
        <p:spPr/>
        <p:txBody>
          <a:bodyPr/>
          <a:lstStyle/>
          <a:p>
            <a:pPr eaLnBrk="1" hangingPunct="1">
              <a:lnSpc>
                <a:spcPct val="90000"/>
              </a:lnSpc>
              <a:defRPr/>
            </a:pPr>
            <a:r>
              <a:rPr lang="en-US" sz="2800">
                <a:ea typeface="ＭＳ Ｐゴシック" charset="-128"/>
                <a:cs typeface="ＭＳ Ｐゴシック" charset="-128"/>
              </a:rPr>
              <a:t>PSU Bike Lobby, 1970</a:t>
            </a:r>
          </a:p>
          <a:p>
            <a:pPr eaLnBrk="1" hangingPunct="1">
              <a:lnSpc>
                <a:spcPct val="90000"/>
              </a:lnSpc>
              <a:defRPr/>
            </a:pPr>
            <a:r>
              <a:rPr lang="en-US" sz="2800">
                <a:ea typeface="ＭＳ Ｐゴシック" charset="-128"/>
                <a:cs typeface="ＭＳ Ｐゴシック" charset="-128"/>
              </a:rPr>
              <a:t>At the time college town bikes but not larger cities</a:t>
            </a:r>
          </a:p>
          <a:p>
            <a:pPr eaLnBrk="1" hangingPunct="1">
              <a:lnSpc>
                <a:spcPct val="90000"/>
              </a:lnSpc>
              <a:defRPr/>
            </a:pPr>
            <a:r>
              <a:rPr lang="en-US" sz="2800">
                <a:ea typeface="ＭＳ Ｐゴシック" charset="-128"/>
                <a:cs typeface="ＭＳ Ｐゴシック" charset="-128"/>
              </a:rPr>
              <a:t>1971, Bike bill, first in country, designating 1% of transportation funding for bikes</a:t>
            </a:r>
          </a:p>
          <a:p>
            <a:pPr eaLnBrk="1" hangingPunct="1">
              <a:lnSpc>
                <a:spcPct val="90000"/>
              </a:lnSpc>
              <a:defRPr/>
            </a:pPr>
            <a:r>
              <a:rPr lang="en-US" sz="2800">
                <a:ea typeface="ＭＳ Ｐゴシック" charset="-128"/>
                <a:cs typeface="ＭＳ Ｐゴシック" charset="-128"/>
              </a:rPr>
              <a:t>Same time 40 Mile Loop Land trust</a:t>
            </a:r>
          </a:p>
          <a:p>
            <a:pPr eaLnBrk="1" hangingPunct="1">
              <a:lnSpc>
                <a:spcPct val="90000"/>
              </a:lnSpc>
              <a:defRPr/>
            </a:pPr>
            <a:r>
              <a:rPr lang="en-US" sz="2800">
                <a:ea typeface="ＭＳ Ｐゴシック" charset="-128"/>
                <a:cs typeface="ＭＳ Ｐゴシック" charset="-128"/>
              </a:rPr>
              <a:t>Bike advisory group</a:t>
            </a:r>
          </a:p>
          <a:p>
            <a:pPr eaLnBrk="1" hangingPunct="1">
              <a:lnSpc>
                <a:spcPct val="90000"/>
              </a:lnSpc>
              <a:defRPr/>
            </a:pPr>
            <a:r>
              <a:rPr lang="en-US" sz="2800">
                <a:ea typeface="ＭＳ Ｐゴシック" charset="-128"/>
                <a:cs typeface="ＭＳ Ｐゴシック" charset="-128"/>
              </a:rPr>
              <a:t>Problems: bike not serious commuting alternative, money not being spent, removal of parking space</a:t>
            </a:r>
          </a:p>
          <a:p>
            <a:pPr eaLnBrk="1" hangingPunct="1">
              <a:lnSpc>
                <a:spcPct val="90000"/>
              </a:lnSpc>
              <a:defRPr/>
            </a:pPr>
            <a:r>
              <a:rPr lang="en-US" sz="2800">
                <a:ea typeface="ＭＳ Ｐゴシック" charset="-128"/>
                <a:cs typeface="ＭＳ Ｐゴシック" charset="-128"/>
              </a:rPr>
              <a:t>1978 first full time employee, bike coordinator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r>
              <a:rPr lang="en-US" sz="3600"/>
              <a:t>Thou shall create partnerships</a:t>
            </a:r>
            <a:endParaRPr lang="en-US"/>
          </a:p>
        </p:txBody>
      </p:sp>
      <p:sp>
        <p:nvSpPr>
          <p:cNvPr id="424963" name="Rectangle 3"/>
          <p:cNvSpPr>
            <a:spLocks noGrp="1" noChangeArrowheads="1"/>
          </p:cNvSpPr>
          <p:nvPr>
            <p:ph type="body" idx="1"/>
          </p:nvPr>
        </p:nvSpPr>
        <p:spPr/>
        <p:txBody>
          <a:bodyPr/>
          <a:lstStyle/>
          <a:p>
            <a:pPr>
              <a:lnSpc>
                <a:spcPct val="90000"/>
              </a:lnSpc>
            </a:pPr>
            <a:r>
              <a:rPr lang="en-US" sz="2400"/>
              <a:t>Moving toward sustainability, a multi-disciple and action perspective on the world elicits partnerships and collaborations.  Sustainability groups partner with others as normal course of action.  </a:t>
            </a:r>
          </a:p>
          <a:p>
            <a:pPr>
              <a:lnSpc>
                <a:spcPct val="90000"/>
              </a:lnSpc>
            </a:pPr>
            <a:r>
              <a:rPr lang="en-US" sz="2400"/>
              <a:t>24 promiant groups had 885 partners.  The partner organizations spanned the globe, but also demonstrated the Kevin Bacon, or six steps removed character of the movement.  </a:t>
            </a:r>
          </a:p>
          <a:p>
            <a:pPr>
              <a:lnSpc>
                <a:spcPct val="90000"/>
              </a:lnSpc>
            </a:pPr>
            <a:r>
              <a:rPr lang="en-US" sz="2400"/>
              <a:t>The 24 organizations were partnered with 30% (107 of 350) of the environmental and sustainability groups in the Portland region.</a:t>
            </a:r>
          </a:p>
          <a:p>
            <a:pPr>
              <a:lnSpc>
                <a:spcPct val="90000"/>
              </a:lnSpc>
            </a:pPr>
            <a:endParaRPr lang="en-US" sz="240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p:txBody>
          <a:bodyPr/>
          <a:lstStyle/>
          <a:p>
            <a:pPr eaLnBrk="1" hangingPunct="1">
              <a:defRPr/>
            </a:pPr>
            <a:r>
              <a:rPr lang="en-US">
                <a:ea typeface="ＭＳ Ｐゴシック" charset="-128"/>
                <a:cs typeface="ＭＳ Ｐゴシック" charset="-128"/>
              </a:rPr>
              <a:t>1980s</a:t>
            </a:r>
          </a:p>
        </p:txBody>
      </p:sp>
      <p:sp>
        <p:nvSpPr>
          <p:cNvPr id="999427" name="Rectangle 3"/>
          <p:cNvSpPr>
            <a:spLocks noGrp="1" noChangeArrowheads="1"/>
          </p:cNvSpPr>
          <p:nvPr>
            <p:ph type="body" idx="1"/>
          </p:nvPr>
        </p:nvSpPr>
        <p:spPr/>
        <p:txBody>
          <a:bodyPr/>
          <a:lstStyle/>
          <a:p>
            <a:pPr eaLnBrk="1" hangingPunct="1">
              <a:defRPr/>
            </a:pPr>
            <a:r>
              <a:rPr lang="en-US" sz="2800">
                <a:ea typeface="ＭＳ Ｐゴシック" charset="-128"/>
                <a:cs typeface="ＭＳ Ｐゴシック" charset="-128"/>
              </a:rPr>
              <a:t>Bike planning integrated into larger plans</a:t>
            </a:r>
          </a:p>
          <a:p>
            <a:pPr eaLnBrk="1" hangingPunct="1">
              <a:defRPr/>
            </a:pPr>
            <a:r>
              <a:rPr lang="en-US" sz="2800">
                <a:ea typeface="ＭＳ Ｐゴシック" charset="-128"/>
                <a:cs typeface="ＭＳ Ｐゴシック" charset="-128"/>
              </a:rPr>
              <a:t>Commissioner Blumenhauer renames bike program as alternative transportation program</a:t>
            </a:r>
          </a:p>
          <a:p>
            <a:pPr eaLnBrk="1" hangingPunct="1">
              <a:defRPr/>
            </a:pPr>
            <a:r>
              <a:rPr lang="en-US" sz="2800">
                <a:ea typeface="ＭＳ Ｐゴシック" charset="-128"/>
                <a:cs typeface="ＭＳ Ｐゴシック" charset="-128"/>
              </a:rPr>
              <a:t>By 1987 only 9 out of 22 paths had been constructed</a:t>
            </a:r>
          </a:p>
          <a:p>
            <a:pPr eaLnBrk="1" hangingPunct="1">
              <a:defRPr/>
            </a:pPr>
            <a:r>
              <a:rPr lang="en-US" sz="2800">
                <a:ea typeface="ＭＳ Ｐゴシック" charset="-128"/>
                <a:cs typeface="ＭＳ Ｐゴシック" charset="-128"/>
              </a:rPr>
              <a:t>As bike advocates grew in strength so did opposition, one commissioner, “bike advocates think they can solve world problems by getting people out of their cars.”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p:txBody>
          <a:bodyPr/>
          <a:lstStyle/>
          <a:p>
            <a:pPr eaLnBrk="1" hangingPunct="1">
              <a:defRPr/>
            </a:pPr>
            <a:r>
              <a:rPr lang="en-US">
                <a:ea typeface="ＭＳ Ｐゴシック" charset="-128"/>
                <a:cs typeface="ＭＳ Ｐゴシック" charset="-128"/>
              </a:rPr>
              <a:t>1990s</a:t>
            </a:r>
          </a:p>
        </p:txBody>
      </p:sp>
      <p:sp>
        <p:nvSpPr>
          <p:cNvPr id="1000451" name="Rectangle 3"/>
          <p:cNvSpPr>
            <a:spLocks noGrp="1" noChangeArrowheads="1"/>
          </p:cNvSpPr>
          <p:nvPr>
            <p:ph type="body" idx="1"/>
          </p:nvPr>
        </p:nvSpPr>
        <p:spPr/>
        <p:txBody>
          <a:bodyPr/>
          <a:lstStyle/>
          <a:p>
            <a:pPr eaLnBrk="1" hangingPunct="1">
              <a:lnSpc>
                <a:spcPct val="90000"/>
              </a:lnSpc>
              <a:defRPr/>
            </a:pPr>
            <a:r>
              <a:rPr lang="en-US">
                <a:ea typeface="ＭＳ Ｐゴシック" charset="-128"/>
                <a:cs typeface="ＭＳ Ｐゴシック" charset="-128"/>
              </a:rPr>
              <a:t>BTA created 1990</a:t>
            </a:r>
          </a:p>
          <a:p>
            <a:pPr eaLnBrk="1" hangingPunct="1">
              <a:lnSpc>
                <a:spcPct val="90000"/>
              </a:lnSpc>
              <a:defRPr/>
            </a:pPr>
            <a:r>
              <a:rPr lang="en-US">
                <a:ea typeface="ＭＳ Ｐゴシック" charset="-128"/>
                <a:cs typeface="ＭＳ Ｐゴシック" charset="-128"/>
              </a:rPr>
              <a:t>BTA goes to court to get bike plan acted upon</a:t>
            </a:r>
          </a:p>
          <a:p>
            <a:pPr eaLnBrk="1" hangingPunct="1">
              <a:lnSpc>
                <a:spcPct val="90000"/>
              </a:lnSpc>
              <a:defRPr/>
            </a:pPr>
            <a:r>
              <a:rPr lang="en-US">
                <a:ea typeface="ＭＳ Ｐゴシック" charset="-128"/>
                <a:cs typeface="ＭＳ Ｐゴシック" charset="-128"/>
              </a:rPr>
              <a:t>Larger issue becomes reclaiming streets</a:t>
            </a:r>
          </a:p>
          <a:p>
            <a:pPr eaLnBrk="1" hangingPunct="1">
              <a:lnSpc>
                <a:spcPct val="90000"/>
              </a:lnSpc>
              <a:defRPr/>
            </a:pPr>
            <a:r>
              <a:rPr lang="en-US">
                <a:ea typeface="ＭＳ Ｐゴシック" charset="-128"/>
                <a:cs typeface="ＭＳ Ｐゴシック" charset="-128"/>
              </a:rPr>
              <a:t>BTA events, Bikefest (15,000), Bike to work day, Intl. conference in 1994</a:t>
            </a:r>
          </a:p>
          <a:p>
            <a:pPr eaLnBrk="1" hangingPunct="1">
              <a:lnSpc>
                <a:spcPct val="90000"/>
              </a:lnSpc>
              <a:defRPr/>
            </a:pPr>
            <a:r>
              <a:rPr lang="en-US">
                <a:ea typeface="ＭＳ Ｐゴシック" charset="-128"/>
                <a:cs typeface="ＭＳ Ｐゴシック" charset="-128"/>
              </a:rPr>
              <a:t>1994 ISTEA funding</a:t>
            </a:r>
          </a:p>
          <a:p>
            <a:pPr eaLnBrk="1" hangingPunct="1">
              <a:lnSpc>
                <a:spcPct val="90000"/>
              </a:lnSpc>
              <a:defRPr/>
            </a:pPr>
            <a:r>
              <a:rPr lang="en-US">
                <a:ea typeface="ＭＳ Ｐゴシック" charset="-128"/>
                <a:cs typeface="ＭＳ Ｐゴシック" charset="-128"/>
              </a:rPr>
              <a:t>1994 Master Plan undertaken, 2000 citizens involved</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Passing the Torch or</a:t>
            </a:r>
            <a:br>
              <a:rPr lang="en-US" dirty="0" smtClean="0">
                <a:solidFill>
                  <a:srgbClr val="FF0000"/>
                </a:solidFill>
              </a:rPr>
            </a:br>
            <a:r>
              <a:rPr lang="en-US" dirty="0" smtClean="0">
                <a:solidFill>
                  <a:srgbClr val="FF0000"/>
                </a:solidFill>
              </a:rPr>
              <a:t>Back to the Future</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images-1.jpeg"/>
          <p:cNvPicPr>
            <a:picLocks noGrp="1" noChangeAspect="1"/>
          </p:cNvPicPr>
          <p:nvPr>
            <p:ph idx="1"/>
          </p:nvPr>
        </p:nvPicPr>
        <p:blipFill>
          <a:blip r:embed="rId2"/>
          <a:srcRect l="-40820" r="-40820"/>
          <a:stretch>
            <a:fillRect/>
          </a:stretch>
        </p:blipFill>
        <p:spPr>
          <a:xfrm>
            <a:off x="-533400" y="1676400"/>
            <a:ext cx="5259562" cy="2895600"/>
          </a:xfrm>
        </p:spPr>
      </p:pic>
      <p:sp>
        <p:nvSpPr>
          <p:cNvPr id="4" name="Title 3"/>
          <p:cNvSpPr>
            <a:spLocks noGrp="1"/>
          </p:cNvSpPr>
          <p:nvPr>
            <p:ph type="title"/>
          </p:nvPr>
        </p:nvSpPr>
        <p:spPr/>
        <p:txBody>
          <a:bodyPr/>
          <a:lstStyle/>
          <a:p>
            <a:r>
              <a:rPr lang="en-US" dirty="0" smtClean="0"/>
              <a:t>The Times They are A </a:t>
            </a:r>
            <a:r>
              <a:rPr lang="en-US" dirty="0" err="1" smtClean="0"/>
              <a:t>Changin</a:t>
            </a:r>
            <a:endParaRPr lang="en-US" dirty="0"/>
          </a:p>
        </p:txBody>
      </p:sp>
      <p:pic>
        <p:nvPicPr>
          <p:cNvPr id="6" name="Picture 5" descr="images.jpeg"/>
          <p:cNvPicPr>
            <a:picLocks noChangeAspect="1"/>
          </p:cNvPicPr>
          <p:nvPr/>
        </p:nvPicPr>
        <p:blipFill>
          <a:blip r:embed="rId3"/>
          <a:stretch>
            <a:fillRect/>
          </a:stretch>
        </p:blipFill>
        <p:spPr>
          <a:xfrm>
            <a:off x="5867400" y="1828800"/>
            <a:ext cx="2870200" cy="2832100"/>
          </a:xfrm>
          <a:prstGeom prst="rect">
            <a:avLst/>
          </a:prstGeom>
        </p:spPr>
      </p:pic>
      <p:pic>
        <p:nvPicPr>
          <p:cNvPr id="7" name="Picture 6" descr="Unknown.jpeg"/>
          <p:cNvPicPr>
            <a:picLocks noChangeAspect="1"/>
          </p:cNvPicPr>
          <p:nvPr/>
        </p:nvPicPr>
        <p:blipFill>
          <a:blip r:embed="rId4"/>
          <a:stretch>
            <a:fillRect/>
          </a:stretch>
        </p:blipFill>
        <p:spPr>
          <a:xfrm>
            <a:off x="2895600" y="4114800"/>
            <a:ext cx="3289300" cy="2463800"/>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Community Governance by Facilitating the Wisdom of Crowds</a:t>
            </a:r>
          </a:p>
        </p:txBody>
      </p:sp>
      <p:pic>
        <p:nvPicPr>
          <p:cNvPr id="4" name="Content Placeholder 3"/>
          <p:cNvPicPr>
            <a:picLocks noGrp="1" noChangeAspect="1" noChangeArrowheads="1"/>
          </p:cNvPicPr>
          <p:nvPr>
            <p:ph idx="1"/>
          </p:nvPr>
        </p:nvPicPr>
        <p:blipFill>
          <a:blip r:embed="rId2"/>
          <a:srcRect l="-11452" r="-11452"/>
          <a:stretch>
            <a:fillRect/>
          </a:stretch>
        </p:blipFill>
        <p:spPr bwMode="blackWhite">
          <a:xfrm>
            <a:off x="1066800" y="1447800"/>
            <a:ext cx="7010400" cy="3859506"/>
          </a:xfrm>
          <a:prstGeom prst="rect">
            <a:avLst/>
          </a:prstGeom>
          <a:noFill/>
          <a:ln w="9525">
            <a:noFill/>
            <a:miter lim="800000"/>
            <a:headEnd/>
            <a:tailEnd/>
          </a:ln>
          <a:effectLst/>
        </p:spPr>
      </p:pic>
      <p:sp>
        <p:nvSpPr>
          <p:cNvPr id="5" name="TextBox 4"/>
          <p:cNvSpPr txBox="1"/>
          <p:nvPr/>
        </p:nvSpPr>
        <p:spPr>
          <a:xfrm>
            <a:off x="941121" y="5638800"/>
            <a:ext cx="7189526" cy="646331"/>
          </a:xfrm>
          <a:prstGeom prst="rect">
            <a:avLst/>
          </a:prstGeom>
          <a:noFill/>
        </p:spPr>
        <p:txBody>
          <a:bodyPr wrap="none" rtlCol="0">
            <a:spAutoFit/>
          </a:bodyPr>
          <a:lstStyle/>
          <a:p>
            <a:r>
              <a:rPr lang="en-US" dirty="0" smtClean="0"/>
              <a:t>Leaders become Facilitators--not Paternalistic Commanders</a:t>
            </a:r>
          </a:p>
          <a:p>
            <a:r>
              <a:rPr lang="en-US" dirty="0" smtClean="0"/>
              <a:t>And Bureaucrats--with Social skills as well as scientific and technical </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Do you want to be millionaire: audience right 91% of the time; experts 65%</a:t>
            </a:r>
          </a:p>
          <a:p>
            <a:r>
              <a:rPr lang="en-US" dirty="0" smtClean="0"/>
              <a:t>A candy bar name</a:t>
            </a:r>
          </a:p>
          <a:p>
            <a:r>
              <a:rPr lang="en-US" dirty="0" smtClean="0"/>
              <a:t>US navy trying to find sunken ship</a:t>
            </a:r>
          </a:p>
          <a:p>
            <a:r>
              <a:rPr lang="en-US" dirty="0" smtClean="0"/>
              <a:t>Stock market figuring out what went wrong with US challenger missile</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4800600" cy="3532187"/>
          </a:xfrm>
        </p:spPr>
        <p:txBody>
          <a:bodyPr/>
          <a:lstStyle/>
          <a:p>
            <a:r>
              <a:rPr lang="en-US" dirty="0" smtClean="0"/>
              <a:t>We have Software for Facilitating Wisdom of Crowds</a:t>
            </a:r>
            <a:endParaRPr lang="en-US" dirty="0"/>
          </a:p>
        </p:txBody>
      </p:sp>
      <p:pic>
        <p:nvPicPr>
          <p:cNvPr id="4" name="Content Placeholder 3" descr="wiki1.tiff"/>
          <p:cNvPicPr>
            <a:picLocks noGrp="1" noChangeAspect="1"/>
          </p:cNvPicPr>
          <p:nvPr>
            <p:ph idx="1"/>
          </p:nvPr>
        </p:nvPicPr>
        <p:blipFill>
          <a:blip r:embed="rId2"/>
          <a:srcRect l="-136097" r="-136097"/>
          <a:stretch>
            <a:fillRect/>
          </a:stretch>
        </p:blipFill>
        <p:spPr>
          <a:xfrm>
            <a:off x="2590800" y="457200"/>
            <a:ext cx="9411848" cy="5181600"/>
          </a:xfrm>
        </p:spPr>
      </p:pic>
      <p:pic>
        <p:nvPicPr>
          <p:cNvPr id="5" name="Picture 4" descr="focus_On_1009_social_media.jpg"/>
          <p:cNvPicPr>
            <a:picLocks noChangeAspect="1"/>
          </p:cNvPicPr>
          <p:nvPr/>
        </p:nvPicPr>
        <p:blipFill>
          <a:blip r:embed="rId3"/>
          <a:stretch>
            <a:fillRect/>
          </a:stretch>
        </p:blipFill>
        <p:spPr>
          <a:xfrm>
            <a:off x="1066800" y="3733800"/>
            <a:ext cx="3810000" cy="2857500"/>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p:txBody>
          <a:bodyPr/>
          <a:lstStyle/>
          <a:p>
            <a:pPr eaLnBrk="1" hangingPunct="1">
              <a:defRPr/>
            </a:pPr>
            <a:r>
              <a:rPr lang="en-US" dirty="0">
                <a:ea typeface="+mj-ea"/>
                <a:cs typeface="+mj-cs"/>
              </a:rPr>
              <a:t>It’s a “Long Tail” world</a:t>
            </a:r>
            <a:r>
              <a:rPr lang="en-US" dirty="0" smtClean="0">
                <a:ea typeface="+mj-ea"/>
                <a:cs typeface="+mj-cs"/>
              </a:rPr>
              <a:t/>
            </a:r>
            <a:br>
              <a:rPr lang="en-US" dirty="0" smtClean="0">
                <a:ea typeface="+mj-ea"/>
                <a:cs typeface="+mj-cs"/>
              </a:rPr>
            </a:br>
            <a:r>
              <a:rPr lang="en-US" sz="2800" dirty="0" smtClean="0">
                <a:ea typeface="+mj-ea"/>
                <a:cs typeface="+mj-cs"/>
              </a:rPr>
              <a:t>The individual has More Power</a:t>
            </a:r>
            <a:endParaRPr lang="en-US" dirty="0">
              <a:ea typeface="+mj-ea"/>
              <a:cs typeface="+mj-cs"/>
            </a:endParaRPr>
          </a:p>
        </p:txBody>
      </p:sp>
      <p:pic>
        <p:nvPicPr>
          <p:cNvPr id="122883" name="Picture 3"/>
          <p:cNvPicPr>
            <a:picLocks noGrp="1" noChangeAspect="1" noChangeArrowheads="1"/>
          </p:cNvPicPr>
          <p:nvPr>
            <p:ph type="body" idx="1"/>
          </p:nvPr>
        </p:nvPicPr>
        <p:blipFill>
          <a:blip r:embed="rId3"/>
          <a:srcRect/>
          <a:stretch>
            <a:fillRect/>
          </a:stretch>
        </p:blipFill>
        <p:spPr/>
      </p:pic>
      <p:sp>
        <p:nvSpPr>
          <p:cNvPr id="122884" name="Rectangle 4"/>
          <p:cNvSpPr>
            <a:spLocks noChangeArrowheads="1"/>
          </p:cNvSpPr>
          <p:nvPr/>
        </p:nvSpPr>
        <p:spPr bwMode="auto">
          <a:xfrm rot="-5400000">
            <a:off x="914400" y="3657600"/>
            <a:ext cx="1524000" cy="609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b="1" dirty="0"/>
              <a:t>Traffic</a:t>
            </a:r>
          </a:p>
        </p:txBody>
      </p:sp>
      <p:sp>
        <p:nvSpPr>
          <p:cNvPr id="122885" name="Rectangle 5"/>
          <p:cNvSpPr>
            <a:spLocks noChangeArrowheads="1"/>
          </p:cNvSpPr>
          <p:nvPr/>
        </p:nvSpPr>
        <p:spPr bwMode="auto">
          <a:xfrm>
            <a:off x="3810000" y="5638800"/>
            <a:ext cx="2057400" cy="457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b="1" dirty="0"/>
              <a:t>Content</a:t>
            </a:r>
          </a:p>
        </p:txBody>
      </p:sp>
      <p:sp>
        <p:nvSpPr>
          <p:cNvPr id="122886" name="Line 6"/>
          <p:cNvSpPr>
            <a:spLocks noChangeShapeType="1"/>
          </p:cNvSpPr>
          <p:nvPr/>
        </p:nvSpPr>
        <p:spPr bwMode="auto">
          <a:xfrm>
            <a:off x="3200400" y="1905000"/>
            <a:ext cx="0" cy="3276600"/>
          </a:xfrm>
          <a:prstGeom prst="line">
            <a:avLst/>
          </a:prstGeom>
          <a:noFill/>
          <a:ln w="38100">
            <a:solidFill>
              <a:schemeClr val="tx1"/>
            </a:solidFill>
            <a:round/>
            <a:headEnd/>
            <a:tailEnd/>
          </a:ln>
        </p:spPr>
        <p:txBody>
          <a:bodyPr>
            <a:prstTxWarp prst="textNoShape">
              <a:avLst/>
            </a:prstTxWarp>
          </a:bodyPr>
          <a:lstStyle/>
          <a:p>
            <a:endParaRPr lang="en-US" dirty="0"/>
          </a:p>
        </p:txBody>
      </p:sp>
      <p:sp>
        <p:nvSpPr>
          <p:cNvPr id="122887" name="Rectangle 7"/>
          <p:cNvSpPr>
            <a:spLocks noChangeArrowheads="1"/>
          </p:cNvSpPr>
          <p:nvPr/>
        </p:nvSpPr>
        <p:spPr bwMode="auto">
          <a:xfrm>
            <a:off x="3429000" y="4114800"/>
            <a:ext cx="3962400" cy="6858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dirty="0">
                <a:solidFill>
                  <a:srgbClr val="0C0C0C"/>
                </a:solidFill>
              </a:rPr>
              <a:t>20%-40% of traffic or sales</a:t>
            </a:r>
          </a:p>
          <a:p>
            <a:pPr algn="ctr" eaLnBrk="0" hangingPunct="0"/>
            <a:r>
              <a:rPr lang="en-US" dirty="0">
                <a:solidFill>
                  <a:srgbClr val="0C0C0C"/>
                </a:solidFill>
              </a:rPr>
              <a:t>in the “long tail”</a:t>
            </a:r>
          </a:p>
        </p:txBody>
      </p:sp>
      <p:sp>
        <p:nvSpPr>
          <p:cNvPr id="122888" name="Line 8"/>
          <p:cNvSpPr>
            <a:spLocks noChangeShapeType="1"/>
          </p:cNvSpPr>
          <p:nvPr/>
        </p:nvSpPr>
        <p:spPr bwMode="auto">
          <a:xfrm>
            <a:off x="5105400" y="4953000"/>
            <a:ext cx="2590800" cy="457200"/>
          </a:xfrm>
          <a:prstGeom prst="line">
            <a:avLst/>
          </a:prstGeom>
          <a:noFill/>
          <a:ln w="9525">
            <a:solidFill>
              <a:srgbClr val="000000"/>
            </a:solidFill>
            <a:round/>
            <a:headEnd/>
            <a:tailEnd type="triangle" w="med" len="med"/>
          </a:ln>
        </p:spPr>
        <p:txBody>
          <a:bodyPr>
            <a:prstTxWarp prst="textNoShape">
              <a:avLst/>
            </a:prstTxWarp>
          </a:bodyPr>
          <a:lstStyle/>
          <a:p>
            <a:endParaRPr lang="en-US" dirty="0"/>
          </a:p>
        </p:txBody>
      </p:sp>
      <p:sp>
        <p:nvSpPr>
          <p:cNvPr id="122889" name="Line 9"/>
          <p:cNvSpPr>
            <a:spLocks noChangeShapeType="1"/>
          </p:cNvSpPr>
          <p:nvPr/>
        </p:nvSpPr>
        <p:spPr bwMode="auto">
          <a:xfrm flipH="1">
            <a:off x="3505200" y="4953000"/>
            <a:ext cx="1600200" cy="76200"/>
          </a:xfrm>
          <a:prstGeom prst="line">
            <a:avLst/>
          </a:prstGeom>
          <a:noFill/>
          <a:ln w="9525">
            <a:solidFill>
              <a:srgbClr val="000000"/>
            </a:solidFill>
            <a:round/>
            <a:headEnd/>
            <a:tailEnd type="triangle" w="med" len="med"/>
          </a:ln>
        </p:spPr>
        <p:txBody>
          <a:bodyPr>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pPr eaLnBrk="1" hangingPunct="1">
              <a:defRPr/>
            </a:pPr>
            <a:r>
              <a:rPr lang="en-US"/>
              <a:t>NGOs and the Long Tail</a:t>
            </a:r>
          </a:p>
        </p:txBody>
      </p:sp>
      <p:sp>
        <p:nvSpPr>
          <p:cNvPr id="851971" name="Rectangle 3"/>
          <p:cNvSpPr>
            <a:spLocks noGrp="1" noChangeArrowheads="1"/>
          </p:cNvSpPr>
          <p:nvPr>
            <p:ph type="body" idx="1"/>
          </p:nvPr>
        </p:nvSpPr>
        <p:spPr/>
        <p:txBody>
          <a:bodyPr/>
          <a:lstStyle/>
          <a:p>
            <a:pPr eaLnBrk="1" hangingPunct="1">
              <a:lnSpc>
                <a:spcPct val="90000"/>
              </a:lnSpc>
              <a:defRPr/>
            </a:pPr>
            <a:r>
              <a:rPr lang="en-US" sz="2800"/>
              <a:t>The increasing willingness of individuals to make online transactions plus the significantly lower transaction costs of online giving has flipped this longstanding rule on its head. As a result, organizations and campaigns are experiencing an increase in the number of smaller contributions. </a:t>
            </a:r>
          </a:p>
          <a:p>
            <a:pPr eaLnBrk="1" hangingPunct="1">
              <a:lnSpc>
                <a:spcPct val="90000"/>
              </a:lnSpc>
              <a:defRPr/>
            </a:pPr>
            <a:r>
              <a:rPr lang="en-US" sz="2800"/>
              <a:t>For example, Dean for America raised more money than any Democratic presidential primary campaign in history, all with donations averaging less than $100 each.</a:t>
            </a:r>
            <a:endParaRPr lang="en-US" sz="2800">
              <a:latin typeface="Helvetica" charset="0"/>
            </a:endParaRPr>
          </a:p>
          <a:p>
            <a:pPr eaLnBrk="1" hangingPunct="1">
              <a:lnSpc>
                <a:spcPct val="90000"/>
              </a:lnSpc>
              <a:defRPr/>
            </a:pPr>
            <a:endParaRPr lang="en-US" sz="280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Whole World is Really Watching</a:t>
            </a:r>
            <a:endParaRPr lang="en-US" dirty="0"/>
          </a:p>
        </p:txBody>
      </p:sp>
      <p:pic>
        <p:nvPicPr>
          <p:cNvPr id="4" name="Content Placeholder 3" descr="Unknown.jpeg"/>
          <p:cNvPicPr>
            <a:picLocks noGrp="1" noChangeAspect="1"/>
          </p:cNvPicPr>
          <p:nvPr>
            <p:ph idx="1"/>
          </p:nvPr>
        </p:nvPicPr>
        <p:blipFill>
          <a:blip r:embed="rId2"/>
          <a:srcRect l="-12334" r="-12334"/>
          <a:stretch>
            <a:fillRect/>
          </a:stretch>
        </p:blipFill>
        <p:spPr>
          <a:xfrm>
            <a:off x="457200" y="1600201"/>
            <a:ext cx="4343400" cy="2391216"/>
          </a:xfrm>
        </p:spPr>
      </p:pic>
      <p:pic>
        <p:nvPicPr>
          <p:cNvPr id="5" name="Picture 4" descr="images-1.jpeg"/>
          <p:cNvPicPr>
            <a:picLocks noChangeAspect="1"/>
          </p:cNvPicPr>
          <p:nvPr/>
        </p:nvPicPr>
        <p:blipFill>
          <a:blip r:embed="rId3"/>
          <a:stretch>
            <a:fillRect/>
          </a:stretch>
        </p:blipFill>
        <p:spPr>
          <a:xfrm>
            <a:off x="6553200" y="1219200"/>
            <a:ext cx="2298700" cy="3543300"/>
          </a:xfrm>
          <a:prstGeom prst="rect">
            <a:avLst/>
          </a:prstGeom>
        </p:spPr>
      </p:pic>
      <p:pic>
        <p:nvPicPr>
          <p:cNvPr id="7" name="Picture 6" descr="Unknown-1.jpeg"/>
          <p:cNvPicPr>
            <a:picLocks noChangeAspect="1"/>
          </p:cNvPicPr>
          <p:nvPr/>
        </p:nvPicPr>
        <p:blipFill>
          <a:blip r:embed="rId4"/>
          <a:stretch>
            <a:fillRect/>
          </a:stretch>
        </p:blipFill>
        <p:spPr>
          <a:xfrm>
            <a:off x="2895600" y="4191000"/>
            <a:ext cx="3365500" cy="2413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3505200" cy="3124200"/>
          </a:xfrm>
        </p:spPr>
        <p:txBody>
          <a:bodyPr/>
          <a:lstStyle/>
          <a:p>
            <a:pPr>
              <a:defRPr/>
            </a:pPr>
            <a:r>
              <a:rPr lang="en-US" sz="3200" cap="small" dirty="0" smtClean="0"/>
              <a:t>Everyone should know where they are at all times</a:t>
            </a:r>
            <a:br>
              <a:rPr lang="en-US" sz="3200" cap="small" dirty="0" smtClean="0"/>
            </a:br>
            <a:r>
              <a:rPr lang="en-US" sz="3200" cap="small" dirty="0" smtClean="0"/>
              <a:t>and </a:t>
            </a:r>
            <a:br>
              <a:rPr lang="en-US" sz="3200" cap="small" dirty="0" smtClean="0"/>
            </a:br>
            <a:r>
              <a:rPr lang="en-US" sz="3200" cap="small" dirty="0" smtClean="0"/>
              <a:t>everyone should know how to live in place</a:t>
            </a:r>
            <a:br>
              <a:rPr lang="en-US" sz="3200" cap="small" dirty="0" smtClean="0"/>
            </a:br>
            <a:r>
              <a:rPr lang="en-US" sz="3200" cap="small" dirty="0" smtClean="0"/>
              <a:t>sustainably</a:t>
            </a:r>
            <a:endParaRPr lang="en-US" sz="2800" dirty="0"/>
          </a:p>
        </p:txBody>
      </p:sp>
      <p:pic>
        <p:nvPicPr>
          <p:cNvPr id="22531" name="Picture 2052" descr="ctrf_front"/>
          <p:cNvPicPr>
            <a:picLocks noGrp="1" noChangeAspect="1" noChangeArrowheads="1"/>
          </p:cNvPicPr>
          <p:nvPr>
            <p:ph idx="1"/>
          </p:nvPr>
        </p:nvPicPr>
        <p:blipFill>
          <a:blip r:embed="rId2"/>
          <a:srcRect l="-103889" r="-103889"/>
          <a:stretch>
            <a:fillRect/>
          </a:stretch>
        </p:blipFill>
        <p:spPr bwMode="auto">
          <a:xfrm>
            <a:off x="1295400" y="0"/>
            <a:ext cx="11751703" cy="6400800"/>
          </a:xfrm>
          <a:ln>
            <a:solidFill>
              <a:srgbClr val="336699"/>
            </a:solidFill>
          </a:ln>
        </p:spPr>
      </p:pic>
      <p:sp>
        <p:nvSpPr>
          <p:cNvPr id="8" name="Rectangle 7"/>
          <p:cNvSpPr/>
          <p:nvPr/>
        </p:nvSpPr>
        <p:spPr>
          <a:xfrm>
            <a:off x="4038600" y="5029200"/>
            <a:ext cx="5105400" cy="184665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b="1" dirty="0">
                <a:latin typeface="New Century Schoolbook" charset="0"/>
              </a:rPr>
              <a:t>A Bioregion: </a:t>
            </a:r>
            <a:r>
              <a:rPr lang="en-US" sz="1600" dirty="0">
                <a:latin typeface="New Century Schoolbook" charset="0"/>
              </a:rPr>
              <a:t>A distinct area where the conditions that influence life are similar and these in turn influence human occupancy.  The extent of a bioregion can be determined by scientific means.  </a:t>
            </a:r>
          </a:p>
          <a:p>
            <a:pPr>
              <a:defRPr/>
            </a:pPr>
            <a:r>
              <a:rPr lang="en-US" sz="1600" dirty="0">
                <a:latin typeface="New Century Schoolbook" charset="0"/>
              </a:rPr>
              <a:t>The idea of a bioregion, however, is cultural.  It defines both a place and adaptive ideas about living in that place  				</a:t>
            </a:r>
          </a:p>
        </p:txBody>
      </p:sp>
      <p:sp>
        <p:nvSpPr>
          <p:cNvPr id="9" name="TextBox 8"/>
          <p:cNvSpPr txBox="1"/>
          <p:nvPr/>
        </p:nvSpPr>
        <p:spPr>
          <a:xfrm>
            <a:off x="7048575" y="457200"/>
            <a:ext cx="1531789" cy="369332"/>
          </a:xfrm>
          <a:prstGeom prst="rect">
            <a:avLst/>
          </a:prstGeom>
          <a:noFill/>
        </p:spPr>
        <p:txBody>
          <a:bodyPr wrap="none">
            <a:spAutoFit/>
          </a:bodyPr>
          <a:lstStyle/>
          <a:p>
            <a:pPr>
              <a:defRPr/>
            </a:pPr>
            <a:r>
              <a:rPr lang="en-US" dirty="0" smtClean="0">
                <a:solidFill>
                  <a:schemeClr val="tx2">
                    <a:lumMod val="10000"/>
                  </a:schemeClr>
                </a:solidFill>
              </a:rPr>
              <a:t>My Bioreigon</a:t>
            </a:r>
            <a:endParaRPr lang="en-US" dirty="0">
              <a:solidFill>
                <a:schemeClr val="tx2">
                  <a:lumMod val="10000"/>
                </a:schemeClr>
              </a:solidFill>
            </a:endParaRPr>
          </a:p>
        </p:txBody>
      </p:sp>
      <p:sp>
        <p:nvSpPr>
          <p:cNvPr id="22534" name="Rectangle 10"/>
          <p:cNvSpPr>
            <a:spLocks noChangeArrowheads="1"/>
          </p:cNvSpPr>
          <p:nvPr/>
        </p:nvSpPr>
        <p:spPr bwMode="auto">
          <a:xfrm>
            <a:off x="4038600" y="5105400"/>
            <a:ext cx="5105400" cy="1752600"/>
          </a:xfrm>
          <a:prstGeom prst="rect">
            <a:avLst/>
          </a:prstGeom>
          <a:noFill/>
          <a:ln w="9525">
            <a:solidFill>
              <a:schemeClr val="tx1"/>
            </a:solidFill>
            <a:round/>
            <a:headEnd/>
            <a:tailEnd/>
          </a:ln>
        </p:spPr>
        <p:txBody>
          <a:bodyPr wrap="none" anchor="ctr">
            <a:prstTxWarp prst="textNoShape">
              <a:avLst/>
            </a:prstTxWarp>
          </a:bodyPr>
          <a:lstStyle/>
          <a:p>
            <a:pPr algn="ctr"/>
            <a:endParaRPr lang="en-US" sz="18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4038600"/>
            <a:ext cx="3962400" cy="685800"/>
          </a:xfrm>
        </p:spPr>
        <p:txBody>
          <a:bodyPr/>
          <a:lstStyle/>
          <a:p>
            <a:r>
              <a:rPr lang="en-US" sz="2000" dirty="0" smtClean="0"/>
              <a:t>Expert Specialist </a:t>
            </a:r>
            <a:br>
              <a:rPr lang="en-US" sz="2000" dirty="0" smtClean="0"/>
            </a:br>
            <a:r>
              <a:rPr lang="en-US" sz="2000" dirty="0" smtClean="0"/>
              <a:t>Rigid Bureaucracy Society</a:t>
            </a:r>
            <a:endParaRPr lang="en-US" sz="2000" dirty="0"/>
          </a:p>
        </p:txBody>
      </p:sp>
      <p:sp>
        <p:nvSpPr>
          <p:cNvPr id="3" name="Content Placeholder 2"/>
          <p:cNvSpPr>
            <a:spLocks noGrp="1"/>
          </p:cNvSpPr>
          <p:nvPr>
            <p:ph idx="1"/>
          </p:nvPr>
        </p:nvSpPr>
        <p:spPr>
          <a:xfrm>
            <a:off x="457200" y="1600201"/>
            <a:ext cx="4648200" cy="2286000"/>
          </a:xfrm>
        </p:spPr>
        <p:txBody>
          <a:bodyPr/>
          <a:lstStyle/>
          <a:p>
            <a:endParaRPr lang="en-US" dirty="0"/>
          </a:p>
        </p:txBody>
      </p:sp>
      <p:pic>
        <p:nvPicPr>
          <p:cNvPr id="5" name="Picture 4"/>
          <p:cNvPicPr>
            <a:picLocks noChangeAspect="1"/>
          </p:cNvPicPr>
          <p:nvPr/>
        </p:nvPicPr>
        <p:blipFill>
          <a:blip r:embed="rId2"/>
          <a:stretch>
            <a:fillRect/>
          </a:stretch>
        </p:blipFill>
        <p:spPr>
          <a:xfrm>
            <a:off x="6172200" y="304800"/>
            <a:ext cx="2438400" cy="3657600"/>
          </a:xfrm>
          <a:prstGeom prst="rect">
            <a:avLst/>
          </a:prstGeom>
        </p:spPr>
      </p:pic>
      <p:pic>
        <p:nvPicPr>
          <p:cNvPr id="6" name="Picture 5"/>
          <p:cNvPicPr>
            <a:picLocks noChangeAspect="1"/>
          </p:cNvPicPr>
          <p:nvPr/>
        </p:nvPicPr>
        <p:blipFill>
          <a:blip r:embed="rId3"/>
          <a:stretch>
            <a:fillRect/>
          </a:stretch>
        </p:blipFill>
        <p:spPr>
          <a:xfrm>
            <a:off x="228600" y="304800"/>
            <a:ext cx="5486400" cy="3657600"/>
          </a:xfrm>
          <a:prstGeom prst="rect">
            <a:avLst/>
          </a:prstGeom>
        </p:spPr>
      </p:pic>
      <p:sp>
        <p:nvSpPr>
          <p:cNvPr id="8" name="TextBox 7"/>
          <p:cNvSpPr txBox="1"/>
          <p:nvPr/>
        </p:nvSpPr>
        <p:spPr>
          <a:xfrm>
            <a:off x="762000" y="4114800"/>
            <a:ext cx="3802468" cy="1477328"/>
          </a:xfrm>
          <a:prstGeom prst="rect">
            <a:avLst/>
          </a:prstGeom>
          <a:noFill/>
        </p:spPr>
        <p:txBody>
          <a:bodyPr wrap="none" rtlCol="0">
            <a:spAutoFit/>
          </a:bodyPr>
          <a:lstStyle/>
          <a:p>
            <a:r>
              <a:rPr lang="en-US" dirty="0" smtClean="0"/>
              <a:t>Virtual Organizations</a:t>
            </a:r>
          </a:p>
          <a:p>
            <a:r>
              <a:rPr lang="en-US" dirty="0" smtClean="0"/>
              <a:t>Facebook social movements</a:t>
            </a:r>
          </a:p>
          <a:p>
            <a:r>
              <a:rPr lang="en-US" dirty="0" smtClean="0"/>
              <a:t>Cooperative Consumption</a:t>
            </a:r>
          </a:p>
          <a:p>
            <a:r>
              <a:rPr lang="en-US" dirty="0" smtClean="0"/>
              <a:t>Facilitated Community Participation</a:t>
            </a:r>
          </a:p>
          <a:p>
            <a:r>
              <a:rPr lang="en-US" dirty="0" smtClean="0"/>
              <a:t>(Crowdsourcing)</a:t>
            </a:r>
            <a:endParaRPr lang="en-US" dirty="0"/>
          </a:p>
        </p:txBody>
      </p:sp>
      <p:cxnSp>
        <p:nvCxnSpPr>
          <p:cNvPr id="9" name="Straight Arrow Connector 8"/>
          <p:cNvCxnSpPr/>
          <p:nvPr/>
        </p:nvCxnSpPr>
        <p:spPr bwMode="auto">
          <a:xfrm rot="5400000" flipH="1" flipV="1">
            <a:off x="6667500" y="5067300"/>
            <a:ext cx="1219200" cy="685800"/>
          </a:xfrm>
          <a:prstGeom prst="straightConnector1">
            <a:avLst/>
          </a:prstGeom>
          <a:solidFill>
            <a:schemeClr val="accent1"/>
          </a:solidFill>
          <a:ln w="57150" cap="flat" cmpd="sng" algn="ctr">
            <a:solidFill>
              <a:schemeClr val="tx1"/>
            </a:solidFill>
            <a:prstDash val="solid"/>
            <a:round/>
            <a:headEnd type="none" w="med" len="med"/>
            <a:tailEnd type="arrow" w="med" len="med"/>
          </a:ln>
          <a:effectLst/>
        </p:spPr>
      </p:cxnSp>
      <p:sp>
        <p:nvSpPr>
          <p:cNvPr id="10" name="TextBox 9"/>
          <p:cNvSpPr txBox="1"/>
          <p:nvPr/>
        </p:nvSpPr>
        <p:spPr>
          <a:xfrm>
            <a:off x="6071556" y="6248400"/>
            <a:ext cx="1300356" cy="369332"/>
          </a:xfrm>
          <a:prstGeom prst="rect">
            <a:avLst/>
          </a:prstGeom>
          <a:noFill/>
        </p:spPr>
        <p:txBody>
          <a:bodyPr wrap="none" rtlCol="0">
            <a:spAutoFit/>
          </a:bodyPr>
          <a:lstStyle/>
          <a:p>
            <a:r>
              <a:rPr lang="en-US" dirty="0" smtClean="0"/>
              <a:t>THE PAST</a:t>
            </a:r>
            <a:endParaRPr lang="en-US" dirty="0"/>
          </a:p>
        </p:txBody>
      </p:sp>
      <p:cxnSp>
        <p:nvCxnSpPr>
          <p:cNvPr id="15" name="Straight Arrow Connector 14"/>
          <p:cNvCxnSpPr/>
          <p:nvPr/>
        </p:nvCxnSpPr>
        <p:spPr bwMode="auto">
          <a:xfrm rot="10800000">
            <a:off x="3505200" y="5334000"/>
            <a:ext cx="1219200" cy="914400"/>
          </a:xfrm>
          <a:prstGeom prst="straightConnector1">
            <a:avLst/>
          </a:prstGeom>
          <a:solidFill>
            <a:schemeClr val="accent1"/>
          </a:solidFill>
          <a:ln w="57150" cap="flat" cmpd="sng" algn="ctr">
            <a:solidFill>
              <a:schemeClr val="tx1"/>
            </a:solidFill>
            <a:prstDash val="solid"/>
            <a:round/>
            <a:headEnd type="none" w="med" len="med"/>
            <a:tailEnd type="arrow" w="med" len="med"/>
          </a:ln>
          <a:effectLst/>
        </p:spPr>
      </p:cxnSp>
      <p:sp>
        <p:nvSpPr>
          <p:cNvPr id="16" name="TextBox 15"/>
          <p:cNvSpPr txBox="1"/>
          <p:nvPr/>
        </p:nvSpPr>
        <p:spPr>
          <a:xfrm>
            <a:off x="3352800" y="6248400"/>
            <a:ext cx="1646530" cy="369332"/>
          </a:xfrm>
          <a:prstGeom prst="rect">
            <a:avLst/>
          </a:prstGeom>
          <a:noFill/>
        </p:spPr>
        <p:txBody>
          <a:bodyPr wrap="none" rtlCol="0">
            <a:spAutoFit/>
          </a:bodyPr>
          <a:lstStyle/>
          <a:p>
            <a:r>
              <a:rPr lang="en-US" dirty="0" smtClean="0"/>
              <a:t>THE FUTURE</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p:txBody>
          <a:bodyPr/>
          <a:lstStyle/>
          <a:p>
            <a:r>
              <a:rPr lang="en-US" altLang="ja-JP" sz="3600" dirty="0">
                <a:ea typeface="ＭＳ Ｐゴシック" charset="-128"/>
                <a:cs typeface="ＭＳ Ｐゴシック" charset="-128"/>
              </a:rPr>
              <a:t>Community Problem Solving: hardware and software solutions</a:t>
            </a:r>
            <a:endParaRPr lang="en-US" altLang="ja-JP" dirty="0">
              <a:ea typeface="ＭＳ Ｐゴシック" charset="-128"/>
              <a:cs typeface="ＭＳ Ｐゴシック" charset="-128"/>
            </a:endParaRPr>
          </a:p>
        </p:txBody>
      </p:sp>
      <p:graphicFrame>
        <p:nvGraphicFramePr>
          <p:cNvPr id="947203" name="Object 3"/>
          <p:cNvGraphicFramePr>
            <a:graphicFrameLocks noChangeAspect="1"/>
          </p:cNvGraphicFramePr>
          <p:nvPr>
            <p:ph type="tbl" idx="1"/>
          </p:nvPr>
        </p:nvGraphicFramePr>
        <p:xfrm>
          <a:off x="914400" y="1447800"/>
          <a:ext cx="7239000" cy="5241925"/>
        </p:xfrm>
        <a:graphic>
          <a:graphicData uri="http://schemas.openxmlformats.org/presentationml/2006/ole">
            <p:oleObj spid="_x0000_s1492994" name="Worksheet" r:id="rId4" imgW="5580888" imgH="4041648" progId="Excel.Sheet.8">
              <p:embed/>
            </p:oleObj>
          </a:graphicData>
        </a:graphic>
      </p:graphicFrame>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0000"/>
                </a:solidFill>
              </a:rPr>
              <a:t>Collaborative Consumption—better examples from Class</a:t>
            </a:r>
            <a:endParaRPr lang="en-US" i="1" dirty="0">
              <a:solidFill>
                <a:srgbClr val="FF0000"/>
              </a:solidFill>
            </a:endParaRPr>
          </a:p>
        </p:txBody>
      </p:sp>
      <p:sp>
        <p:nvSpPr>
          <p:cNvPr id="3" name="Content Placeholder 2"/>
          <p:cNvSpPr>
            <a:spLocks noGrp="1"/>
          </p:cNvSpPr>
          <p:nvPr>
            <p:ph idx="1"/>
          </p:nvPr>
        </p:nvSpPr>
        <p:spPr/>
        <p:txBody>
          <a:bodyPr/>
          <a:lstStyle/>
          <a:p>
            <a:r>
              <a:rPr lang="en-US" dirty="0" smtClean="0"/>
              <a:t>Zip cars</a:t>
            </a:r>
          </a:p>
          <a:p>
            <a:r>
              <a:rPr lang="en-US" dirty="0" smtClean="0"/>
              <a:t>Tool Lending Libraries</a:t>
            </a:r>
          </a:p>
          <a:p>
            <a:r>
              <a:rPr lang="en-US" dirty="0" smtClean="0"/>
              <a:t>Cooperative urban farms</a:t>
            </a:r>
          </a:p>
          <a:p>
            <a:r>
              <a:rPr lang="en-US" dirty="0" smtClean="0"/>
              <a:t>http://www.taskrabbit.com/main/howitworks</a:t>
            </a:r>
          </a:p>
          <a:p>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28600"/>
            <a:ext cx="4648200" cy="3352800"/>
          </a:xfrm>
        </p:spPr>
        <p:txBody>
          <a:bodyPr/>
          <a:lstStyle/>
          <a:p>
            <a:r>
              <a:rPr lang="en-US" sz="4000" dirty="0" smtClean="0"/>
              <a:t>Climate Change: Resilience</a:t>
            </a:r>
            <a:br>
              <a:rPr lang="en-US" sz="4000" dirty="0" smtClean="0"/>
            </a:br>
            <a:r>
              <a:rPr lang="en-US" sz="4000" dirty="0" smtClean="0"/>
              <a:t>Community Participation is Critical</a:t>
            </a:r>
            <a:endParaRPr lang="en-US" sz="4000" dirty="0"/>
          </a:p>
        </p:txBody>
      </p:sp>
      <p:pic>
        <p:nvPicPr>
          <p:cNvPr id="4" name="Content Placeholder 3" descr="images-1.jpeg"/>
          <p:cNvPicPr>
            <a:picLocks noGrp="1" noChangeAspect="1"/>
          </p:cNvPicPr>
          <p:nvPr>
            <p:ph idx="1"/>
          </p:nvPr>
        </p:nvPicPr>
        <p:blipFill>
          <a:blip r:embed="rId2"/>
          <a:srcRect l="-34948" r="-34948"/>
          <a:stretch>
            <a:fillRect/>
          </a:stretch>
        </p:blipFill>
        <p:spPr>
          <a:xfrm>
            <a:off x="-685800" y="228600"/>
            <a:ext cx="6090019" cy="3352800"/>
          </a:xfrm>
        </p:spPr>
      </p:pic>
      <p:pic>
        <p:nvPicPr>
          <p:cNvPr id="5" name="Picture 4" descr="images.jpeg"/>
          <p:cNvPicPr>
            <a:picLocks noChangeAspect="1"/>
          </p:cNvPicPr>
          <p:nvPr/>
        </p:nvPicPr>
        <p:blipFill>
          <a:blip r:embed="rId3"/>
          <a:stretch>
            <a:fillRect/>
          </a:stretch>
        </p:blipFill>
        <p:spPr>
          <a:xfrm>
            <a:off x="4343400" y="3505200"/>
            <a:ext cx="4445000" cy="3118134"/>
          </a:xfrm>
          <a:prstGeom prst="rect">
            <a:avLst/>
          </a:prstGeo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6979" name="Picture 3" descr="MtHoodSnwless84"/>
          <p:cNvPicPr>
            <a:picLocks noChangeAspect="1" noChangeArrowheads="1"/>
          </p:cNvPicPr>
          <p:nvPr/>
        </p:nvPicPr>
        <p:blipFill>
          <a:blip r:embed="rId2">
            <a:lum bright="12000" contrast="42000"/>
          </a:blip>
          <a:srcRect/>
          <a:stretch>
            <a:fillRect/>
          </a:stretch>
        </p:blipFill>
        <p:spPr bwMode="auto">
          <a:xfrm>
            <a:off x="0" y="0"/>
            <a:ext cx="9144000" cy="6096000"/>
          </a:xfrm>
          <a:prstGeom prst="rect">
            <a:avLst/>
          </a:prstGeom>
          <a:noFill/>
        </p:spPr>
      </p:pic>
      <p:sp>
        <p:nvSpPr>
          <p:cNvPr id="126981" name="Text Box 5"/>
          <p:cNvSpPr txBox="1">
            <a:spLocks noChangeArrowheads="1"/>
          </p:cNvSpPr>
          <p:nvPr/>
        </p:nvSpPr>
        <p:spPr bwMode="auto">
          <a:xfrm>
            <a:off x="5257800" y="228600"/>
            <a:ext cx="30543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prstTxWarp prst="textNoShape">
              <a:avLst/>
            </a:prstTxWarp>
            <a:spAutoFit/>
          </a:bodyPr>
          <a:lstStyle/>
          <a:p>
            <a:pPr eaLnBrk="1" hangingPunct="1"/>
            <a:r>
              <a:rPr lang="en-US" sz="3600" dirty="0">
                <a:solidFill>
                  <a:srgbClr val="FFFF66"/>
                </a:solidFill>
                <a:latin typeface="Arial" pitchFamily="-110" charset="0"/>
              </a:rPr>
              <a:t>Mt Hood 1984</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endParaRPr lang="en-US" dirty="0"/>
          </a:p>
        </p:txBody>
      </p:sp>
      <p:sp>
        <p:nvSpPr>
          <p:cNvPr id="177155" name="Rectangle 3"/>
          <p:cNvSpPr>
            <a:spLocks noGrp="1" noChangeArrowheads="1"/>
          </p:cNvSpPr>
          <p:nvPr>
            <p:ph type="body" idx="1"/>
          </p:nvPr>
        </p:nvSpPr>
        <p:spPr/>
        <p:txBody>
          <a:bodyPr/>
          <a:lstStyle/>
          <a:p>
            <a:endParaRPr lang="en-US" dirty="0"/>
          </a:p>
        </p:txBody>
      </p:sp>
      <p:pic>
        <p:nvPicPr>
          <p:cNvPr id="177156" name="Picture 4" descr="MtHoodSnwless02"/>
          <p:cNvPicPr>
            <a:picLocks noChangeAspect="1" noChangeArrowheads="1"/>
          </p:cNvPicPr>
          <p:nvPr/>
        </p:nvPicPr>
        <p:blipFill>
          <a:blip r:embed="rId2">
            <a:lum bright="12000" contrast="36000"/>
          </a:blip>
          <a:srcRect/>
          <a:stretch>
            <a:fillRect/>
          </a:stretch>
        </p:blipFill>
        <p:spPr bwMode="auto">
          <a:xfrm>
            <a:off x="0" y="-23813"/>
            <a:ext cx="9144000" cy="6097588"/>
          </a:xfrm>
          <a:prstGeom prst="rect">
            <a:avLst/>
          </a:prstGeom>
          <a:noFill/>
        </p:spPr>
      </p:pic>
      <p:sp>
        <p:nvSpPr>
          <p:cNvPr id="177157" name="Text Box 5"/>
          <p:cNvSpPr txBox="1">
            <a:spLocks noChangeArrowheads="1"/>
          </p:cNvSpPr>
          <p:nvPr/>
        </p:nvSpPr>
        <p:spPr bwMode="auto">
          <a:xfrm>
            <a:off x="5334000" y="228600"/>
            <a:ext cx="30543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prstTxWarp prst="textNoShape">
              <a:avLst/>
            </a:prstTxWarp>
            <a:spAutoFit/>
          </a:bodyPr>
          <a:lstStyle/>
          <a:p>
            <a:pPr eaLnBrk="1" hangingPunct="1"/>
            <a:r>
              <a:rPr lang="en-US" sz="3600" dirty="0">
                <a:solidFill>
                  <a:srgbClr val="FFFF66"/>
                </a:solidFill>
                <a:latin typeface="Arial" pitchFamily="-110" charset="0"/>
              </a:rPr>
              <a:t>Mt Hood 2002</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smtClean="0"/>
              <a:t>Collective Action is Essential</a:t>
            </a:r>
            <a:br>
              <a:rPr lang="en-US" sz="3600" dirty="0" smtClean="0"/>
            </a:br>
            <a:r>
              <a:rPr lang="en-US" sz="2667" dirty="0" smtClean="0"/>
              <a:t>Climate Change and Community Participation</a:t>
            </a:r>
            <a:endParaRPr lang="en-US" sz="2667" dirty="0"/>
          </a:p>
        </p:txBody>
      </p:sp>
      <p:sp>
        <p:nvSpPr>
          <p:cNvPr id="3" name="Content Placeholder 2"/>
          <p:cNvSpPr>
            <a:spLocks noGrp="1"/>
          </p:cNvSpPr>
          <p:nvPr>
            <p:ph idx="1"/>
          </p:nvPr>
        </p:nvSpPr>
        <p:spPr/>
        <p:txBody>
          <a:bodyPr/>
          <a:lstStyle/>
          <a:p>
            <a:pPr>
              <a:defRPr/>
            </a:pPr>
            <a:r>
              <a:rPr lang="en-US" sz="2400" dirty="0" smtClean="0"/>
              <a:t>Resilience is the key characteristic for resilient communities</a:t>
            </a:r>
          </a:p>
          <a:p>
            <a:pPr lvl="1">
              <a:defRPr/>
            </a:pPr>
            <a:r>
              <a:rPr lang="en-US" sz="2400" dirty="0" smtClean="0"/>
              <a:t>Decentralized</a:t>
            </a:r>
          </a:p>
          <a:p>
            <a:pPr lvl="1">
              <a:defRPr/>
            </a:pPr>
            <a:r>
              <a:rPr lang="en-US" sz="2400" dirty="0" smtClean="0"/>
              <a:t>Redundant</a:t>
            </a:r>
          </a:p>
          <a:p>
            <a:pPr lvl="1">
              <a:defRPr/>
            </a:pPr>
            <a:r>
              <a:rPr lang="en-US" sz="2400" dirty="0" smtClean="0"/>
              <a:t>Systems that people can “repair”</a:t>
            </a:r>
          </a:p>
          <a:p>
            <a:pPr lvl="1">
              <a:defRPr/>
            </a:pPr>
            <a:r>
              <a:rPr lang="en-US" sz="2400" dirty="0" smtClean="0"/>
              <a:t>Support for Micro-economic and informal economy</a:t>
            </a:r>
          </a:p>
          <a:p>
            <a:pPr>
              <a:defRPr/>
            </a:pPr>
            <a:r>
              <a:rPr lang="en-US" sz="2400" dirty="0" smtClean="0"/>
              <a:t>Government Alone Cannot Solve the problems</a:t>
            </a:r>
          </a:p>
          <a:p>
            <a:pPr>
              <a:defRPr/>
            </a:pPr>
            <a:r>
              <a:rPr lang="en-US" sz="2400" dirty="0" smtClean="0"/>
              <a:t>Social Networks and Social Capital are as  important as Physical Infrastructure</a:t>
            </a:r>
          </a:p>
          <a:p>
            <a:pPr>
              <a:defRPr/>
            </a:pPr>
            <a:r>
              <a:rPr lang="en-US" sz="2400" dirty="0" smtClean="0"/>
              <a:t>In a recession your social network is more important than a job</a:t>
            </a:r>
          </a:p>
        </p:txBody>
      </p:sp>
    </p:spTree>
  </p:cSld>
  <p:clrMapOvr>
    <a:masterClrMapping/>
  </p:clrMapOvr>
  <p:transition advTm="149"/>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65187"/>
          </a:xfrm>
        </p:spPr>
        <p:txBody>
          <a:bodyPr/>
          <a:lstStyle/>
          <a:p>
            <a:r>
              <a:rPr lang="en-US" sz="3200" dirty="0" smtClean="0"/>
              <a:t>Lessons from Headwaters of Amazon</a:t>
            </a:r>
            <a:endParaRPr lang="en-US" sz="3200" dirty="0"/>
          </a:p>
        </p:txBody>
      </p:sp>
      <p:pic>
        <p:nvPicPr>
          <p:cNvPr id="4" name="Content Placeholder 3" descr="images-1.jpeg"/>
          <p:cNvPicPr>
            <a:picLocks noGrp="1" noChangeAspect="1"/>
          </p:cNvPicPr>
          <p:nvPr>
            <p:ph idx="1"/>
          </p:nvPr>
        </p:nvPicPr>
        <p:blipFill>
          <a:blip r:embed="rId2"/>
          <a:srcRect l="-40820" r="-40820"/>
          <a:stretch>
            <a:fillRect/>
          </a:stretch>
        </p:blipFill>
        <p:spPr>
          <a:xfrm>
            <a:off x="-1600200" y="914400"/>
            <a:ext cx="9827077" cy="5410200"/>
          </a:xfrm>
        </p:spPr>
      </p:pic>
      <p:sp>
        <p:nvSpPr>
          <p:cNvPr id="5" name="TextBox 4"/>
          <p:cNvSpPr txBox="1"/>
          <p:nvPr/>
        </p:nvSpPr>
        <p:spPr>
          <a:xfrm>
            <a:off x="6019800" y="4267200"/>
            <a:ext cx="2930986" cy="2031325"/>
          </a:xfrm>
          <a:prstGeom prst="rect">
            <a:avLst/>
          </a:prstGeom>
          <a:noFill/>
        </p:spPr>
        <p:txBody>
          <a:bodyPr wrap="none" rtlCol="0">
            <a:spAutoFit/>
          </a:bodyPr>
          <a:lstStyle/>
          <a:p>
            <a:r>
              <a:rPr lang="en-US" dirty="0" smtClean="0"/>
              <a:t>Shaman’s 14 year old son</a:t>
            </a:r>
          </a:p>
          <a:p>
            <a:r>
              <a:rPr lang="en-US" dirty="0" smtClean="0"/>
              <a:t>Knowledge of 2000 Plants.</a:t>
            </a:r>
          </a:p>
          <a:p>
            <a:r>
              <a:rPr lang="en-US" dirty="0" smtClean="0"/>
              <a:t>Our students?  Get a job</a:t>
            </a:r>
          </a:p>
          <a:p>
            <a:r>
              <a:rPr lang="en-US" dirty="0" smtClean="0"/>
              <a:t>Know where the mall is</a:t>
            </a:r>
          </a:p>
          <a:p>
            <a:r>
              <a:rPr lang="en-US" dirty="0" smtClean="0"/>
              <a:t>And outsource social and</a:t>
            </a:r>
          </a:p>
          <a:p>
            <a:r>
              <a:rPr lang="en-US" dirty="0" smtClean="0"/>
              <a:t>Environmental problems</a:t>
            </a:r>
          </a:p>
          <a:p>
            <a:r>
              <a:rPr lang="en-US" dirty="0" smtClean="0"/>
              <a:t>To experts</a:t>
            </a:r>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Eco Tourism and Sand Maps in the Australian Outback</a:t>
            </a:r>
            <a:endParaRPr lang="en-US" dirty="0"/>
          </a:p>
        </p:txBody>
      </p:sp>
      <p:pic>
        <p:nvPicPr>
          <p:cNvPr id="19459" name="Content Placeholder 3" descr="rock.jpg"/>
          <p:cNvPicPr>
            <a:picLocks noGrp="1" noChangeAspect="1"/>
          </p:cNvPicPr>
          <p:nvPr>
            <p:ph idx="1"/>
          </p:nvPr>
        </p:nvPicPr>
        <p:blipFill>
          <a:blip r:embed="rId2"/>
          <a:srcRect l="-18031" r="-18031"/>
          <a:stretch>
            <a:fillRect/>
          </a:stretch>
        </p:blipFill>
        <p:spPr>
          <a:xfrm>
            <a:off x="-228600" y="1676400"/>
            <a:ext cx="4982817" cy="2743200"/>
          </a:xfrm>
        </p:spPr>
      </p:pic>
      <p:pic>
        <p:nvPicPr>
          <p:cNvPr id="4" name="Picture 3" descr="3961704613_e3a2cea1bc.jpg"/>
          <p:cNvPicPr>
            <a:picLocks noChangeAspect="1"/>
          </p:cNvPicPr>
          <p:nvPr/>
        </p:nvPicPr>
        <p:blipFill>
          <a:blip r:embed="rId3"/>
          <a:stretch>
            <a:fillRect/>
          </a:stretch>
        </p:blipFill>
        <p:spPr>
          <a:xfrm>
            <a:off x="4343400" y="1676400"/>
            <a:ext cx="4114800" cy="2743200"/>
          </a:xfrm>
          <a:prstGeom prst="rect">
            <a:avLst/>
          </a:prstGeom>
        </p:spPr>
      </p:pic>
      <p:pic>
        <p:nvPicPr>
          <p:cNvPr id="5" name="Picture 4" descr="images2.12.02.jpg"/>
          <p:cNvPicPr>
            <a:picLocks noChangeAspect="1"/>
          </p:cNvPicPr>
          <p:nvPr/>
        </p:nvPicPr>
        <p:blipFill>
          <a:blip r:embed="rId4"/>
          <a:stretch>
            <a:fillRect/>
          </a:stretch>
        </p:blipFill>
        <p:spPr>
          <a:xfrm>
            <a:off x="1524000" y="4038600"/>
            <a:ext cx="3210859" cy="2133600"/>
          </a:xfrm>
          <a:prstGeom prst="rect">
            <a:avLst/>
          </a:prstGeom>
        </p:spPr>
      </p:pic>
      <p:pic>
        <p:nvPicPr>
          <p:cNvPr id="6" name="Picture 5" descr="abor.jpg"/>
          <p:cNvPicPr>
            <a:picLocks noChangeAspect="1"/>
          </p:cNvPicPr>
          <p:nvPr/>
        </p:nvPicPr>
        <p:blipFill>
          <a:blip r:embed="rId5"/>
          <a:stretch>
            <a:fillRect/>
          </a:stretch>
        </p:blipFill>
        <p:spPr>
          <a:xfrm>
            <a:off x="5562600" y="3962400"/>
            <a:ext cx="3374048" cy="2286000"/>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p:txBody>
          <a:bodyPr/>
          <a:lstStyle/>
          <a:p>
            <a:pPr eaLnBrk="1" hangingPunct="1">
              <a:defRPr/>
            </a:pPr>
            <a:r>
              <a:rPr lang="en-US" sz="3200"/>
              <a:t>Civic Engagement and Internet Scorecard</a:t>
            </a:r>
            <a:endParaRPr lang="en-US"/>
          </a:p>
        </p:txBody>
      </p:sp>
      <p:graphicFrame>
        <p:nvGraphicFramePr>
          <p:cNvPr id="75778" name="Object 2"/>
          <p:cNvGraphicFramePr>
            <a:graphicFrameLocks noChangeAspect="1"/>
          </p:cNvGraphicFramePr>
          <p:nvPr>
            <p:ph type="chart" idx="1"/>
          </p:nvPr>
        </p:nvGraphicFramePr>
        <p:xfrm>
          <a:off x="1295400" y="1600200"/>
          <a:ext cx="6745288" cy="5075238"/>
        </p:xfrm>
        <a:graphic>
          <a:graphicData uri="http://schemas.openxmlformats.org/presentationml/2006/ole">
            <p:oleObj spid="_x0000_s1502210" name="Worksheet" r:id="rId4" imgW="5404104" imgH="4066032" progId="Excel.Sheet.8">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Nine Nations of North America</a:t>
            </a:r>
            <a:endParaRPr lang="en-US" sz="3600" dirty="0"/>
          </a:p>
        </p:txBody>
      </p:sp>
      <p:pic>
        <p:nvPicPr>
          <p:cNvPr id="4" name="Content Placeholder 3" descr="nonenations.tiff"/>
          <p:cNvPicPr>
            <a:picLocks noGrp="1" noChangeAspect="1"/>
          </p:cNvPicPr>
          <p:nvPr>
            <p:ph idx="1"/>
          </p:nvPr>
        </p:nvPicPr>
        <p:blipFill>
          <a:blip r:embed="rId2"/>
          <a:srcRect l="-16086" r="-16086"/>
          <a:stretch>
            <a:fillRect/>
          </a:stretch>
        </p:blipFill>
        <p:spPr>
          <a:xfrm>
            <a:off x="-914400" y="1524000"/>
            <a:ext cx="9273439" cy="5105400"/>
          </a:xfrm>
        </p:spPr>
      </p:pic>
      <p:sp>
        <p:nvSpPr>
          <p:cNvPr id="5" name="TextBox 4"/>
          <p:cNvSpPr txBox="1"/>
          <p:nvPr/>
        </p:nvSpPr>
        <p:spPr>
          <a:xfrm>
            <a:off x="7315200" y="2895600"/>
            <a:ext cx="1524000" cy="923330"/>
          </a:xfrm>
          <a:prstGeom prst="rect">
            <a:avLst/>
          </a:prstGeom>
          <a:noFill/>
        </p:spPr>
        <p:txBody>
          <a:bodyPr wrap="square" rtlCol="0">
            <a:spAutoFit/>
          </a:bodyPr>
          <a:lstStyle/>
          <a:p>
            <a:r>
              <a:rPr lang="en-US" dirty="0" smtClean="0"/>
              <a:t>Joel </a:t>
            </a:r>
            <a:r>
              <a:rPr lang="en-US" dirty="0" err="1" smtClean="0"/>
              <a:t>Garreau</a:t>
            </a:r>
            <a:r>
              <a:rPr lang="en-US" dirty="0" smtClean="0"/>
              <a:t>, 1981</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7813"/>
            <a:ext cx="8915400" cy="1139825"/>
          </a:xfrm>
        </p:spPr>
        <p:txBody>
          <a:bodyPr/>
          <a:lstStyle/>
          <a:p>
            <a:r>
              <a:rPr lang="en-US" sz="3200" dirty="0" smtClean="0">
                <a:solidFill>
                  <a:schemeClr val="tx1"/>
                </a:solidFill>
              </a:rPr>
              <a:t>A Sustainable Community Narrative</a:t>
            </a:r>
            <a:endParaRPr lang="en-US" sz="3200" dirty="0">
              <a:solidFill>
                <a:schemeClr val="tx1"/>
              </a:solidFill>
            </a:endParaRPr>
          </a:p>
        </p:txBody>
      </p:sp>
      <p:sp>
        <p:nvSpPr>
          <p:cNvPr id="3" name="Content Placeholder 2"/>
          <p:cNvSpPr>
            <a:spLocks noGrp="1"/>
          </p:cNvSpPr>
          <p:nvPr>
            <p:ph idx="1"/>
          </p:nvPr>
        </p:nvSpPr>
        <p:spPr/>
        <p:txBody>
          <a:bodyPr/>
          <a:lstStyle/>
          <a:p>
            <a:r>
              <a:rPr lang="en-US" sz="2200" dirty="0" smtClean="0"/>
              <a:t>Is Socially, economically and environmentally sustainable</a:t>
            </a:r>
          </a:p>
          <a:p>
            <a:r>
              <a:rPr lang="en-US" sz="2200" dirty="0" smtClean="0"/>
              <a:t>Lowers the cost of governance, offsets rugged individualism, and maintains the commons and civic space</a:t>
            </a:r>
          </a:p>
          <a:p>
            <a:r>
              <a:rPr lang="en-US" sz="2200" dirty="0" smtClean="0"/>
              <a:t>Enables a resilient community capable of helping itself</a:t>
            </a:r>
          </a:p>
          <a:p>
            <a:r>
              <a:rPr lang="en-US" sz="2200" dirty="0" smtClean="0"/>
              <a:t>Fuses Scientific knowledge and indigenous knowledge (consensual science and constructed social knowledge) resulting in the must suitable solutions to community problems</a:t>
            </a:r>
          </a:p>
          <a:p>
            <a:r>
              <a:rPr lang="en-US" sz="2200" dirty="0" smtClean="0"/>
              <a:t>Facilitates community participation by providing opportunity, developing civic skills and knowledge, and trust in the wisdom of its people</a:t>
            </a:r>
          </a:p>
          <a:p>
            <a:r>
              <a:rPr lang="en-US" sz="2200" dirty="0" smtClean="0"/>
              <a:t>Bases development on </a:t>
            </a:r>
            <a:r>
              <a:rPr lang="en-US" sz="2200" smtClean="0"/>
              <a:t>bioregional knowledge</a:t>
            </a:r>
            <a:endParaRPr lang="en-US" sz="2200"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pPr eaLnBrk="1" hangingPunct="1">
              <a:defRPr/>
            </a:pPr>
            <a:r>
              <a:rPr lang="en-US">
                <a:ea typeface="+mj-ea"/>
                <a:cs typeface="+mj-cs"/>
              </a:rPr>
              <a:t>Challenge to Maintain our Exceptional Civic life</a:t>
            </a:r>
          </a:p>
        </p:txBody>
      </p:sp>
      <p:sp>
        <p:nvSpPr>
          <p:cNvPr id="434179" name="Rectangle 3"/>
          <p:cNvSpPr>
            <a:spLocks noGrp="1" noChangeArrowheads="1"/>
          </p:cNvSpPr>
          <p:nvPr>
            <p:ph type="body" idx="1"/>
          </p:nvPr>
        </p:nvSpPr>
        <p:spPr/>
        <p:txBody>
          <a:bodyPr/>
          <a:lstStyle/>
          <a:p>
            <a:pPr eaLnBrk="1" hangingPunct="1">
              <a:defRPr/>
            </a:pPr>
            <a:r>
              <a:rPr lang="en-US" sz="2400">
                <a:ea typeface="+mn-ea"/>
                <a:cs typeface="+mn-cs"/>
              </a:rPr>
              <a:t>Traditional civic organizations did not supply new forms of civic actions or processes.  They were durable, but resistant, inflexible, and not innovative.</a:t>
            </a:r>
          </a:p>
          <a:p>
            <a:pPr eaLnBrk="1" hangingPunct="1">
              <a:defRPr/>
            </a:pPr>
            <a:r>
              <a:rPr lang="en-US" sz="2400">
                <a:ea typeface="+mn-ea"/>
                <a:cs typeface="+mn-cs"/>
              </a:rPr>
              <a:t>Today, thirty years later, institutions and practices established by the baby boomer generation may face similar challenges.</a:t>
            </a:r>
          </a:p>
          <a:p>
            <a:pPr eaLnBrk="1" hangingPunct="1">
              <a:lnSpc>
                <a:spcPct val="90000"/>
              </a:lnSpc>
              <a:defRPr/>
            </a:pPr>
            <a:r>
              <a:rPr lang="en-US" sz="2400">
                <a:ea typeface="+mn-ea"/>
                <a:cs typeface="+mn-cs"/>
              </a:rPr>
              <a:t>Are today’s civic organizations and practices inclusive adaptive and innovative enough to incorporate challenges of changing population, new issues, and practices?</a:t>
            </a:r>
          </a:p>
          <a:p>
            <a:pPr eaLnBrk="1" hangingPunct="1">
              <a:defRPr/>
            </a:pPr>
            <a:endParaRPr lang="en-US" sz="2400">
              <a:ea typeface="+mn-ea"/>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Movement Questions</a:t>
            </a:r>
            <a:endParaRPr lang="en-US" dirty="0"/>
          </a:p>
        </p:txBody>
      </p:sp>
      <p:sp>
        <p:nvSpPr>
          <p:cNvPr id="3" name="Content Placeholder 2"/>
          <p:cNvSpPr>
            <a:spLocks noGrp="1"/>
          </p:cNvSpPr>
          <p:nvPr>
            <p:ph idx="1"/>
          </p:nvPr>
        </p:nvSpPr>
        <p:spPr/>
        <p:txBody>
          <a:bodyPr/>
          <a:lstStyle/>
          <a:p>
            <a:r>
              <a:rPr lang="en-US" sz="2400" dirty="0" smtClean="0"/>
              <a:t>Instead of seeking information or people today’s activist has to screen and filter to find what they need</a:t>
            </a:r>
          </a:p>
          <a:p>
            <a:r>
              <a:rPr lang="en-US" sz="2400" dirty="0" smtClean="0"/>
              <a:t>Connecting the dots: how to create a knowledge utilization framework and tool</a:t>
            </a:r>
          </a:p>
          <a:p>
            <a:r>
              <a:rPr lang="en-US" sz="2400" dirty="0" smtClean="0"/>
              <a:t>In Google world is history becoming spatial rather than temporal?</a:t>
            </a:r>
          </a:p>
          <a:p>
            <a:r>
              <a:rPr lang="en-US" sz="2400" dirty="0" smtClean="0"/>
              <a:t>Last decade: creation social media now gaming, learning to use it.  Understanding social networks</a:t>
            </a:r>
          </a:p>
          <a:p>
            <a:r>
              <a:rPr lang="en-US" sz="2400" dirty="0" smtClean="0"/>
              <a:t>Understanding the ecology of change. Cooptation </a:t>
            </a:r>
            <a:r>
              <a:rPr lang="en-US" sz="2400" smtClean="0"/>
              <a:t>and adaption</a:t>
            </a:r>
          </a:p>
          <a:p>
            <a:endParaRPr lang="en-US" sz="24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Matthew Hamapton Photoshopped ecosummitDrawBase2Comp5b"/>
          <p:cNvPicPr>
            <a:picLocks noChangeAspect="1" noChangeArrowheads="1"/>
          </p:cNvPicPr>
          <p:nvPr/>
        </p:nvPicPr>
        <p:blipFill>
          <a:blip r:embed="rId2"/>
          <a:srcRect/>
          <a:stretch>
            <a:fillRect/>
          </a:stretch>
        </p:blipFill>
        <p:spPr bwMode="auto">
          <a:xfrm>
            <a:off x="304800" y="914400"/>
            <a:ext cx="6444323" cy="4983163"/>
          </a:xfrm>
          <a:prstGeom prst="rect">
            <a:avLst/>
          </a:prstGeom>
          <a:noFill/>
          <a:ln w="9525">
            <a:noFill/>
            <a:miter lim="800000"/>
            <a:headEnd/>
            <a:tailEnd/>
          </a:ln>
        </p:spPr>
      </p:pic>
      <p:sp>
        <p:nvSpPr>
          <p:cNvPr id="3" name="TextBox 2"/>
          <p:cNvSpPr txBox="1"/>
          <p:nvPr/>
        </p:nvSpPr>
        <p:spPr>
          <a:xfrm>
            <a:off x="4648200" y="228600"/>
            <a:ext cx="2699364" cy="369332"/>
          </a:xfrm>
          <a:prstGeom prst="rect">
            <a:avLst/>
          </a:prstGeom>
          <a:noFill/>
        </p:spPr>
        <p:txBody>
          <a:bodyPr wrap="none" rtlCol="0">
            <a:spAutoFit/>
          </a:bodyPr>
          <a:lstStyle/>
          <a:p>
            <a:r>
              <a:rPr lang="en-US" dirty="0" smtClean="0"/>
              <a:t>Why isn’t Portland here?</a:t>
            </a:r>
            <a:endParaRPr lang="en-US" dirty="0"/>
          </a:p>
        </p:txBody>
      </p:sp>
      <p:sp>
        <p:nvSpPr>
          <p:cNvPr id="4" name="TextBox 3"/>
          <p:cNvSpPr txBox="1"/>
          <p:nvPr/>
        </p:nvSpPr>
        <p:spPr>
          <a:xfrm>
            <a:off x="760338" y="5943600"/>
            <a:ext cx="2583923" cy="646331"/>
          </a:xfrm>
          <a:prstGeom prst="rect">
            <a:avLst/>
          </a:prstGeom>
          <a:noFill/>
        </p:spPr>
        <p:txBody>
          <a:bodyPr wrap="none" rtlCol="0">
            <a:spAutoFit/>
          </a:bodyPr>
          <a:lstStyle/>
          <a:p>
            <a:r>
              <a:rPr lang="en-US" dirty="0" smtClean="0"/>
              <a:t>Where is the</a:t>
            </a:r>
          </a:p>
          <a:p>
            <a:r>
              <a:rPr lang="en-US" dirty="0" smtClean="0"/>
              <a:t>Area with least rainfall?</a:t>
            </a:r>
            <a:endParaRPr lang="en-US" dirty="0"/>
          </a:p>
        </p:txBody>
      </p:sp>
      <p:sp>
        <p:nvSpPr>
          <p:cNvPr id="5" name="TextBox 4"/>
          <p:cNvSpPr txBox="1"/>
          <p:nvPr/>
        </p:nvSpPr>
        <p:spPr>
          <a:xfrm>
            <a:off x="6833715" y="2438400"/>
            <a:ext cx="2310285" cy="646331"/>
          </a:xfrm>
          <a:prstGeom prst="rect">
            <a:avLst/>
          </a:prstGeom>
          <a:noFill/>
        </p:spPr>
        <p:txBody>
          <a:bodyPr wrap="none" rtlCol="0">
            <a:spAutoFit/>
          </a:bodyPr>
          <a:lstStyle/>
          <a:p>
            <a:r>
              <a:rPr lang="en-US" dirty="0" smtClean="0"/>
              <a:t>Why would I call this </a:t>
            </a:r>
          </a:p>
          <a:p>
            <a:r>
              <a:rPr lang="en-US" dirty="0" smtClean="0"/>
              <a:t>Portland’s Chimney?</a:t>
            </a:r>
            <a:endParaRPr lang="en-US" dirty="0"/>
          </a:p>
        </p:txBody>
      </p:sp>
      <p:sp>
        <p:nvSpPr>
          <p:cNvPr id="6" name="TextBox 5"/>
          <p:cNvSpPr txBox="1"/>
          <p:nvPr/>
        </p:nvSpPr>
        <p:spPr>
          <a:xfrm>
            <a:off x="7018080" y="4419600"/>
            <a:ext cx="1941557" cy="923330"/>
          </a:xfrm>
          <a:prstGeom prst="rect">
            <a:avLst/>
          </a:prstGeom>
          <a:noFill/>
        </p:spPr>
        <p:txBody>
          <a:bodyPr wrap="none" rtlCol="0">
            <a:spAutoFit/>
          </a:bodyPr>
          <a:lstStyle/>
          <a:p>
            <a:r>
              <a:rPr lang="en-US" dirty="0" smtClean="0"/>
              <a:t>Where does the</a:t>
            </a:r>
          </a:p>
          <a:p>
            <a:r>
              <a:rPr lang="en-US" dirty="0" smtClean="0"/>
              <a:t>Willamette Valley</a:t>
            </a:r>
          </a:p>
          <a:p>
            <a:r>
              <a:rPr lang="en-US" dirty="0" smtClean="0"/>
              <a:t>Begin?</a:t>
            </a:r>
            <a:endParaRPr lang="en-US" dirty="0"/>
          </a:p>
        </p:txBody>
      </p:sp>
      <p:cxnSp>
        <p:nvCxnSpPr>
          <p:cNvPr id="8" name="Straight Arrow Connector 7"/>
          <p:cNvCxnSpPr/>
          <p:nvPr/>
        </p:nvCxnSpPr>
        <p:spPr bwMode="auto">
          <a:xfrm rot="5400000">
            <a:off x="3200400" y="914400"/>
            <a:ext cx="1828800" cy="1066800"/>
          </a:xfrm>
          <a:prstGeom prst="straightConnector1">
            <a:avLst/>
          </a:prstGeom>
          <a:solidFill>
            <a:schemeClr val="accent1"/>
          </a:solidFill>
          <a:ln w="38100" cap="flat" cmpd="sng" algn="ctr">
            <a:solidFill>
              <a:schemeClr val="tx1"/>
            </a:solidFill>
            <a:prstDash val="solid"/>
            <a:round/>
            <a:headEnd type="none" w="med" len="med"/>
            <a:tailEnd type="arrow" w="med" len="med"/>
          </a:ln>
          <a:effectLst/>
        </p:spPr>
      </p:cxnSp>
      <p:cxnSp>
        <p:nvCxnSpPr>
          <p:cNvPr id="10" name="Straight Arrow Connector 9"/>
          <p:cNvCxnSpPr/>
          <p:nvPr/>
        </p:nvCxnSpPr>
        <p:spPr bwMode="auto">
          <a:xfrm rot="10800000">
            <a:off x="4724400" y="2971800"/>
            <a:ext cx="2667000" cy="15240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11" name="TextBox 10"/>
          <p:cNvSpPr txBox="1"/>
          <p:nvPr/>
        </p:nvSpPr>
        <p:spPr>
          <a:xfrm>
            <a:off x="304800" y="228600"/>
            <a:ext cx="3315331" cy="646331"/>
          </a:xfrm>
          <a:prstGeom prst="rect">
            <a:avLst/>
          </a:prstGeom>
          <a:noFill/>
        </p:spPr>
        <p:txBody>
          <a:bodyPr wrap="none" rtlCol="0">
            <a:spAutoFit/>
          </a:bodyPr>
          <a:lstStyle/>
          <a:p>
            <a:r>
              <a:rPr lang="en-US" sz="3600" dirty="0" smtClean="0"/>
              <a:t>Knowing Home</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21507" name="Content Placeholder 3" descr="BensonNW copy.jpg"/>
          <p:cNvPicPr>
            <a:picLocks noGrp="1" noChangeAspect="1"/>
          </p:cNvPicPr>
          <p:nvPr>
            <p:ph idx="1"/>
          </p:nvPr>
        </p:nvPicPr>
        <p:blipFill>
          <a:blip r:embed="rId2"/>
          <a:srcRect l="-94321" r="-94321"/>
          <a:stretch>
            <a:fillRect/>
          </a:stretch>
        </p:blipFill>
        <p:spPr>
          <a:xfrm>
            <a:off x="1066800" y="396875"/>
            <a:ext cx="11734800" cy="6461125"/>
          </a:xfrm>
        </p:spPr>
      </p:pic>
      <p:sp>
        <p:nvSpPr>
          <p:cNvPr id="6" name="Title 3"/>
          <p:cNvSpPr txBox="1">
            <a:spLocks/>
          </p:cNvSpPr>
          <p:nvPr/>
        </p:nvSpPr>
        <p:spPr bwMode="black">
          <a:xfrm>
            <a:off x="457200" y="304800"/>
            <a:ext cx="3505200" cy="3429000"/>
          </a:xfrm>
          <a:prstGeom prst="rect">
            <a:avLst/>
          </a:prstGeom>
          <a:noFill/>
          <a:ln w="9525">
            <a:noFill/>
            <a:miter lim="800000"/>
            <a:headEnd/>
            <a:tailEnd/>
          </a:ln>
          <a:effectLst/>
        </p:spPr>
        <p:txBody>
          <a:bodyPr anchor="ctr" anchorCtr="1">
            <a:prstTxWarp prst="textNoShape">
              <a:avLst/>
            </a:prstTxWarp>
          </a:bodyPr>
          <a:lstStyle/>
          <a:p>
            <a:pPr algn="ctr" eaLnBrk="0" hangingPunct="0">
              <a:defRPr/>
            </a:pPr>
            <a:r>
              <a:rPr lang="en-US" sz="1800" b="1" kern="0" dirty="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rPr>
              <a:t>It Is with honor and gratitude that I begin by paying my respects to the Salmon People of the First Nation, the traditional owners of the land where we gather today. I pay my respects to your elders past and present, to the ancestors and to those who have come before us.</a:t>
            </a:r>
          </a:p>
        </p:txBody>
      </p:sp>
      <p:pic>
        <p:nvPicPr>
          <p:cNvPr id="5" name="Picture 4" descr="images.jpeg"/>
          <p:cNvPicPr>
            <a:picLocks noChangeAspect="1"/>
          </p:cNvPicPr>
          <p:nvPr/>
        </p:nvPicPr>
        <p:blipFill>
          <a:blip r:embed="rId3"/>
          <a:stretch>
            <a:fillRect/>
          </a:stretch>
        </p:blipFill>
        <p:spPr>
          <a:xfrm>
            <a:off x="609600" y="3962400"/>
            <a:ext cx="3454400" cy="2362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charset="-128"/>
                <a:cs typeface="ＭＳ Ｐゴシック" charset="-128"/>
              </a:rPr>
              <a:t>Bioregional—Place Based Solutions</a:t>
            </a:r>
          </a:p>
        </p:txBody>
      </p:sp>
      <p:sp>
        <p:nvSpPr>
          <p:cNvPr id="3" name="Content Placeholder 2"/>
          <p:cNvSpPr>
            <a:spLocks noGrp="1"/>
          </p:cNvSpPr>
          <p:nvPr>
            <p:ph idx="1"/>
          </p:nvPr>
        </p:nvSpPr>
        <p:spPr/>
        <p:txBody>
          <a:bodyPr/>
          <a:lstStyle/>
          <a:p>
            <a:pPr>
              <a:buFont typeface="Wingdings" pitchFamily="-110" charset="2"/>
              <a:buChar char="Ø"/>
              <a:defRPr/>
            </a:pPr>
            <a:r>
              <a:rPr lang="en-US" dirty="0" smtClean="0">
                <a:ea typeface="ＭＳ Ｐゴシック" charset="-128"/>
                <a:cs typeface="ＭＳ Ｐゴシック" charset="-128"/>
              </a:rPr>
              <a:t>The best solutions to social and environmental problems are derived from understanding the places we live</a:t>
            </a:r>
          </a:p>
          <a:p>
            <a:pPr>
              <a:buFont typeface="Wingdings" pitchFamily="-110" charset="2"/>
              <a:buChar char="Ø"/>
              <a:defRPr/>
            </a:pPr>
            <a:r>
              <a:rPr lang="en-US" dirty="0" smtClean="0">
                <a:ea typeface="ＭＳ Ｐゴシック" charset="-128"/>
                <a:cs typeface="ＭＳ Ｐゴシック" charset="-128"/>
              </a:rPr>
              <a:t>We need to in schools and universities teach students about the places they live not just specialized knowledge for a job</a:t>
            </a:r>
          </a:p>
          <a:p>
            <a:pPr>
              <a:buFont typeface="Wingdings" pitchFamily="-110" charset="2"/>
              <a:buChar char="Ø"/>
              <a:defRPr/>
            </a:pPr>
            <a:r>
              <a:rPr lang="en-US" dirty="0" smtClean="0">
                <a:ea typeface="ＭＳ Ｐゴシック" charset="-128"/>
                <a:cs typeface="ＭＳ Ｐゴシック" charset="-128"/>
              </a:rPr>
              <a:t>And civic skills and knowledge so they can work together to solve problems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28600"/>
            <a:ext cx="4648200" cy="3352800"/>
          </a:xfrm>
        </p:spPr>
        <p:txBody>
          <a:bodyPr/>
          <a:lstStyle/>
          <a:p>
            <a:r>
              <a:rPr lang="en-US" sz="4000" dirty="0" smtClean="0"/>
              <a:t>Climate Change: Resilience</a:t>
            </a:r>
            <a:br>
              <a:rPr lang="en-US" sz="4000" dirty="0" smtClean="0"/>
            </a:br>
            <a:r>
              <a:rPr lang="en-US" sz="4000" dirty="0" smtClean="0"/>
              <a:t>Community Participation is Critical</a:t>
            </a:r>
            <a:endParaRPr lang="en-US" sz="4000" dirty="0"/>
          </a:p>
        </p:txBody>
      </p:sp>
      <p:pic>
        <p:nvPicPr>
          <p:cNvPr id="4" name="Content Placeholder 3" descr="images-1.jpeg"/>
          <p:cNvPicPr>
            <a:picLocks noGrp="1" noChangeAspect="1"/>
          </p:cNvPicPr>
          <p:nvPr>
            <p:ph idx="1"/>
          </p:nvPr>
        </p:nvPicPr>
        <p:blipFill>
          <a:blip r:embed="rId2"/>
          <a:srcRect l="-34948" r="-34948"/>
          <a:stretch>
            <a:fillRect/>
          </a:stretch>
        </p:blipFill>
        <p:spPr>
          <a:xfrm>
            <a:off x="-685800" y="228600"/>
            <a:ext cx="6090019" cy="3352800"/>
          </a:xfrm>
        </p:spPr>
      </p:pic>
      <p:pic>
        <p:nvPicPr>
          <p:cNvPr id="5" name="Picture 4" descr="images.jpeg"/>
          <p:cNvPicPr>
            <a:picLocks noChangeAspect="1"/>
          </p:cNvPicPr>
          <p:nvPr/>
        </p:nvPicPr>
        <p:blipFill>
          <a:blip r:embed="rId3"/>
          <a:stretch>
            <a:fillRect/>
          </a:stretch>
        </p:blipFill>
        <p:spPr>
          <a:xfrm>
            <a:off x="4343400" y="3505200"/>
            <a:ext cx="4445000" cy="311813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We Pay for things that were Free</a:t>
            </a:r>
            <a:endParaRPr lang="en-US" sz="3600" dirty="0"/>
          </a:p>
        </p:txBody>
      </p:sp>
      <p:sp>
        <p:nvSpPr>
          <p:cNvPr id="3" name="Content Placeholder 2"/>
          <p:cNvSpPr>
            <a:spLocks noGrp="1"/>
          </p:cNvSpPr>
          <p:nvPr>
            <p:ph idx="1"/>
          </p:nvPr>
        </p:nvSpPr>
        <p:spPr/>
        <p:txBody>
          <a:bodyPr/>
          <a:lstStyle/>
          <a:p>
            <a:pPr>
              <a:defRPr/>
            </a:pPr>
            <a:endParaRPr lang="en-US" dirty="0"/>
          </a:p>
        </p:txBody>
      </p:sp>
      <p:graphicFrame>
        <p:nvGraphicFramePr>
          <p:cNvPr id="24578" name="Object 2"/>
          <p:cNvGraphicFramePr>
            <a:graphicFrameLocks noChangeAspect="1"/>
          </p:cNvGraphicFramePr>
          <p:nvPr/>
        </p:nvGraphicFramePr>
        <p:xfrm>
          <a:off x="1981200" y="1752600"/>
          <a:ext cx="4953000" cy="4379913"/>
        </p:xfrm>
        <a:graphic>
          <a:graphicData uri="http://schemas.openxmlformats.org/presentationml/2006/ole">
            <p:oleObj spid="_x0000_s1875970" name="Document" r:id="rId3" imgW="5486400" imgH="4851400" progId="Word.Document.12">
              <p:link updateAutomatic="1"/>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228600" y="457200"/>
            <a:ext cx="7772400" cy="914400"/>
          </a:xfrm>
        </p:spPr>
        <p:txBody>
          <a:bodyPr/>
          <a:lstStyle/>
          <a:p>
            <a:pPr>
              <a:defRPr/>
            </a:pPr>
            <a:r>
              <a:rPr lang="en-US" dirty="0" smtClean="0">
                <a:solidFill>
                  <a:schemeClr val="tx1"/>
                </a:solidFill>
              </a:rPr>
              <a:t>Community Stories</a:t>
            </a:r>
            <a:endParaRPr lang="en-US" dirty="0">
              <a:solidFill>
                <a:schemeClr val="tx1"/>
              </a:solidFill>
            </a:endParaRPr>
          </a:p>
        </p:txBody>
      </p:sp>
      <p:sp>
        <p:nvSpPr>
          <p:cNvPr id="683011" name="Rectangle 3"/>
          <p:cNvSpPr>
            <a:spLocks noGrp="1" noChangeArrowheads="1"/>
          </p:cNvSpPr>
          <p:nvPr>
            <p:ph type="body" idx="1"/>
          </p:nvPr>
        </p:nvSpPr>
        <p:spPr>
          <a:xfrm>
            <a:off x="685800" y="1600200"/>
            <a:ext cx="7772400" cy="4495800"/>
          </a:xfrm>
        </p:spPr>
        <p:txBody>
          <a:bodyPr/>
          <a:lstStyle/>
          <a:p>
            <a:pPr>
              <a:lnSpc>
                <a:spcPct val="90000"/>
              </a:lnSpc>
              <a:defRPr/>
            </a:pPr>
            <a:r>
              <a:rPr lang="en-US" sz="2400" dirty="0" smtClean="0">
                <a:ea typeface="ＭＳ Ｐゴシック" charset="-128"/>
                <a:cs typeface="ＭＳ Ｐゴシック" charset="-128"/>
              </a:rPr>
              <a:t>Finding balance between traditional ways of doing things and the rationalistic system</a:t>
            </a:r>
          </a:p>
          <a:p>
            <a:pPr>
              <a:lnSpc>
                <a:spcPct val="90000"/>
              </a:lnSpc>
              <a:defRPr/>
            </a:pPr>
            <a:r>
              <a:rPr lang="en-US" sz="2400" dirty="0" smtClean="0">
                <a:ea typeface="ＭＳ Ｐゴシック" charset="-128"/>
                <a:cs typeface="ＭＳ Ｐゴシック" charset="-128"/>
              </a:rPr>
              <a:t>Influence of story on the way we live our lives</a:t>
            </a:r>
          </a:p>
          <a:p>
            <a:pPr>
              <a:lnSpc>
                <a:spcPct val="90000"/>
              </a:lnSpc>
              <a:defRPr/>
            </a:pPr>
            <a:r>
              <a:rPr lang="en-US" sz="2400" dirty="0" smtClean="0">
                <a:ea typeface="ＭＳ Ｐゴシック" charset="-128"/>
                <a:cs typeface="ＭＳ Ｐゴシック" charset="-128"/>
              </a:rPr>
              <a:t>Constructed social knowledge, made up of rational science and experiential knowledge</a:t>
            </a:r>
          </a:p>
          <a:p>
            <a:pPr>
              <a:lnSpc>
                <a:spcPct val="90000"/>
              </a:lnSpc>
              <a:defRPr/>
            </a:pPr>
            <a:r>
              <a:rPr lang="en-US" sz="2400" dirty="0" smtClean="0">
                <a:ea typeface="ＭＳ Ｐゴシック" charset="-128"/>
                <a:cs typeface="ＭＳ Ｐゴシック" charset="-128"/>
              </a:rPr>
              <a:t>Lowering the cost of governance and distributing costs of constructing/maintaining the commons and public sphere</a:t>
            </a:r>
          </a:p>
          <a:p>
            <a:pPr>
              <a:lnSpc>
                <a:spcPct val="90000"/>
              </a:lnSpc>
              <a:defRPr/>
            </a:pPr>
            <a:r>
              <a:rPr lang="en-US" sz="2400" dirty="0" smtClean="0">
                <a:ea typeface="ＭＳ Ｐゴシック" charset="-128"/>
                <a:cs typeface="ＭＳ Ｐゴシック" charset="-128"/>
              </a:rPr>
              <a:t>The Story has to be continuously revised to incorporate new people</a:t>
            </a:r>
          </a:p>
          <a:p>
            <a:pPr>
              <a:lnSpc>
                <a:spcPct val="90000"/>
              </a:lnSpc>
              <a:defRPr/>
            </a:pPr>
            <a:r>
              <a:rPr lang="en-US" sz="2400" dirty="0" smtClean="0">
                <a:ea typeface="ＭＳ Ｐゴシック" charset="-128"/>
                <a:cs typeface="ＭＳ Ｐゴシック" charset="-128"/>
              </a:rPr>
              <a:t>Goal is to create or maintain an inhabitation pattern that is sustainable</a:t>
            </a:r>
          </a:p>
          <a:p>
            <a:pPr>
              <a:lnSpc>
                <a:spcPct val="90000"/>
              </a:lnSpc>
              <a:buFont typeface="Wingdings" charset="2"/>
              <a:buNone/>
              <a:defRPr/>
            </a:pPr>
            <a:endParaRPr lang="en-US" sz="2400" dirty="0" smtClean="0">
              <a:ea typeface="ＭＳ Ｐゴシック" charset="-128"/>
              <a:cs typeface="ＭＳ Ｐゴシック" charset="-128"/>
            </a:endParaRPr>
          </a:p>
          <a:p>
            <a:pPr>
              <a:lnSpc>
                <a:spcPct val="90000"/>
              </a:lnSpc>
              <a:defRPr/>
            </a:pPr>
            <a:endParaRPr lang="en-US" sz="2400" dirty="0" smtClean="0">
              <a:ea typeface="ＭＳ Ｐゴシック" charset="-128"/>
              <a:cs typeface="ＭＳ Ｐゴシック" charset="-128"/>
            </a:endParaRPr>
          </a:p>
          <a:p>
            <a:pPr>
              <a:lnSpc>
                <a:spcPct val="90000"/>
              </a:lnSpc>
              <a:defRPr/>
            </a:pPr>
            <a:endParaRPr lang="en-US" sz="2400"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pPr eaLnBrk="1" hangingPunct="1">
              <a:defRPr/>
            </a:pPr>
            <a:r>
              <a:rPr lang="en-US" altLang="ja-JP" sz="3600" dirty="0" smtClean="0"/>
              <a:t>The </a:t>
            </a:r>
            <a:r>
              <a:rPr lang="en-US" altLang="ja-JP" sz="3600" dirty="0"/>
              <a:t>Role of Story in Building Community</a:t>
            </a:r>
            <a:endParaRPr lang="en-US" altLang="ja-JP" dirty="0"/>
          </a:p>
        </p:txBody>
      </p:sp>
      <p:sp>
        <p:nvSpPr>
          <p:cNvPr id="976899" name="Rectangle 3"/>
          <p:cNvSpPr>
            <a:spLocks noGrp="1" noChangeArrowheads="1"/>
          </p:cNvSpPr>
          <p:nvPr>
            <p:ph type="body" idx="1"/>
          </p:nvPr>
        </p:nvSpPr>
        <p:spPr/>
        <p:txBody>
          <a:bodyPr/>
          <a:lstStyle/>
          <a:p>
            <a:pPr eaLnBrk="1" hangingPunct="1">
              <a:lnSpc>
                <a:spcPct val="90000"/>
              </a:lnSpc>
              <a:buFont typeface="Wingdings" pitchFamily="-106" charset="2"/>
              <a:buChar char="Ø"/>
              <a:defRPr/>
            </a:pPr>
            <a:r>
              <a:rPr lang="en-US" altLang="ja-JP" sz="2000" dirty="0"/>
              <a:t>Influence of story on the way we live our lives</a:t>
            </a:r>
          </a:p>
          <a:p>
            <a:pPr lvl="1" eaLnBrk="1" hangingPunct="1">
              <a:lnSpc>
                <a:spcPct val="90000"/>
              </a:lnSpc>
              <a:buFont typeface="Wingdings" pitchFamily="-106" charset="2"/>
              <a:buChar char="l"/>
              <a:defRPr/>
            </a:pPr>
            <a:r>
              <a:rPr lang="en-US" altLang="ja-JP" sz="2000" dirty="0">
                <a:cs typeface="ＭＳ Ｐゴシック" pitchFamily="-106" charset="-128"/>
              </a:rPr>
              <a:t>Dominate cultural stories, community, and individual</a:t>
            </a:r>
            <a:endParaRPr lang="en-US" altLang="ja-JP" sz="2000" dirty="0" smtClean="0">
              <a:cs typeface="ＭＳ Ｐゴシック" pitchFamily="-106" charset="-128"/>
            </a:endParaRPr>
          </a:p>
          <a:p>
            <a:pPr eaLnBrk="1" hangingPunct="1">
              <a:lnSpc>
                <a:spcPct val="90000"/>
              </a:lnSpc>
              <a:buFont typeface="Wingdings" pitchFamily="-106" charset="2"/>
              <a:buChar char="Ø"/>
              <a:defRPr/>
            </a:pPr>
            <a:r>
              <a:rPr lang="en-US" altLang="ja-JP" sz="2000" dirty="0" smtClean="0"/>
              <a:t>White </a:t>
            </a:r>
            <a:r>
              <a:rPr lang="en-US" altLang="ja-JP" sz="2000" dirty="0"/>
              <a:t>Wolf in the Amazon</a:t>
            </a:r>
          </a:p>
          <a:p>
            <a:pPr lvl="1" eaLnBrk="1" hangingPunct="1">
              <a:lnSpc>
                <a:spcPct val="90000"/>
              </a:lnSpc>
              <a:buFont typeface="Wingdings" pitchFamily="-106" charset="2"/>
              <a:buChar char="l"/>
              <a:defRPr/>
            </a:pPr>
            <a:r>
              <a:rPr lang="en-US" altLang="ja-JP" sz="2000" dirty="0">
                <a:cs typeface="ＭＳ Ｐゴシック" pitchFamily="-106" charset="-128"/>
              </a:rPr>
              <a:t>Shaman’s son and knowledge of the </a:t>
            </a:r>
            <a:r>
              <a:rPr lang="en-US" altLang="ja-JP" sz="2000" dirty="0" smtClean="0">
                <a:cs typeface="ＭＳ Ｐゴシック" pitchFamily="-106" charset="-128"/>
              </a:rPr>
              <a:t>forest</a:t>
            </a:r>
          </a:p>
          <a:p>
            <a:pPr lvl="1" eaLnBrk="1" hangingPunct="1">
              <a:lnSpc>
                <a:spcPct val="90000"/>
              </a:lnSpc>
              <a:buFont typeface="Wingdings" pitchFamily="-106" charset="2"/>
              <a:buChar char="l"/>
              <a:defRPr/>
            </a:pPr>
            <a:r>
              <a:rPr lang="en-US" altLang="ja-JP" sz="2000" dirty="0" smtClean="0">
                <a:cs typeface="ＭＳ Ｐゴシック" pitchFamily="-106" charset="-128"/>
              </a:rPr>
              <a:t>Songs told to small children so they won’t get lost</a:t>
            </a:r>
          </a:p>
          <a:p>
            <a:pPr>
              <a:lnSpc>
                <a:spcPct val="90000"/>
              </a:lnSpc>
              <a:buFont typeface="Wingdings" pitchFamily="-106" charset="2"/>
              <a:buChar char="Ø"/>
              <a:defRPr/>
            </a:pPr>
            <a:r>
              <a:rPr lang="en-US" altLang="ja-JP" sz="2000" dirty="0" smtClean="0"/>
              <a:t>The knowledge to over come rather than learning to work with (Columbia River)</a:t>
            </a:r>
          </a:p>
          <a:p>
            <a:pPr lvl="1">
              <a:lnSpc>
                <a:spcPct val="90000"/>
              </a:lnSpc>
              <a:buFont typeface="Wingdings" pitchFamily="-106" charset="2"/>
              <a:buChar char="l"/>
              <a:defRPr/>
            </a:pPr>
            <a:r>
              <a:rPr lang="en-US" altLang="ja-JP" sz="2000" dirty="0" smtClean="0">
                <a:cs typeface="ＭＳ Ｐゴシック" pitchFamily="-106" charset="-128"/>
              </a:rPr>
              <a:t>Saving the strongest salmon</a:t>
            </a:r>
          </a:p>
          <a:p>
            <a:pPr lvl="1" eaLnBrk="1" hangingPunct="1">
              <a:lnSpc>
                <a:spcPct val="90000"/>
              </a:lnSpc>
              <a:buFont typeface="Wingdings" pitchFamily="-106" charset="2"/>
              <a:buChar char="l"/>
              <a:defRPr/>
            </a:pPr>
            <a:endParaRPr lang="en-US" altLang="ja-JP" sz="2000" dirty="0" smtClean="0">
              <a:cs typeface="ＭＳ Ｐゴシック" pitchFamily="-106" charset="-128"/>
            </a:endParaRPr>
          </a:p>
          <a:p>
            <a:pPr eaLnBrk="1" hangingPunct="1">
              <a:lnSpc>
                <a:spcPct val="90000"/>
              </a:lnSpc>
              <a:buFont typeface="Wingdings" pitchFamily="-106" charset="2"/>
              <a:buChar char="Ø"/>
              <a:defRPr/>
            </a:pPr>
            <a:r>
              <a:rPr lang="en-US" altLang="ja-JP" sz="2000" dirty="0"/>
              <a:t>Sand Maps in the Australian outback</a:t>
            </a:r>
          </a:p>
          <a:p>
            <a:pPr eaLnBrk="1" hangingPunct="1">
              <a:lnSpc>
                <a:spcPct val="90000"/>
              </a:lnSpc>
              <a:buFont typeface="Wingdings" pitchFamily="-106" charset="2"/>
              <a:buChar char="Ø"/>
              <a:defRPr/>
            </a:pPr>
            <a:r>
              <a:rPr lang="en-US" altLang="ja-JP" sz="2000" dirty="0"/>
              <a:t>Valuing experiential knowledge as well as scientific or technical</a:t>
            </a:r>
          </a:p>
          <a:p>
            <a:pPr lvl="1" eaLnBrk="1" hangingPunct="1">
              <a:lnSpc>
                <a:spcPct val="90000"/>
              </a:lnSpc>
              <a:buFont typeface="Wingdings" pitchFamily="-106" charset="2"/>
              <a:buChar char="l"/>
              <a:defRPr/>
            </a:pPr>
            <a:r>
              <a:rPr lang="en-US" altLang="ja-JP" sz="2000" dirty="0">
                <a:cs typeface="ＭＳ Ｐゴシック" pitchFamily="-106" charset="-128"/>
              </a:rPr>
              <a:t>The story of Bob Benson</a:t>
            </a:r>
          </a:p>
          <a:p>
            <a:pPr eaLnBrk="1" hangingPunct="1">
              <a:lnSpc>
                <a:spcPct val="90000"/>
              </a:lnSpc>
              <a:buFont typeface="Wingdings" pitchFamily="-106" charset="2"/>
              <a:buChar char="Ø"/>
              <a:defRPr/>
            </a:pPr>
            <a:r>
              <a:rPr lang="en-US" altLang="ja-JP" sz="2000" dirty="0"/>
              <a:t>Beavergate</a:t>
            </a:r>
          </a:p>
          <a:p>
            <a:pPr eaLnBrk="1" hangingPunct="1">
              <a:lnSpc>
                <a:spcPct val="90000"/>
              </a:lnSpc>
              <a:buFont typeface="Wingdings" pitchFamily="-106" charset="2"/>
              <a:buNone/>
              <a:defRPr/>
            </a:pPr>
            <a:endParaRPr lang="en-US" altLang="ja-JP" sz="2000" dirty="0"/>
          </a:p>
          <a:p>
            <a:pPr eaLnBrk="1" hangingPunct="1">
              <a:lnSpc>
                <a:spcPct val="90000"/>
              </a:lnSpc>
              <a:buFont typeface="Wingdings" pitchFamily="-106" charset="2"/>
              <a:buChar char="Ø"/>
              <a:defRPr/>
            </a:pPr>
            <a:endParaRPr lang="ja-JP" altLang="en-US" sz="2000" dirty="0"/>
          </a:p>
          <a:p>
            <a:pPr eaLnBrk="1" hangingPunct="1">
              <a:lnSpc>
                <a:spcPct val="90000"/>
              </a:lnSpc>
              <a:buFont typeface="Wingdings" pitchFamily="-106" charset="2"/>
              <a:buChar char="Ø"/>
              <a:defRPr/>
            </a:pPr>
            <a:endParaRPr lang="en-US" altLang="ja-JP" sz="2000" dirty="0"/>
          </a:p>
        </p:txBody>
      </p:sp>
      <p:sp>
        <p:nvSpPr>
          <p:cNvPr id="66564" name="Rectangle 4"/>
          <p:cNvSpPr>
            <a:spLocks noChangeArrowheads="1"/>
          </p:cNvSpPr>
          <p:nvPr/>
        </p:nvSpPr>
        <p:spPr bwMode="blackWhite">
          <a:xfrm>
            <a:off x="8445500" y="619125"/>
            <a:ext cx="184150" cy="366713"/>
          </a:xfrm>
          <a:prstGeom prst="rect">
            <a:avLst/>
          </a:prstGeom>
          <a:noFill/>
          <a:ln w="9525">
            <a:noFill/>
            <a:miter lim="800000"/>
            <a:headEnd/>
            <a:tailEnd/>
          </a:ln>
        </p:spPr>
        <p:txBody>
          <a:bodyPr wrap="none" anchor="ctr">
            <a:prstTxWarp prst="textNoShape">
              <a:avLst/>
            </a:prstTxWarp>
            <a:spAutoFit/>
          </a:bodyPr>
          <a:lstStyle/>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Changing the Dominate Cultural Narrative</a:t>
            </a:r>
            <a:endParaRPr lang="en-US" sz="3600" dirty="0"/>
          </a:p>
        </p:txBody>
      </p:sp>
      <p:pic>
        <p:nvPicPr>
          <p:cNvPr id="117763" name="Content Placeholder 3" descr="images.jpeg"/>
          <p:cNvPicPr>
            <a:picLocks noGrp="1" noChangeAspect="1"/>
          </p:cNvPicPr>
          <p:nvPr>
            <p:ph idx="1"/>
          </p:nvPr>
        </p:nvPicPr>
        <p:blipFill>
          <a:blip r:embed="rId2"/>
          <a:srcRect l="-12901" r="-12901"/>
          <a:stretch>
            <a:fillRect/>
          </a:stretch>
        </p:blipFill>
        <p:spPr>
          <a:xfrm>
            <a:off x="-304800" y="1524000"/>
            <a:ext cx="4983163" cy="2743200"/>
          </a:xfrm>
        </p:spPr>
      </p:pic>
      <p:pic>
        <p:nvPicPr>
          <p:cNvPr id="117764" name="Picture 4" descr="images-1.jpeg"/>
          <p:cNvPicPr>
            <a:picLocks noChangeAspect="1"/>
          </p:cNvPicPr>
          <p:nvPr/>
        </p:nvPicPr>
        <p:blipFill>
          <a:blip r:embed="rId3"/>
          <a:srcRect/>
          <a:stretch>
            <a:fillRect/>
          </a:stretch>
        </p:blipFill>
        <p:spPr bwMode="auto">
          <a:xfrm>
            <a:off x="4191000" y="3429000"/>
            <a:ext cx="4538663" cy="3048000"/>
          </a:xfrm>
          <a:prstGeom prst="rect">
            <a:avLst/>
          </a:prstGeom>
          <a:noFill/>
          <a:ln w="9525">
            <a:noFill/>
            <a:miter lim="800000"/>
            <a:headEnd/>
            <a:tailEnd/>
          </a:ln>
        </p:spPr>
      </p:pic>
      <p:sp>
        <p:nvSpPr>
          <p:cNvPr id="117765" name="TextBox 5"/>
          <p:cNvSpPr txBox="1">
            <a:spLocks noChangeArrowheads="1"/>
          </p:cNvSpPr>
          <p:nvPr/>
        </p:nvSpPr>
        <p:spPr bwMode="auto">
          <a:xfrm>
            <a:off x="4191000" y="1905000"/>
            <a:ext cx="4695825" cy="954088"/>
          </a:xfrm>
          <a:prstGeom prst="rect">
            <a:avLst/>
          </a:prstGeom>
          <a:noFill/>
          <a:ln w="9525">
            <a:noFill/>
            <a:miter lim="800000"/>
            <a:headEnd/>
            <a:tailEnd/>
          </a:ln>
        </p:spPr>
        <p:txBody>
          <a:bodyPr wrap="none">
            <a:prstTxWarp prst="textNoShape">
              <a:avLst/>
            </a:prstTxWarp>
            <a:spAutoFit/>
          </a:bodyPr>
          <a:lstStyle/>
          <a:p>
            <a:r>
              <a:rPr lang="en-US" sz="2800" dirty="0"/>
              <a:t>Learning to work with nature</a:t>
            </a:r>
          </a:p>
          <a:p>
            <a:r>
              <a:rPr lang="en-US" sz="2800" dirty="0"/>
              <a:t>Or overcoming it</a:t>
            </a:r>
          </a:p>
        </p:txBody>
      </p:sp>
      <p:sp>
        <p:nvSpPr>
          <p:cNvPr id="117766" name="TextBox 6"/>
          <p:cNvSpPr txBox="1">
            <a:spLocks noChangeArrowheads="1"/>
          </p:cNvSpPr>
          <p:nvPr/>
        </p:nvSpPr>
        <p:spPr bwMode="auto">
          <a:xfrm>
            <a:off x="2286000" y="5791200"/>
            <a:ext cx="1762125" cy="646113"/>
          </a:xfrm>
          <a:prstGeom prst="rect">
            <a:avLst/>
          </a:prstGeom>
          <a:noFill/>
          <a:ln w="9525">
            <a:noFill/>
            <a:miter lim="800000"/>
            <a:headEnd/>
            <a:tailEnd/>
          </a:ln>
        </p:spPr>
        <p:txBody>
          <a:bodyPr wrap="none">
            <a:prstTxWarp prst="textNoShape">
              <a:avLst/>
            </a:prstTxWarp>
            <a:spAutoFit/>
          </a:bodyPr>
          <a:lstStyle/>
          <a:p>
            <a:r>
              <a:rPr lang="en-US" dirty="0"/>
              <a:t>Celilo Falls and</a:t>
            </a:r>
          </a:p>
          <a:p>
            <a:r>
              <a:rPr lang="en-US" dirty="0"/>
              <a:t>Bonneville dam</a:t>
            </a:r>
          </a:p>
        </p:txBody>
      </p:sp>
      <p:sp>
        <p:nvSpPr>
          <p:cNvPr id="117767" name="TextBox 7"/>
          <p:cNvSpPr txBox="1">
            <a:spLocks noChangeArrowheads="1"/>
          </p:cNvSpPr>
          <p:nvPr/>
        </p:nvSpPr>
        <p:spPr bwMode="auto">
          <a:xfrm>
            <a:off x="685800" y="4343400"/>
            <a:ext cx="2955925" cy="646113"/>
          </a:xfrm>
          <a:prstGeom prst="rect">
            <a:avLst/>
          </a:prstGeom>
          <a:noFill/>
          <a:ln w="9525">
            <a:noFill/>
            <a:miter lim="800000"/>
            <a:headEnd/>
            <a:tailEnd/>
          </a:ln>
        </p:spPr>
        <p:txBody>
          <a:bodyPr wrap="none">
            <a:prstTxWarp prst="textNoShape">
              <a:avLst/>
            </a:prstTxWarp>
            <a:spAutoFit/>
          </a:bodyPr>
          <a:lstStyle/>
          <a:p>
            <a:r>
              <a:rPr lang="en-US" dirty="0"/>
              <a:t>Learning from the Natives</a:t>
            </a:r>
          </a:p>
          <a:p>
            <a:r>
              <a:rPr lang="en-US" dirty="0"/>
              <a:t>Before arrival of steamboat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Contrasting Community Stories</a:t>
            </a:r>
            <a:endParaRPr lang="en-US" dirty="0"/>
          </a:p>
        </p:txBody>
      </p:sp>
      <p:pic>
        <p:nvPicPr>
          <p:cNvPr id="10" name="Content Placeholder 9" descr="images.jpeg"/>
          <p:cNvPicPr>
            <a:picLocks noGrp="1" noChangeAspect="1"/>
          </p:cNvPicPr>
          <p:nvPr>
            <p:ph idx="1"/>
          </p:nvPr>
        </p:nvPicPr>
        <p:blipFill>
          <a:blip r:embed="rId2"/>
          <a:srcRect l="-7123" r="-7123"/>
          <a:stretch>
            <a:fillRect/>
          </a:stretch>
        </p:blipFill>
        <p:spPr>
          <a:xfrm>
            <a:off x="0" y="1524000"/>
            <a:ext cx="4982743" cy="2743200"/>
          </a:xfrm>
        </p:spPr>
      </p:pic>
      <p:sp>
        <p:nvSpPr>
          <p:cNvPr id="11" name="TextBox 10"/>
          <p:cNvSpPr txBox="1"/>
          <p:nvPr/>
        </p:nvSpPr>
        <p:spPr>
          <a:xfrm>
            <a:off x="990600" y="4419600"/>
            <a:ext cx="1262748" cy="369332"/>
          </a:xfrm>
          <a:prstGeom prst="rect">
            <a:avLst/>
          </a:prstGeom>
          <a:noFill/>
        </p:spPr>
        <p:txBody>
          <a:bodyPr wrap="none" rtlCol="0">
            <a:spAutoFit/>
          </a:bodyPr>
          <a:lstStyle/>
          <a:p>
            <a:r>
              <a:rPr lang="en-US" dirty="0" smtClean="0"/>
              <a:t>Los Vegas</a:t>
            </a:r>
            <a:endParaRPr lang="en-US" dirty="0"/>
          </a:p>
        </p:txBody>
      </p:sp>
      <p:pic>
        <p:nvPicPr>
          <p:cNvPr id="12" name="Picture 11" descr="images.jpeg"/>
          <p:cNvPicPr>
            <a:picLocks noChangeAspect="1"/>
          </p:cNvPicPr>
          <p:nvPr/>
        </p:nvPicPr>
        <p:blipFill>
          <a:blip r:embed="rId3"/>
          <a:stretch>
            <a:fillRect/>
          </a:stretch>
        </p:blipFill>
        <p:spPr>
          <a:xfrm>
            <a:off x="5715000" y="1219200"/>
            <a:ext cx="2844800" cy="2857500"/>
          </a:xfrm>
          <a:prstGeom prst="rect">
            <a:avLst/>
          </a:prstGeom>
        </p:spPr>
      </p:pic>
      <p:pic>
        <p:nvPicPr>
          <p:cNvPr id="13" name="Picture 12" descr="images.jpeg"/>
          <p:cNvPicPr>
            <a:picLocks noChangeAspect="1"/>
          </p:cNvPicPr>
          <p:nvPr/>
        </p:nvPicPr>
        <p:blipFill>
          <a:blip r:embed="rId4"/>
          <a:stretch>
            <a:fillRect/>
          </a:stretch>
        </p:blipFill>
        <p:spPr>
          <a:xfrm>
            <a:off x="3505200" y="4495800"/>
            <a:ext cx="3886200" cy="2095500"/>
          </a:xfrm>
          <a:prstGeom prst="rect">
            <a:avLst/>
          </a:prstGeom>
        </p:spPr>
      </p:pic>
      <p:sp>
        <p:nvSpPr>
          <p:cNvPr id="14" name="TextBox 13"/>
          <p:cNvSpPr txBox="1"/>
          <p:nvPr/>
        </p:nvSpPr>
        <p:spPr>
          <a:xfrm>
            <a:off x="7543800" y="4419600"/>
            <a:ext cx="1044427" cy="369332"/>
          </a:xfrm>
          <a:prstGeom prst="rect">
            <a:avLst/>
          </a:prstGeom>
          <a:noFill/>
        </p:spPr>
        <p:txBody>
          <a:bodyPr wrap="none" rtlCol="0">
            <a:spAutoFit/>
          </a:bodyPr>
          <a:lstStyle/>
          <a:p>
            <a:r>
              <a:rPr lang="en-US" dirty="0" smtClean="0"/>
              <a:t>Portland</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defRPr/>
            </a:pPr>
            <a:r>
              <a:rPr lang="en-US" dirty="0" smtClean="0">
                <a:ea typeface="+mj-ea"/>
                <a:cs typeface="+mj-cs"/>
              </a:rPr>
              <a:t>Morality Stories </a:t>
            </a:r>
            <a:r>
              <a:rPr lang="en-US" dirty="0" smtClean="0"/>
              <a:t>vs. Technocratic Dialogue</a:t>
            </a:r>
            <a:endParaRPr lang="en-US" dirty="0">
              <a:ea typeface="+mj-ea"/>
              <a:cs typeface="+mj-cs"/>
            </a:endParaRPr>
          </a:p>
        </p:txBody>
      </p:sp>
      <p:sp>
        <p:nvSpPr>
          <p:cNvPr id="184323" name="Rectangle 3"/>
          <p:cNvSpPr>
            <a:spLocks noGrp="1" noChangeArrowheads="1"/>
          </p:cNvSpPr>
          <p:nvPr>
            <p:ph type="body" idx="1"/>
          </p:nvPr>
        </p:nvSpPr>
        <p:spPr>
          <a:xfrm>
            <a:off x="457200" y="1981200"/>
            <a:ext cx="8229600" cy="4149725"/>
          </a:xfrm>
        </p:spPr>
        <p:txBody>
          <a:bodyPr/>
          <a:lstStyle/>
          <a:p>
            <a:pPr>
              <a:defRPr/>
            </a:pPr>
            <a:r>
              <a:rPr lang="en-US" dirty="0" smtClean="0">
                <a:ea typeface="ＭＳ Ｐゴシック" charset="-128"/>
                <a:cs typeface="ＭＳ Ｐゴシック" charset="-128"/>
              </a:rPr>
              <a:t>Oil Fields of South Dakota (Tauxe)</a:t>
            </a:r>
          </a:p>
          <a:p>
            <a:pPr>
              <a:defRPr/>
            </a:pPr>
            <a:r>
              <a:rPr lang="en-US" dirty="0" smtClean="0">
                <a:ea typeface="ＭＳ Ｐゴシック" charset="-128"/>
                <a:cs typeface="ＭＳ Ｐゴシック" charset="-128"/>
              </a:rPr>
              <a:t>Bureaucratic style was a requisite tool</a:t>
            </a:r>
          </a:p>
          <a:p>
            <a:pPr>
              <a:defRPr/>
            </a:pPr>
            <a:r>
              <a:rPr lang="en-US" dirty="0" smtClean="0">
                <a:ea typeface="ＭＳ Ｐゴシック" charset="-128"/>
                <a:cs typeface="ＭＳ Ｐゴシック" charset="-128"/>
              </a:rPr>
              <a:t>Local people who adapted fared better than those that didn’t</a:t>
            </a:r>
          </a:p>
          <a:p>
            <a:pPr>
              <a:defRPr/>
            </a:pPr>
            <a:r>
              <a:rPr lang="en-US" dirty="0" smtClean="0">
                <a:ea typeface="ＭＳ Ｐゴシック" charset="-128"/>
                <a:cs typeface="ＭＳ Ｐゴシック" charset="-128"/>
              </a:rPr>
              <a:t>Should we eliminate morality stories and favor rational scientific policy dialogue?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a:defRPr/>
            </a:pPr>
            <a:r>
              <a:rPr lang="en-US" altLang="zh-CN" sz="3000" dirty="0" smtClean="0">
                <a:ea typeface="宋体" pitchFamily="-109" charset="-122"/>
                <a:cs typeface="宋体" pitchFamily="-109" charset="-122"/>
              </a:rPr>
              <a:t>Outcomes of Green Republic of Portland: The </a:t>
            </a:r>
            <a:r>
              <a:rPr lang="en-US" altLang="zh-CN" sz="3000" dirty="0" smtClean="0">
                <a:ea typeface="宋体" pitchFamily="-109" charset="-122"/>
                <a:cs typeface="宋体" pitchFamily="-109" charset="-122"/>
              </a:rPr>
              <a:t>Green Dividend</a:t>
            </a:r>
            <a:endParaRPr lang="en-US" altLang="zh-CN" sz="3000" dirty="0">
              <a:ea typeface="宋体" pitchFamily="-109" charset="-122"/>
              <a:cs typeface="宋体" pitchFamily="-109" charset="-122"/>
            </a:endParaRPr>
          </a:p>
        </p:txBody>
      </p:sp>
      <p:sp>
        <p:nvSpPr>
          <p:cNvPr id="360451" name="Rectangle 3"/>
          <p:cNvSpPr>
            <a:spLocks noGrp="1" noChangeArrowheads="1"/>
          </p:cNvSpPr>
          <p:nvPr>
            <p:ph type="body" idx="1"/>
          </p:nvPr>
        </p:nvSpPr>
        <p:spPr/>
        <p:txBody>
          <a:bodyPr/>
          <a:lstStyle/>
          <a:p>
            <a:pPr>
              <a:buFont typeface="Wingdings" pitchFamily="-109" charset="2"/>
              <a:buChar char="Ø"/>
              <a:defRPr/>
            </a:pPr>
            <a:r>
              <a:rPr lang="en-US" altLang="zh-CN">
                <a:ea typeface="宋体" pitchFamily="-109" charset="-122"/>
                <a:cs typeface="宋体" pitchFamily="-109" charset="-122"/>
              </a:rPr>
              <a:t>Portlanders drive an average 20% fewer miles per day compared to other large cities in America</a:t>
            </a:r>
          </a:p>
          <a:p>
            <a:pPr>
              <a:buFont typeface="Wingdings" pitchFamily="-109" charset="2"/>
              <a:buChar char="Ø"/>
              <a:defRPr/>
            </a:pPr>
            <a:r>
              <a:rPr lang="en-US" altLang="zh-CN">
                <a:ea typeface="宋体" pitchFamily="-109" charset="-122"/>
                <a:cs typeface="宋体" pitchFamily="-109" charset="-122"/>
              </a:rPr>
              <a:t>Total savings per year:  </a:t>
            </a:r>
            <a:br>
              <a:rPr lang="en-US" altLang="zh-CN">
                <a:ea typeface="宋体" pitchFamily="-109" charset="-122"/>
                <a:cs typeface="宋体" pitchFamily="-109" charset="-122"/>
              </a:rPr>
            </a:br>
            <a:r>
              <a:rPr lang="en-US" altLang="zh-CN">
                <a:ea typeface="宋体" pitchFamily="-109" charset="-122"/>
                <a:cs typeface="宋体" pitchFamily="-109" charset="-122"/>
              </a:rPr>
              <a:t>$1.1 billion in direct costs (e.g. gas)</a:t>
            </a:r>
            <a:br>
              <a:rPr lang="en-US" altLang="zh-CN">
                <a:ea typeface="宋体" pitchFamily="-109" charset="-122"/>
                <a:cs typeface="宋体" pitchFamily="-109" charset="-122"/>
              </a:rPr>
            </a:br>
            <a:r>
              <a:rPr lang="en-US" altLang="zh-CN">
                <a:ea typeface="宋体" pitchFamily="-109" charset="-122"/>
                <a:cs typeface="宋体" pitchFamily="-109" charset="-122"/>
              </a:rPr>
              <a:t>$1.5 billion in time savings</a:t>
            </a:r>
          </a:p>
          <a:p>
            <a:pPr>
              <a:buFont typeface="Wingdings" pitchFamily="-109" charset="2"/>
              <a:buChar char="Ø"/>
              <a:defRPr/>
            </a:pPr>
            <a:r>
              <a:rPr lang="en-US" altLang="zh-CN">
                <a:ea typeface="宋体" pitchFamily="-109" charset="-122"/>
                <a:cs typeface="宋体" pitchFamily="-109" charset="-122"/>
              </a:rPr>
              <a:t>Money not spent on vehicles and gasoline (which leaves the region) can be spent locally on housing, dining out, beer, coffee,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0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04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ustimeline.jpg"/>
          <p:cNvPicPr>
            <a:picLocks noGrp="1" noChangeAspect="1"/>
          </p:cNvPicPr>
          <p:nvPr>
            <p:ph idx="1"/>
          </p:nvPr>
        </p:nvPicPr>
        <p:blipFill>
          <a:blip r:embed="rId2"/>
          <a:srcRect l="-18115" r="-18115"/>
          <a:stretch>
            <a:fillRect/>
          </a:stretch>
        </p:blipFill>
        <p:spPr>
          <a:xfrm>
            <a:off x="457200" y="609600"/>
            <a:ext cx="8229600" cy="4530725"/>
          </a:xfrm>
        </p:spPr>
      </p:pic>
      <p:sp>
        <p:nvSpPr>
          <p:cNvPr id="6" name="Rectangle 5"/>
          <p:cNvSpPr/>
          <p:nvPr/>
        </p:nvSpPr>
        <p:spPr bwMode="auto">
          <a:xfrm>
            <a:off x="533400" y="1219200"/>
            <a:ext cx="8229600" cy="3962400"/>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7" name="TextBox 6"/>
          <p:cNvSpPr txBox="1"/>
          <p:nvPr/>
        </p:nvSpPr>
        <p:spPr>
          <a:xfrm>
            <a:off x="778175" y="685800"/>
            <a:ext cx="7980069" cy="461665"/>
          </a:xfrm>
          <a:prstGeom prst="rect">
            <a:avLst/>
          </a:prstGeom>
          <a:noFill/>
        </p:spPr>
        <p:txBody>
          <a:bodyPr wrap="none" rtlCol="0">
            <a:spAutoFit/>
          </a:bodyPr>
          <a:lstStyle/>
          <a:p>
            <a:r>
              <a:rPr lang="en-US" sz="2400" dirty="0" smtClean="0"/>
              <a:t>The Standard View of History of Sustainability in Portland</a:t>
            </a:r>
            <a:endParaRPr lang="en-US" sz="2400" dirty="0"/>
          </a:p>
        </p:txBody>
      </p:sp>
      <p:cxnSp>
        <p:nvCxnSpPr>
          <p:cNvPr id="9" name="Straight Connector 8"/>
          <p:cNvCxnSpPr/>
          <p:nvPr/>
        </p:nvCxnSpPr>
        <p:spPr bwMode="auto">
          <a:xfrm>
            <a:off x="4495800" y="5181600"/>
            <a:ext cx="14478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4800600" y="5562600"/>
            <a:ext cx="3879675" cy="369332"/>
          </a:xfrm>
          <a:prstGeom prst="rect">
            <a:avLst/>
          </a:prstGeom>
          <a:noFill/>
        </p:spPr>
        <p:txBody>
          <a:bodyPr wrap="none" rtlCol="0">
            <a:spAutoFit/>
          </a:bodyPr>
          <a:lstStyle/>
          <a:p>
            <a:r>
              <a:rPr lang="en-US" dirty="0" smtClean="0"/>
              <a:t>UN Earth Summit Conference, 1992</a:t>
            </a:r>
            <a:endParaRPr lang="en-US" dirty="0"/>
          </a:p>
        </p:txBody>
      </p:sp>
      <p:pic>
        <p:nvPicPr>
          <p:cNvPr id="8" name="Picture 7" descr="photosMisc_0004.jpg"/>
          <p:cNvPicPr>
            <a:picLocks noChangeAspect="1"/>
          </p:cNvPicPr>
          <p:nvPr/>
        </p:nvPicPr>
        <p:blipFill>
          <a:blip r:embed="rId3"/>
          <a:stretch>
            <a:fillRect/>
          </a:stretch>
        </p:blipFill>
        <p:spPr>
          <a:xfrm>
            <a:off x="762000" y="4957763"/>
            <a:ext cx="2608845" cy="1900237"/>
          </a:xfrm>
          <a:prstGeom prst="rect">
            <a:avLst/>
          </a:prstGeom>
        </p:spPr>
      </p:pic>
      <p:sp>
        <p:nvSpPr>
          <p:cNvPr id="11" name="TextBox 10"/>
          <p:cNvSpPr txBox="1"/>
          <p:nvPr/>
        </p:nvSpPr>
        <p:spPr>
          <a:xfrm>
            <a:off x="3505200" y="6248400"/>
            <a:ext cx="2391776" cy="369332"/>
          </a:xfrm>
          <a:prstGeom prst="rect">
            <a:avLst/>
          </a:prstGeom>
          <a:noFill/>
        </p:spPr>
        <p:txBody>
          <a:bodyPr wrap="none" rtlCol="0">
            <a:spAutoFit/>
          </a:bodyPr>
          <a:lstStyle/>
          <a:p>
            <a:r>
              <a:rPr lang="en-US" dirty="0" smtClean="0"/>
              <a:t>Knowing Home, 1983</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3505200" cy="1139825"/>
          </a:xfrm>
        </p:spPr>
        <p:txBody>
          <a:bodyPr/>
          <a:lstStyle/>
          <a:p>
            <a:r>
              <a:rPr lang="en-US" sz="2800" dirty="0" smtClean="0"/>
              <a:t>Steven Reed Johnson</a:t>
            </a:r>
            <a:br>
              <a:rPr lang="en-US" sz="2800" dirty="0" smtClean="0"/>
            </a:br>
            <a:r>
              <a:rPr lang="en-US" sz="2800" dirty="0" smtClean="0"/>
              <a:t>a.k.a. White wolf</a:t>
            </a:r>
            <a:endParaRPr lang="en-US" sz="2800" dirty="0"/>
          </a:p>
        </p:txBody>
      </p:sp>
      <p:pic>
        <p:nvPicPr>
          <p:cNvPr id="4" name="Content Placeholder 3" descr="images.jpeg"/>
          <p:cNvPicPr>
            <a:picLocks noGrp="1" noChangeAspect="1"/>
          </p:cNvPicPr>
          <p:nvPr>
            <p:ph idx="1"/>
          </p:nvPr>
        </p:nvPicPr>
        <p:blipFill>
          <a:blip r:embed="rId2"/>
          <a:srcRect l="-55665" r="-55665"/>
          <a:stretch>
            <a:fillRect/>
          </a:stretch>
        </p:blipFill>
        <p:spPr>
          <a:xfrm>
            <a:off x="-685800" y="304800"/>
            <a:ext cx="4191000" cy="2307314"/>
          </a:xfrm>
        </p:spPr>
      </p:pic>
      <p:pic>
        <p:nvPicPr>
          <p:cNvPr id="5" name="Content Placeholder 3" descr="myhouse.jpg"/>
          <p:cNvPicPr>
            <a:picLocks noChangeAspect="1"/>
          </p:cNvPicPr>
          <p:nvPr/>
        </p:nvPicPr>
        <p:blipFill>
          <a:blip r:embed="rId3"/>
          <a:srcRect l="-18115" r="-18115"/>
          <a:stretch>
            <a:fillRect/>
          </a:stretch>
        </p:blipFill>
        <p:spPr bwMode="black">
          <a:xfrm>
            <a:off x="5822172" y="609600"/>
            <a:ext cx="3321828" cy="1828800"/>
          </a:xfrm>
          <a:prstGeom prst="rect">
            <a:avLst/>
          </a:prstGeom>
          <a:noFill/>
          <a:ln w="9525">
            <a:noFill/>
            <a:miter lim="800000"/>
            <a:headEnd/>
            <a:tailEnd/>
          </a:ln>
          <a:effectLst/>
        </p:spPr>
      </p:pic>
      <p:pic>
        <p:nvPicPr>
          <p:cNvPr id="7" name="Picture 1027" descr="FarmTeachMoment"/>
          <p:cNvPicPr>
            <a:picLocks noChangeAspect="1" noChangeArrowheads="1"/>
          </p:cNvPicPr>
          <p:nvPr/>
        </p:nvPicPr>
        <p:blipFill>
          <a:blip r:embed="rId4"/>
          <a:srcRect/>
          <a:stretch>
            <a:fillRect/>
          </a:stretch>
        </p:blipFill>
        <p:spPr bwMode="black">
          <a:xfrm>
            <a:off x="3505200" y="2514600"/>
            <a:ext cx="2234532" cy="1676400"/>
          </a:xfrm>
          <a:prstGeom prst="rect">
            <a:avLst/>
          </a:prstGeom>
          <a:noFill/>
          <a:ln w="9525">
            <a:noFill/>
            <a:miter lim="800000"/>
            <a:headEnd/>
            <a:tailEnd/>
          </a:ln>
          <a:effectLst/>
        </p:spPr>
      </p:pic>
      <p:sp>
        <p:nvSpPr>
          <p:cNvPr id="8" name="Title 1"/>
          <p:cNvSpPr txBox="1">
            <a:spLocks/>
          </p:cNvSpPr>
          <p:nvPr/>
        </p:nvSpPr>
        <p:spPr bwMode="black">
          <a:xfrm>
            <a:off x="2514600" y="5334000"/>
            <a:ext cx="1981200" cy="9413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From Knowing Home to Ends of the Earth</a:t>
            </a:r>
            <a:endParaRPr kumimoji="0" lang="en-US" sz="20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j-lt"/>
              <a:ea typeface="+mj-ea"/>
              <a:cs typeface="+mj-cs"/>
            </a:endParaRPr>
          </a:p>
        </p:txBody>
      </p:sp>
      <p:pic>
        <p:nvPicPr>
          <p:cNvPr id="9" name="Content Placeholder 3" descr="cresent moon.jpg"/>
          <p:cNvPicPr>
            <a:picLocks noChangeAspect="1"/>
          </p:cNvPicPr>
          <p:nvPr/>
        </p:nvPicPr>
        <p:blipFill>
          <a:blip r:embed="rId5"/>
          <a:srcRect l="-19677" r="-19677"/>
          <a:stretch>
            <a:fillRect/>
          </a:stretch>
        </p:blipFill>
        <p:spPr bwMode="black">
          <a:xfrm>
            <a:off x="4953000" y="4343400"/>
            <a:ext cx="3575152" cy="1968265"/>
          </a:xfrm>
          <a:prstGeom prst="rect">
            <a:avLst/>
          </a:prstGeom>
          <a:noFill/>
          <a:ln w="9525">
            <a:noFill/>
            <a:miter lim="800000"/>
            <a:headEnd/>
            <a:tailEnd/>
          </a:ln>
          <a:effectLst/>
        </p:spPr>
      </p:pic>
      <p:pic>
        <p:nvPicPr>
          <p:cNvPr id="10" name="Picture 9" descr="TropicalAustralia.jpg"/>
          <p:cNvPicPr>
            <a:picLocks noChangeAspect="1"/>
          </p:cNvPicPr>
          <p:nvPr/>
        </p:nvPicPr>
        <p:blipFill>
          <a:blip r:embed="rId6"/>
          <a:stretch>
            <a:fillRect/>
          </a:stretch>
        </p:blipFill>
        <p:spPr>
          <a:xfrm>
            <a:off x="228600" y="3962400"/>
            <a:ext cx="2133600" cy="160193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sonNW copy.jpg"/>
          <p:cNvPicPr>
            <a:picLocks noGrp="1" noChangeAspect="1"/>
          </p:cNvPicPr>
          <p:nvPr>
            <p:ph idx="1"/>
          </p:nvPr>
        </p:nvPicPr>
        <p:blipFill>
          <a:blip r:embed="rId2"/>
          <a:srcRect l="-94320" r="-94320"/>
          <a:stretch>
            <a:fillRect/>
          </a:stretch>
        </p:blipFill>
        <p:spPr>
          <a:xfrm>
            <a:off x="-3276600" y="228599"/>
            <a:ext cx="11734800" cy="6460479"/>
          </a:xfrm>
        </p:spPr>
      </p:pic>
      <p:sp>
        <p:nvSpPr>
          <p:cNvPr id="5" name="TextBox 4"/>
          <p:cNvSpPr txBox="1"/>
          <p:nvPr/>
        </p:nvSpPr>
        <p:spPr>
          <a:xfrm>
            <a:off x="5029200" y="2133600"/>
            <a:ext cx="1852115" cy="1477328"/>
          </a:xfrm>
          <a:prstGeom prst="rect">
            <a:avLst/>
          </a:prstGeom>
          <a:noFill/>
        </p:spPr>
        <p:txBody>
          <a:bodyPr wrap="none" rtlCol="0">
            <a:spAutoFit/>
          </a:bodyPr>
          <a:lstStyle/>
          <a:p>
            <a:r>
              <a:rPr lang="en-US" dirty="0" smtClean="0"/>
              <a:t>First Map of Our</a:t>
            </a:r>
          </a:p>
          <a:p>
            <a:r>
              <a:rPr lang="en-US" dirty="0" smtClean="0"/>
              <a:t>Bioregion and </a:t>
            </a:r>
          </a:p>
          <a:p>
            <a:r>
              <a:rPr lang="en-US" dirty="0" err="1" smtClean="0"/>
              <a:t>Ecotopia</a:t>
            </a:r>
            <a:endParaRPr lang="en-US" dirty="0" smtClean="0"/>
          </a:p>
          <a:p>
            <a:r>
              <a:rPr lang="en-US" dirty="0" smtClean="0"/>
              <a:t>Bob Benson</a:t>
            </a:r>
          </a:p>
          <a:p>
            <a:r>
              <a:rPr lang="en-US" dirty="0" smtClean="0"/>
              <a:t>Circa, 1972</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255587"/>
          </a:xfrm>
        </p:spPr>
        <p:txBody>
          <a:bodyPr/>
          <a:lstStyle/>
          <a:p>
            <a:endParaRPr lang="en-US" dirty="0"/>
          </a:p>
        </p:txBody>
      </p:sp>
      <p:pic>
        <p:nvPicPr>
          <p:cNvPr id="4" name="Content Placeholder 3" descr="steppingstones.jpg"/>
          <p:cNvPicPr>
            <a:picLocks noGrp="1" noChangeAspect="1"/>
          </p:cNvPicPr>
          <p:nvPr>
            <p:ph idx="1"/>
          </p:nvPr>
        </p:nvPicPr>
        <p:blipFill>
          <a:blip r:embed="rId2"/>
          <a:srcRect l="-54674" r="-54674"/>
          <a:stretch>
            <a:fillRect/>
          </a:stretch>
        </p:blipFill>
        <p:spPr>
          <a:xfrm>
            <a:off x="-2590801" y="228600"/>
            <a:ext cx="11626401" cy="6400800"/>
          </a:xfrm>
        </p:spPr>
      </p:pic>
      <p:sp>
        <p:nvSpPr>
          <p:cNvPr id="5" name="TextBox 4"/>
          <p:cNvSpPr txBox="1"/>
          <p:nvPr/>
        </p:nvSpPr>
        <p:spPr>
          <a:xfrm>
            <a:off x="6120078" y="2514600"/>
            <a:ext cx="2751099" cy="1015663"/>
          </a:xfrm>
          <a:prstGeom prst="rect">
            <a:avLst/>
          </a:prstGeom>
          <a:noFill/>
        </p:spPr>
        <p:txBody>
          <a:bodyPr wrap="none" rtlCol="0">
            <a:spAutoFit/>
          </a:bodyPr>
          <a:lstStyle/>
          <a:p>
            <a:r>
              <a:rPr lang="en-US" sz="2000" dirty="0" err="1" smtClean="0"/>
              <a:t>Ecotopia</a:t>
            </a:r>
            <a:r>
              <a:rPr lang="en-US" sz="2000" dirty="0" smtClean="0"/>
              <a:t> Vision</a:t>
            </a:r>
          </a:p>
          <a:p>
            <a:r>
              <a:rPr lang="en-US" sz="2000" dirty="0" smtClean="0"/>
              <a:t>Joel and Diane Schatz</a:t>
            </a:r>
          </a:p>
          <a:p>
            <a:r>
              <a:rPr lang="en-US" sz="2000" dirty="0" smtClean="0"/>
              <a:t>Rain, 1974</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rgbClr val="FF0000"/>
                </a:solidFill>
              </a:rPr>
              <a:t>Social Movements</a:t>
            </a:r>
            <a:endParaRPr lang="en-US" sz="54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6610" name="Rectangle 2"/>
          <p:cNvSpPr>
            <a:spLocks noGrp="1" noChangeArrowheads="1"/>
          </p:cNvSpPr>
          <p:nvPr>
            <p:ph type="title"/>
          </p:nvPr>
        </p:nvSpPr>
        <p:spPr/>
        <p:txBody>
          <a:bodyPr/>
          <a:lstStyle/>
          <a:p>
            <a:pPr>
              <a:defRPr/>
            </a:pPr>
            <a:r>
              <a:rPr lang="en-US" dirty="0" smtClean="0">
                <a:solidFill>
                  <a:schemeClr val="tx1"/>
                </a:solidFill>
                <a:ea typeface="+mj-ea"/>
                <a:cs typeface="+mj-cs"/>
              </a:rPr>
              <a:t>Social Movements: Study Framework</a:t>
            </a:r>
            <a:endParaRPr lang="en-US" dirty="0">
              <a:solidFill>
                <a:schemeClr val="tx1"/>
              </a:solidFill>
              <a:ea typeface="+mj-ea"/>
              <a:cs typeface="+mj-cs"/>
            </a:endParaRPr>
          </a:p>
        </p:txBody>
      </p:sp>
      <p:sp>
        <p:nvSpPr>
          <p:cNvPr id="1476611" name="Rectangle 3"/>
          <p:cNvSpPr>
            <a:spLocks noGrp="1" noChangeArrowheads="1"/>
          </p:cNvSpPr>
          <p:nvPr>
            <p:ph type="body" idx="1"/>
          </p:nvPr>
        </p:nvSpPr>
        <p:spPr/>
        <p:txBody>
          <a:bodyPr/>
          <a:lstStyle/>
          <a:p>
            <a:pPr>
              <a:defRPr/>
            </a:pPr>
            <a:r>
              <a:rPr lang="en-US" sz="2300" dirty="0">
                <a:ea typeface="+mn-ea"/>
                <a:cs typeface="+mn-cs"/>
              </a:rPr>
              <a:t>social movements form when ordinary citizens, encouraged by leaders, respond to changes in opportunities that lower the costs of collective action, reveal potential allies and show where elites and authorities are </a:t>
            </a:r>
            <a:r>
              <a:rPr lang="en-US" sz="2300" dirty="0" smtClean="0">
                <a:ea typeface="+mn-ea"/>
                <a:cs typeface="+mn-cs"/>
              </a:rPr>
              <a:t>vulnerable</a:t>
            </a:r>
          </a:p>
          <a:p>
            <a:pPr>
              <a:defRPr/>
            </a:pPr>
            <a:r>
              <a:rPr lang="en-US" sz="2300" dirty="0" smtClean="0"/>
              <a:t>Social movements move civic life foreword through waves of cooptation and institutionalization</a:t>
            </a:r>
            <a:endParaRPr lang="en-US" sz="2300" dirty="0" smtClean="0">
              <a:ea typeface="+mn-ea"/>
              <a:cs typeface="+mn-cs"/>
            </a:endParaRPr>
          </a:p>
          <a:p>
            <a:pPr>
              <a:defRPr/>
            </a:pPr>
            <a:r>
              <a:rPr lang="en-US" sz="2300" dirty="0" smtClean="0"/>
              <a:t>Four primary elements</a:t>
            </a:r>
          </a:p>
          <a:p>
            <a:pPr lvl="1">
              <a:defRPr/>
            </a:pPr>
            <a:r>
              <a:rPr lang="en-US" sz="2300" dirty="0" smtClean="0">
                <a:ea typeface="+mn-ea"/>
                <a:cs typeface="+mn-cs"/>
              </a:rPr>
              <a:t>Opportunity</a:t>
            </a:r>
          </a:p>
          <a:p>
            <a:pPr lvl="1">
              <a:defRPr/>
            </a:pPr>
            <a:r>
              <a:rPr lang="en-US" sz="2300" dirty="0" smtClean="0">
                <a:ea typeface="+mn-ea"/>
                <a:cs typeface="+mn-cs"/>
              </a:rPr>
              <a:t>Social Networks</a:t>
            </a:r>
          </a:p>
          <a:p>
            <a:pPr lvl="1">
              <a:defRPr/>
            </a:pPr>
            <a:r>
              <a:rPr lang="en-US" sz="2300" dirty="0" smtClean="0">
                <a:ea typeface="+mn-ea"/>
                <a:cs typeface="+mn-cs"/>
              </a:rPr>
              <a:t>Organizational Structures</a:t>
            </a:r>
          </a:p>
          <a:p>
            <a:pPr lvl="1">
              <a:defRPr/>
            </a:pPr>
            <a:r>
              <a:rPr lang="en-US" sz="2300" dirty="0" smtClean="0">
                <a:ea typeface="+mn-ea"/>
                <a:cs typeface="+mn-cs"/>
              </a:rPr>
              <a:t>Repertories of Contention and innovations</a:t>
            </a:r>
            <a:endParaRPr lang="en-US" sz="2300" dirty="0">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US" sz="3000" dirty="0" smtClean="0"/>
              <a:t>Part of a Communities Civic Life is dependent on relation between the three sectors</a:t>
            </a:r>
            <a:endParaRPr lang="en-US" sz="3000" dirty="0"/>
          </a:p>
        </p:txBody>
      </p:sp>
      <p:sp>
        <p:nvSpPr>
          <p:cNvPr id="1097732" name="Oval 4"/>
          <p:cNvSpPr>
            <a:spLocks noChangeArrowheads="1"/>
          </p:cNvSpPr>
          <p:nvPr/>
        </p:nvSpPr>
        <p:spPr bwMode="blackWhite">
          <a:xfrm>
            <a:off x="990600" y="17526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a:solidFill>
                  <a:srgbClr val="171717"/>
                </a:solidFill>
                <a:effectLst>
                  <a:outerShdw blurRad="38100" dist="38100" dir="2700000" algn="tl">
                    <a:srgbClr val="000000"/>
                  </a:outerShdw>
                </a:effectLst>
              </a:rPr>
              <a:t>Market</a:t>
            </a:r>
          </a:p>
        </p:txBody>
      </p:sp>
      <p:sp>
        <p:nvSpPr>
          <p:cNvPr id="1097733" name="Oval 5"/>
          <p:cNvSpPr>
            <a:spLocks noChangeArrowheads="1"/>
          </p:cNvSpPr>
          <p:nvPr/>
        </p:nvSpPr>
        <p:spPr bwMode="blackWhite">
          <a:xfrm>
            <a:off x="5791200" y="16764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a:solidFill>
                  <a:srgbClr val="171717"/>
                </a:solidFill>
                <a:effectLst>
                  <a:outerShdw blurRad="38100" dist="38100" dir="2700000" algn="tl">
                    <a:srgbClr val="000000"/>
                  </a:outerShdw>
                </a:effectLst>
              </a:rPr>
              <a:t>Public Sector</a:t>
            </a:r>
            <a:endParaRPr lang="en-US"/>
          </a:p>
        </p:txBody>
      </p:sp>
      <p:sp>
        <p:nvSpPr>
          <p:cNvPr id="1097734" name="Oval 6"/>
          <p:cNvSpPr>
            <a:spLocks noChangeArrowheads="1"/>
          </p:cNvSpPr>
          <p:nvPr/>
        </p:nvSpPr>
        <p:spPr bwMode="blackWhite">
          <a:xfrm>
            <a:off x="3505200" y="40386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dirty="0">
                <a:solidFill>
                  <a:srgbClr val="171717"/>
                </a:solidFill>
                <a:effectLst>
                  <a:outerShdw blurRad="38100" dist="38100" dir="2700000" algn="tl">
                    <a:srgbClr val="000000"/>
                  </a:outerShdw>
                </a:effectLst>
              </a:rPr>
              <a:t>Civil Society</a:t>
            </a:r>
          </a:p>
        </p:txBody>
      </p:sp>
      <p:sp>
        <p:nvSpPr>
          <p:cNvPr id="6" name="TextBox 5"/>
          <p:cNvSpPr txBox="1"/>
          <p:nvPr/>
        </p:nvSpPr>
        <p:spPr>
          <a:xfrm>
            <a:off x="6172200" y="5181600"/>
            <a:ext cx="2006867" cy="369332"/>
          </a:xfrm>
          <a:prstGeom prst="rect">
            <a:avLst/>
          </a:prstGeom>
          <a:noFill/>
        </p:spPr>
        <p:txBody>
          <a:bodyPr wrap="none" rtlCol="0">
            <a:spAutoFit/>
          </a:bodyPr>
          <a:lstStyle/>
          <a:p>
            <a:r>
              <a:rPr lang="en-US" dirty="0" smtClean="0">
                <a:solidFill>
                  <a:srgbClr val="FF0000"/>
                </a:solidFill>
              </a:rPr>
              <a:t>Least Understood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charset="-128"/>
                <a:cs typeface="ＭＳ Ｐゴシック" charset="-128"/>
              </a:rPr>
              <a:t>Each Sector has Different functions and Capacities</a:t>
            </a:r>
          </a:p>
        </p:txBody>
      </p:sp>
      <p:sp>
        <p:nvSpPr>
          <p:cNvPr id="3" name="Content Placeholder 2"/>
          <p:cNvSpPr>
            <a:spLocks noGrp="1"/>
          </p:cNvSpPr>
          <p:nvPr>
            <p:ph idx="1"/>
          </p:nvPr>
        </p:nvSpPr>
        <p:spPr>
          <a:xfrm>
            <a:off x="457200" y="2209800"/>
            <a:ext cx="8229600" cy="3921125"/>
          </a:xfrm>
        </p:spPr>
        <p:txBody>
          <a:bodyPr/>
          <a:lstStyle/>
          <a:p>
            <a:pPr>
              <a:buFont typeface="Wingdings" pitchFamily="-110" charset="2"/>
              <a:buChar char="Ø"/>
              <a:defRPr/>
            </a:pPr>
            <a:r>
              <a:rPr lang="en-US" u="sng" dirty="0" smtClean="0">
                <a:ea typeface="ＭＳ Ｐゴシック" charset="-128"/>
                <a:cs typeface="ＭＳ Ｐゴシック" charset="-128"/>
              </a:rPr>
              <a:t>NGOS</a:t>
            </a:r>
          </a:p>
          <a:p>
            <a:pPr>
              <a:buFont typeface="Wingdings" pitchFamily="-110" charset="2"/>
              <a:buChar char="Ø"/>
              <a:defRPr/>
            </a:pPr>
            <a:r>
              <a:rPr lang="en-US" dirty="0" smtClean="0">
                <a:ea typeface="ＭＳ Ｐゴシック" charset="-128"/>
                <a:cs typeface="ＭＳ Ｐゴシック" charset="-128"/>
              </a:rPr>
              <a:t>Innovation and incubation of new ideas, </a:t>
            </a:r>
          </a:p>
          <a:p>
            <a:pPr>
              <a:buFont typeface="Wingdings" pitchFamily="-110" charset="2"/>
              <a:buChar char="Ø"/>
              <a:defRPr/>
            </a:pPr>
            <a:r>
              <a:rPr lang="en-US" dirty="0" smtClean="0">
                <a:ea typeface="ＭＳ Ｐゴシック" charset="-128"/>
                <a:cs typeface="ＭＳ Ｐゴシック" charset="-128"/>
              </a:rPr>
              <a:t>Fill niches before there is profit, </a:t>
            </a:r>
          </a:p>
          <a:p>
            <a:pPr>
              <a:buFont typeface="Wingdings" pitchFamily="-110" charset="2"/>
              <a:buChar char="Ø"/>
              <a:defRPr/>
            </a:pPr>
            <a:r>
              <a:rPr lang="en-US" dirty="0" smtClean="0">
                <a:ea typeface="ＭＳ Ｐゴシック" charset="-128"/>
                <a:cs typeface="ＭＳ Ｐゴシック" charset="-128"/>
              </a:rPr>
              <a:t>Building trust, </a:t>
            </a:r>
          </a:p>
          <a:p>
            <a:pPr>
              <a:buFont typeface="Wingdings" pitchFamily="-110" charset="2"/>
              <a:buChar char="Ø"/>
              <a:defRPr/>
            </a:pPr>
            <a:r>
              <a:rPr lang="en-US" dirty="0" smtClean="0">
                <a:ea typeface="ＭＳ Ｐゴシック" charset="-128"/>
                <a:cs typeface="ＭＳ Ｐゴシック" charset="-128"/>
              </a:rPr>
              <a:t>Mobilizing</a:t>
            </a:r>
          </a:p>
          <a:p>
            <a:pPr>
              <a:buFont typeface="Wingdings" pitchFamily="-110" charset="2"/>
              <a:buChar char="Ø"/>
              <a:defRPr/>
            </a:pPr>
            <a:r>
              <a:rPr lang="en-US" dirty="0" smtClean="0">
                <a:ea typeface="ＭＳ Ｐゴシック" charset="-128"/>
                <a:cs typeface="ＭＳ Ｐゴシック" charset="-128"/>
              </a:rPr>
              <a:t>Holding ground before institutions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We are Witness to the Largest Social Movement in History</a:t>
            </a:r>
            <a:endParaRPr lang="en-US" sz="3600" dirty="0"/>
          </a:p>
        </p:txBody>
      </p:sp>
      <p:sp>
        <p:nvSpPr>
          <p:cNvPr id="3" name="Content Placeholder 2"/>
          <p:cNvSpPr>
            <a:spLocks noGrp="1"/>
          </p:cNvSpPr>
          <p:nvPr>
            <p:ph idx="1"/>
          </p:nvPr>
        </p:nvSpPr>
        <p:spPr/>
        <p:txBody>
          <a:bodyPr/>
          <a:lstStyle/>
          <a:p>
            <a:r>
              <a:rPr lang="en-US" dirty="0" smtClean="0"/>
              <a:t>The Social and Environmental Justice Movement</a:t>
            </a:r>
          </a:p>
          <a:p>
            <a:r>
              <a:rPr lang="en-US" dirty="0" smtClean="0"/>
              <a:t>Paul Hawkin calls it Blessed Unrest and Wise Earth Movement</a:t>
            </a:r>
          </a:p>
          <a:p>
            <a:r>
              <a:rPr lang="en-US" dirty="0" smtClean="0"/>
              <a:t>1,000,000 organizations</a:t>
            </a:r>
          </a:p>
          <a:p>
            <a:r>
              <a:rPr lang="en-US" dirty="0" smtClean="0"/>
              <a:t>But we don’t hear about their work.  Are they stupid?</a:t>
            </a:r>
          </a:p>
          <a:p>
            <a:r>
              <a:rPr lang="en-US" dirty="0" smtClean="0"/>
              <a:t>Media creates reality</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52227" name="Content Placeholder 3" descr="chart.tiff"/>
          <p:cNvPicPr>
            <a:picLocks noGrp="1" noChangeAspect="1"/>
          </p:cNvPicPr>
          <p:nvPr>
            <p:ph idx="1"/>
          </p:nvPr>
        </p:nvPicPr>
        <p:blipFill>
          <a:blip r:embed="rId2"/>
          <a:srcRect l="-71616" r="-71616"/>
          <a:stretch>
            <a:fillRect/>
          </a:stretch>
        </p:blipFill>
        <p:spPr>
          <a:xfrm>
            <a:off x="-1828800" y="609600"/>
            <a:ext cx="9601200" cy="5286099"/>
          </a:xfrm>
        </p:spPr>
      </p:pic>
      <p:sp>
        <p:nvSpPr>
          <p:cNvPr id="52228" name="TextBox 6"/>
          <p:cNvSpPr txBox="1">
            <a:spLocks noChangeArrowheads="1"/>
          </p:cNvSpPr>
          <p:nvPr/>
        </p:nvSpPr>
        <p:spPr bwMode="auto">
          <a:xfrm>
            <a:off x="5029200" y="304800"/>
            <a:ext cx="3733800" cy="2308324"/>
          </a:xfrm>
          <a:prstGeom prst="rect">
            <a:avLst/>
          </a:prstGeom>
          <a:noFill/>
          <a:ln w="9525">
            <a:noFill/>
            <a:miter lim="800000"/>
            <a:headEnd/>
            <a:tailEnd/>
          </a:ln>
        </p:spPr>
        <p:txBody>
          <a:bodyPr>
            <a:prstTxWarp prst="textNoShape">
              <a:avLst/>
            </a:prstTxWarp>
            <a:spAutoFit/>
          </a:bodyPr>
          <a:lstStyle/>
          <a:p>
            <a:r>
              <a:rPr lang="en-US" sz="3600" dirty="0" smtClean="0"/>
              <a:t>But with Social Media we</a:t>
            </a:r>
          </a:p>
          <a:p>
            <a:r>
              <a:rPr lang="en-US" sz="3600" dirty="0" smtClean="0"/>
              <a:t>Can reclaim Reality</a:t>
            </a:r>
            <a:endParaRPr lang="en-US" sz="3600" dirty="0"/>
          </a:p>
        </p:txBody>
      </p:sp>
      <p:sp>
        <p:nvSpPr>
          <p:cNvPr id="5" name="TextBox 4"/>
          <p:cNvSpPr txBox="1"/>
          <p:nvPr/>
        </p:nvSpPr>
        <p:spPr>
          <a:xfrm>
            <a:off x="5058326" y="3733800"/>
            <a:ext cx="4085674" cy="1569660"/>
          </a:xfrm>
          <a:prstGeom prst="rect">
            <a:avLst/>
          </a:prstGeom>
          <a:noFill/>
        </p:spPr>
        <p:txBody>
          <a:bodyPr wrap="none" rtlCol="0">
            <a:spAutoFit/>
          </a:bodyPr>
          <a:lstStyle/>
          <a:p>
            <a:r>
              <a:rPr lang="en-US" sz="2400" dirty="0" smtClean="0"/>
              <a:t>Occupy Wall Street</a:t>
            </a:r>
          </a:p>
          <a:p>
            <a:r>
              <a:rPr lang="en-US" sz="2400" dirty="0" smtClean="0"/>
              <a:t>485,000,000 Google Hits</a:t>
            </a:r>
          </a:p>
          <a:p>
            <a:r>
              <a:rPr lang="en-US" sz="2400" dirty="0" smtClean="0"/>
              <a:t>By comparison</a:t>
            </a:r>
          </a:p>
          <a:p>
            <a:r>
              <a:rPr lang="en-US" sz="2400" dirty="0" smtClean="0"/>
              <a:t>Michel Jackson 185,000,000</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Civic Infrastructure</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pPr eaLnBrk="1" hangingPunct="1">
              <a:defRPr/>
            </a:pPr>
            <a:r>
              <a:rPr lang="en-US" dirty="0">
                <a:ea typeface="+mj-ea"/>
                <a:cs typeface="+mj-cs"/>
              </a:rPr>
              <a:t>Elements of a Healthy Civic Infrastructure</a:t>
            </a:r>
          </a:p>
        </p:txBody>
      </p:sp>
      <p:sp>
        <p:nvSpPr>
          <p:cNvPr id="968707" name="Rectangle 3"/>
          <p:cNvSpPr>
            <a:spLocks noGrp="1" noChangeArrowheads="1"/>
          </p:cNvSpPr>
          <p:nvPr>
            <p:ph type="body" sz="half" idx="1"/>
          </p:nvPr>
        </p:nvSpPr>
        <p:spPr>
          <a:xfrm>
            <a:off x="457200" y="1600200"/>
            <a:ext cx="4038600" cy="5029200"/>
          </a:xfrm>
        </p:spPr>
        <p:txBody>
          <a:bodyPr/>
          <a:lstStyle/>
          <a:p>
            <a:pPr eaLnBrk="1" hangingPunct="1">
              <a:buFont typeface="Wingdings" pitchFamily="-109" charset="2"/>
              <a:buChar char="Ø"/>
              <a:defRPr/>
            </a:pPr>
            <a:r>
              <a:rPr lang="en-US" dirty="0"/>
              <a:t>Opportunity</a:t>
            </a:r>
          </a:p>
          <a:p>
            <a:pPr eaLnBrk="1" hangingPunct="1">
              <a:buFont typeface="Wingdings" pitchFamily="-109" charset="2"/>
              <a:buChar char="Ø"/>
              <a:defRPr/>
            </a:pPr>
            <a:r>
              <a:rPr lang="en-US" u="sng" dirty="0">
                <a:solidFill>
                  <a:srgbClr val="FF6600"/>
                </a:solidFill>
              </a:rPr>
              <a:t>Effective</a:t>
            </a:r>
            <a:r>
              <a:rPr lang="en-US" dirty="0">
                <a:solidFill>
                  <a:srgbClr val="FF6600"/>
                </a:solidFill>
              </a:rPr>
              <a:t> actions</a:t>
            </a:r>
          </a:p>
          <a:p>
            <a:pPr eaLnBrk="1" hangingPunct="1">
              <a:buFont typeface="Wingdings" pitchFamily="-109" charset="2"/>
              <a:buChar char="Ø"/>
              <a:defRPr/>
            </a:pPr>
            <a:r>
              <a:rPr lang="en-US" dirty="0"/>
              <a:t>Deliberative Democratic dialogue</a:t>
            </a:r>
          </a:p>
          <a:p>
            <a:pPr eaLnBrk="1" hangingPunct="1">
              <a:buFont typeface="Wingdings" pitchFamily="-109" charset="2"/>
              <a:buChar char="Ø"/>
              <a:defRPr/>
            </a:pPr>
            <a:r>
              <a:rPr lang="en-US" dirty="0">
                <a:solidFill>
                  <a:srgbClr val="FF6600"/>
                </a:solidFill>
              </a:rPr>
              <a:t>Civic Space</a:t>
            </a:r>
          </a:p>
          <a:p>
            <a:pPr eaLnBrk="1" hangingPunct="1">
              <a:buFont typeface="Wingdings" pitchFamily="-109" charset="2"/>
              <a:buChar char="Ø"/>
              <a:defRPr/>
            </a:pPr>
            <a:r>
              <a:rPr lang="en-US" dirty="0"/>
              <a:t>Global &amp; Local</a:t>
            </a:r>
          </a:p>
          <a:p>
            <a:pPr eaLnBrk="1" hangingPunct="1">
              <a:buFont typeface="Wingdings" pitchFamily="-109" charset="2"/>
              <a:buChar char="Ø"/>
              <a:defRPr/>
            </a:pPr>
            <a:r>
              <a:rPr lang="en-US" dirty="0"/>
              <a:t>Civic Schools</a:t>
            </a:r>
          </a:p>
          <a:p>
            <a:pPr eaLnBrk="1" hangingPunct="1">
              <a:buFont typeface="Wingdings" pitchFamily="-109" charset="2"/>
              <a:buChar char="Ø"/>
              <a:defRPr/>
            </a:pPr>
            <a:r>
              <a:rPr lang="en-US" dirty="0"/>
              <a:t>Facilitative leadership</a:t>
            </a:r>
          </a:p>
          <a:p>
            <a:pPr eaLnBrk="1" hangingPunct="1">
              <a:buFont typeface="Wingdings" pitchFamily="-109" charset="2"/>
              <a:buChar char="Ø"/>
              <a:defRPr/>
            </a:pPr>
            <a:r>
              <a:rPr lang="en-US" dirty="0"/>
              <a:t>Sustainable civic story</a:t>
            </a:r>
          </a:p>
        </p:txBody>
      </p:sp>
      <p:sp>
        <p:nvSpPr>
          <p:cNvPr id="968708" name="Rectangle 4"/>
          <p:cNvSpPr>
            <a:spLocks noGrp="1" noChangeArrowheads="1"/>
          </p:cNvSpPr>
          <p:nvPr>
            <p:ph type="body" sz="half" idx="2"/>
          </p:nvPr>
        </p:nvSpPr>
        <p:spPr/>
        <p:txBody>
          <a:bodyPr/>
          <a:lstStyle/>
          <a:p>
            <a:pPr eaLnBrk="1" hangingPunct="1">
              <a:buFont typeface="Wingdings" pitchFamily="-107" charset="2"/>
              <a:buChar char="Ø"/>
              <a:defRPr/>
            </a:pPr>
            <a:r>
              <a:rPr lang="en-US" dirty="0">
                <a:solidFill>
                  <a:srgbClr val="FFFFFF"/>
                </a:solidFill>
                <a:ea typeface="+mn-ea"/>
                <a:cs typeface="+mn-cs"/>
              </a:rPr>
              <a:t>These Audiences</a:t>
            </a:r>
          </a:p>
          <a:p>
            <a:pPr lvl="1" eaLnBrk="1" hangingPunct="1">
              <a:buFont typeface="Wingdings" pitchFamily="-107" charset="2"/>
              <a:buChar char="l"/>
              <a:defRPr/>
            </a:pPr>
            <a:r>
              <a:rPr lang="en-US" dirty="0">
                <a:solidFill>
                  <a:srgbClr val="FFFFFF"/>
                </a:solidFill>
              </a:rPr>
              <a:t>Young</a:t>
            </a:r>
          </a:p>
          <a:p>
            <a:pPr lvl="1" eaLnBrk="1" hangingPunct="1">
              <a:buFont typeface="Wingdings" pitchFamily="-107" charset="2"/>
              <a:buChar char="l"/>
              <a:defRPr/>
            </a:pPr>
            <a:r>
              <a:rPr lang="en-US" dirty="0">
                <a:solidFill>
                  <a:srgbClr val="FFFFFF"/>
                </a:solidFill>
              </a:rPr>
              <a:t>Elder</a:t>
            </a:r>
          </a:p>
          <a:p>
            <a:pPr lvl="1" eaLnBrk="1" hangingPunct="1">
              <a:buFont typeface="Wingdings" pitchFamily="-107" charset="2"/>
              <a:buChar char="l"/>
              <a:defRPr/>
            </a:pPr>
            <a:r>
              <a:rPr lang="en-US" dirty="0">
                <a:solidFill>
                  <a:srgbClr val="FFFFFF"/>
                </a:solidFill>
              </a:rPr>
              <a:t>New comers</a:t>
            </a:r>
          </a:p>
          <a:p>
            <a:pPr lvl="1" eaLnBrk="1" hangingPunct="1">
              <a:buFont typeface="Wingdings" pitchFamily="-107" charset="2"/>
              <a:buChar char="l"/>
              <a:defRPr/>
            </a:pPr>
            <a:r>
              <a:rPr lang="en-US" dirty="0">
                <a:solidFill>
                  <a:srgbClr val="FFFFFF"/>
                </a:solidFill>
              </a:rPr>
              <a:t>Disadvantaged</a:t>
            </a:r>
          </a:p>
          <a:p>
            <a:pPr lvl="1" eaLnBrk="1" hangingPunct="1">
              <a:buFont typeface="Wingdings" pitchFamily="-107" charset="2"/>
              <a:buChar char="l"/>
              <a:defRPr/>
            </a:pPr>
            <a:r>
              <a:rPr lang="en-US" dirty="0">
                <a:solidFill>
                  <a:srgbClr val="FFFFFF"/>
                </a:solidFill>
              </a:rPr>
              <a:t>Challenging groups</a:t>
            </a:r>
          </a:p>
          <a:p>
            <a:pPr lvl="1" eaLnBrk="1" hangingPunct="1">
              <a:buFont typeface="Wingdings" pitchFamily="-107" charset="2"/>
              <a:buChar char="l"/>
              <a:defRPr/>
            </a:pPr>
            <a:r>
              <a:rPr lang="en-US" dirty="0">
                <a:solidFill>
                  <a:srgbClr val="FFFFFF"/>
                </a:solidFill>
              </a:rPr>
              <a:t>Diverse population</a:t>
            </a:r>
          </a:p>
          <a:p>
            <a:pPr lvl="1" eaLnBrk="1" hangingPunct="1">
              <a:buFont typeface="Wingdings" pitchFamily="-107" charset="2"/>
              <a:buChar char="l"/>
              <a:defRPr/>
            </a:pPr>
            <a:endParaRPr lang="en-US"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  Title</a:t>
            </a:r>
            <a:endParaRPr lang="en-US" dirty="0"/>
          </a:p>
        </p:txBody>
      </p:sp>
      <p:sp>
        <p:nvSpPr>
          <p:cNvPr id="3" name="Content Placeholder 2"/>
          <p:cNvSpPr>
            <a:spLocks noGrp="1"/>
          </p:cNvSpPr>
          <p:nvPr>
            <p:ph idx="1"/>
          </p:nvPr>
        </p:nvSpPr>
        <p:spPr/>
        <p:txBody>
          <a:bodyPr/>
          <a:lstStyle/>
          <a:p>
            <a:r>
              <a:rPr lang="en-US" sz="2400" dirty="0" smtClean="0"/>
              <a:t>Distinguished visiting professor, </a:t>
            </a:r>
            <a:r>
              <a:rPr lang="en-US" sz="2400" dirty="0" err="1" smtClean="0"/>
              <a:t>Chulalongkorn</a:t>
            </a:r>
            <a:r>
              <a:rPr lang="en-US" sz="2400" dirty="0" smtClean="0"/>
              <a:t> University, Bangkok, Thailand</a:t>
            </a:r>
          </a:p>
          <a:p>
            <a:r>
              <a:rPr lang="en-US" sz="2400" dirty="0" smtClean="0"/>
              <a:t>Research Fellow, </a:t>
            </a:r>
            <a:r>
              <a:rPr lang="en-US" sz="2400" dirty="0" err="1" smtClean="0"/>
              <a:t>Ryokoku</a:t>
            </a:r>
            <a:r>
              <a:rPr lang="en-US" sz="2400" dirty="0" smtClean="0"/>
              <a:t> University, Kyoto, Japan</a:t>
            </a:r>
          </a:p>
          <a:p>
            <a:r>
              <a:rPr lang="en-US" sz="2400" dirty="0" smtClean="0"/>
              <a:t>Visiting Professor, </a:t>
            </a:r>
            <a:r>
              <a:rPr lang="en-US" sz="2400" dirty="0" err="1" smtClean="0"/>
              <a:t>Gyankunji</a:t>
            </a:r>
            <a:r>
              <a:rPr lang="en-US" sz="2400" dirty="0" smtClean="0"/>
              <a:t> College, Katmandu, Nepal</a:t>
            </a:r>
          </a:p>
          <a:p>
            <a:r>
              <a:rPr lang="en-US" sz="2400" dirty="0" smtClean="0"/>
              <a:t>Adjunct Professor, Portland State University, Portland, Oregon USA</a:t>
            </a:r>
          </a:p>
          <a:p>
            <a:r>
              <a:rPr lang="en-US" sz="2400" dirty="0" smtClean="0"/>
              <a:t>Visiting Scholar, James Cook University, Cairns, Australia</a:t>
            </a:r>
          </a:p>
          <a:p>
            <a:r>
              <a:rPr lang="en-US" sz="2400" dirty="0" smtClean="0"/>
              <a:t>Leader of the International Council of Curmudgeons and Entropy Evasion League</a:t>
            </a:r>
          </a:p>
          <a:p>
            <a:r>
              <a:rPr lang="en-US" sz="2400" dirty="0" smtClean="0"/>
              <a:t>Forest Gump of Social Movements: 500+ NGOs</a:t>
            </a:r>
          </a:p>
          <a:p>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Citizen Powers </a:t>
            </a:r>
            <a:r>
              <a:rPr lang="en-US" sz="3200" dirty="0" smtClean="0"/>
              <a:t>(in USA)</a:t>
            </a:r>
            <a:endParaRPr lang="en-US" sz="3200" dirty="0"/>
          </a:p>
        </p:txBody>
      </p:sp>
      <p:sp>
        <p:nvSpPr>
          <p:cNvPr id="3" name="Content Placeholder 2"/>
          <p:cNvSpPr>
            <a:spLocks noGrp="1"/>
          </p:cNvSpPr>
          <p:nvPr>
            <p:ph idx="1"/>
          </p:nvPr>
        </p:nvSpPr>
        <p:spPr/>
        <p:txBody>
          <a:bodyPr/>
          <a:lstStyle/>
          <a:p>
            <a:pPr>
              <a:defRPr/>
            </a:pPr>
            <a:r>
              <a:rPr lang="en-US" sz="2800" dirty="0" smtClean="0"/>
              <a:t>Highly educated NGOs</a:t>
            </a:r>
          </a:p>
          <a:p>
            <a:pPr>
              <a:defRPr/>
            </a:pPr>
            <a:r>
              <a:rPr lang="en-US" sz="2800" dirty="0" smtClean="0"/>
              <a:t>Private Foundations</a:t>
            </a:r>
          </a:p>
          <a:p>
            <a:pPr>
              <a:defRPr/>
            </a:pPr>
            <a:r>
              <a:rPr lang="en-US" sz="2800" dirty="0" smtClean="0"/>
              <a:t>Environmental Impact Statements and related laws</a:t>
            </a:r>
          </a:p>
          <a:p>
            <a:pPr>
              <a:defRPr/>
            </a:pPr>
            <a:r>
              <a:rPr lang="en-US" sz="2800" dirty="0" smtClean="0"/>
              <a:t>In Oregon state land use rules</a:t>
            </a:r>
          </a:p>
          <a:p>
            <a:pPr>
              <a:defRPr/>
            </a:pPr>
            <a:r>
              <a:rPr lang="en-US" sz="2800" dirty="0" smtClean="0"/>
              <a:t>Civic Skills and knowledge</a:t>
            </a:r>
          </a:p>
          <a:p>
            <a:pPr>
              <a:defRPr/>
            </a:pPr>
            <a:r>
              <a:rPr lang="en-US" sz="2800" dirty="0" smtClean="0"/>
              <a:t>Power comes from being consumers more than producers</a:t>
            </a:r>
          </a:p>
          <a:p>
            <a:pPr>
              <a:defRPr/>
            </a:pPr>
            <a:r>
              <a:rPr lang="en-US" sz="2800" dirty="0" smtClean="0"/>
              <a:t>Increasingly power comes from the “Long Tail.”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en-US" sz="3200"/>
              <a:t>Civic innovation depends on a symbiotic relationship between citizens and leaders</a:t>
            </a:r>
            <a:endParaRPr lang="en-US"/>
          </a:p>
        </p:txBody>
      </p:sp>
      <p:sp>
        <p:nvSpPr>
          <p:cNvPr id="430083" name="Rectangle 3"/>
          <p:cNvSpPr>
            <a:spLocks noGrp="1" noChangeArrowheads="1"/>
          </p:cNvSpPr>
          <p:nvPr>
            <p:ph type="body" idx="1"/>
          </p:nvPr>
        </p:nvSpPr>
        <p:spPr/>
        <p:txBody>
          <a:bodyPr/>
          <a:lstStyle/>
          <a:p>
            <a:r>
              <a:rPr lang="en-US" dirty="0"/>
              <a:t>Most of Portland’s civic </a:t>
            </a:r>
            <a:r>
              <a:rPr lang="en-US" dirty="0" smtClean="0"/>
              <a:t>innovations, including sustainability, of </a:t>
            </a:r>
            <a:r>
              <a:rPr lang="en-US" dirty="0"/>
              <a:t>the past came from citizens working with leaders who understood their role as facilitators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Innovations and Repertoires of Contention</a:t>
            </a:r>
            <a:endParaRPr lang="en-US" dirty="0"/>
          </a:p>
        </p:txBody>
      </p:sp>
      <p:sp>
        <p:nvSpPr>
          <p:cNvPr id="3" name="Content Placeholder 2"/>
          <p:cNvSpPr>
            <a:spLocks noGrp="1"/>
          </p:cNvSpPr>
          <p:nvPr>
            <p:ph idx="1"/>
          </p:nvPr>
        </p:nvSpPr>
        <p:spPr>
          <a:xfrm>
            <a:off x="457200" y="1828800"/>
            <a:ext cx="8229600" cy="4302125"/>
          </a:xfrm>
        </p:spPr>
        <p:txBody>
          <a:bodyPr/>
          <a:lstStyle/>
          <a:p>
            <a:r>
              <a:rPr lang="en-US" dirty="0" smtClean="0"/>
              <a:t>Watershed Councils</a:t>
            </a:r>
          </a:p>
          <a:p>
            <a:r>
              <a:rPr lang="en-US" dirty="0" smtClean="0"/>
              <a:t>Environmental Justice Groups</a:t>
            </a:r>
          </a:p>
          <a:p>
            <a:r>
              <a:rPr lang="en-US" dirty="0" smtClean="0"/>
              <a:t>The Internet and </a:t>
            </a:r>
            <a:r>
              <a:rPr lang="en-US" dirty="0" err="1" smtClean="0"/>
              <a:t>Facebook</a:t>
            </a:r>
            <a:r>
              <a:rPr lang="en-US" dirty="0" smtClean="0"/>
              <a:t> Revolutions</a:t>
            </a:r>
          </a:p>
          <a:p>
            <a:r>
              <a:rPr lang="en-US" dirty="0" smtClean="0"/>
              <a:t>Coalition for Livable Future and Equity Atlas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p:txBody>
          <a:bodyPr/>
          <a:lstStyle/>
          <a:p>
            <a:pPr eaLnBrk="1" hangingPunct="1">
              <a:defRPr/>
            </a:pPr>
            <a:r>
              <a:rPr lang="en-US" altLang="ja-JP" sz="3600"/>
              <a:t>Engaged Schools and Universities</a:t>
            </a:r>
            <a:endParaRPr lang="en-US" altLang="ja-JP"/>
          </a:p>
        </p:txBody>
      </p:sp>
      <p:sp>
        <p:nvSpPr>
          <p:cNvPr id="920579" name="Rectangle 3"/>
          <p:cNvSpPr>
            <a:spLocks noGrp="1" noChangeArrowheads="1"/>
          </p:cNvSpPr>
          <p:nvPr>
            <p:ph type="body" idx="1"/>
          </p:nvPr>
        </p:nvSpPr>
        <p:spPr/>
        <p:txBody>
          <a:bodyPr/>
          <a:lstStyle/>
          <a:p>
            <a:pPr eaLnBrk="1" hangingPunct="1">
              <a:buFont typeface="Wingdings" pitchFamily="-106" charset="2"/>
              <a:buNone/>
              <a:defRPr/>
            </a:pPr>
            <a:r>
              <a:rPr lang="en-US" altLang="ja-JP"/>
              <a:t>The civic health of a community depends on an education system that nurtures good citizens as well as wage earners</a:t>
            </a:r>
          </a:p>
          <a:p>
            <a:pPr eaLnBrk="1" hangingPunct="1">
              <a:buFont typeface="Wingdings" pitchFamily="-106" charset="2"/>
              <a:buNone/>
              <a:defRPr/>
            </a:pPr>
            <a:r>
              <a:rPr lang="en-US" altLang="ja-JP"/>
              <a:t>It is a public good that lowers the cost of governance</a:t>
            </a:r>
          </a:p>
          <a:p>
            <a:pPr eaLnBrk="1" hangingPunct="1">
              <a:buFont typeface="Wingdings" pitchFamily="-106" charset="2"/>
              <a:buNone/>
              <a:defRPr/>
            </a:pPr>
            <a:r>
              <a:rPr lang="en-US" altLang="ja-JP"/>
              <a:t>Universities are incubators for innovative community problem solving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Value of an Education</a:t>
            </a:r>
            <a:endParaRPr lang="en-US" dirty="0"/>
          </a:p>
        </p:txBody>
      </p:sp>
      <p:sp>
        <p:nvSpPr>
          <p:cNvPr id="3" name="Content Placeholder 2"/>
          <p:cNvSpPr>
            <a:spLocks noGrp="1"/>
          </p:cNvSpPr>
          <p:nvPr>
            <p:ph idx="1"/>
          </p:nvPr>
        </p:nvSpPr>
        <p:spPr/>
        <p:txBody>
          <a:bodyPr/>
          <a:lstStyle/>
          <a:p>
            <a:pPr>
              <a:defRPr/>
            </a:pPr>
            <a:r>
              <a:rPr lang="en-US" dirty="0" smtClean="0"/>
              <a:t>To Get a Job, but also</a:t>
            </a:r>
          </a:p>
          <a:p>
            <a:pPr>
              <a:defRPr/>
            </a:pPr>
            <a:r>
              <a:rPr lang="en-US" dirty="0" smtClean="0"/>
              <a:t>Develop social network</a:t>
            </a:r>
          </a:p>
          <a:p>
            <a:pPr>
              <a:defRPr/>
            </a:pPr>
            <a:r>
              <a:rPr lang="en-US" dirty="0" smtClean="0"/>
              <a:t>The value of an education at, for example, Harvard is as much or more about the ties one makes as the actual education</a:t>
            </a:r>
          </a:p>
          <a:p>
            <a:pPr>
              <a:defRPr/>
            </a:pPr>
            <a:r>
              <a:rPr lang="en-US" dirty="0" smtClean="0"/>
              <a:t>Bridging social capital as well as bonding</a:t>
            </a:r>
          </a:p>
          <a:p>
            <a:pPr>
              <a:defRPr/>
            </a:pPr>
            <a:r>
              <a:rPr lang="en-US" dirty="0" smtClean="0"/>
              <a:t>Be willing and able to be a good and effective citizen</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33400" y="228600"/>
            <a:ext cx="8153400" cy="685800"/>
          </a:xfrm>
          <a:prstGeom prst="rect">
            <a:avLst/>
          </a:prstGeom>
          <a:solidFill>
            <a:srgbClr val="FFCCCC"/>
          </a:solidFill>
          <a:ln w="9525">
            <a:noFill/>
            <a:miter lim="800000"/>
            <a:headEnd/>
            <a:tailEnd/>
          </a:ln>
        </p:spPr>
        <p:txBody>
          <a:bodyPr lIns="0" tIns="0" rIns="0" bIns="76176">
            <a:prstTxWarp prst="textNoShape">
              <a:avLst/>
            </a:prstTxWarp>
            <a:spAutoFit/>
          </a:bodyPr>
          <a:lstStyle/>
          <a:p>
            <a:r>
              <a:rPr lang="en-US" altLang="ja-JP" sz="4000" b="1">
                <a:effectLst/>
                <a:ea typeface="Arial" charset="0"/>
                <a:cs typeface="Arial" charset="0"/>
              </a:rPr>
              <a:t>CIVIC CAPACITY MATRIX</a:t>
            </a:r>
            <a:endParaRPr lang="en-US" altLang="ja-JP" sz="4000" b="1">
              <a:solidFill>
                <a:srgbClr val="CC0000"/>
              </a:solidFill>
              <a:effectLst/>
              <a:ea typeface="ＭＳ Ｐゴシック" charset="-128"/>
              <a:cs typeface="ＭＳ Ｐゴシック" charset="-128"/>
            </a:endParaRPr>
          </a:p>
        </p:txBody>
      </p:sp>
      <p:sp>
        <p:nvSpPr>
          <p:cNvPr id="48131" name="Rectangle 3"/>
          <p:cNvSpPr>
            <a:spLocks noChangeArrowheads="1"/>
          </p:cNvSpPr>
          <p:nvPr/>
        </p:nvSpPr>
        <p:spPr bwMode="auto">
          <a:xfrm>
            <a:off x="2362200" y="1447800"/>
            <a:ext cx="6400800" cy="425450"/>
          </a:xfrm>
          <a:prstGeom prst="rect">
            <a:avLst/>
          </a:prstGeom>
          <a:solidFill>
            <a:srgbClr val="99CCFF"/>
          </a:solidFill>
          <a:ln w="9525">
            <a:noFill/>
            <a:miter lim="800000"/>
            <a:headEnd/>
            <a:tailEnd/>
          </a:ln>
        </p:spPr>
        <p:txBody>
          <a:bodyPr lIns="0" tIns="0" rIns="0" bIns="0">
            <a:prstTxWarp prst="textNoShape">
              <a:avLst/>
            </a:prstTxWarp>
            <a:spAutoFit/>
          </a:bodyPr>
          <a:lstStyle/>
          <a:p>
            <a:r>
              <a:rPr lang="en-US" altLang="ja-JP" sz="1400" b="1" u="sng">
                <a:effectLst/>
                <a:latin typeface="Times New Roman" charset="0"/>
                <a:ea typeface="Times New Roman" charset="0"/>
                <a:cs typeface="Times New Roman" charset="0"/>
              </a:rPr>
              <a:t>Types of Capacity</a:t>
            </a:r>
          </a:p>
          <a:p>
            <a:pPr algn="l" eaLnBrk="0" hangingPunct="0"/>
            <a:endParaRPr lang="ja-JP" altLang="en-US" sz="1400" b="1" u="sng">
              <a:effectLst/>
              <a:ea typeface="ＭＳ Ｐゴシック" charset="-128"/>
              <a:cs typeface="ＭＳ Ｐゴシック" charset="-128"/>
            </a:endParaRPr>
          </a:p>
        </p:txBody>
      </p:sp>
      <p:graphicFrame>
        <p:nvGraphicFramePr>
          <p:cNvPr id="1169412" name="Group 4"/>
          <p:cNvGraphicFramePr>
            <a:graphicFrameLocks noGrp="1"/>
          </p:cNvGraphicFramePr>
          <p:nvPr/>
        </p:nvGraphicFramePr>
        <p:xfrm>
          <a:off x="533400" y="1905000"/>
          <a:ext cx="8178800" cy="1371600"/>
        </p:xfrm>
        <a:graphic>
          <a:graphicData uri="http://schemas.openxmlformats.org/drawingml/2006/table">
            <a:tbl>
              <a:tblPr/>
              <a:tblGrid>
                <a:gridCol w="1822450"/>
                <a:gridCol w="2316163"/>
                <a:gridCol w="2033587"/>
                <a:gridCol w="2006600"/>
              </a:tblGrid>
              <a:tr h="5302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Knowledge</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Skills</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841375">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r>
                        <a:rPr kumimoji="0" lang="en-US" altLang="ja-JP" sz="14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Levels of Activity</a:t>
                      </a:r>
                    </a:p>
                    <a:p>
                      <a:pPr marL="0" marR="0" lvl="0" indent="0" algn="ctr" defTabSz="914400" rtl="0" eaLnBrk="1" fontAlgn="base" latinLnBrk="0" hangingPunct="1">
                        <a:lnSpc>
                          <a:spcPct val="100000"/>
                        </a:lnSpc>
                        <a:spcBef>
                          <a:spcPct val="0"/>
                        </a:spcBef>
                        <a:spcAft>
                          <a:spcPct val="0"/>
                        </a:spcAft>
                        <a:buClr>
                          <a:schemeClr val="hlink"/>
                        </a:buClr>
                        <a:buSzPct val="80000"/>
                        <a:buFont typeface="Wingdings" charset="2"/>
                        <a:buNone/>
                        <a:tabLst/>
                      </a:pPr>
                      <a:endParaRPr kumimoji="0" lang="ja-JP" altLang="en-US" sz="14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ja-JP" altLang="en-US"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69434" name="Group 26"/>
          <p:cNvGraphicFramePr>
            <a:graphicFrameLocks noGrp="1"/>
          </p:cNvGraphicFramePr>
          <p:nvPr/>
        </p:nvGraphicFramePr>
        <p:xfrm>
          <a:off x="533400" y="2438400"/>
          <a:ext cx="8178800" cy="1728788"/>
        </p:xfrm>
        <a:graphic>
          <a:graphicData uri="http://schemas.openxmlformats.org/drawingml/2006/table">
            <a:tbl>
              <a:tblPr/>
              <a:tblGrid>
                <a:gridCol w="1820863"/>
                <a:gridCol w="2311400"/>
                <a:gridCol w="2022475"/>
                <a:gridCol w="2024062"/>
              </a:tblGrid>
              <a:tr h="838200">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Individual</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Tx/>
                        <a:buNone/>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self-interest, self-</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Tx/>
                        <a:buNone/>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confidence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Sense of personal efficacy</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Sense of personal responsibility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Attitudes regarding service to society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moral development</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Ethical Theories of care and justice</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adult learning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adult development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Interpersonal communication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Capacity for self-reflection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058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Group/Team</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efficacy of group activity</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Belief/values regarding diversity </a:t>
                      </a:r>
                      <a:endParaRPr kumimoji="0" lang="en-US" altLang="ja-JP" sz="800" b="1" i="0" u="sng"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Self-confidence and sense of efficacy when working in groups/teams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Role theory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Small group behavior</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diversity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Motivation theories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Collaboration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Conflict resolution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Team leadership</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Group decision-making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Group presentation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69451" name="Group 43"/>
          <p:cNvGraphicFramePr>
            <a:graphicFrameLocks noGrp="1"/>
          </p:cNvGraphicFramePr>
          <p:nvPr/>
        </p:nvGraphicFramePr>
        <p:xfrm>
          <a:off x="533400" y="4191000"/>
          <a:ext cx="8178800" cy="2028826"/>
        </p:xfrm>
        <a:graphic>
          <a:graphicData uri="http://schemas.openxmlformats.org/drawingml/2006/table">
            <a:tbl>
              <a:tblPr/>
              <a:tblGrid>
                <a:gridCol w="1820863"/>
                <a:gridCol w="2311400"/>
                <a:gridCol w="2022475"/>
                <a:gridCol w="2024062"/>
              </a:tblGrid>
              <a:tr h="99218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Organizational </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role of organizations in society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Efficacy of organizational activity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Organizational theory &amp; behavior</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organizational leadership</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Comparative value of different types of organizations (community groups, political parties, voluntary assoc., etc)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Planning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Coordination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Project management</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Coaching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Mentoring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Facilitating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6638">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endParaRPr kumimoji="0" lang="ja-JP" altLang="en-US"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
                          <a:schemeClr val="hlink"/>
                        </a:buClr>
                        <a:buSzPct val="80000"/>
                        <a:buFont typeface="Wingdings" charset="2"/>
                        <a:buNone/>
                        <a:tabLst>
                          <a:tab pos="228600" algn="l"/>
                        </a:tabLst>
                      </a:pPr>
                      <a:r>
                        <a:rPr kumimoji="0" lang="en-US" altLang="ja-JP" sz="1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Community/ Society</a:t>
                      </a:r>
                      <a:endParaRPr kumimoji="0" lang="en-US" altLang="ja-JP" sz="12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society, public/private domains </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Beliefs/values regarding social change, i.e. sense of fatalism, confidence about the future, attitude toward politics, etc.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Public governance processes/structures</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Theories of community/society</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Origins of modern liberalism</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Understanding of comparative role of economics, sociology, political science, anthropology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Public participation </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Meeting facilitation</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Use of quantitative/ qualitative techniques for decision-making</a:t>
                      </a:r>
                    </a:p>
                    <a:p>
                      <a:pPr marL="0" marR="0" lvl="0" indent="0" algn="l" defTabSz="914400" rtl="0" eaLnBrk="0" fontAlgn="base" latinLnBrk="0" hangingPunct="0">
                        <a:lnSpc>
                          <a:spcPct val="100000"/>
                        </a:lnSpc>
                        <a:spcBef>
                          <a:spcPct val="0"/>
                        </a:spcBef>
                        <a:spcAft>
                          <a:spcPct val="0"/>
                        </a:spcAft>
                        <a:buClrTx/>
                        <a:buSzPct val="80000"/>
                        <a:buFont typeface="Symbol" charset="2"/>
                        <a:buChar char=""/>
                        <a:tabLst>
                          <a:tab pos="228600" algn="l"/>
                        </a:tabLst>
                      </a:pPr>
                      <a:r>
                        <a:rPr kumimoji="0" lang="en-US" altLang="ja-JP" sz="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128"/>
                          <a:cs typeface="ＭＳ Ｐゴシック" charset="-128"/>
                        </a:rPr>
                        <a:t>Organizing and sustaining community- centered activities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8188" name="Rectangle 60"/>
          <p:cNvSpPr>
            <a:spLocks noChangeArrowheads="1"/>
          </p:cNvSpPr>
          <p:nvPr/>
        </p:nvSpPr>
        <p:spPr bwMode="auto">
          <a:xfrm>
            <a:off x="5283200" y="6484938"/>
            <a:ext cx="2689225" cy="244475"/>
          </a:xfrm>
          <a:prstGeom prst="rect">
            <a:avLst/>
          </a:prstGeom>
          <a:noFill/>
          <a:ln w="9525">
            <a:noFill/>
            <a:miter lim="800000"/>
            <a:headEnd/>
            <a:tailEnd/>
          </a:ln>
        </p:spPr>
        <p:txBody>
          <a:bodyPr wrap="none" anchor="ctr">
            <a:prstTxWarp prst="textNoShape">
              <a:avLst/>
            </a:prstTxWarp>
            <a:spAutoFit/>
          </a:bodyPr>
          <a:lstStyle/>
          <a:p>
            <a:pPr algn="l"/>
            <a:r>
              <a:rPr lang="ja-JP" altLang="en-US" sz="1000">
                <a:effectLst/>
                <a:latin typeface="Times New Roman" charset="0"/>
                <a:ea typeface="ＭＳ Ｐゴシック" charset="-128"/>
                <a:cs typeface="ＭＳ Ｐゴシック" charset="-128"/>
              </a:rPr>
              <a:t>© </a:t>
            </a:r>
            <a:r>
              <a:rPr lang="en-US" altLang="ja-JP" sz="1000">
                <a:effectLst/>
                <a:latin typeface="Times New Roman" charset="0"/>
                <a:ea typeface="ＭＳ Ｐゴシック" charset="-128"/>
                <a:cs typeface="ＭＳ Ｐゴシック" charset="-128"/>
              </a:rPr>
              <a:t>Morgan, D., Williams, D., &amp; Shinn, C. (2000).</a:t>
            </a:r>
            <a:endParaRPr lang="en-US" altLang="ja-JP" sz="2400">
              <a:effectLst/>
              <a:latin typeface="Times New Roman"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PSU Student Power</a:t>
            </a:r>
            <a:endParaRPr lang="en-US" dirty="0"/>
          </a:p>
        </p:txBody>
      </p:sp>
      <p:pic>
        <p:nvPicPr>
          <p:cNvPr id="4" name="Content Placeholder 3" descr="cloudburst.jpg"/>
          <p:cNvPicPr>
            <a:picLocks noGrp="1" noChangeAspect="1"/>
          </p:cNvPicPr>
          <p:nvPr>
            <p:ph idx="1"/>
          </p:nvPr>
        </p:nvPicPr>
        <p:blipFill>
          <a:blip r:embed="rId2"/>
          <a:srcRect l="-16128" r="-16128"/>
          <a:stretch>
            <a:fillRect/>
          </a:stretch>
        </p:blipFill>
        <p:spPr>
          <a:xfrm>
            <a:off x="0" y="1219200"/>
            <a:ext cx="4876800" cy="2684874"/>
          </a:xfrm>
        </p:spPr>
      </p:pic>
      <p:pic>
        <p:nvPicPr>
          <p:cNvPr id="5" name="Picture 4" descr="psuBonfires.jpg"/>
          <p:cNvPicPr>
            <a:picLocks noChangeAspect="1"/>
          </p:cNvPicPr>
          <p:nvPr/>
        </p:nvPicPr>
        <p:blipFill>
          <a:blip r:embed="rId3"/>
          <a:stretch>
            <a:fillRect/>
          </a:stretch>
        </p:blipFill>
        <p:spPr>
          <a:xfrm>
            <a:off x="5410200" y="1295400"/>
            <a:ext cx="3391608" cy="2971800"/>
          </a:xfrm>
          <a:prstGeom prst="rect">
            <a:avLst/>
          </a:prstGeom>
        </p:spPr>
      </p:pic>
      <p:sp>
        <p:nvSpPr>
          <p:cNvPr id="6" name="TextBox 5"/>
          <p:cNvSpPr txBox="1"/>
          <p:nvPr/>
        </p:nvSpPr>
        <p:spPr>
          <a:xfrm>
            <a:off x="685800" y="3962400"/>
            <a:ext cx="3456783" cy="369332"/>
          </a:xfrm>
          <a:prstGeom prst="rect">
            <a:avLst/>
          </a:prstGeom>
          <a:noFill/>
        </p:spPr>
        <p:txBody>
          <a:bodyPr wrap="none" rtlCol="0">
            <a:spAutoFit/>
          </a:bodyPr>
          <a:lstStyle/>
          <a:p>
            <a:r>
              <a:rPr lang="en-US" dirty="0" smtClean="0"/>
              <a:t>Beginning of Portland Recycling</a:t>
            </a:r>
            <a:endParaRPr lang="en-US" dirty="0"/>
          </a:p>
        </p:txBody>
      </p:sp>
      <p:sp>
        <p:nvSpPr>
          <p:cNvPr id="7" name="TextBox 6"/>
          <p:cNvSpPr txBox="1"/>
          <p:nvPr/>
        </p:nvSpPr>
        <p:spPr>
          <a:xfrm>
            <a:off x="5791200" y="4343400"/>
            <a:ext cx="2733603" cy="369332"/>
          </a:xfrm>
          <a:prstGeom prst="rect">
            <a:avLst/>
          </a:prstGeom>
          <a:noFill/>
        </p:spPr>
        <p:txBody>
          <a:bodyPr wrap="none" rtlCol="0">
            <a:spAutoFit/>
          </a:bodyPr>
          <a:lstStyle/>
          <a:p>
            <a:r>
              <a:rPr lang="en-US" dirty="0" smtClean="0"/>
              <a:t>Vision of a PSU Campus</a:t>
            </a:r>
            <a:endParaRPr lang="en-US" dirty="0"/>
          </a:p>
        </p:txBody>
      </p:sp>
      <p:pic>
        <p:nvPicPr>
          <p:cNvPr id="8" name="Picture 7" descr="images.jpeg"/>
          <p:cNvPicPr>
            <a:picLocks noChangeAspect="1"/>
          </p:cNvPicPr>
          <p:nvPr/>
        </p:nvPicPr>
        <p:blipFill>
          <a:blip r:embed="rId4"/>
          <a:stretch>
            <a:fillRect/>
          </a:stretch>
        </p:blipFill>
        <p:spPr>
          <a:xfrm>
            <a:off x="1143000" y="4419600"/>
            <a:ext cx="3683000" cy="2209800"/>
          </a:xfrm>
          <a:prstGeom prst="rect">
            <a:avLst/>
          </a:prstGeom>
        </p:spPr>
      </p:pic>
      <p:sp>
        <p:nvSpPr>
          <p:cNvPr id="9" name="TextBox 8"/>
          <p:cNvSpPr txBox="1"/>
          <p:nvPr/>
        </p:nvSpPr>
        <p:spPr>
          <a:xfrm>
            <a:off x="4953000" y="5867400"/>
            <a:ext cx="3262432" cy="646331"/>
          </a:xfrm>
          <a:prstGeom prst="rect">
            <a:avLst/>
          </a:prstGeom>
          <a:noFill/>
        </p:spPr>
        <p:txBody>
          <a:bodyPr wrap="none" rtlCol="0">
            <a:spAutoFit/>
          </a:bodyPr>
          <a:lstStyle/>
          <a:p>
            <a:r>
              <a:rPr lang="en-US" dirty="0" smtClean="0"/>
              <a:t>PSU Bike Lobby: beginning of </a:t>
            </a:r>
          </a:p>
          <a:p>
            <a:r>
              <a:rPr lang="en-US" dirty="0" smtClean="0"/>
              <a:t>Portland Bike movement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3538" name="Rectangle 2"/>
          <p:cNvSpPr>
            <a:spLocks noGrp="1" noChangeArrowheads="1"/>
          </p:cNvSpPr>
          <p:nvPr>
            <p:ph type="title"/>
          </p:nvPr>
        </p:nvSpPr>
        <p:spPr/>
        <p:txBody>
          <a:bodyPr/>
          <a:lstStyle/>
          <a:p>
            <a:pPr>
              <a:defRPr/>
            </a:pPr>
            <a:r>
              <a:rPr lang="en-US" dirty="0">
                <a:ea typeface="+mj-ea"/>
                <a:cs typeface="+mj-cs"/>
              </a:rPr>
              <a:t>Development of Modular Actions</a:t>
            </a:r>
          </a:p>
        </p:txBody>
      </p:sp>
      <p:sp>
        <p:nvSpPr>
          <p:cNvPr id="1473539" name="Rectangle 3"/>
          <p:cNvSpPr>
            <a:spLocks noGrp="1" noChangeArrowheads="1"/>
          </p:cNvSpPr>
          <p:nvPr>
            <p:ph type="body" idx="1"/>
          </p:nvPr>
        </p:nvSpPr>
        <p:spPr/>
        <p:txBody>
          <a:bodyPr/>
          <a:lstStyle/>
          <a:p>
            <a:pPr>
              <a:lnSpc>
                <a:spcPct val="90000"/>
              </a:lnSpc>
              <a:defRPr/>
            </a:pPr>
            <a:r>
              <a:rPr lang="en-US" sz="2800" dirty="0">
                <a:solidFill>
                  <a:srgbClr val="FFFFFF"/>
                </a:solidFill>
                <a:ea typeface="ＭＳ Ｐゴシック" charset="-128"/>
                <a:cs typeface="ＭＳ Ｐゴシック" charset="-128"/>
              </a:rPr>
              <a:t>Older forms singular/isolated</a:t>
            </a:r>
          </a:p>
          <a:p>
            <a:pPr>
              <a:lnSpc>
                <a:spcPct val="90000"/>
              </a:lnSpc>
              <a:defRPr/>
            </a:pPr>
            <a:r>
              <a:rPr lang="en-US" sz="2800" dirty="0">
                <a:solidFill>
                  <a:srgbClr val="FFFFFF"/>
                </a:solidFill>
                <a:ea typeface="ＭＳ Ｐゴシック" charset="-128"/>
                <a:cs typeface="ＭＳ Ｐゴシック" charset="-128"/>
              </a:rPr>
              <a:t>Barricades, Petitions, Strike</a:t>
            </a:r>
          </a:p>
          <a:p>
            <a:pPr>
              <a:lnSpc>
                <a:spcPct val="90000"/>
              </a:lnSpc>
              <a:defRPr/>
            </a:pPr>
            <a:r>
              <a:rPr lang="en-US" sz="2800" dirty="0">
                <a:solidFill>
                  <a:srgbClr val="FFFFFF"/>
                </a:solidFill>
                <a:ea typeface="ＭＳ Ｐゴシック" charset="-128"/>
                <a:cs typeface="ＭＳ Ｐゴシック" charset="-128"/>
              </a:rPr>
              <a:t>Petition: Manchester Anti-slavery, 20% of city population signed</a:t>
            </a:r>
          </a:p>
          <a:p>
            <a:pPr>
              <a:lnSpc>
                <a:spcPct val="90000"/>
              </a:lnSpc>
              <a:defRPr/>
            </a:pPr>
            <a:r>
              <a:rPr lang="en-US" sz="2800" dirty="0">
                <a:solidFill>
                  <a:srgbClr val="FFFFFF"/>
                </a:solidFill>
                <a:ea typeface="ＭＳ Ｐゴシック" charset="-128"/>
                <a:cs typeface="ＭＳ Ｐゴシック" charset="-128"/>
              </a:rPr>
              <a:t>American tea party: The boycott</a:t>
            </a:r>
          </a:p>
          <a:p>
            <a:pPr>
              <a:lnSpc>
                <a:spcPct val="90000"/>
              </a:lnSpc>
              <a:defRPr/>
            </a:pPr>
            <a:r>
              <a:rPr lang="en-US" sz="2800" dirty="0">
                <a:solidFill>
                  <a:srgbClr val="FFFFFF"/>
                </a:solidFill>
                <a:ea typeface="ＭＳ Ｐゴシック" charset="-128"/>
                <a:cs typeface="ＭＳ Ｐゴシック" charset="-128"/>
              </a:rPr>
              <a:t>Barricades of the French revolution, </a:t>
            </a:r>
            <a:r>
              <a:rPr lang="en-US" sz="2800" dirty="0" err="1">
                <a:solidFill>
                  <a:srgbClr val="FFFFFF"/>
                </a:solidFill>
                <a:ea typeface="ＭＳ Ｐゴシック" charset="-128"/>
                <a:cs typeface="ＭＳ Ｐゴシック" charset="-128"/>
              </a:rPr>
              <a:t>Tocqueville’s</a:t>
            </a:r>
            <a:r>
              <a:rPr lang="en-US" sz="2800" dirty="0">
                <a:solidFill>
                  <a:srgbClr val="FFFFFF"/>
                </a:solidFill>
                <a:ea typeface="ＭＳ Ｐゴシック" charset="-128"/>
                <a:cs typeface="ＭＳ Ｐゴシック" charset="-128"/>
              </a:rPr>
              <a:t> description </a:t>
            </a:r>
          </a:p>
          <a:p>
            <a:pPr>
              <a:lnSpc>
                <a:spcPct val="90000"/>
              </a:lnSpc>
              <a:defRPr/>
            </a:pPr>
            <a:r>
              <a:rPr lang="en-US" sz="2800" dirty="0">
                <a:solidFill>
                  <a:srgbClr val="FFFFFF"/>
                </a:solidFill>
                <a:ea typeface="ＭＳ Ｐゴシック" charset="-128"/>
                <a:cs typeface="ＭＳ Ｐゴシック" charset="-128"/>
              </a:rPr>
              <a:t>State or elite incorporate or legitimize actions:  such as right to public assembly</a:t>
            </a:r>
          </a:p>
          <a:p>
            <a:pPr>
              <a:lnSpc>
                <a:spcPct val="90000"/>
              </a:lnSpc>
              <a:defRPr/>
            </a:pPr>
            <a:endParaRPr lang="en-US" sz="2800" dirty="0">
              <a:solidFill>
                <a:srgbClr val="FFFFFF"/>
              </a:solidFill>
              <a:ea typeface="ＭＳ Ｐゴシック" charset="-128"/>
              <a:cs typeface="ＭＳ Ｐゴシック" charset="-128"/>
            </a:endParaRPr>
          </a:p>
          <a:p>
            <a:pPr>
              <a:lnSpc>
                <a:spcPct val="90000"/>
              </a:lnSpc>
              <a:defRPr/>
            </a:pPr>
            <a:endParaRPr lang="en-US" sz="2800" dirty="0">
              <a:solidFill>
                <a:srgbClr val="FFFFFF"/>
              </a:solidFill>
              <a:ea typeface="ＭＳ Ｐゴシック" charset="-128"/>
              <a:cs typeface="ＭＳ Ｐゴシック" charset="-128"/>
            </a:endParaRPr>
          </a:p>
          <a:p>
            <a:pPr>
              <a:lnSpc>
                <a:spcPct val="90000"/>
              </a:lnSpc>
              <a:defRPr/>
            </a:pPr>
            <a:endParaRPr lang="en-US" sz="2800" dirty="0">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3"/>
                </a:solidFill>
              </a:rPr>
              <a:t>Types of Involvement</a:t>
            </a:r>
            <a:endParaRPr lang="en-US" dirty="0">
              <a:solidFill>
                <a:schemeClr val="accent3"/>
              </a:solidFill>
            </a:endParaRPr>
          </a:p>
        </p:txBody>
      </p:sp>
      <p:sp>
        <p:nvSpPr>
          <p:cNvPr id="5" name="Content Placeholder 4"/>
          <p:cNvSpPr>
            <a:spLocks noGrp="1"/>
          </p:cNvSpPr>
          <p:nvPr>
            <p:ph sz="half" idx="1"/>
          </p:nvPr>
        </p:nvSpPr>
        <p:spPr/>
        <p:txBody>
          <a:bodyPr/>
          <a:lstStyle/>
          <a:p>
            <a:r>
              <a:rPr lang="en-US" sz="2000" b="1" u="sng" dirty="0" smtClean="0"/>
              <a:t>On-demand involvement</a:t>
            </a:r>
            <a:endParaRPr lang="en-US" sz="2000" u="sng" dirty="0" smtClean="0"/>
          </a:p>
          <a:p>
            <a:r>
              <a:rPr lang="en-US" sz="2000" dirty="0" smtClean="0"/>
              <a:t>Ombudsman function</a:t>
            </a:r>
          </a:p>
          <a:p>
            <a:r>
              <a:rPr lang="en-US" sz="2000" dirty="0" smtClean="0"/>
              <a:t>Letter writing/email/telephone</a:t>
            </a:r>
          </a:p>
          <a:p>
            <a:r>
              <a:rPr lang="en-US" sz="2000" dirty="0" smtClean="0"/>
              <a:t>Public hearings</a:t>
            </a:r>
          </a:p>
          <a:p>
            <a:r>
              <a:rPr lang="en-US" sz="2000" dirty="0" smtClean="0"/>
              <a:t>Interactions with field workers and bureaucrats</a:t>
            </a:r>
          </a:p>
          <a:p>
            <a:endParaRPr lang="en-US" sz="2000" dirty="0" smtClean="0"/>
          </a:p>
          <a:p>
            <a:r>
              <a:rPr lang="en-US" sz="2000" b="1" u="sng" dirty="0" smtClean="0"/>
              <a:t>Representative Democracy</a:t>
            </a:r>
            <a:endParaRPr lang="en-US" sz="2000" u="sng" dirty="0" smtClean="0"/>
          </a:p>
          <a:p>
            <a:r>
              <a:rPr lang="en-US" sz="2000" dirty="0" err="1" smtClean="0"/>
              <a:t>Elecitons</a:t>
            </a:r>
            <a:endParaRPr lang="en-US" sz="2000" dirty="0" smtClean="0"/>
          </a:p>
          <a:p>
            <a:r>
              <a:rPr lang="en-US" sz="2000" dirty="0" smtClean="0"/>
              <a:t>Interest groups</a:t>
            </a:r>
          </a:p>
          <a:p>
            <a:r>
              <a:rPr lang="en-US" sz="2000" dirty="0" smtClean="0"/>
              <a:t>Citizen advisory groups</a:t>
            </a:r>
          </a:p>
        </p:txBody>
      </p:sp>
      <p:sp>
        <p:nvSpPr>
          <p:cNvPr id="6" name="Content Placeholder 5"/>
          <p:cNvSpPr>
            <a:spLocks noGrp="1"/>
          </p:cNvSpPr>
          <p:nvPr>
            <p:ph sz="half" idx="2"/>
          </p:nvPr>
        </p:nvSpPr>
        <p:spPr/>
        <p:txBody>
          <a:bodyPr/>
          <a:lstStyle/>
          <a:p>
            <a:r>
              <a:rPr lang="en-US" sz="2000" b="1" u="sng" dirty="0" smtClean="0"/>
              <a:t>Direct Democracy</a:t>
            </a:r>
            <a:endParaRPr lang="en-US" sz="2000" u="sng" dirty="0" smtClean="0"/>
          </a:p>
          <a:p>
            <a:r>
              <a:rPr lang="en-US" sz="2000" dirty="0" smtClean="0"/>
              <a:t>Neighborhood involvement</a:t>
            </a:r>
          </a:p>
          <a:p>
            <a:r>
              <a:rPr lang="en-US" sz="2000" dirty="0" smtClean="0"/>
              <a:t>Citizen juries</a:t>
            </a:r>
          </a:p>
          <a:p>
            <a:r>
              <a:rPr lang="en-US" sz="2000" dirty="0" smtClean="0"/>
              <a:t>Initiatives and referendums</a:t>
            </a:r>
          </a:p>
          <a:p>
            <a:r>
              <a:rPr lang="en-US" sz="2000" dirty="0" smtClean="0"/>
              <a:t>Direct Action—civil </a:t>
            </a:r>
            <a:r>
              <a:rPr lang="en-US" sz="2000" dirty="0" err="1" smtClean="0"/>
              <a:t>disobediance</a:t>
            </a:r>
            <a:endParaRPr lang="en-US" sz="2000" dirty="0" smtClean="0"/>
          </a:p>
          <a:p>
            <a:endParaRPr lang="en-US" sz="2000" dirty="0" smtClean="0"/>
          </a:p>
          <a:p>
            <a:r>
              <a:rPr lang="en-US" sz="2000" b="1" dirty="0" smtClean="0"/>
              <a:t>Experience of community</a:t>
            </a:r>
            <a:endParaRPr lang="en-US" sz="2000" dirty="0" smtClean="0"/>
          </a:p>
          <a:p>
            <a:r>
              <a:rPr lang="en-US" sz="2000" dirty="0" smtClean="0"/>
              <a:t>Media</a:t>
            </a:r>
          </a:p>
          <a:p>
            <a:r>
              <a:rPr lang="en-US" sz="2000" dirty="0" smtClean="0"/>
              <a:t>Civic space</a:t>
            </a:r>
          </a:p>
          <a:p>
            <a:pPr>
              <a:buNone/>
            </a:pPr>
            <a:endParaRPr lang="en-US" sz="2000" dirty="0" smtClean="0"/>
          </a:p>
          <a:p>
            <a:endParaRPr lang="en-US"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lstStyle/>
          <a:p>
            <a:pPr>
              <a:defRPr/>
            </a:pPr>
            <a:r>
              <a:rPr lang="en-US" sz="3600" dirty="0">
                <a:ea typeface="+mj-ea"/>
                <a:cs typeface="+mj-cs"/>
              </a:rPr>
              <a:t>Bureaucracy and Democracy</a:t>
            </a:r>
            <a:endParaRPr lang="en-US" dirty="0">
              <a:ea typeface="+mj-ea"/>
              <a:cs typeface="+mj-cs"/>
            </a:endParaRPr>
          </a:p>
        </p:txBody>
      </p:sp>
      <p:sp>
        <p:nvSpPr>
          <p:cNvPr id="1681411" name="Rectangle 3"/>
          <p:cNvSpPr>
            <a:spLocks noGrp="1" noChangeArrowheads="1"/>
          </p:cNvSpPr>
          <p:nvPr>
            <p:ph type="body" idx="1"/>
          </p:nvPr>
        </p:nvSpPr>
        <p:spPr/>
        <p:txBody>
          <a:bodyPr/>
          <a:lstStyle/>
          <a:p>
            <a:pPr>
              <a:defRPr/>
            </a:pPr>
            <a:r>
              <a:rPr lang="en-US" dirty="0">
                <a:ea typeface="+mn-ea"/>
                <a:cs typeface="+mn-cs"/>
              </a:rPr>
              <a:t>That the interests of citizens are brought to the public table via the electoral system, and yet the actions that result from electoral dictates are carried out by bureaucrats working within a specialized, departmentalized bureaucracy.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may call me</a:t>
            </a:r>
            <a:endParaRPr lang="en-US" dirty="0"/>
          </a:p>
        </p:txBody>
      </p:sp>
      <p:sp>
        <p:nvSpPr>
          <p:cNvPr id="3" name="Content Placeholder 2"/>
          <p:cNvSpPr>
            <a:spLocks noGrp="1"/>
          </p:cNvSpPr>
          <p:nvPr>
            <p:ph idx="1"/>
          </p:nvPr>
        </p:nvSpPr>
        <p:spPr/>
        <p:txBody>
          <a:bodyPr/>
          <a:lstStyle/>
          <a:p>
            <a:r>
              <a:rPr lang="en-US" sz="2800" dirty="0" smtClean="0"/>
              <a:t>Exalted one</a:t>
            </a:r>
          </a:p>
          <a:p>
            <a:r>
              <a:rPr lang="en-US" sz="2800" dirty="0" smtClean="0"/>
              <a:t>Doctor Who?</a:t>
            </a:r>
          </a:p>
          <a:p>
            <a:r>
              <a:rPr lang="en-US" sz="2800" dirty="0" smtClean="0"/>
              <a:t>Professor Johnson</a:t>
            </a:r>
          </a:p>
          <a:p>
            <a:r>
              <a:rPr lang="en-US" sz="2800" dirty="0" smtClean="0"/>
              <a:t>Mr. Johnson</a:t>
            </a:r>
          </a:p>
          <a:p>
            <a:r>
              <a:rPr lang="en-US" sz="2800" dirty="0" smtClean="0"/>
              <a:t>White Wolf</a:t>
            </a:r>
          </a:p>
          <a:p>
            <a:r>
              <a:rPr lang="en-US" sz="2800" dirty="0" smtClean="0"/>
              <a:t>Your Highness</a:t>
            </a:r>
          </a:p>
          <a:p>
            <a:r>
              <a:rPr lang="en-US" sz="2800" dirty="0" smtClean="0"/>
              <a:t>Master</a:t>
            </a:r>
          </a:p>
          <a:p>
            <a:r>
              <a:rPr lang="en-US" sz="2800" dirty="0" smtClean="0"/>
              <a:t>Steve</a:t>
            </a:r>
          </a:p>
          <a:p>
            <a:r>
              <a:rPr lang="en-US" sz="2800" dirty="0" smtClean="0"/>
              <a:t>Lady Gaga</a:t>
            </a:r>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0754" name="Rectangle 2"/>
          <p:cNvSpPr>
            <a:spLocks noGrp="1" noChangeArrowheads="1"/>
          </p:cNvSpPr>
          <p:nvPr>
            <p:ph type="title"/>
          </p:nvPr>
        </p:nvSpPr>
        <p:spPr/>
        <p:txBody>
          <a:bodyPr/>
          <a:lstStyle/>
          <a:p>
            <a:pPr>
              <a:defRPr/>
            </a:pPr>
            <a:r>
              <a:rPr lang="en-US" sz="3200" dirty="0" smtClean="0">
                <a:ea typeface="+mj-ea"/>
                <a:cs typeface="+mj-cs"/>
              </a:rPr>
              <a:t>Science as Social Control</a:t>
            </a:r>
            <a:endParaRPr lang="en-US" dirty="0">
              <a:ea typeface="+mj-ea"/>
              <a:cs typeface="+mj-cs"/>
            </a:endParaRPr>
          </a:p>
        </p:txBody>
      </p:sp>
      <p:sp>
        <p:nvSpPr>
          <p:cNvPr id="970755" name="Rectangle 3"/>
          <p:cNvSpPr>
            <a:spLocks noGrp="1" noChangeArrowheads="1"/>
          </p:cNvSpPr>
          <p:nvPr>
            <p:ph type="body" idx="1"/>
          </p:nvPr>
        </p:nvSpPr>
        <p:spPr/>
        <p:txBody>
          <a:bodyPr/>
          <a:lstStyle/>
          <a:p>
            <a:pPr>
              <a:defRPr/>
            </a:pPr>
            <a:r>
              <a:rPr lang="en-US" dirty="0" err="1">
                <a:ea typeface="+mn-ea"/>
                <a:cs typeface="+mn-cs"/>
              </a:rPr>
              <a:t>Foucalt</a:t>
            </a:r>
            <a:r>
              <a:rPr lang="en-US" dirty="0">
                <a:ea typeface="+mn-ea"/>
                <a:cs typeface="+mn-cs"/>
              </a:rPr>
              <a:t> argues that the language and vocabulary of science constructs a political universe.  He contends that knowledge and power is built into the methodology of disciplines, and that instead of being a neutral force for discovering truth, science can be used to legitimate social control.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charset="-128"/>
                <a:cs typeface="ＭＳ Ｐゴシック" charset="-128"/>
              </a:rPr>
              <a:t>Consensual Science</a:t>
            </a:r>
          </a:p>
        </p:txBody>
      </p:sp>
      <p:sp>
        <p:nvSpPr>
          <p:cNvPr id="3" name="Content Placeholder 2"/>
          <p:cNvSpPr>
            <a:spLocks noGrp="1"/>
          </p:cNvSpPr>
          <p:nvPr>
            <p:ph idx="1"/>
          </p:nvPr>
        </p:nvSpPr>
        <p:spPr/>
        <p:txBody>
          <a:bodyPr/>
          <a:lstStyle/>
          <a:p>
            <a:pPr>
              <a:defRPr/>
            </a:pPr>
            <a:r>
              <a:rPr lang="en-US" dirty="0" smtClean="0">
                <a:ea typeface="ＭＳ Ｐゴシック" charset="-128"/>
                <a:cs typeface="ＭＳ Ｐゴシック" charset="-128"/>
              </a:rPr>
              <a:t>Community Policy decisions are often based on consensual science agreements</a:t>
            </a:r>
          </a:p>
          <a:p>
            <a:pPr>
              <a:defRPr/>
            </a:pPr>
            <a:r>
              <a:rPr lang="en-US" dirty="0" smtClean="0">
                <a:ea typeface="ＭＳ Ｐゴシック" charset="-128"/>
                <a:cs typeface="ＭＳ Ｐゴシック" charset="-128"/>
              </a:rPr>
              <a:t>Rational scientific knowledge has to be blended with indigenous or experiential knowledge</a:t>
            </a:r>
          </a:p>
          <a:p>
            <a:pPr>
              <a:defRPr/>
            </a:pPr>
            <a:r>
              <a:rPr lang="en-US" dirty="0" smtClean="0">
                <a:ea typeface="ＭＳ Ｐゴシック" charset="-128"/>
                <a:cs typeface="ＭＳ Ｐゴシック" charset="-128"/>
              </a:rPr>
              <a:t>We are ignorant of what it takes to live in the places we live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p:txBody>
          <a:bodyPr/>
          <a:lstStyle/>
          <a:p>
            <a:pPr>
              <a:defRPr/>
            </a:pPr>
            <a:r>
              <a:rPr lang="en-US" sz="3600" dirty="0">
                <a:ea typeface="+mj-ea"/>
                <a:cs typeface="+mj-cs"/>
              </a:rPr>
              <a:t>Communicative Planning Model</a:t>
            </a:r>
            <a:endParaRPr lang="en-US" dirty="0">
              <a:ea typeface="+mj-ea"/>
              <a:cs typeface="+mj-cs"/>
            </a:endParaRPr>
          </a:p>
        </p:txBody>
      </p:sp>
      <p:sp>
        <p:nvSpPr>
          <p:cNvPr id="861187" name="Rectangle 3"/>
          <p:cNvSpPr>
            <a:spLocks noGrp="1" noChangeArrowheads="1"/>
          </p:cNvSpPr>
          <p:nvPr>
            <p:ph type="body" idx="1"/>
          </p:nvPr>
        </p:nvSpPr>
        <p:spPr/>
        <p:txBody>
          <a:bodyPr/>
          <a:lstStyle/>
          <a:p>
            <a:pPr>
              <a:lnSpc>
                <a:spcPct val="90000"/>
              </a:lnSpc>
              <a:defRPr/>
            </a:pPr>
            <a:r>
              <a:rPr lang="en-US" dirty="0">
                <a:ea typeface="+mn-ea"/>
                <a:cs typeface="+mn-cs"/>
              </a:rPr>
              <a:t>Knowledge that is embedded in social structure</a:t>
            </a:r>
          </a:p>
          <a:p>
            <a:pPr>
              <a:lnSpc>
                <a:spcPct val="90000"/>
              </a:lnSpc>
              <a:defRPr/>
            </a:pPr>
            <a:r>
              <a:rPr lang="en-US" dirty="0">
                <a:ea typeface="+mn-ea"/>
                <a:cs typeface="+mn-cs"/>
              </a:rPr>
              <a:t>Co-producing intellectual capital</a:t>
            </a:r>
          </a:p>
          <a:p>
            <a:pPr>
              <a:lnSpc>
                <a:spcPct val="90000"/>
              </a:lnSpc>
              <a:defRPr/>
            </a:pPr>
            <a:r>
              <a:rPr lang="en-US" dirty="0">
                <a:ea typeface="+mn-ea"/>
                <a:cs typeface="+mn-cs"/>
              </a:rPr>
              <a:t>The Value of Many kinds of information</a:t>
            </a:r>
            <a:endParaRPr lang="en-US" dirty="0" smtClean="0">
              <a:ea typeface="+mn-ea"/>
              <a:cs typeface="+mn-cs"/>
            </a:endParaRPr>
          </a:p>
          <a:p>
            <a:pPr>
              <a:lnSpc>
                <a:spcPct val="90000"/>
              </a:lnSpc>
              <a:defRPr/>
            </a:pPr>
            <a:r>
              <a:rPr lang="en-US" dirty="0" smtClean="0">
                <a:ea typeface="+mn-ea"/>
                <a:cs typeface="+mn-cs"/>
              </a:rPr>
              <a:t>Repeat </a:t>
            </a:r>
            <a:r>
              <a:rPr lang="en-US" dirty="0">
                <a:ea typeface="+mn-ea"/>
                <a:cs typeface="+mn-cs"/>
              </a:rPr>
              <a:t>after me: I will learn as much from those I am “serving” as</a:t>
            </a:r>
            <a:r>
              <a:rPr lang="en-US" dirty="0" smtClean="0">
                <a:ea typeface="+mn-ea"/>
                <a:cs typeface="+mn-cs"/>
              </a:rPr>
              <a:t> </a:t>
            </a:r>
            <a:r>
              <a:rPr lang="en-US" dirty="0" smtClean="0"/>
              <a:t>I will teach them.</a:t>
            </a:r>
            <a:endParaRPr lang="en-US" dirty="0">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896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0"/>
            <a:ext cx="9144000"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Revisionist History, Ecological Metaphor</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382000" cy="1139825"/>
          </a:xfrm>
        </p:spPr>
        <p:txBody>
          <a:bodyPr/>
          <a:lstStyle/>
          <a:p>
            <a:r>
              <a:rPr lang="en-US" sz="3200" dirty="0" smtClean="0"/>
              <a:t>Community Organizing as an Ecological System</a:t>
            </a:r>
            <a:endParaRPr lang="en-US" sz="3200" dirty="0"/>
          </a:p>
        </p:txBody>
      </p:sp>
      <p:sp>
        <p:nvSpPr>
          <p:cNvPr id="3" name="Content Placeholder 2"/>
          <p:cNvSpPr>
            <a:spLocks noGrp="1"/>
          </p:cNvSpPr>
          <p:nvPr>
            <p:ph idx="1"/>
          </p:nvPr>
        </p:nvSpPr>
        <p:spPr>
          <a:xfrm>
            <a:off x="457200" y="1600200"/>
            <a:ext cx="2971800" cy="1066800"/>
          </a:xfrm>
        </p:spPr>
        <p:txBody>
          <a:bodyPr/>
          <a:lstStyle/>
          <a:p>
            <a:pPr>
              <a:buNone/>
            </a:pPr>
            <a:r>
              <a:rPr lang="en-US" sz="2800" dirty="0" smtClean="0"/>
              <a:t>Fireweed</a:t>
            </a:r>
          </a:p>
          <a:p>
            <a:pPr>
              <a:buNone/>
            </a:pPr>
            <a:r>
              <a:rPr lang="en-US" sz="2800" dirty="0" smtClean="0"/>
              <a:t>Pioneering plants</a:t>
            </a:r>
          </a:p>
          <a:p>
            <a:pPr>
              <a:buNone/>
            </a:pPr>
            <a:r>
              <a:rPr lang="en-US" sz="2800" dirty="0" smtClean="0"/>
              <a:t>Early Occupiers</a:t>
            </a:r>
          </a:p>
          <a:p>
            <a:pPr>
              <a:buNone/>
            </a:pPr>
            <a:endParaRPr lang="en-US" sz="2800" dirty="0"/>
          </a:p>
        </p:txBody>
      </p:sp>
      <p:pic>
        <p:nvPicPr>
          <p:cNvPr id="4" name="Picture 3" descr="images-1.jpeg"/>
          <p:cNvPicPr>
            <a:picLocks noChangeAspect="1"/>
          </p:cNvPicPr>
          <p:nvPr/>
        </p:nvPicPr>
        <p:blipFill>
          <a:blip r:embed="rId2"/>
          <a:stretch>
            <a:fillRect/>
          </a:stretch>
        </p:blipFill>
        <p:spPr>
          <a:xfrm>
            <a:off x="3429000" y="1600200"/>
            <a:ext cx="1600200" cy="2331474"/>
          </a:xfrm>
          <a:prstGeom prst="rect">
            <a:avLst/>
          </a:prstGeom>
        </p:spPr>
      </p:pic>
      <p:pic>
        <p:nvPicPr>
          <p:cNvPr id="5" name="Picture 4" descr="images-2.jpeg"/>
          <p:cNvPicPr>
            <a:picLocks noChangeAspect="1"/>
          </p:cNvPicPr>
          <p:nvPr/>
        </p:nvPicPr>
        <p:blipFill>
          <a:blip r:embed="rId3"/>
          <a:stretch>
            <a:fillRect/>
          </a:stretch>
        </p:blipFill>
        <p:spPr>
          <a:xfrm>
            <a:off x="5562600" y="1981200"/>
            <a:ext cx="2413000" cy="2413000"/>
          </a:xfrm>
          <a:prstGeom prst="rect">
            <a:avLst/>
          </a:prstGeom>
        </p:spPr>
      </p:pic>
      <p:pic>
        <p:nvPicPr>
          <p:cNvPr id="6" name="Picture 5" descr="images-3.jpeg"/>
          <p:cNvPicPr>
            <a:picLocks noChangeAspect="1"/>
          </p:cNvPicPr>
          <p:nvPr/>
        </p:nvPicPr>
        <p:blipFill>
          <a:blip r:embed="rId4"/>
          <a:stretch>
            <a:fillRect/>
          </a:stretch>
        </p:blipFill>
        <p:spPr>
          <a:xfrm>
            <a:off x="381000" y="4267200"/>
            <a:ext cx="3492500" cy="2324100"/>
          </a:xfrm>
          <a:prstGeom prst="rect">
            <a:avLst/>
          </a:prstGeom>
        </p:spPr>
      </p:pic>
      <p:sp>
        <p:nvSpPr>
          <p:cNvPr id="10" name="Content Placeholder 2"/>
          <p:cNvSpPr txBox="1">
            <a:spLocks/>
          </p:cNvSpPr>
          <p:nvPr/>
        </p:nvSpPr>
        <p:spPr bwMode="black">
          <a:xfrm>
            <a:off x="5562600" y="4495800"/>
            <a:ext cx="3200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Alder: Nurse trees</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lang="en-US" sz="2800" kern="0" dirty="0" smtClean="0">
                <a:effectLst>
                  <a:outerShdw blurRad="38100" dist="38100" dir="2700000" algn="tl">
                    <a:srgbClr val="000000"/>
                  </a:outerShdw>
                </a:effectLst>
                <a:latin typeface="+mn-lt"/>
              </a:rPr>
              <a:t>Nurturing energy</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11" name="Content Placeholder 2"/>
          <p:cNvSpPr txBox="1">
            <a:spLocks/>
          </p:cNvSpPr>
          <p:nvPr/>
        </p:nvSpPr>
        <p:spPr bwMode="black">
          <a:xfrm>
            <a:off x="3886200" y="5638800"/>
            <a:ext cx="434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Hemlock: Climax Forest</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lang="en-US" sz="2800" kern="0" dirty="0" smtClean="0">
                <a:effectLst>
                  <a:outerShdw blurRad="38100" dist="38100" dir="2700000" algn="tl">
                    <a:srgbClr val="000000"/>
                  </a:outerShdw>
                </a:effectLst>
                <a:latin typeface="+mn-lt"/>
              </a:rPr>
              <a:t>Institutionalization</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4399"/>
          </a:xfrm>
        </p:spPr>
        <p:txBody>
          <a:bodyPr/>
          <a:lstStyle/>
          <a:p>
            <a:r>
              <a:rPr lang="en-US" sz="3200" dirty="0" smtClean="0"/>
              <a:t>Early Occupier: Fireweed or Forest Gump</a:t>
            </a:r>
            <a:endParaRPr lang="en-US" sz="3200" dirty="0"/>
          </a:p>
        </p:txBody>
      </p:sp>
      <p:sp>
        <p:nvSpPr>
          <p:cNvPr id="3" name="Content Placeholder 2"/>
          <p:cNvSpPr>
            <a:spLocks noGrp="1"/>
          </p:cNvSpPr>
          <p:nvPr>
            <p:ph idx="1"/>
          </p:nvPr>
        </p:nvSpPr>
        <p:spPr>
          <a:xfrm>
            <a:off x="457200" y="838200"/>
            <a:ext cx="8458200" cy="5791200"/>
          </a:xfrm>
        </p:spPr>
        <p:txBody>
          <a:bodyPr/>
          <a:lstStyle/>
          <a:p>
            <a:r>
              <a:rPr lang="en-US" sz="1800" b="1" dirty="0" smtClean="0"/>
              <a:t>Tried to create a </a:t>
            </a:r>
            <a:r>
              <a:rPr lang="en-US" sz="1800" b="1" dirty="0" err="1" smtClean="0"/>
              <a:t>Facebook</a:t>
            </a:r>
            <a:r>
              <a:rPr lang="en-US" sz="1800" b="1" dirty="0" smtClean="0"/>
              <a:t>—1971, OMSI, utilizing  Internet, and again in 1977</a:t>
            </a:r>
            <a:endParaRPr lang="en-US" sz="1800" dirty="0" smtClean="0"/>
          </a:p>
          <a:p>
            <a:r>
              <a:rPr lang="en-US" sz="1800" b="1" dirty="0" smtClean="0"/>
              <a:t>Sustainability</a:t>
            </a:r>
            <a:r>
              <a:rPr lang="en-US" sz="1800" dirty="0" smtClean="0"/>
              <a:t>--Publisher, Rain, journal of sustainability, 1974—1988</a:t>
            </a:r>
          </a:p>
          <a:p>
            <a:r>
              <a:rPr lang="en-US" sz="1800" b="1" dirty="0" smtClean="0"/>
              <a:t>Sustainable Future for Portland</a:t>
            </a:r>
            <a:r>
              <a:rPr lang="en-US" sz="1800" dirty="0" smtClean="0"/>
              <a:t>, </a:t>
            </a:r>
            <a:r>
              <a:rPr lang="en-US" sz="1800" i="1" dirty="0" smtClean="0"/>
              <a:t>Knowing Home</a:t>
            </a:r>
            <a:r>
              <a:rPr lang="en-US" sz="1800" dirty="0" smtClean="0"/>
              <a:t>, 1982.</a:t>
            </a:r>
          </a:p>
          <a:p>
            <a:r>
              <a:rPr lang="en-US" sz="1800" b="1" dirty="0" smtClean="0"/>
              <a:t>Recycling--</a:t>
            </a:r>
            <a:r>
              <a:rPr lang="en-US" sz="1800" dirty="0" smtClean="0"/>
              <a:t>1972, Recycling switchboard, my wife, National Recycling Conference, 1975</a:t>
            </a:r>
          </a:p>
          <a:p>
            <a:r>
              <a:rPr lang="en-US" sz="1800" b="1" dirty="0" smtClean="0"/>
              <a:t>Natural Foods Movement--</a:t>
            </a:r>
            <a:r>
              <a:rPr lang="en-US" sz="1800" dirty="0" smtClean="0"/>
              <a:t>1974, Regional conference, 1982 first permaculture conference, winter time gardening in Northwest, 1976, Guide to sustainable agriculture, 1982, CSA on my property, 1994, farmer's market, 1974</a:t>
            </a:r>
          </a:p>
          <a:p>
            <a:r>
              <a:rPr lang="en-US" sz="1800" b="1" dirty="0" smtClean="0"/>
              <a:t>Cyber Cafe</a:t>
            </a:r>
            <a:r>
              <a:rPr lang="en-US" sz="1800" dirty="0" smtClean="0"/>
              <a:t>--Portland, Oregon,1980</a:t>
            </a:r>
          </a:p>
          <a:p>
            <a:r>
              <a:rPr lang="en-US" sz="1800" b="1" dirty="0" smtClean="0"/>
              <a:t>Community based Learning</a:t>
            </a:r>
            <a:r>
              <a:rPr lang="en-US" sz="1800" dirty="0" smtClean="0"/>
              <a:t>, manager of community research and services, 1991; co-authored first federal grant proposal, 199l; first conference at PSU on subject, 1995</a:t>
            </a:r>
          </a:p>
          <a:p>
            <a:r>
              <a:rPr lang="en-US" sz="1800" dirty="0" smtClean="0"/>
              <a:t>Founded a watershed council, Johnson creek, 1985</a:t>
            </a:r>
          </a:p>
          <a:p>
            <a:r>
              <a:rPr lang="en-US" sz="1800" b="1" dirty="0" smtClean="0"/>
              <a:t>First international internet based social movement</a:t>
            </a:r>
            <a:r>
              <a:rPr lang="en-US" sz="1800" dirty="0" smtClean="0"/>
              <a:t>, save the </a:t>
            </a:r>
            <a:r>
              <a:rPr lang="en-US" sz="1800" dirty="0" err="1" smtClean="0"/>
              <a:t>Ikego</a:t>
            </a:r>
            <a:r>
              <a:rPr lang="en-US" sz="1800" dirty="0" smtClean="0"/>
              <a:t>  forest, Japan, 1980.</a:t>
            </a:r>
          </a:p>
          <a:p>
            <a:r>
              <a:rPr lang="en-US" sz="1800" b="1" dirty="0" smtClean="0"/>
              <a:t>First bioregional map</a:t>
            </a:r>
            <a:r>
              <a:rPr lang="en-US" sz="1800" dirty="0" smtClean="0"/>
              <a:t> of Pacific Northwest, 1974.</a:t>
            </a:r>
          </a:p>
          <a:p>
            <a:endParaRPr lang="en-US" sz="18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on my own Planet</a:t>
            </a:r>
            <a:endParaRPr lang="en-US" dirty="0"/>
          </a:p>
        </p:txBody>
      </p:sp>
      <p:sp>
        <p:nvSpPr>
          <p:cNvPr id="3" name="Content Placeholder 2"/>
          <p:cNvSpPr>
            <a:spLocks noGrp="1"/>
          </p:cNvSpPr>
          <p:nvPr>
            <p:ph idx="1"/>
          </p:nvPr>
        </p:nvSpPr>
        <p:spPr/>
        <p:txBody>
          <a:bodyPr/>
          <a:lstStyle/>
          <a:p>
            <a:r>
              <a:rPr lang="en-US" sz="1800" b="1" dirty="0" smtClean="0"/>
              <a:t>"A networker is someone who makes connections (linkages) between people or between people and resources. Networks have formed around an issue (movements), or around special interests (invisible colleges), or because of the need to share resources in order to survive (skill exchanges, personal support/self-help groups). People are reaching for new forms of social and community organization. People-to-people networking has gone on for centuries, and the next step in its evolution is electronic networking."</a:t>
            </a:r>
            <a:endParaRPr lang="en-US" sz="1800" dirty="0" smtClean="0"/>
          </a:p>
          <a:p>
            <a:pPr algn="r"/>
            <a:r>
              <a:rPr lang="en-US" sz="1800" b="1" dirty="0" smtClean="0"/>
              <a:t>Steve Johnson</a:t>
            </a:r>
            <a:endParaRPr lang="en-US" sz="1800" dirty="0" smtClean="0"/>
          </a:p>
          <a:p>
            <a:pPr algn="r"/>
            <a:r>
              <a:rPr lang="en-US" sz="1800" b="1" dirty="0" smtClean="0"/>
              <a:t>Christian Science Monitor, 1980</a:t>
            </a:r>
            <a:endParaRPr lang="en-US" sz="18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Levitating the Pentagon 1967</a:t>
            </a:r>
            <a:endParaRPr lang="en-US" dirty="0"/>
          </a:p>
        </p:txBody>
      </p:sp>
      <p:pic>
        <p:nvPicPr>
          <p:cNvPr id="4" name="Content Placeholder 3" descr="1967_par37859_comp.jpg"/>
          <p:cNvPicPr>
            <a:picLocks noGrp="1" noChangeAspect="1"/>
          </p:cNvPicPr>
          <p:nvPr>
            <p:ph idx="1"/>
          </p:nvPr>
        </p:nvPicPr>
        <p:blipFill>
          <a:blip r:embed="rId2"/>
          <a:srcRect l="-10452" r="-10452"/>
          <a:stretch>
            <a:fillRect/>
          </a:stretch>
        </p:blipFill>
        <p:spPr>
          <a:xfrm>
            <a:off x="381000" y="1524000"/>
            <a:ext cx="8229600" cy="4530725"/>
          </a:xfrm>
        </p:spPr>
      </p:pic>
      <p:sp>
        <p:nvSpPr>
          <p:cNvPr id="5" name="TextBox 4"/>
          <p:cNvSpPr txBox="1"/>
          <p:nvPr/>
        </p:nvSpPr>
        <p:spPr>
          <a:xfrm>
            <a:off x="2323765" y="6172200"/>
            <a:ext cx="4021241" cy="369332"/>
          </a:xfrm>
          <a:prstGeom prst="rect">
            <a:avLst/>
          </a:prstGeom>
          <a:noFill/>
        </p:spPr>
        <p:txBody>
          <a:bodyPr wrap="none" rtlCol="0">
            <a:spAutoFit/>
          </a:bodyPr>
          <a:lstStyle/>
          <a:p>
            <a:r>
              <a:rPr lang="en-US" dirty="0" smtClean="0"/>
              <a:t>Steve is in the blurry part of the photo</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Where is Steve? With Silvia Beach</a:t>
            </a:r>
            <a:endParaRPr lang="en-US" sz="3600" dirty="0"/>
          </a:p>
        </p:txBody>
      </p:sp>
      <p:pic>
        <p:nvPicPr>
          <p:cNvPr id="4" name="Content Placeholder 3" descr="Slide60.jpg"/>
          <p:cNvPicPr>
            <a:picLocks noGrp="1" noChangeAspect="1"/>
          </p:cNvPicPr>
          <p:nvPr>
            <p:ph idx="1"/>
          </p:nvPr>
        </p:nvPicPr>
        <p:blipFill>
          <a:blip r:embed="rId2"/>
          <a:srcRect l="-18115" r="-18115"/>
          <a:stretch>
            <a:fillRect/>
          </a:stretch>
        </p:blipFill>
        <p:spPr>
          <a:xfrm>
            <a:off x="-990600" y="1371600"/>
            <a:ext cx="9403331" cy="4876800"/>
          </a:xfrm>
        </p:spPr>
      </p:pic>
      <p:sp>
        <p:nvSpPr>
          <p:cNvPr id="5" name="TextBox 4"/>
          <p:cNvSpPr txBox="1"/>
          <p:nvPr/>
        </p:nvSpPr>
        <p:spPr>
          <a:xfrm>
            <a:off x="6324600" y="4191000"/>
            <a:ext cx="2362200" cy="1477328"/>
          </a:xfrm>
          <a:prstGeom prst="rect">
            <a:avLst/>
          </a:prstGeom>
          <a:noFill/>
        </p:spPr>
        <p:txBody>
          <a:bodyPr wrap="square" rtlCol="0">
            <a:spAutoFit/>
          </a:bodyPr>
          <a:lstStyle/>
          <a:p>
            <a:pPr algn="l"/>
            <a:r>
              <a:rPr lang="en-US" dirty="0" smtClean="0"/>
              <a:t>After the meeting</a:t>
            </a:r>
          </a:p>
          <a:p>
            <a:pPr algn="l"/>
            <a:r>
              <a:rPr lang="en-US" dirty="0" smtClean="0"/>
              <a:t>Founders came to </a:t>
            </a:r>
          </a:p>
          <a:p>
            <a:pPr algn="l"/>
            <a:r>
              <a:rPr lang="en-US" dirty="0" smtClean="0"/>
              <a:t>Steve’s</a:t>
            </a:r>
          </a:p>
          <a:p>
            <a:pPr algn="l"/>
            <a:r>
              <a:rPr lang="en-US" dirty="0" smtClean="0"/>
              <a:t>Place to figure </a:t>
            </a:r>
          </a:p>
          <a:p>
            <a:pPr algn="l"/>
            <a:r>
              <a:rPr lang="en-US" dirty="0" smtClean="0"/>
              <a:t>out next steps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2498" name="Rectangle 1026"/>
          <p:cNvSpPr>
            <a:spLocks noGrp="1" noChangeArrowheads="1"/>
          </p:cNvSpPr>
          <p:nvPr>
            <p:ph type="title"/>
          </p:nvPr>
        </p:nvSpPr>
        <p:spPr/>
        <p:txBody>
          <a:bodyPr/>
          <a:lstStyle/>
          <a:p>
            <a:r>
              <a:rPr lang="en-US" sz="3600" dirty="0" smtClean="0"/>
              <a:t>Jean’s Farm: my home and a School</a:t>
            </a:r>
            <a:endParaRPr lang="en-US" sz="3600" dirty="0"/>
          </a:p>
        </p:txBody>
      </p:sp>
      <p:pic>
        <p:nvPicPr>
          <p:cNvPr id="1002499" name="Picture 1027" descr="farmTeepee"/>
          <p:cNvPicPr>
            <a:picLocks noGrp="1" noChangeAspect="1" noChangeArrowheads="1"/>
          </p:cNvPicPr>
          <p:nvPr>
            <p:ph idx="1"/>
          </p:nvPr>
        </p:nvPicPr>
        <p:blipFill>
          <a:blip r:embed="rId3"/>
          <a:srcRect/>
          <a:stretch>
            <a:fillRect/>
          </a:stretch>
        </p:blipFill>
        <p:spPr>
          <a:xfrm>
            <a:off x="914400" y="1295400"/>
            <a:ext cx="7162800" cy="53721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Zenger Farm: 1995</a:t>
            </a:r>
            <a:endParaRPr lang="en-US" dirty="0"/>
          </a:p>
        </p:txBody>
      </p:sp>
      <p:pic>
        <p:nvPicPr>
          <p:cNvPr id="5" name="Content Placeholder 4" descr="zenger1.jpg"/>
          <p:cNvPicPr>
            <a:picLocks noGrp="1" noChangeAspect="1"/>
          </p:cNvPicPr>
          <p:nvPr>
            <p:ph idx="1"/>
          </p:nvPr>
        </p:nvPicPr>
        <p:blipFill>
          <a:blip r:embed="rId2"/>
          <a:srcRect l="-10058" r="-10058"/>
          <a:stretch>
            <a:fillRect/>
          </a:stretch>
        </p:blipFill>
        <p:spPr>
          <a:xfrm>
            <a:off x="457200" y="1219200"/>
            <a:ext cx="8229600" cy="4530725"/>
          </a:xfrm>
        </p:spPr>
      </p:pic>
      <p:sp>
        <p:nvSpPr>
          <p:cNvPr id="4" name="TextBox 3"/>
          <p:cNvSpPr txBox="1"/>
          <p:nvPr/>
        </p:nvSpPr>
        <p:spPr>
          <a:xfrm>
            <a:off x="1511933" y="6019800"/>
            <a:ext cx="5978319" cy="584776"/>
          </a:xfrm>
          <a:prstGeom prst="rect">
            <a:avLst/>
          </a:prstGeom>
          <a:noFill/>
        </p:spPr>
        <p:txBody>
          <a:bodyPr wrap="none" rtlCol="0">
            <a:spAutoFit/>
          </a:bodyPr>
          <a:lstStyle/>
          <a:p>
            <a:r>
              <a:rPr lang="en-US" sz="1600" dirty="0" smtClean="0"/>
              <a:t>Early Occupier/Fireweed Steve Convened meetings to chart the </a:t>
            </a:r>
          </a:p>
          <a:p>
            <a:r>
              <a:rPr lang="en-US" sz="1600" dirty="0" smtClean="0"/>
              <a:t>Future Agricultural Education Center</a:t>
            </a:r>
            <a:endParaRPr lang="en-US" sz="1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Sylvia Beach and Revisionist History</a:t>
            </a:r>
            <a:endParaRPr lang="en-US" dirty="0">
              <a:solidFill>
                <a:srgbClr val="FF0000"/>
              </a:solidFill>
            </a:endParaRPr>
          </a:p>
        </p:txBody>
      </p:sp>
      <p:pic>
        <p:nvPicPr>
          <p:cNvPr id="4" name="Content Placeholder 3" descr="James_Joyce_with_Sylvia_Beach_at_Shakespeare_&amp;_Co_Paris_1920.jpg"/>
          <p:cNvPicPr>
            <a:picLocks noGrp="1" noChangeAspect="1"/>
          </p:cNvPicPr>
          <p:nvPr>
            <p:ph idx="1"/>
          </p:nvPr>
        </p:nvPicPr>
        <p:blipFill>
          <a:blip r:embed="rId2"/>
          <a:srcRect l="-9837" r="-9837"/>
          <a:stretch>
            <a:fillRect/>
          </a:stretch>
        </p:blipFill>
        <p:spPr/>
      </p:pic>
      <p:sp>
        <p:nvSpPr>
          <p:cNvPr id="5" name="TextBox 4"/>
          <p:cNvSpPr txBox="1"/>
          <p:nvPr/>
        </p:nvSpPr>
        <p:spPr>
          <a:xfrm>
            <a:off x="2971800" y="6248400"/>
            <a:ext cx="3379463" cy="369332"/>
          </a:xfrm>
          <a:prstGeom prst="rect">
            <a:avLst/>
          </a:prstGeom>
          <a:noFill/>
        </p:spPr>
        <p:txBody>
          <a:bodyPr wrap="none" rtlCol="0">
            <a:spAutoFit/>
          </a:bodyPr>
          <a:lstStyle/>
          <a:p>
            <a:r>
              <a:rPr lang="en-US" dirty="0" smtClean="0"/>
              <a:t>Sylvia Beach and James Joyce</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z="3200" dirty="0" smtClean="0"/>
              <a:t>Origins of Metro’s Recycling Program</a:t>
            </a:r>
            <a:endParaRPr lang="en-US" sz="3200" dirty="0"/>
          </a:p>
        </p:txBody>
      </p:sp>
      <p:sp>
        <p:nvSpPr>
          <p:cNvPr id="5" name="TextBox 4"/>
          <p:cNvSpPr txBox="1"/>
          <p:nvPr/>
        </p:nvSpPr>
        <p:spPr>
          <a:xfrm>
            <a:off x="609600" y="6248400"/>
            <a:ext cx="7857026" cy="369332"/>
          </a:xfrm>
          <a:prstGeom prst="rect">
            <a:avLst/>
          </a:prstGeom>
          <a:noFill/>
        </p:spPr>
        <p:txBody>
          <a:bodyPr wrap="none" rtlCol="0">
            <a:spAutoFit/>
          </a:bodyPr>
          <a:lstStyle/>
          <a:p>
            <a:r>
              <a:rPr lang="en-US" dirty="0" smtClean="0"/>
              <a:t>Does Metro know the woman on the right Started their Recycling Program?</a:t>
            </a:r>
            <a:endParaRPr lang="en-US" dirty="0"/>
          </a:p>
        </p:txBody>
      </p:sp>
      <p:pic>
        <p:nvPicPr>
          <p:cNvPr id="7" name="Content Placeholder 6" descr="cathyDorothyS.jpeg"/>
          <p:cNvPicPr>
            <a:picLocks noGrp="1" noChangeAspect="1"/>
          </p:cNvPicPr>
          <p:nvPr>
            <p:ph idx="1"/>
          </p:nvPr>
        </p:nvPicPr>
        <p:blipFill>
          <a:blip r:embed="rId2"/>
          <a:srcRect l="-41355" r="-41355"/>
          <a:stretch>
            <a:fillRect/>
          </a:stretch>
        </p:blipFill>
        <p:spPr>
          <a:xfrm>
            <a:off x="-1295400" y="1295400"/>
            <a:ext cx="8229600" cy="4530725"/>
          </a:xfrm>
        </p:spPr>
      </p:pic>
      <p:sp>
        <p:nvSpPr>
          <p:cNvPr id="8" name="TextBox 7"/>
          <p:cNvSpPr txBox="1"/>
          <p:nvPr/>
        </p:nvSpPr>
        <p:spPr>
          <a:xfrm>
            <a:off x="5181600" y="5181600"/>
            <a:ext cx="2348920" cy="646331"/>
          </a:xfrm>
          <a:prstGeom prst="rect">
            <a:avLst/>
          </a:prstGeom>
          <a:noFill/>
        </p:spPr>
        <p:txBody>
          <a:bodyPr wrap="none" rtlCol="0">
            <a:spAutoFit/>
          </a:bodyPr>
          <a:lstStyle/>
          <a:p>
            <a:r>
              <a:rPr lang="en-US" dirty="0" smtClean="0"/>
              <a:t>Catherine Johnson</a:t>
            </a:r>
          </a:p>
          <a:p>
            <a:r>
              <a:rPr lang="en-US" dirty="0" smtClean="0"/>
              <a:t>And Dorothy Stafford</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Revisionist History: </a:t>
            </a:r>
            <a:r>
              <a:rPr lang="en-US" dirty="0" err="1" smtClean="0"/>
              <a:t>Tideman</a:t>
            </a:r>
            <a:r>
              <a:rPr lang="en-US" dirty="0" smtClean="0"/>
              <a:t> Johnson Park</a:t>
            </a:r>
            <a:endParaRPr lang="en-US" dirty="0"/>
          </a:p>
        </p:txBody>
      </p:sp>
      <p:pic>
        <p:nvPicPr>
          <p:cNvPr id="4" name="Content Placeholder 3" descr="tidemanParkSign.jpg"/>
          <p:cNvPicPr>
            <a:picLocks noGrp="1" noChangeAspect="1"/>
          </p:cNvPicPr>
          <p:nvPr>
            <p:ph idx="1"/>
          </p:nvPr>
        </p:nvPicPr>
        <p:blipFill>
          <a:blip r:embed="rId2"/>
          <a:srcRect l="-18115" r="-18115"/>
          <a:stretch>
            <a:fillRect/>
          </a:stretch>
        </p:blipFill>
        <p:spPr>
          <a:xfrm>
            <a:off x="762000" y="2286000"/>
            <a:ext cx="7058886" cy="38862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lstStyle/>
          <a:p>
            <a:r>
              <a:rPr lang="en-US" sz="3200" dirty="0" smtClean="0"/>
              <a:t>Is History just about Success? Who Survives?</a:t>
            </a:r>
            <a:endParaRPr lang="en-US" sz="3200" dirty="0"/>
          </a:p>
        </p:txBody>
      </p:sp>
      <p:sp>
        <p:nvSpPr>
          <p:cNvPr id="4" name="Content Placeholder 3"/>
          <p:cNvSpPr>
            <a:spLocks noGrp="1"/>
          </p:cNvSpPr>
          <p:nvPr>
            <p:ph sz="half" idx="2"/>
          </p:nvPr>
        </p:nvSpPr>
        <p:spPr>
          <a:xfrm>
            <a:off x="228600" y="1066800"/>
            <a:ext cx="3505200" cy="5562600"/>
          </a:xfrm>
        </p:spPr>
        <p:txBody>
          <a:bodyPr/>
          <a:lstStyle/>
          <a:p>
            <a:r>
              <a:rPr lang="en-US" sz="1400" dirty="0" smtClean="0">
                <a:solidFill>
                  <a:srgbClr val="161616"/>
                </a:solidFill>
              </a:rPr>
              <a:t>abundant life seeds</a:t>
            </a:r>
          </a:p>
          <a:p>
            <a:r>
              <a:rPr lang="en-US" sz="1400" dirty="0" err="1" smtClean="0">
                <a:solidFill>
                  <a:srgbClr val="161616"/>
                </a:solidFill>
              </a:rPr>
              <a:t>Apocalyption</a:t>
            </a:r>
            <a:r>
              <a:rPr lang="en-US" sz="1400" dirty="0" smtClean="0">
                <a:solidFill>
                  <a:srgbClr val="161616"/>
                </a:solidFill>
              </a:rPr>
              <a:t> reconstruction company</a:t>
            </a:r>
          </a:p>
          <a:p>
            <a:r>
              <a:rPr lang="en-US" sz="1400" dirty="0" err="1" smtClean="0">
                <a:solidFill>
                  <a:srgbClr val="161616"/>
                </a:solidFill>
              </a:rPr>
              <a:t>california</a:t>
            </a:r>
            <a:r>
              <a:rPr lang="en-US" sz="1400" dirty="0" smtClean="0">
                <a:solidFill>
                  <a:srgbClr val="161616"/>
                </a:solidFill>
              </a:rPr>
              <a:t> green lace wings collective</a:t>
            </a:r>
          </a:p>
          <a:p>
            <a:r>
              <a:rPr lang="en-US" sz="1400" dirty="0" smtClean="0">
                <a:solidFill>
                  <a:srgbClr val="161616"/>
                </a:solidFill>
              </a:rPr>
              <a:t>captain compost</a:t>
            </a:r>
          </a:p>
          <a:p>
            <a:r>
              <a:rPr lang="en-US" sz="1400" dirty="0" smtClean="0">
                <a:solidFill>
                  <a:srgbClr val="161616"/>
                </a:solidFill>
              </a:rPr>
              <a:t>coalition of </a:t>
            </a:r>
            <a:r>
              <a:rPr lang="en-US" sz="1400" dirty="0" err="1" smtClean="0">
                <a:solidFill>
                  <a:srgbClr val="161616"/>
                </a:solidFill>
              </a:rPr>
              <a:t>interntional</a:t>
            </a:r>
            <a:r>
              <a:rPr lang="en-US" sz="1400" dirty="0" smtClean="0">
                <a:solidFill>
                  <a:srgbClr val="161616"/>
                </a:solidFill>
              </a:rPr>
              <a:t> cooperative communities</a:t>
            </a:r>
          </a:p>
          <a:p>
            <a:r>
              <a:rPr lang="en-US" sz="1400" dirty="0" err="1" smtClean="0">
                <a:solidFill>
                  <a:srgbClr val="161616"/>
                </a:solidFill>
              </a:rPr>
              <a:t>continum</a:t>
            </a:r>
            <a:r>
              <a:rPr lang="en-US" sz="1400" dirty="0" smtClean="0">
                <a:solidFill>
                  <a:srgbClr val="161616"/>
                </a:solidFill>
              </a:rPr>
              <a:t> limited</a:t>
            </a:r>
          </a:p>
          <a:p>
            <a:r>
              <a:rPr lang="en-US" sz="1400" dirty="0" smtClean="0">
                <a:solidFill>
                  <a:srgbClr val="161616"/>
                </a:solidFill>
              </a:rPr>
              <a:t>Dana Space </a:t>
            </a:r>
            <a:r>
              <a:rPr lang="en-US" sz="1400" dirty="0" err="1" smtClean="0">
                <a:solidFill>
                  <a:srgbClr val="161616"/>
                </a:solidFill>
              </a:rPr>
              <a:t>Achley</a:t>
            </a:r>
            <a:endParaRPr lang="en-US" sz="1400" dirty="0" smtClean="0">
              <a:solidFill>
                <a:srgbClr val="161616"/>
              </a:solidFill>
            </a:endParaRPr>
          </a:p>
          <a:p>
            <a:r>
              <a:rPr lang="en-US" sz="1400" dirty="0" smtClean="0">
                <a:solidFill>
                  <a:srgbClr val="161616"/>
                </a:solidFill>
              </a:rPr>
              <a:t>Dildo press</a:t>
            </a:r>
          </a:p>
          <a:p>
            <a:r>
              <a:rPr lang="en-US" sz="1400" dirty="0" err="1" smtClean="0">
                <a:solidFill>
                  <a:srgbClr val="161616"/>
                </a:solidFill>
              </a:rPr>
              <a:t>emma</a:t>
            </a:r>
            <a:r>
              <a:rPr lang="en-US" sz="1400" dirty="0" smtClean="0">
                <a:solidFill>
                  <a:srgbClr val="161616"/>
                </a:solidFill>
              </a:rPr>
              <a:t> </a:t>
            </a:r>
            <a:r>
              <a:rPr lang="en-US" sz="1400" dirty="0" err="1" smtClean="0">
                <a:solidFill>
                  <a:srgbClr val="161616"/>
                </a:solidFill>
              </a:rPr>
              <a:t>goldman</a:t>
            </a:r>
            <a:r>
              <a:rPr lang="en-US" sz="1400" dirty="0" smtClean="0">
                <a:solidFill>
                  <a:srgbClr val="161616"/>
                </a:solidFill>
              </a:rPr>
              <a:t> collective</a:t>
            </a:r>
          </a:p>
          <a:p>
            <a:r>
              <a:rPr lang="en-US" sz="1400" dirty="0" err="1" smtClean="0">
                <a:solidFill>
                  <a:srgbClr val="161616"/>
                </a:solidFill>
              </a:rPr>
              <a:t>esperanto</a:t>
            </a:r>
            <a:endParaRPr lang="en-US" sz="1400" dirty="0" smtClean="0">
              <a:solidFill>
                <a:srgbClr val="161616"/>
              </a:solidFill>
            </a:endParaRPr>
          </a:p>
          <a:p>
            <a:r>
              <a:rPr lang="en-US" sz="1400" dirty="0" smtClean="0">
                <a:solidFill>
                  <a:srgbClr val="161616"/>
                </a:solidFill>
              </a:rPr>
              <a:t>experiments in art and technology</a:t>
            </a:r>
          </a:p>
          <a:p>
            <a:r>
              <a:rPr lang="en-US" sz="1400" dirty="0" smtClean="0">
                <a:solidFill>
                  <a:srgbClr val="161616"/>
                </a:solidFill>
              </a:rPr>
              <a:t>Fallen Arches (anti Macdonald)</a:t>
            </a:r>
          </a:p>
          <a:p>
            <a:r>
              <a:rPr lang="en-US" sz="1400" dirty="0" smtClean="0">
                <a:solidFill>
                  <a:srgbClr val="161616"/>
                </a:solidFill>
              </a:rPr>
              <a:t>Fat Chance</a:t>
            </a:r>
          </a:p>
          <a:p>
            <a:r>
              <a:rPr lang="en-US" sz="1400" dirty="0" smtClean="0">
                <a:solidFill>
                  <a:srgbClr val="161616"/>
                </a:solidFill>
              </a:rPr>
              <a:t>Fields of merit</a:t>
            </a:r>
          </a:p>
          <a:p>
            <a:r>
              <a:rPr lang="en-US" sz="1400" dirty="0" smtClean="0">
                <a:solidFill>
                  <a:srgbClr val="161616"/>
                </a:solidFill>
              </a:rPr>
              <a:t>float town</a:t>
            </a:r>
          </a:p>
          <a:p>
            <a:r>
              <a:rPr lang="en-US" sz="1400" dirty="0" smtClean="0">
                <a:solidFill>
                  <a:srgbClr val="161616"/>
                </a:solidFill>
              </a:rPr>
              <a:t>frog in the well collective</a:t>
            </a:r>
          </a:p>
          <a:p>
            <a:r>
              <a:rPr lang="en-US" sz="1400" dirty="0" smtClean="0">
                <a:solidFill>
                  <a:srgbClr val="161616"/>
                </a:solidFill>
              </a:rPr>
              <a:t>futures conditional</a:t>
            </a:r>
          </a:p>
          <a:p>
            <a:r>
              <a:rPr lang="en-US" sz="1400" dirty="0" smtClean="0">
                <a:solidFill>
                  <a:srgbClr val="161616"/>
                </a:solidFill>
              </a:rPr>
              <a:t>great western radio conspiracy</a:t>
            </a:r>
          </a:p>
          <a:p>
            <a:r>
              <a:rPr lang="en-US" sz="1400" dirty="0" smtClean="0">
                <a:solidFill>
                  <a:srgbClr val="161616"/>
                </a:solidFill>
              </a:rPr>
              <a:t>here comes the sun</a:t>
            </a:r>
          </a:p>
          <a:p>
            <a:r>
              <a:rPr lang="en-US" sz="1400" dirty="0" err="1" smtClean="0">
                <a:solidFill>
                  <a:srgbClr val="161616"/>
                </a:solidFill>
              </a:rPr>
              <a:t>imagebank</a:t>
            </a:r>
            <a:endParaRPr lang="en-US" sz="1400" dirty="0" smtClean="0">
              <a:solidFill>
                <a:srgbClr val="161616"/>
              </a:solidFill>
            </a:endParaRPr>
          </a:p>
        </p:txBody>
      </p:sp>
      <p:sp>
        <p:nvSpPr>
          <p:cNvPr id="6" name="Content Placeholder 5"/>
          <p:cNvSpPr>
            <a:spLocks noGrp="1"/>
          </p:cNvSpPr>
          <p:nvPr>
            <p:ph sz="quarter" idx="4"/>
          </p:nvPr>
        </p:nvSpPr>
        <p:spPr>
          <a:xfrm>
            <a:off x="3962401" y="1066800"/>
            <a:ext cx="3886200" cy="5562600"/>
          </a:xfrm>
        </p:spPr>
        <p:txBody>
          <a:bodyPr/>
          <a:lstStyle/>
          <a:p>
            <a:r>
              <a:rPr lang="en-US" sz="1400" dirty="0" smtClean="0">
                <a:solidFill>
                  <a:srgbClr val="161616"/>
                </a:solidFill>
              </a:rPr>
              <a:t>in a nutshell</a:t>
            </a:r>
          </a:p>
          <a:p>
            <a:r>
              <a:rPr lang="en-US" sz="1400" dirty="0" smtClean="0">
                <a:solidFill>
                  <a:srgbClr val="161616"/>
                </a:solidFill>
              </a:rPr>
              <a:t>institute of applied </a:t>
            </a:r>
            <a:r>
              <a:rPr lang="en-US" sz="1400" dirty="0" err="1" smtClean="0">
                <a:solidFill>
                  <a:srgbClr val="161616"/>
                </a:solidFill>
              </a:rPr>
              <a:t>energetics</a:t>
            </a:r>
            <a:endParaRPr lang="en-US" sz="1400" dirty="0" smtClean="0">
              <a:solidFill>
                <a:srgbClr val="161616"/>
              </a:solidFill>
            </a:endParaRPr>
          </a:p>
          <a:p>
            <a:r>
              <a:rPr lang="en-US" sz="1400" dirty="0" smtClean="0">
                <a:solidFill>
                  <a:srgbClr val="161616"/>
                </a:solidFill>
              </a:rPr>
              <a:t>jaybird information</a:t>
            </a:r>
          </a:p>
          <a:p>
            <a:pPr>
              <a:buNone/>
            </a:pPr>
            <a:r>
              <a:rPr lang="en-US" sz="1400" dirty="0" smtClean="0">
                <a:solidFill>
                  <a:srgbClr val="161616"/>
                </a:solidFill>
              </a:rPr>
              <a:t>	living systems institute</a:t>
            </a:r>
          </a:p>
          <a:p>
            <a:r>
              <a:rPr lang="en-US" sz="1400" dirty="0" smtClean="0">
                <a:solidFill>
                  <a:srgbClr val="161616"/>
                </a:solidFill>
              </a:rPr>
              <a:t>Main street gathering</a:t>
            </a:r>
          </a:p>
          <a:p>
            <a:r>
              <a:rPr lang="en-US" sz="1400" dirty="0" smtClean="0">
                <a:solidFill>
                  <a:srgbClr val="161616"/>
                </a:solidFill>
              </a:rPr>
              <a:t>Muddy Duck Sound</a:t>
            </a:r>
          </a:p>
          <a:p>
            <a:r>
              <a:rPr lang="en-US" sz="1400" dirty="0" smtClean="0">
                <a:solidFill>
                  <a:srgbClr val="161616"/>
                </a:solidFill>
              </a:rPr>
              <a:t>new life environmental design network</a:t>
            </a:r>
          </a:p>
          <a:p>
            <a:r>
              <a:rPr lang="en-US" sz="1400" dirty="0" smtClean="0">
                <a:solidFill>
                  <a:srgbClr val="161616"/>
                </a:solidFill>
              </a:rPr>
              <a:t>North paranoid climbing school</a:t>
            </a:r>
          </a:p>
          <a:p>
            <a:r>
              <a:rPr lang="en-US" sz="1400" dirty="0" smtClean="0">
                <a:solidFill>
                  <a:srgbClr val="161616"/>
                </a:solidFill>
              </a:rPr>
              <a:t>Observations from the </a:t>
            </a:r>
            <a:r>
              <a:rPr lang="en-US" sz="1400" dirty="0" err="1" smtClean="0">
                <a:solidFill>
                  <a:srgbClr val="161616"/>
                </a:solidFill>
              </a:rPr>
              <a:t>Tredmill</a:t>
            </a:r>
            <a:endParaRPr lang="en-US" sz="1400" dirty="0" smtClean="0">
              <a:solidFill>
                <a:srgbClr val="161616"/>
              </a:solidFill>
            </a:endParaRPr>
          </a:p>
          <a:p>
            <a:r>
              <a:rPr lang="en-US" sz="1400" dirty="0" err="1" smtClean="0">
                <a:solidFill>
                  <a:srgbClr val="161616"/>
                </a:solidFill>
              </a:rPr>
              <a:t>Pomegrante</a:t>
            </a:r>
            <a:r>
              <a:rPr lang="en-US" sz="1400" dirty="0" smtClean="0">
                <a:solidFill>
                  <a:srgbClr val="161616"/>
                </a:solidFill>
              </a:rPr>
              <a:t> design</a:t>
            </a:r>
          </a:p>
          <a:p>
            <a:r>
              <a:rPr lang="en-US" sz="1400" dirty="0" err="1" smtClean="0">
                <a:solidFill>
                  <a:srgbClr val="161616"/>
                </a:solidFill>
              </a:rPr>
              <a:t>portland</a:t>
            </a:r>
            <a:r>
              <a:rPr lang="en-US" sz="1400" dirty="0" smtClean="0">
                <a:solidFill>
                  <a:srgbClr val="161616"/>
                </a:solidFill>
              </a:rPr>
              <a:t> community warehouse</a:t>
            </a:r>
          </a:p>
          <a:p>
            <a:r>
              <a:rPr lang="en-US" sz="1400" dirty="0" smtClean="0">
                <a:solidFill>
                  <a:srgbClr val="161616"/>
                </a:solidFill>
              </a:rPr>
              <a:t>quicksilver messenger service</a:t>
            </a:r>
          </a:p>
          <a:p>
            <a:r>
              <a:rPr lang="en-US" sz="1400" dirty="0" smtClean="0">
                <a:solidFill>
                  <a:srgbClr val="161616"/>
                </a:solidFill>
              </a:rPr>
              <a:t>Reality library</a:t>
            </a:r>
          </a:p>
          <a:p>
            <a:r>
              <a:rPr lang="en-US" sz="1400" dirty="0" smtClean="0">
                <a:solidFill>
                  <a:srgbClr val="161616"/>
                </a:solidFill>
              </a:rPr>
              <a:t>society of strangers</a:t>
            </a:r>
          </a:p>
          <a:p>
            <a:r>
              <a:rPr lang="en-US" sz="1400" dirty="0" smtClean="0">
                <a:solidFill>
                  <a:srgbClr val="161616"/>
                </a:solidFill>
              </a:rPr>
              <a:t>sonny blue boy astrology</a:t>
            </a:r>
          </a:p>
          <a:p>
            <a:r>
              <a:rPr lang="en-US" sz="1400" dirty="0" err="1" smtClean="0">
                <a:solidFill>
                  <a:srgbClr val="161616"/>
                </a:solidFill>
              </a:rPr>
              <a:t>sumerian</a:t>
            </a:r>
            <a:r>
              <a:rPr lang="en-US" sz="1400" dirty="0" smtClean="0">
                <a:solidFill>
                  <a:srgbClr val="161616"/>
                </a:solidFill>
              </a:rPr>
              <a:t> world improvement association</a:t>
            </a:r>
          </a:p>
          <a:p>
            <a:r>
              <a:rPr lang="en-US" sz="1400" dirty="0" smtClean="0">
                <a:solidFill>
                  <a:srgbClr val="161616"/>
                </a:solidFill>
              </a:rPr>
              <a:t>talking leaf association</a:t>
            </a:r>
          </a:p>
          <a:p>
            <a:r>
              <a:rPr lang="en-US" sz="1400" dirty="0" smtClean="0">
                <a:solidFill>
                  <a:srgbClr val="161616"/>
                </a:solidFill>
              </a:rPr>
              <a:t>The light fantastic</a:t>
            </a:r>
          </a:p>
          <a:p>
            <a:r>
              <a:rPr lang="en-US" sz="1400" dirty="0" smtClean="0">
                <a:solidFill>
                  <a:srgbClr val="161616"/>
                </a:solidFill>
              </a:rPr>
              <a:t>The Rap line</a:t>
            </a:r>
          </a:p>
          <a:p>
            <a:r>
              <a:rPr lang="en-US" sz="1400" dirty="0" err="1" smtClean="0">
                <a:solidFill>
                  <a:srgbClr val="161616"/>
                </a:solidFill>
              </a:rPr>
              <a:t>universing</a:t>
            </a:r>
            <a:r>
              <a:rPr lang="en-US" sz="1400" dirty="0" smtClean="0">
                <a:solidFill>
                  <a:srgbClr val="161616"/>
                </a:solidFill>
              </a:rPr>
              <a:t> center</a:t>
            </a:r>
          </a:p>
          <a:p>
            <a:r>
              <a:rPr lang="en-US" sz="1400" dirty="0" smtClean="0">
                <a:solidFill>
                  <a:srgbClr val="161616"/>
                </a:solidFill>
              </a:rPr>
              <a:t>vocations for social change</a:t>
            </a:r>
          </a:p>
          <a:p>
            <a:endParaRPr lang="en-US" sz="1400" dirty="0" smtClean="0">
              <a:solidFill>
                <a:srgbClr val="161616"/>
              </a:solidFill>
            </a:endParaRPr>
          </a:p>
          <a:p>
            <a:endParaRPr lang="en-US" sz="1400" dirty="0">
              <a:solidFill>
                <a:srgbClr val="16161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Portland’s Civic Life</a:t>
            </a:r>
            <a:endParaRPr lang="en-US" dirty="0">
              <a:solidFill>
                <a:srgbClr val="FF0000"/>
              </a:solidFill>
            </a:endParaRPr>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p:txBody>
          <a:bodyPr/>
          <a:lstStyle/>
          <a:p>
            <a:pPr eaLnBrk="1" hangingPunct="1">
              <a:defRPr/>
            </a:pPr>
            <a:r>
              <a:rPr lang="en-US" altLang="ja-JP">
                <a:ea typeface="ＭＳ Ｐゴシック" pitchFamily="-107" charset="-128"/>
                <a:cs typeface="ＭＳ Ｐゴシック" pitchFamily="-107" charset="-128"/>
              </a:rPr>
              <a:t>Portland’s Civic Story</a:t>
            </a:r>
          </a:p>
        </p:txBody>
      </p:sp>
      <p:sp>
        <p:nvSpPr>
          <p:cNvPr id="980995" name="Rectangle 3"/>
          <p:cNvSpPr>
            <a:spLocks noGrp="1" noChangeArrowheads="1"/>
          </p:cNvSpPr>
          <p:nvPr>
            <p:ph type="body" idx="1"/>
          </p:nvPr>
        </p:nvSpPr>
        <p:spPr/>
        <p:txBody>
          <a:bodyPr/>
          <a:lstStyle/>
          <a:p>
            <a:pPr eaLnBrk="1" hangingPunct="1">
              <a:buFont typeface="Wingdings" pitchFamily="-107" charset="2"/>
              <a:buChar char="Ø"/>
              <a:defRPr/>
            </a:pPr>
            <a:r>
              <a:rPr lang="en-US" altLang="ja-JP">
                <a:ea typeface="ＭＳ Ｐゴシック" pitchFamily="-107" charset="-128"/>
                <a:cs typeface="ＭＳ Ｐゴシック" pitchFamily="-107" charset="-128"/>
              </a:rPr>
              <a:t>Over 30 year period Portland created a civic story, in part myth, in part reality</a:t>
            </a:r>
          </a:p>
          <a:p>
            <a:pPr eaLnBrk="1" hangingPunct="1">
              <a:buFont typeface="Wingdings" pitchFamily="-107" charset="2"/>
              <a:buChar char="Ø"/>
              <a:defRPr/>
            </a:pPr>
            <a:r>
              <a:rPr lang="en-US" altLang="ja-JP">
                <a:ea typeface="ＭＳ Ｐゴシック" pitchFamily="-107" charset="-128"/>
                <a:cs typeface="ＭＳ Ｐゴシック" pitchFamily="-107" charset="-128"/>
              </a:rPr>
              <a:t>It dictates civic behavior</a:t>
            </a:r>
          </a:p>
          <a:p>
            <a:pPr eaLnBrk="1" hangingPunct="1">
              <a:buFont typeface="Wingdings" pitchFamily="-107" charset="2"/>
              <a:buChar char="Ø"/>
              <a:defRPr/>
            </a:pPr>
            <a:r>
              <a:rPr lang="en-US" altLang="ja-JP">
                <a:ea typeface="ＭＳ Ｐゴシック" pitchFamily="-107" charset="-128"/>
                <a:cs typeface="ＭＳ Ｐゴシック" pitchFamily="-107" charset="-128"/>
              </a:rPr>
              <a:t>Citizens expect to be involved</a:t>
            </a:r>
          </a:p>
          <a:p>
            <a:pPr eaLnBrk="1" hangingPunct="1">
              <a:buFont typeface="Wingdings" pitchFamily="-107" charset="2"/>
              <a:buChar char="Ø"/>
              <a:defRPr/>
            </a:pPr>
            <a:r>
              <a:rPr lang="en-US" altLang="ja-JP">
                <a:ea typeface="ＭＳ Ｐゴシック" pitchFamily="-107" charset="-128"/>
                <a:cs typeface="ＭＳ Ｐゴシック" pitchFamily="-107" charset="-128"/>
              </a:rPr>
              <a:t>Bureaucrats and elected officials expect citizens to be involved.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Pioneer Activists</a:t>
            </a:r>
          </a:p>
        </p:txBody>
      </p:sp>
      <p:sp>
        <p:nvSpPr>
          <p:cNvPr id="446467" name="Rectangle 3"/>
          <p:cNvSpPr>
            <a:spLocks noGrp="1" noChangeArrowheads="1"/>
          </p:cNvSpPr>
          <p:nvPr>
            <p:ph type="body" idx="1"/>
          </p:nvPr>
        </p:nvSpPr>
        <p:spPr/>
        <p:txBody>
          <a:bodyPr/>
          <a:lstStyle/>
          <a:p>
            <a:pPr eaLnBrk="1" hangingPunct="1">
              <a:lnSpc>
                <a:spcPct val="90000"/>
              </a:lnSpc>
            </a:pPr>
            <a:r>
              <a:rPr lang="en-US" sz="2400">
                <a:effectLst/>
                <a:latin typeface="Palatino" charset="0"/>
                <a:ea typeface="ＭＳ Ｐゴシック" charset="-128"/>
                <a:cs typeface="ＭＳ Ｐゴシック" charset="-128"/>
              </a:rPr>
              <a:t>Utopias of the Pacific Northwest.  The Free Love Colony</a:t>
            </a:r>
          </a:p>
          <a:p>
            <a:pPr eaLnBrk="1" hangingPunct="1">
              <a:lnSpc>
                <a:spcPct val="90000"/>
              </a:lnSpc>
            </a:pPr>
            <a:r>
              <a:rPr lang="en-US" sz="2400">
                <a:effectLst/>
                <a:latin typeface="Palatino" charset="0"/>
                <a:ea typeface="ＭＳ Ｐゴシック" charset="-128"/>
                <a:cs typeface="ＭＳ Ｐゴシック" charset="-128"/>
              </a:rPr>
              <a:t>The </a:t>
            </a:r>
            <a:r>
              <a:rPr lang="en-US" sz="2400" i="1">
                <a:effectLst/>
                <a:latin typeface="Palatino" charset="0"/>
                <a:ea typeface="ＭＳ Ｐゴシック" charset="-128"/>
                <a:cs typeface="ＭＳ Ｐゴシック" charset="-128"/>
              </a:rPr>
              <a:t>Firebrand--</a:t>
            </a:r>
            <a:r>
              <a:rPr lang="en-US" sz="2400">
                <a:effectLst/>
                <a:latin typeface="Palatino" charset="0"/>
                <a:ea typeface="ＭＳ Ｐゴシック" charset="-128"/>
                <a:cs typeface="ＭＳ Ｐゴシック" charset="-128"/>
              </a:rPr>
              <a:t> They spend days in the nearby mountains picking wild blackberries to can for winter survival. . . Between canning provisions and tending the cows, chickens, and cats, they set type and edited copy</a:t>
            </a:r>
          </a:p>
          <a:p>
            <a:pPr eaLnBrk="1" hangingPunct="1">
              <a:lnSpc>
                <a:spcPct val="90000"/>
              </a:lnSpc>
            </a:pPr>
            <a:r>
              <a:rPr lang="en-US" sz="2400">
                <a:effectLst/>
                <a:latin typeface="Palatino" charset="0"/>
                <a:ea typeface="ＭＳ Ｐゴシック" charset="-128"/>
                <a:cs typeface="ＭＳ Ｐゴシック" charset="-128"/>
              </a:rPr>
              <a:t>Lola Little was a reformer best known for leading the anti-vaccination movement in the 1920s. She helped to overturn a 1913 law that authorized the sterilization of habitual criminals, moral degenerates and sexual perverts. She also advocated going back to a simpler lifestyle, where “each family has its cow and its pig and its hen and its garden, where we own our food.”</a:t>
            </a:r>
            <a:endParaRPr lang="en-US" sz="24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Early Civic Innovations</a:t>
            </a:r>
          </a:p>
        </p:txBody>
      </p:sp>
      <p:sp>
        <p:nvSpPr>
          <p:cNvPr id="22531" name="Rectangle 3"/>
          <p:cNvSpPr>
            <a:spLocks noGrp="1" noChangeArrowheads="1"/>
          </p:cNvSpPr>
          <p:nvPr>
            <p:ph type="body" idx="1"/>
          </p:nvPr>
        </p:nvSpPr>
        <p:spPr/>
        <p:txBody>
          <a:bodyPr/>
          <a:lstStyle/>
          <a:p>
            <a:pPr eaLnBrk="1" hangingPunct="1">
              <a:lnSpc>
                <a:spcPct val="90000"/>
              </a:lnSpc>
            </a:pPr>
            <a:r>
              <a:rPr lang="en-US" sz="2800">
                <a:effectLst/>
                <a:latin typeface="Palatino" charset="0"/>
                <a:ea typeface="ＭＳ Ｐゴシック" charset="-128"/>
                <a:cs typeface="ＭＳ Ｐゴシック" charset="-128"/>
              </a:rPr>
              <a:t>During the progressive era, at the turn of the 19</a:t>
            </a:r>
            <a:r>
              <a:rPr lang="en-US" sz="2800" baseline="30000">
                <a:effectLst/>
                <a:latin typeface="Palatino" charset="0"/>
                <a:ea typeface="ＭＳ Ｐゴシック" charset="-128"/>
                <a:cs typeface="ＭＳ Ｐゴシック" charset="-128"/>
              </a:rPr>
              <a:t>th</a:t>
            </a:r>
            <a:r>
              <a:rPr lang="en-US" sz="2800">
                <a:effectLst/>
                <a:latin typeface="Palatino" charset="0"/>
                <a:ea typeface="ＭＳ Ｐゴシック" charset="-128"/>
                <a:cs typeface="ＭＳ Ｐゴシック" charset="-128"/>
              </a:rPr>
              <a:t> century, Oregon became well known as a “political experiment station,” because of its role in pioneering the use of the initiative, referendum, direct primary, recall, and direct election of U.S. senators—measures that became known as the “Oregon system.”  The Oregon system was pushed through by William S. U’Ren and the People’s Power League, a group also advocating the single tax system based on Henry George’s best selling book, Progress and Poverty.</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pPr eaLnBrk="1" hangingPunct="1">
              <a:defRPr/>
            </a:pPr>
            <a:r>
              <a:rPr lang="en-US">
                <a:ea typeface="+mj-ea"/>
                <a:cs typeface="+mj-cs"/>
              </a:rPr>
              <a:t>Traditional Civic Life, WWII--Late 1960s</a:t>
            </a:r>
          </a:p>
        </p:txBody>
      </p:sp>
      <p:sp>
        <p:nvSpPr>
          <p:cNvPr id="449539" name="Rectangle 3"/>
          <p:cNvSpPr>
            <a:spLocks noGrp="1" noChangeArrowheads="1"/>
          </p:cNvSpPr>
          <p:nvPr>
            <p:ph type="body" idx="1"/>
          </p:nvPr>
        </p:nvSpPr>
        <p:spPr/>
        <p:txBody>
          <a:bodyPr/>
          <a:lstStyle/>
          <a:p>
            <a:pPr eaLnBrk="1" hangingPunct="1">
              <a:lnSpc>
                <a:spcPct val="90000"/>
              </a:lnSpc>
              <a:defRPr/>
            </a:pPr>
            <a:r>
              <a:rPr lang="en-US" sz="2800">
                <a:ea typeface="+mn-ea"/>
                <a:cs typeface="+mn-cs"/>
              </a:rPr>
              <a:t>Citizen participation was mostly singular acts (public hearings etc.)</a:t>
            </a:r>
          </a:p>
          <a:p>
            <a:pPr eaLnBrk="1" hangingPunct="1">
              <a:lnSpc>
                <a:spcPct val="90000"/>
              </a:lnSpc>
              <a:defRPr/>
            </a:pPr>
            <a:r>
              <a:rPr lang="en-US" sz="2800">
                <a:ea typeface="+mn-ea"/>
                <a:cs typeface="+mn-cs"/>
              </a:rPr>
              <a:t>Organizational structures and types of actions limited</a:t>
            </a:r>
          </a:p>
          <a:p>
            <a:pPr eaLnBrk="1" hangingPunct="1">
              <a:lnSpc>
                <a:spcPct val="90000"/>
              </a:lnSpc>
              <a:defRPr/>
            </a:pPr>
            <a:r>
              <a:rPr lang="en-US" sz="2800">
                <a:ea typeface="+mn-ea"/>
                <a:cs typeface="+mn-cs"/>
              </a:rPr>
              <a:t>Regulatory base for involvement limited</a:t>
            </a:r>
          </a:p>
          <a:p>
            <a:pPr eaLnBrk="1" hangingPunct="1">
              <a:lnSpc>
                <a:spcPct val="90000"/>
              </a:lnSpc>
              <a:defRPr/>
            </a:pPr>
            <a:r>
              <a:rPr lang="en-US" sz="2800">
                <a:ea typeface="+mn-ea"/>
                <a:cs typeface="+mn-cs"/>
              </a:rPr>
              <a:t>City run by well established civic elite and elected officials, mostly living above 200’in elevation</a:t>
            </a:r>
          </a:p>
          <a:p>
            <a:pPr eaLnBrk="1" hangingPunct="1">
              <a:lnSpc>
                <a:spcPct val="90000"/>
              </a:lnSpc>
              <a:defRPr/>
            </a:pPr>
            <a:r>
              <a:rPr lang="en-US" sz="2800">
                <a:ea typeface="+mn-ea"/>
                <a:cs typeface="+mn-cs"/>
              </a:rPr>
              <a:t>Dominate form: Women’s Clubs, 600, 18,000 members (1 out of 10 women)</a:t>
            </a:r>
          </a:p>
          <a:p>
            <a:pPr eaLnBrk="1" hangingPunct="1">
              <a:lnSpc>
                <a:spcPct val="90000"/>
              </a:lnSpc>
              <a:defRPr/>
            </a:pPr>
            <a:endParaRPr lang="en-US" sz="2800">
              <a:ea typeface="+mn-ea"/>
              <a:cs typeface="+mn-cs"/>
            </a:endParaRPr>
          </a:p>
          <a:p>
            <a:pPr eaLnBrk="1" hangingPunct="1">
              <a:lnSpc>
                <a:spcPct val="90000"/>
              </a:lnSpc>
              <a:defRPr/>
            </a:pPr>
            <a:endParaRPr lang="en-US" sz="280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4546" name="Rectangle 1026"/>
          <p:cNvSpPr>
            <a:spLocks noGrp="1" noChangeArrowheads="1"/>
          </p:cNvSpPr>
          <p:nvPr>
            <p:ph type="title"/>
          </p:nvPr>
        </p:nvSpPr>
        <p:spPr/>
        <p:txBody>
          <a:bodyPr/>
          <a:lstStyle/>
          <a:p>
            <a:r>
              <a:rPr lang="en-US" dirty="0"/>
              <a:t>Outdoor classroom</a:t>
            </a:r>
          </a:p>
        </p:txBody>
      </p:sp>
      <p:pic>
        <p:nvPicPr>
          <p:cNvPr id="1004547" name="Picture 1027" descr="FarmTeachMoment"/>
          <p:cNvPicPr>
            <a:picLocks noGrp="1" noChangeAspect="1" noChangeArrowheads="1"/>
          </p:cNvPicPr>
          <p:nvPr>
            <p:ph idx="1"/>
          </p:nvPr>
        </p:nvPicPr>
        <p:blipFill>
          <a:blip r:embed="rId3"/>
          <a:srcRect/>
          <a:stretch>
            <a:fillRect/>
          </a:stretch>
        </p:blipFill>
        <p:spPr>
          <a:xfrm>
            <a:off x="990600" y="1219200"/>
            <a:ext cx="7086600" cy="5316538"/>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defRPr/>
            </a:pPr>
            <a:r>
              <a:rPr lang="en-US">
                <a:ea typeface="+mj-ea"/>
                <a:cs typeface="+mj-cs"/>
              </a:rPr>
              <a:t>Civic Actions in Traditional Civic Life Period</a:t>
            </a:r>
          </a:p>
        </p:txBody>
      </p:sp>
      <p:sp>
        <p:nvSpPr>
          <p:cNvPr id="24579" name="Rectangle 3"/>
          <p:cNvSpPr>
            <a:spLocks noGrp="1" noChangeArrowheads="1"/>
          </p:cNvSpPr>
          <p:nvPr>
            <p:ph type="body" idx="1"/>
          </p:nvPr>
        </p:nvSpPr>
        <p:spPr/>
        <p:txBody>
          <a:bodyPr/>
          <a:lstStyle/>
          <a:p>
            <a:pPr eaLnBrk="1" hangingPunct="1"/>
            <a:r>
              <a:rPr lang="en-US">
                <a:effectLst/>
                <a:latin typeface="Palatino" charset="0"/>
              </a:rPr>
              <a:t>1961 several neatly dressed women, members of the Portland Garden Club, formed the Beauty Brigade and “marched” on city hall to oppose auto ramps coming off of two bridges in downtown Portland.</a:t>
            </a:r>
          </a:p>
          <a:p>
            <a:pPr eaLnBrk="1" hangingPunct="1"/>
            <a:endParaRPr lang="en-US">
              <a:effectLst/>
              <a:latin typeface="Times"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Terry Shrunk, Last of the Old Guard Mayors </a:t>
            </a:r>
            <a:r>
              <a:rPr lang="en-US" sz="3200" dirty="0" smtClean="0"/>
              <a:t>(1957—1973)</a:t>
            </a:r>
            <a:endParaRPr lang="en-US" sz="3200" dirty="0"/>
          </a:p>
        </p:txBody>
      </p:sp>
      <p:pic>
        <p:nvPicPr>
          <p:cNvPr id="8" name="Content Placeholder 7" descr="images.jpeg"/>
          <p:cNvPicPr>
            <a:picLocks noGrp="1" noChangeAspect="1"/>
          </p:cNvPicPr>
          <p:nvPr>
            <p:ph idx="1"/>
          </p:nvPr>
        </p:nvPicPr>
        <p:blipFill>
          <a:blip r:embed="rId2"/>
          <a:srcRect l="-65465" r="-65465"/>
          <a:stretch>
            <a:fillRect/>
          </a:stretch>
        </p:blipFill>
        <p:spPr>
          <a:xfrm>
            <a:off x="-1600200" y="1600200"/>
            <a:ext cx="8229600" cy="4530725"/>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pPr eaLnBrk="1" hangingPunct="1">
              <a:defRPr/>
            </a:pPr>
            <a:r>
              <a:rPr lang="en-US">
                <a:ea typeface="+mj-ea"/>
                <a:cs typeface="+mj-cs"/>
              </a:rPr>
              <a:t>Context of Civic Reconstruction in Portland</a:t>
            </a:r>
          </a:p>
        </p:txBody>
      </p:sp>
      <p:sp>
        <p:nvSpPr>
          <p:cNvPr id="457731" name="Rectangle 3"/>
          <p:cNvSpPr>
            <a:spLocks noGrp="1" noChangeArrowheads="1"/>
          </p:cNvSpPr>
          <p:nvPr>
            <p:ph type="body" idx="1"/>
          </p:nvPr>
        </p:nvSpPr>
        <p:spPr/>
        <p:txBody>
          <a:bodyPr/>
          <a:lstStyle/>
          <a:p>
            <a:pPr eaLnBrk="1" hangingPunct="1">
              <a:defRPr/>
            </a:pPr>
            <a:r>
              <a:rPr lang="en-US">
                <a:ea typeface="+mn-ea"/>
                <a:cs typeface="+mn-cs"/>
              </a:rPr>
              <a:t>Cities burning</a:t>
            </a:r>
          </a:p>
          <a:p>
            <a:pPr eaLnBrk="1" hangingPunct="1">
              <a:defRPr/>
            </a:pPr>
            <a:r>
              <a:rPr lang="en-US">
                <a:ea typeface="+mn-ea"/>
                <a:cs typeface="+mn-cs"/>
              </a:rPr>
              <a:t>Growing opposition to Vietnam war</a:t>
            </a:r>
          </a:p>
          <a:p>
            <a:pPr eaLnBrk="1" hangingPunct="1">
              <a:defRPr/>
            </a:pPr>
            <a:r>
              <a:rPr lang="en-US">
                <a:ea typeface="+mn-ea"/>
                <a:cs typeface="+mn-cs"/>
              </a:rPr>
              <a:t>Dropped out and tuned in Youth</a:t>
            </a:r>
          </a:p>
          <a:p>
            <a:pPr eaLnBrk="1" hangingPunct="1">
              <a:defRPr/>
            </a:pPr>
            <a:r>
              <a:rPr lang="en-US">
                <a:ea typeface="+mn-ea"/>
                <a:cs typeface="+mn-cs"/>
              </a:rPr>
              <a:t>Civil Rights</a:t>
            </a:r>
          </a:p>
          <a:p>
            <a:pPr eaLnBrk="1" hangingPunct="1">
              <a:defRPr/>
            </a:pPr>
            <a:r>
              <a:rPr lang="en-US">
                <a:ea typeface="+mn-ea"/>
                <a:cs typeface="+mn-cs"/>
              </a:rPr>
              <a:t>Women’s Movement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Civic Reconstruction</a:t>
            </a:r>
            <a:endParaRPr lang="en-US" dirty="0">
              <a:solidFill>
                <a:srgbClr val="FFFFFF"/>
              </a:solidFill>
            </a:endParaRPr>
          </a:p>
        </p:txBody>
      </p:sp>
      <p:sp>
        <p:nvSpPr>
          <p:cNvPr id="3" name="Content Placeholder 2"/>
          <p:cNvSpPr>
            <a:spLocks noGrp="1"/>
          </p:cNvSpPr>
          <p:nvPr>
            <p:ph idx="1"/>
          </p:nvPr>
        </p:nvSpPr>
        <p:spPr/>
        <p:txBody>
          <a:bodyPr/>
          <a:lstStyle/>
          <a:p>
            <a:pPr eaLnBrk="1" hangingPunct="1">
              <a:defRPr/>
            </a:pPr>
            <a:r>
              <a:rPr lang="en-US" dirty="0" smtClean="0"/>
              <a:t>Complete turn over of civic organizations</a:t>
            </a:r>
          </a:p>
          <a:p>
            <a:pPr eaLnBrk="1" hangingPunct="1">
              <a:defRPr/>
            </a:pPr>
            <a:r>
              <a:rPr lang="en-US" dirty="0" smtClean="0"/>
              <a:t>New symbiotic citizen-government relation</a:t>
            </a:r>
          </a:p>
          <a:p>
            <a:pPr eaLnBrk="1" hangingPunct="1">
              <a:defRPr/>
            </a:pPr>
            <a:r>
              <a:rPr lang="en-US" dirty="0" smtClean="0"/>
              <a:t>New civic actions and practices</a:t>
            </a:r>
          </a:p>
          <a:p>
            <a:pPr eaLnBrk="1" hangingPunct="1">
              <a:defRPr/>
            </a:pPr>
            <a:r>
              <a:rPr lang="en-US" dirty="0" smtClean="0"/>
              <a:t>Civic elite loose power</a:t>
            </a:r>
          </a:p>
          <a:p>
            <a:pPr>
              <a:buNone/>
            </a:pP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sz="3200"/>
              <a:t>When looked at from an ecological point of view, organizations come and go</a:t>
            </a:r>
            <a:endParaRPr lang="en-US"/>
          </a:p>
        </p:txBody>
      </p:sp>
      <p:sp>
        <p:nvSpPr>
          <p:cNvPr id="402435" name="Rectangle 3"/>
          <p:cNvSpPr>
            <a:spLocks noGrp="1" noChangeArrowheads="1"/>
          </p:cNvSpPr>
          <p:nvPr>
            <p:ph type="body" idx="1"/>
          </p:nvPr>
        </p:nvSpPr>
        <p:spPr/>
        <p:txBody>
          <a:bodyPr/>
          <a:lstStyle/>
          <a:p>
            <a:r>
              <a:rPr lang="en-US" sz="2400"/>
              <a:t>Almost three quarters of the environmental and sustainability groups existent today are less than ten years old, and almost half of those are less than five years old</a:t>
            </a:r>
          </a:p>
          <a:p>
            <a:r>
              <a:rPr lang="en-US" sz="2400"/>
              <a:t>While this might seem like a fragile institutional state, keep in mind that less than 20% of all civic organizations in Portland in existence in 1960 still exist today. </a:t>
            </a:r>
          </a:p>
          <a:p>
            <a:r>
              <a:rPr lang="en-US" sz="2400"/>
              <a:t>Niches are filled or disappear as social enterprises are “failures,” or goals of activists achieved or institutionalized</a:t>
            </a:r>
          </a:p>
          <a:p>
            <a:r>
              <a:rPr lang="en-US" sz="2400"/>
              <a:t>Alternative Transportation program and JCWC examples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z="2800" dirty="0">
                <a:solidFill>
                  <a:schemeClr val="tx1"/>
                </a:solidFill>
                <a:effectLst/>
                <a:latin typeface="Times" charset="0"/>
                <a:ea typeface="Times" charset="0"/>
                <a:cs typeface="Times" charset="0"/>
              </a:rPr>
              <a:t>Estimated Number of Citizens on All Civic Bodies Per 1,000 Population</a:t>
            </a:r>
            <a:endParaRPr lang="en-US" sz="2800" dirty="0">
              <a:solidFill>
                <a:srgbClr val="000000"/>
              </a:solidFill>
              <a:effectLst/>
              <a:latin typeface="Times" charset="0"/>
              <a:ea typeface="Times" charset="0"/>
              <a:cs typeface="Times" charset="0"/>
            </a:endParaRPr>
          </a:p>
        </p:txBody>
      </p:sp>
      <p:graphicFrame>
        <p:nvGraphicFramePr>
          <p:cNvPr id="25602" name="Object 2"/>
          <p:cNvGraphicFramePr>
            <a:graphicFrameLocks noChangeAspect="1"/>
          </p:cNvGraphicFramePr>
          <p:nvPr>
            <p:ph type="body" idx="1"/>
          </p:nvPr>
        </p:nvGraphicFramePr>
        <p:xfrm>
          <a:off x="457200" y="3332163"/>
          <a:ext cx="8229600" cy="1065212"/>
        </p:xfrm>
        <a:graphic>
          <a:graphicData uri="http://schemas.openxmlformats.org/presentationml/2006/ole">
            <p:oleObj spid="_x0000_s1469442" name="Document" r:id="rId3" imgW="5385816" imgH="697992" progId="Word.Document.8">
              <p:embed/>
            </p:oleObj>
          </a:graphicData>
        </a:graphic>
      </p:graphicFrame>
      <p:cxnSp>
        <p:nvCxnSpPr>
          <p:cNvPr id="9" name="Straight Connector 8"/>
          <p:cNvCxnSpPr/>
          <p:nvPr/>
        </p:nvCxnSpPr>
        <p:spPr bwMode="auto">
          <a:xfrm>
            <a:off x="4267200" y="4419600"/>
            <a:ext cx="2971800" cy="15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0" name="TextBox 9"/>
          <p:cNvSpPr txBox="1"/>
          <p:nvPr/>
        </p:nvSpPr>
        <p:spPr>
          <a:xfrm>
            <a:off x="4267200" y="4495800"/>
            <a:ext cx="2840792" cy="646331"/>
          </a:xfrm>
          <a:prstGeom prst="rect">
            <a:avLst/>
          </a:prstGeom>
          <a:noFill/>
        </p:spPr>
        <p:txBody>
          <a:bodyPr wrap="none" rtlCol="0">
            <a:spAutoFit/>
          </a:bodyPr>
          <a:lstStyle/>
          <a:p>
            <a:r>
              <a:rPr lang="en-US" dirty="0" smtClean="0"/>
              <a:t>Activists and their agenda</a:t>
            </a:r>
          </a:p>
          <a:p>
            <a:r>
              <a:rPr lang="en-US" dirty="0" smtClean="0"/>
              <a:t>Incorporated into civic life</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Civic Reconstruction—</a:t>
            </a:r>
            <a:r>
              <a:rPr lang="en-US" sz="2800" dirty="0" smtClean="0">
                <a:solidFill>
                  <a:schemeClr val="tx1"/>
                </a:solidFill>
              </a:rPr>
              <a:t>Some Innovations</a:t>
            </a:r>
            <a:endParaRPr lang="en-US" sz="2800" dirty="0">
              <a:solidFill>
                <a:schemeClr val="tx1"/>
              </a:solidFill>
            </a:endParaRPr>
          </a:p>
        </p:txBody>
      </p:sp>
      <p:sp>
        <p:nvSpPr>
          <p:cNvPr id="3" name="Content Placeholder 2"/>
          <p:cNvSpPr>
            <a:spLocks noGrp="1"/>
          </p:cNvSpPr>
          <p:nvPr>
            <p:ph idx="1"/>
          </p:nvPr>
        </p:nvSpPr>
        <p:spPr/>
        <p:txBody>
          <a:bodyPr/>
          <a:lstStyle/>
          <a:p>
            <a:r>
              <a:rPr lang="en-US" dirty="0" smtClean="0"/>
              <a:t>1970-1971: PSU Bike Lobby, 1% for bikes</a:t>
            </a:r>
          </a:p>
          <a:p>
            <a:r>
              <a:rPr lang="en-US" dirty="0" smtClean="0"/>
              <a:t>1973: Oregon Land Use System</a:t>
            </a:r>
          </a:p>
          <a:p>
            <a:r>
              <a:rPr lang="en-US" dirty="0" smtClean="0"/>
              <a:t>1973: Sustainable (multi-issue and discipline) Communities, Rain.  Others.</a:t>
            </a:r>
          </a:p>
          <a:p>
            <a:r>
              <a:rPr lang="en-US" dirty="0" smtClean="0"/>
              <a:t>1972: Portland Recycling Team</a:t>
            </a:r>
          </a:p>
          <a:p>
            <a:r>
              <a:rPr lang="en-US" dirty="0" smtClean="0"/>
              <a:t>1974:Natural Foods Movement, </a:t>
            </a:r>
            <a:r>
              <a:rPr lang="en-US" dirty="0" err="1" smtClean="0"/>
              <a:t>Tilth</a:t>
            </a:r>
            <a:r>
              <a:rPr lang="en-US" dirty="0" smtClean="0"/>
              <a:t> conference.</a:t>
            </a:r>
          </a:p>
          <a:p>
            <a:r>
              <a:rPr lang="en-US" dirty="0" smtClean="0"/>
              <a:t>1974: Portland Neighborhood Democracy</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New Guard, Mayor Goldschmidt and President Carter</a:t>
            </a:r>
            <a:endParaRPr lang="en-US" sz="3600" dirty="0"/>
          </a:p>
        </p:txBody>
      </p:sp>
      <p:pic>
        <p:nvPicPr>
          <p:cNvPr id="4" name="Content Placeholder 3" descr="GoldCarter.jpeg"/>
          <p:cNvPicPr>
            <a:picLocks noGrp="1" noChangeAspect="1"/>
          </p:cNvPicPr>
          <p:nvPr>
            <p:ph idx="1"/>
          </p:nvPr>
        </p:nvPicPr>
        <p:blipFill>
          <a:blip r:embed="rId2"/>
          <a:srcRect l="-22079" r="-22079"/>
          <a:stretch>
            <a:fillRect/>
          </a:stretch>
        </p:blipFill>
        <p:spPr>
          <a:xfrm>
            <a:off x="-914400" y="1447800"/>
            <a:ext cx="8229600" cy="4530725"/>
          </a:xfrm>
        </p:spPr>
      </p:pic>
      <p:sp>
        <p:nvSpPr>
          <p:cNvPr id="5" name="TextBox 4"/>
          <p:cNvSpPr txBox="1"/>
          <p:nvPr/>
        </p:nvSpPr>
        <p:spPr>
          <a:xfrm>
            <a:off x="6248400" y="1600200"/>
            <a:ext cx="2437019" cy="2031325"/>
          </a:xfrm>
          <a:prstGeom prst="rect">
            <a:avLst/>
          </a:prstGeom>
          <a:noFill/>
        </p:spPr>
        <p:txBody>
          <a:bodyPr wrap="square" rtlCol="0">
            <a:spAutoFit/>
          </a:bodyPr>
          <a:lstStyle/>
          <a:p>
            <a:pPr algn="l"/>
            <a:r>
              <a:rPr lang="en-US" dirty="0" smtClean="0"/>
              <a:t>At </a:t>
            </a:r>
            <a:r>
              <a:rPr lang="en-US" dirty="0" smtClean="0"/>
              <a:t>his </a:t>
            </a:r>
            <a:r>
              <a:rPr lang="en-US" dirty="0" smtClean="0"/>
              <a:t>inauguration party an old guard member entered</a:t>
            </a:r>
          </a:p>
          <a:p>
            <a:pPr algn="l"/>
            <a:r>
              <a:rPr lang="en-US" dirty="0" smtClean="0"/>
              <a:t>Neil’s house and exclaimed, “oh my</a:t>
            </a:r>
          </a:p>
          <a:p>
            <a:pPr algn="l"/>
            <a:r>
              <a:rPr lang="en-US" dirty="0" smtClean="0"/>
              <a:t>God our city has been taken Over by hippies</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n>
                  <a:solidFill>
                    <a:schemeClr val="accent4">
                      <a:lumMod val="10000"/>
                    </a:schemeClr>
                  </a:solidFill>
                </a:ln>
              </a:rPr>
              <a:t>Origins of Neighborhood System</a:t>
            </a:r>
            <a:endParaRPr lang="en-US" sz="3600" dirty="0">
              <a:ln>
                <a:solidFill>
                  <a:schemeClr val="accent4">
                    <a:lumMod val="10000"/>
                  </a:schemeClr>
                </a:solidFill>
              </a:ln>
            </a:endParaRPr>
          </a:p>
        </p:txBody>
      </p:sp>
      <p:pic>
        <p:nvPicPr>
          <p:cNvPr id="4" name="Content Placeholder 3" descr="color_coalitions.pdf"/>
          <p:cNvPicPr>
            <a:picLocks noGrp="1" noChangeAspect="1"/>
          </p:cNvPicPr>
          <p:nvPr>
            <p:ph idx="1"/>
          </p:nvPr>
        </p:nvPicPr>
        <mc:AlternateContent>
          <mc:Choice xmlns:ma="http://schemas.microsoft.com/office/mac/drawingml/2008/main" Requires="ma">
            <p:blipFill>
              <a:blip r:embed="rId2"/>
              <a:srcRect l="-19196" r="-19196"/>
              <a:stretch>
                <a:fillRect/>
              </a:stretch>
            </p:blipFill>
          </mc:Choice>
          <mc:Fallback>
            <p:blipFill>
              <a:blip r:embed="rId3"/>
              <a:srcRect l="-19196" r="-19196"/>
              <a:stretch>
                <a:fillRect/>
              </a:stretch>
            </p:blipFill>
          </mc:Fallback>
        </mc:AlternateContent>
        <p:spPr>
          <a:xfrm>
            <a:off x="457200" y="1600200"/>
            <a:ext cx="9550258" cy="5257800"/>
          </a:xfrm>
        </p:spPr>
      </p:pic>
      <p:cxnSp>
        <p:nvCxnSpPr>
          <p:cNvPr id="6" name="Straight Arrow Connector 5"/>
          <p:cNvCxnSpPr/>
          <p:nvPr/>
        </p:nvCxnSpPr>
        <p:spPr bwMode="auto">
          <a:xfrm rot="5400000" flipH="1" flipV="1">
            <a:off x="5334000" y="3200400"/>
            <a:ext cx="2057400" cy="1447800"/>
          </a:xfrm>
          <a:prstGeom prst="straightConnector1">
            <a:avLst/>
          </a:prstGeom>
          <a:solidFill>
            <a:schemeClr val="accent1"/>
          </a:solidFill>
          <a:ln w="9525" cap="flat" cmpd="sng" algn="ctr">
            <a:solidFill>
              <a:srgbClr val="061122"/>
            </a:solidFill>
            <a:prstDash val="solid"/>
            <a:round/>
            <a:headEnd type="none" w="med" len="med"/>
            <a:tailEnd type="arrow"/>
          </a:ln>
          <a:effectLst/>
        </p:spPr>
      </p:cxnSp>
      <p:cxnSp>
        <p:nvCxnSpPr>
          <p:cNvPr id="8" name="Straight Arrow Connector 7"/>
          <p:cNvCxnSpPr/>
          <p:nvPr/>
        </p:nvCxnSpPr>
        <p:spPr bwMode="auto">
          <a:xfrm rot="10800000">
            <a:off x="1295400" y="4191000"/>
            <a:ext cx="3810000" cy="990600"/>
          </a:xfrm>
          <a:prstGeom prst="straightConnector1">
            <a:avLst/>
          </a:prstGeom>
          <a:solidFill>
            <a:schemeClr val="accent1"/>
          </a:solidFill>
          <a:ln w="9525" cap="flat" cmpd="sng" algn="ctr">
            <a:solidFill>
              <a:schemeClr val="accent5">
                <a:lumMod val="10000"/>
              </a:schemeClr>
            </a:solidFill>
            <a:prstDash val="solid"/>
            <a:round/>
            <a:headEnd type="none" w="med" len="med"/>
            <a:tailEnd type="arrow"/>
          </a:ln>
          <a:effectLst/>
        </p:spPr>
      </p:cxnSp>
      <p:cxnSp>
        <p:nvCxnSpPr>
          <p:cNvPr id="10" name="Straight Arrow Connector 9"/>
          <p:cNvCxnSpPr/>
          <p:nvPr/>
        </p:nvCxnSpPr>
        <p:spPr bwMode="auto">
          <a:xfrm rot="10800000">
            <a:off x="1219200" y="2286000"/>
            <a:ext cx="4343400" cy="17526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cxnSp>
        <p:nvCxnSpPr>
          <p:cNvPr id="12" name="Straight Arrow Connector 11"/>
          <p:cNvCxnSpPr/>
          <p:nvPr/>
        </p:nvCxnSpPr>
        <p:spPr bwMode="auto">
          <a:xfrm rot="10800000">
            <a:off x="1295400" y="2286000"/>
            <a:ext cx="4343400" cy="26670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cxnSp>
        <p:nvCxnSpPr>
          <p:cNvPr id="14" name="Straight Arrow Connector 13"/>
          <p:cNvCxnSpPr/>
          <p:nvPr/>
        </p:nvCxnSpPr>
        <p:spPr bwMode="auto">
          <a:xfrm rot="10800000">
            <a:off x="609600" y="2971800"/>
            <a:ext cx="4343400" cy="17526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sp>
        <p:nvSpPr>
          <p:cNvPr id="15" name="TextBox 14"/>
          <p:cNvSpPr txBox="1"/>
          <p:nvPr/>
        </p:nvSpPr>
        <p:spPr>
          <a:xfrm>
            <a:off x="7239000" y="2895600"/>
            <a:ext cx="1659429" cy="307777"/>
          </a:xfrm>
          <a:prstGeom prst="rect">
            <a:avLst/>
          </a:prstGeom>
          <a:noFill/>
        </p:spPr>
        <p:txBody>
          <a:bodyPr wrap="none" rtlCol="0">
            <a:spAutoFit/>
          </a:bodyPr>
          <a:lstStyle/>
          <a:p>
            <a:r>
              <a:rPr lang="en-US" sz="1400" dirty="0" smtClean="0"/>
              <a:t>Mt. Hood Freeway</a:t>
            </a:r>
            <a:endParaRPr lang="en-US" sz="1400" dirty="0"/>
          </a:p>
        </p:txBody>
      </p:sp>
      <p:sp>
        <p:nvSpPr>
          <p:cNvPr id="16" name="TextBox 15"/>
          <p:cNvSpPr txBox="1"/>
          <p:nvPr/>
        </p:nvSpPr>
        <p:spPr>
          <a:xfrm>
            <a:off x="533400" y="1828800"/>
            <a:ext cx="1428596" cy="307777"/>
          </a:xfrm>
          <a:prstGeom prst="rect">
            <a:avLst/>
          </a:prstGeom>
          <a:noFill/>
        </p:spPr>
        <p:txBody>
          <a:bodyPr wrap="none" rtlCol="0">
            <a:spAutoFit/>
          </a:bodyPr>
          <a:lstStyle/>
          <a:p>
            <a:r>
              <a:rPr lang="en-US" sz="1400" dirty="0" smtClean="0"/>
              <a:t>War on Poverty</a:t>
            </a:r>
            <a:endParaRPr lang="en-US" sz="1400" dirty="0"/>
          </a:p>
        </p:txBody>
      </p:sp>
      <p:sp>
        <p:nvSpPr>
          <p:cNvPr id="17" name="TextBox 16"/>
          <p:cNvSpPr txBox="1"/>
          <p:nvPr/>
        </p:nvSpPr>
        <p:spPr>
          <a:xfrm>
            <a:off x="228600" y="3429000"/>
            <a:ext cx="1721858" cy="307777"/>
          </a:xfrm>
          <a:prstGeom prst="rect">
            <a:avLst/>
          </a:prstGeom>
          <a:noFill/>
        </p:spPr>
        <p:txBody>
          <a:bodyPr wrap="none" rtlCol="0">
            <a:spAutoFit/>
          </a:bodyPr>
          <a:lstStyle/>
          <a:p>
            <a:r>
              <a:rPr lang="en-US" sz="1400" dirty="0" smtClean="0"/>
              <a:t>Neighborhood Plan</a:t>
            </a:r>
            <a:endParaRPr lang="en-US" sz="1400" dirty="0"/>
          </a:p>
        </p:txBody>
      </p:sp>
      <p:sp>
        <p:nvSpPr>
          <p:cNvPr id="18" name="TextBox 17"/>
          <p:cNvSpPr txBox="1"/>
          <p:nvPr/>
        </p:nvSpPr>
        <p:spPr>
          <a:xfrm>
            <a:off x="228600" y="4419600"/>
            <a:ext cx="1422134" cy="523220"/>
          </a:xfrm>
          <a:prstGeom prst="rect">
            <a:avLst/>
          </a:prstGeom>
          <a:noFill/>
        </p:spPr>
        <p:txBody>
          <a:bodyPr wrap="none" rtlCol="0">
            <a:spAutoFit/>
          </a:bodyPr>
          <a:lstStyle/>
          <a:p>
            <a:r>
              <a:rPr lang="en-US" sz="1400" dirty="0" smtClean="0"/>
              <a:t>Urban Renewal</a:t>
            </a:r>
          </a:p>
          <a:p>
            <a:r>
              <a:rPr lang="en-US" sz="1400" dirty="0" smtClean="0"/>
              <a:t>Review</a:t>
            </a:r>
            <a:endParaRPr lang="en-US" sz="1400" dirty="0"/>
          </a:p>
        </p:txBody>
      </p:sp>
      <p:cxnSp>
        <p:nvCxnSpPr>
          <p:cNvPr id="19" name="Straight Arrow Connector 18"/>
          <p:cNvCxnSpPr/>
          <p:nvPr/>
        </p:nvCxnSpPr>
        <p:spPr bwMode="auto">
          <a:xfrm rot="16200000" flipV="1">
            <a:off x="3276600" y="2590800"/>
            <a:ext cx="2819400" cy="9906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sp>
        <p:nvSpPr>
          <p:cNvPr id="20" name="TextBox 19"/>
          <p:cNvSpPr txBox="1"/>
          <p:nvPr/>
        </p:nvSpPr>
        <p:spPr>
          <a:xfrm>
            <a:off x="3733800" y="1295400"/>
            <a:ext cx="1202272" cy="307777"/>
          </a:xfrm>
          <a:prstGeom prst="rect">
            <a:avLst/>
          </a:prstGeom>
          <a:noFill/>
        </p:spPr>
        <p:txBody>
          <a:bodyPr wrap="none" rtlCol="0">
            <a:spAutoFit/>
          </a:bodyPr>
          <a:lstStyle/>
          <a:p>
            <a:r>
              <a:rPr lang="en-US" sz="1400" dirty="0" smtClean="0">
                <a:solidFill>
                  <a:schemeClr val="tx1">
                    <a:lumMod val="95000"/>
                  </a:schemeClr>
                </a:solidFill>
              </a:rPr>
              <a:t>Harbor Drive</a:t>
            </a:r>
            <a:endParaRPr lang="en-US" sz="1400"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defRPr/>
            </a:pPr>
            <a:r>
              <a:rPr lang="en-US">
                <a:ea typeface="+mj-ea"/>
                <a:cs typeface="+mj-cs"/>
              </a:rPr>
              <a:t>Lack of Civic Structure</a:t>
            </a:r>
          </a:p>
        </p:txBody>
      </p:sp>
      <p:sp>
        <p:nvSpPr>
          <p:cNvPr id="25603" name="Rectangle 3"/>
          <p:cNvSpPr>
            <a:spLocks noGrp="1" noChangeArrowheads="1"/>
          </p:cNvSpPr>
          <p:nvPr>
            <p:ph type="body" idx="1"/>
          </p:nvPr>
        </p:nvSpPr>
        <p:spPr/>
        <p:txBody>
          <a:bodyPr/>
          <a:lstStyle/>
          <a:p>
            <a:pPr eaLnBrk="1" hangingPunct="1">
              <a:lnSpc>
                <a:spcPct val="90000"/>
              </a:lnSpc>
            </a:pPr>
            <a:r>
              <a:rPr lang="en-US">
                <a:effectLst/>
                <a:latin typeface="Palatino" charset="0"/>
              </a:rPr>
              <a:t>“Minnesota Freeway Property Harmoniously Acquired” </a:t>
            </a:r>
            <a:r>
              <a:rPr lang="en-US" sz="2000">
                <a:effectLst/>
                <a:latin typeface="Palatino" charset="0"/>
              </a:rPr>
              <a:t>(Oregon Journal, 7-2-61)</a:t>
            </a:r>
          </a:p>
          <a:p>
            <a:pPr eaLnBrk="1" hangingPunct="1">
              <a:lnSpc>
                <a:spcPct val="90000"/>
              </a:lnSpc>
            </a:pPr>
            <a:r>
              <a:rPr lang="en-US">
                <a:effectLst/>
                <a:latin typeface="Palatino" charset="0"/>
              </a:rPr>
              <a:t>The Willamette Heights Protective Association was formed in the early 1960s to oppose a highway The association was able to bring out 200 people to meetings, even though the highway project only directly affected 50 homes.</a:t>
            </a:r>
          </a:p>
          <a:p>
            <a:pPr eaLnBrk="1" hangingPunct="1">
              <a:lnSpc>
                <a:spcPct val="90000"/>
              </a:lnSpc>
            </a:pPr>
            <a:r>
              <a:rPr lang="en-US">
                <a:effectLst/>
                <a:latin typeface="Palatino" charset="0"/>
              </a:rPr>
              <a:t>Later, Lents and I 205</a:t>
            </a:r>
            <a:endParaRPr lang="en-US" sz="2000">
              <a:effectLst/>
              <a:latin typeface="Palatino"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Learning about Indigenous uses of Plants</a:t>
            </a:r>
            <a:endParaRPr lang="en-US" dirty="0"/>
          </a:p>
        </p:txBody>
      </p:sp>
      <p:pic>
        <p:nvPicPr>
          <p:cNvPr id="4" name="Content Placeholder 3" descr="studentinForest.jpg"/>
          <p:cNvPicPr>
            <a:picLocks noGrp="1" noChangeAspect="1"/>
          </p:cNvPicPr>
          <p:nvPr>
            <p:ph idx="1"/>
          </p:nvPr>
        </p:nvPicPr>
        <p:blipFill>
          <a:blip r:embed="rId2"/>
          <a:srcRect l="-18115" r="-18115"/>
          <a:stretch>
            <a:fillRect/>
          </a:stretch>
        </p:blip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Scenes of Protest</a:t>
            </a:r>
            <a:endParaRPr lang="en-US" dirty="0"/>
          </a:p>
        </p:txBody>
      </p:sp>
      <p:pic>
        <p:nvPicPr>
          <p:cNvPr id="4" name="Content Placeholder 3" descr="IMG0709_0005.jpg"/>
          <p:cNvPicPr>
            <a:picLocks noGrp="1" noChangeAspect="1"/>
          </p:cNvPicPr>
          <p:nvPr>
            <p:ph idx="1"/>
          </p:nvPr>
        </p:nvPicPr>
        <p:blipFill>
          <a:blip r:embed="rId2"/>
          <a:srcRect l="-11493" r="-11493"/>
          <a:stretch>
            <a:fillRect/>
          </a:stretch>
        </p:blipFill>
        <p:spPr>
          <a:xfrm>
            <a:off x="304800" y="1295400"/>
            <a:ext cx="4013876" cy="2209800"/>
          </a:xfrm>
        </p:spPr>
      </p:pic>
      <p:pic>
        <p:nvPicPr>
          <p:cNvPr id="5" name="Picture 4" descr="IMG0709_0013.jpg"/>
          <p:cNvPicPr>
            <a:picLocks noChangeAspect="1"/>
          </p:cNvPicPr>
          <p:nvPr/>
        </p:nvPicPr>
        <p:blipFill>
          <a:blip r:embed="rId3"/>
          <a:stretch>
            <a:fillRect/>
          </a:stretch>
        </p:blipFill>
        <p:spPr>
          <a:xfrm>
            <a:off x="6705600" y="3124200"/>
            <a:ext cx="2057400" cy="2788263"/>
          </a:xfrm>
          <a:prstGeom prst="rect">
            <a:avLst/>
          </a:prstGeom>
        </p:spPr>
      </p:pic>
      <p:pic>
        <p:nvPicPr>
          <p:cNvPr id="6" name="Picture 5" descr="IMG0709_0012.jpg"/>
          <p:cNvPicPr>
            <a:picLocks noChangeAspect="1"/>
          </p:cNvPicPr>
          <p:nvPr/>
        </p:nvPicPr>
        <p:blipFill>
          <a:blip r:embed="rId4"/>
          <a:stretch>
            <a:fillRect/>
          </a:stretch>
        </p:blipFill>
        <p:spPr>
          <a:xfrm>
            <a:off x="4267200" y="2819400"/>
            <a:ext cx="2133600" cy="3569772"/>
          </a:xfrm>
          <a:prstGeom prst="rect">
            <a:avLst/>
          </a:prstGeom>
        </p:spPr>
      </p:pic>
      <p:pic>
        <p:nvPicPr>
          <p:cNvPr id="7" name="Picture 6" descr="IMG_0008.jpg"/>
          <p:cNvPicPr>
            <a:picLocks noChangeAspect="1"/>
          </p:cNvPicPr>
          <p:nvPr/>
        </p:nvPicPr>
        <p:blipFill>
          <a:blip r:embed="rId5"/>
          <a:stretch>
            <a:fillRect/>
          </a:stretch>
        </p:blipFill>
        <p:spPr>
          <a:xfrm>
            <a:off x="685800" y="3810000"/>
            <a:ext cx="3276600" cy="2716129"/>
          </a:xfrm>
          <a:prstGeom prst="rect">
            <a:avLst/>
          </a:prstGeom>
        </p:spPr>
      </p:pic>
      <p:sp>
        <p:nvSpPr>
          <p:cNvPr id="8" name="TextBox 7"/>
          <p:cNvSpPr txBox="1"/>
          <p:nvPr/>
        </p:nvSpPr>
        <p:spPr>
          <a:xfrm>
            <a:off x="4572000" y="1371600"/>
            <a:ext cx="4114800" cy="1477328"/>
          </a:xfrm>
          <a:prstGeom prst="rect">
            <a:avLst/>
          </a:prstGeom>
          <a:noFill/>
        </p:spPr>
        <p:txBody>
          <a:bodyPr wrap="square" rtlCol="0">
            <a:spAutoFit/>
          </a:bodyPr>
          <a:lstStyle/>
          <a:p>
            <a:r>
              <a:rPr lang="en-US" dirty="0" smtClean="0"/>
              <a:t>Left to right:</a:t>
            </a:r>
          </a:p>
          <a:p>
            <a:r>
              <a:rPr lang="en-US" dirty="0" smtClean="0"/>
              <a:t>Portland State U</a:t>
            </a:r>
          </a:p>
          <a:p>
            <a:r>
              <a:rPr lang="en-US" dirty="0" smtClean="0"/>
              <a:t>First </a:t>
            </a:r>
            <a:r>
              <a:rPr lang="en-US" dirty="0" smtClean="0"/>
              <a:t>witches convention</a:t>
            </a:r>
          </a:p>
          <a:p>
            <a:r>
              <a:rPr lang="en-US" dirty="0" smtClean="0"/>
              <a:t>Left/Right Dialog</a:t>
            </a:r>
          </a:p>
          <a:p>
            <a:r>
              <a:rPr lang="en-US" dirty="0" smtClean="0"/>
              <a:t>Oh Those </a:t>
            </a:r>
            <a:r>
              <a:rPr lang="en-US" dirty="0" err="1" smtClean="0"/>
              <a:t>Reedies</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398587"/>
          </a:xfrm>
        </p:spPr>
        <p:txBody>
          <a:bodyPr/>
          <a:lstStyle/>
          <a:p>
            <a:r>
              <a:rPr lang="en-US" sz="3600" dirty="0" smtClean="0">
                <a:solidFill>
                  <a:srgbClr val="FF0000"/>
                </a:solidFill>
              </a:rPr>
              <a:t>Origins of the Portland Story </a:t>
            </a:r>
            <a:br>
              <a:rPr lang="en-US" sz="3600" dirty="0" smtClean="0">
                <a:solidFill>
                  <a:srgbClr val="FF0000"/>
                </a:solidFill>
              </a:rPr>
            </a:br>
            <a:r>
              <a:rPr lang="en-US" sz="3600" dirty="0" smtClean="0">
                <a:solidFill>
                  <a:srgbClr val="FF0000"/>
                </a:solidFill>
              </a:rPr>
              <a:t>and Civic Reconstruction</a:t>
            </a:r>
            <a:br>
              <a:rPr lang="en-US" sz="3600" dirty="0" smtClean="0">
                <a:solidFill>
                  <a:srgbClr val="FF0000"/>
                </a:solidFill>
              </a:rPr>
            </a:br>
            <a:endParaRPr lang="en-US" sz="2800" dirty="0">
              <a:solidFill>
                <a:srgbClr val="FF0000"/>
              </a:solidFill>
            </a:endParaRPr>
          </a:p>
        </p:txBody>
      </p:sp>
      <p:pic>
        <p:nvPicPr>
          <p:cNvPr id="4" name="Picture 3" descr="images-1.jpeg"/>
          <p:cNvPicPr>
            <a:picLocks noChangeAspect="1"/>
          </p:cNvPicPr>
          <p:nvPr/>
        </p:nvPicPr>
        <p:blipFill>
          <a:blip r:embed="rId2"/>
          <a:stretch>
            <a:fillRect/>
          </a:stretch>
        </p:blipFill>
        <p:spPr>
          <a:xfrm>
            <a:off x="2667000" y="1752600"/>
            <a:ext cx="3416300" cy="2374900"/>
          </a:xfrm>
          <a:prstGeom prst="rect">
            <a:avLst/>
          </a:prstGeom>
        </p:spPr>
      </p:pic>
      <p:sp>
        <p:nvSpPr>
          <p:cNvPr id="5" name="TextBox 4"/>
          <p:cNvSpPr txBox="1"/>
          <p:nvPr/>
        </p:nvSpPr>
        <p:spPr>
          <a:xfrm>
            <a:off x="762000" y="3276600"/>
            <a:ext cx="1740981" cy="830997"/>
          </a:xfrm>
          <a:prstGeom prst="rect">
            <a:avLst/>
          </a:prstGeom>
          <a:noFill/>
        </p:spPr>
        <p:txBody>
          <a:bodyPr wrap="none" rtlCol="0">
            <a:spAutoFit/>
          </a:bodyPr>
          <a:lstStyle/>
          <a:p>
            <a:r>
              <a:rPr lang="en-US" sz="2400" dirty="0" smtClean="0"/>
              <a:t>Populist</a:t>
            </a:r>
          </a:p>
          <a:p>
            <a:r>
              <a:rPr lang="en-US" sz="2400" dirty="0" smtClean="0"/>
              <a:t>Democracy</a:t>
            </a:r>
            <a:endParaRPr lang="en-US" sz="2400" dirty="0"/>
          </a:p>
        </p:txBody>
      </p:sp>
      <p:sp>
        <p:nvSpPr>
          <p:cNvPr id="6" name="TextBox 5"/>
          <p:cNvSpPr txBox="1"/>
          <p:nvPr/>
        </p:nvSpPr>
        <p:spPr>
          <a:xfrm>
            <a:off x="6233259" y="1752600"/>
            <a:ext cx="1382410" cy="830997"/>
          </a:xfrm>
          <a:prstGeom prst="rect">
            <a:avLst/>
          </a:prstGeom>
          <a:noFill/>
        </p:spPr>
        <p:txBody>
          <a:bodyPr wrap="none" rtlCol="0">
            <a:spAutoFit/>
          </a:bodyPr>
          <a:lstStyle/>
          <a:p>
            <a:r>
              <a:rPr lang="en-US" sz="2400" dirty="0" err="1" smtClean="0"/>
              <a:t>Ecotopia</a:t>
            </a:r>
            <a:endParaRPr lang="en-US" sz="2400" dirty="0" smtClean="0"/>
          </a:p>
          <a:p>
            <a:r>
              <a:rPr lang="en-US" sz="2400" dirty="0" smtClean="0"/>
              <a:t>Myth</a:t>
            </a:r>
            <a:endParaRPr lang="en-US" sz="2400" dirty="0"/>
          </a:p>
        </p:txBody>
      </p:sp>
      <p:sp>
        <p:nvSpPr>
          <p:cNvPr id="8" name="TextBox 7"/>
          <p:cNvSpPr txBox="1"/>
          <p:nvPr/>
        </p:nvSpPr>
        <p:spPr>
          <a:xfrm>
            <a:off x="3505200" y="4191000"/>
            <a:ext cx="1759015" cy="461665"/>
          </a:xfrm>
          <a:prstGeom prst="rect">
            <a:avLst/>
          </a:prstGeom>
          <a:noFill/>
        </p:spPr>
        <p:txBody>
          <a:bodyPr wrap="none" rtlCol="0">
            <a:spAutoFit/>
          </a:bodyPr>
          <a:lstStyle/>
          <a:p>
            <a:r>
              <a:rPr lang="en-US" sz="2400" dirty="0" smtClean="0">
                <a:solidFill>
                  <a:srgbClr val="FF0000"/>
                </a:solidFill>
              </a:rPr>
              <a:t>1970--1985</a:t>
            </a:r>
            <a:endParaRPr lang="en-US" sz="2400" dirty="0">
              <a:solidFill>
                <a:srgbClr val="FF0000"/>
              </a:solidFill>
            </a:endParaRPr>
          </a:p>
        </p:txBody>
      </p:sp>
      <p:pic>
        <p:nvPicPr>
          <p:cNvPr id="9" name="Picture 8" descr="protests_0004.jpg"/>
          <p:cNvPicPr>
            <a:picLocks noChangeAspect="1"/>
          </p:cNvPicPr>
          <p:nvPr/>
        </p:nvPicPr>
        <p:blipFill>
          <a:blip r:embed="rId3"/>
          <a:stretch>
            <a:fillRect/>
          </a:stretch>
        </p:blipFill>
        <p:spPr>
          <a:xfrm>
            <a:off x="609600" y="4648200"/>
            <a:ext cx="2895600" cy="1877113"/>
          </a:xfrm>
          <a:prstGeom prst="rect">
            <a:avLst/>
          </a:prstGeom>
        </p:spPr>
      </p:pic>
      <p:pic>
        <p:nvPicPr>
          <p:cNvPr id="10" name="Picture 9" descr="images.jpeg"/>
          <p:cNvPicPr>
            <a:picLocks noChangeAspect="1"/>
          </p:cNvPicPr>
          <p:nvPr/>
        </p:nvPicPr>
        <p:blipFill>
          <a:blip r:embed="rId4"/>
          <a:stretch>
            <a:fillRect/>
          </a:stretch>
        </p:blipFill>
        <p:spPr>
          <a:xfrm>
            <a:off x="6172200" y="4648200"/>
            <a:ext cx="2636837" cy="1975083"/>
          </a:xfrm>
          <a:prstGeom prst="rect">
            <a:avLst/>
          </a:prstGeom>
        </p:spPr>
      </p:pic>
      <p:cxnSp>
        <p:nvCxnSpPr>
          <p:cNvPr id="12" name="Straight Arrow Connector 11"/>
          <p:cNvCxnSpPr/>
          <p:nvPr/>
        </p:nvCxnSpPr>
        <p:spPr bwMode="auto">
          <a:xfrm>
            <a:off x="3581400" y="5486400"/>
            <a:ext cx="2438400" cy="1588"/>
          </a:xfrm>
          <a:prstGeom prst="straightConnector1">
            <a:avLst/>
          </a:prstGeom>
          <a:solidFill>
            <a:schemeClr val="accent1"/>
          </a:solidFill>
          <a:ln w="76200"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838200" y="914400"/>
          <a:ext cx="7772400" cy="5505450"/>
        </p:xfrm>
        <a:graphic>
          <a:graphicData uri="http://schemas.openxmlformats.org/presentationml/2006/ole">
            <p:oleObj spid="_x0000_s1456130" name="Worksheet" r:id="rId4" imgW="6184900" imgH="4114800" progId="Excel.Sheet.8">
              <p:embed/>
            </p:oleObj>
          </a:graphicData>
        </a:graphic>
      </p:graphicFrame>
      <p:sp>
        <p:nvSpPr>
          <p:cNvPr id="768003" name="Rectangle 3"/>
          <p:cNvSpPr>
            <a:spLocks noChangeArrowheads="1"/>
          </p:cNvSpPr>
          <p:nvPr/>
        </p:nvSpPr>
        <p:spPr bwMode="auto">
          <a:xfrm>
            <a:off x="609600" y="838200"/>
            <a:ext cx="8001000" cy="6858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defRPr/>
            </a:pPr>
            <a:r>
              <a:rPr lang="en-US" altLang="ja-JP" dirty="0">
                <a:effectLst>
                  <a:outerShdw blurRad="38100" dist="38100" dir="2700000" algn="tl">
                    <a:srgbClr val="000000"/>
                  </a:outerShdw>
                </a:effectLst>
                <a:latin typeface="Tw Cen MT" pitchFamily="-107" charset="-18"/>
                <a:ea typeface="ＭＳ Ｐゴシック" pitchFamily="-107" charset="-128"/>
                <a:cs typeface="ＭＳ Ｐゴシック" pitchFamily="-107" charset="-128"/>
              </a:rPr>
              <a:t>AVERAGE MEMBERSHIP RATE IN 32 NATIONAL CHAPTER-BASED VOLUNTARY ASSOCIATIONS 1900-1997</a:t>
            </a:r>
            <a:endParaRPr lang="en-US" altLang="ja-JP" b="1" dirty="0">
              <a:effectLst>
                <a:outerShdw blurRad="38100" dist="38100" dir="2700000" algn="tl">
                  <a:srgbClr val="000000"/>
                </a:outerShdw>
              </a:effectLst>
              <a:latin typeface="Tw Cen MT" pitchFamily="-107" charset="-18"/>
              <a:ea typeface="ＭＳ Ｐゴシック" pitchFamily="-107" charset="-128"/>
              <a:cs typeface="ＭＳ Ｐゴシック" pitchFamily="-107" charset="-128"/>
            </a:endParaRPr>
          </a:p>
        </p:txBody>
      </p:sp>
      <p:sp>
        <p:nvSpPr>
          <p:cNvPr id="43012" name="Text Box 4"/>
          <p:cNvSpPr txBox="1">
            <a:spLocks noChangeArrowheads="1"/>
          </p:cNvSpPr>
          <p:nvPr/>
        </p:nvSpPr>
        <p:spPr bwMode="auto">
          <a:xfrm>
            <a:off x="609600" y="2133600"/>
            <a:ext cx="1066800" cy="1466850"/>
          </a:xfrm>
          <a:prstGeom prst="rect">
            <a:avLst/>
          </a:prstGeom>
          <a:noFill/>
          <a:ln w="0">
            <a:noFill/>
            <a:miter lim="800000"/>
            <a:headEnd/>
            <a:tailEnd/>
          </a:ln>
        </p:spPr>
        <p:txBody>
          <a:bodyPr lIns="0" tIns="0" rIns="0" bIns="0">
            <a:prstTxWarp prst="textNoShape">
              <a:avLst/>
            </a:prstTxWarp>
            <a:spAutoFit/>
          </a:bodyPr>
          <a:lstStyle/>
          <a:p>
            <a:pPr eaLnBrk="0" hangingPunct="0"/>
            <a:r>
              <a:rPr lang="en-US" altLang="ja-JP" sz="1600" dirty="0">
                <a:latin typeface="Tw Cen MT" pitchFamily="-110" charset="-18"/>
              </a:rPr>
              <a:t>Mean membership rate for the</a:t>
            </a:r>
          </a:p>
          <a:p>
            <a:pPr eaLnBrk="0" hangingPunct="0"/>
            <a:r>
              <a:rPr lang="en-US" altLang="ja-JP" sz="1600" dirty="0">
                <a:latin typeface="Tw Cen MT" pitchFamily="-110" charset="-18"/>
              </a:rPr>
              <a:t>20th century</a:t>
            </a:r>
          </a:p>
        </p:txBody>
      </p:sp>
      <p:sp>
        <p:nvSpPr>
          <p:cNvPr id="5" name="TextBox 4"/>
          <p:cNvSpPr txBox="1"/>
          <p:nvPr/>
        </p:nvSpPr>
        <p:spPr>
          <a:xfrm>
            <a:off x="3123849" y="304800"/>
            <a:ext cx="3857897" cy="461665"/>
          </a:xfrm>
          <a:prstGeom prst="rect">
            <a:avLst/>
          </a:prstGeom>
          <a:noFill/>
        </p:spPr>
        <p:txBody>
          <a:bodyPr wrap="none" rtlCol="0">
            <a:spAutoFit/>
          </a:bodyPr>
          <a:lstStyle/>
          <a:p>
            <a:r>
              <a:rPr lang="en-US" sz="2400" dirty="0" smtClean="0"/>
              <a:t>American Civic Life Trends</a:t>
            </a: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685800" y="609600"/>
          <a:ext cx="7924800" cy="5678488"/>
        </p:xfrm>
        <a:graphic>
          <a:graphicData uri="http://schemas.openxmlformats.org/presentationml/2006/ole">
            <p:oleObj spid="_x0000_s1458178" name="Worksheet" r:id="rId4" imgW="6184900" imgH="3771900" progId="Excel.Sheet.8">
              <p:embed/>
            </p:oleObj>
          </a:graphicData>
        </a:graphic>
      </p:graphicFrame>
      <p:sp>
        <p:nvSpPr>
          <p:cNvPr id="770051" name="Rectangle 3"/>
          <p:cNvSpPr>
            <a:spLocks noGrp="1" noChangeArrowheads="1"/>
          </p:cNvSpPr>
          <p:nvPr>
            <p:ph type="title"/>
          </p:nvPr>
        </p:nvSpPr>
        <p:spPr>
          <a:xfrm>
            <a:off x="685800" y="228600"/>
            <a:ext cx="7772400" cy="1143000"/>
          </a:xfrm>
        </p:spPr>
        <p:txBody>
          <a:bodyPr/>
          <a:lstStyle/>
          <a:p>
            <a:pPr eaLnBrk="1" hangingPunct="1">
              <a:defRPr/>
            </a:pPr>
            <a:r>
              <a:rPr lang="en-US" altLang="ja-JP" sz="2400" b="0" dirty="0">
                <a:solidFill>
                  <a:schemeClr val="tx1"/>
                </a:solidFill>
                <a:latin typeface="Tw Cen MT" pitchFamily="-107" charset="-18"/>
                <a:ea typeface="ＭＳ Ｐゴシック" pitchFamily="-107" charset="-128"/>
                <a:cs typeface="ＭＳ Ｐゴシック" pitchFamily="-107" charset="-128"/>
              </a:rPr>
              <a:t>ATTENDANCE</a:t>
            </a:r>
            <a:r>
              <a:rPr lang="en-US" altLang="ja-JP" sz="2700" b="0" dirty="0">
                <a:solidFill>
                  <a:schemeClr val="tx1"/>
                </a:solidFill>
                <a:ea typeface="ＭＳ Ｐゴシック" pitchFamily="-107" charset="-128"/>
                <a:cs typeface="ＭＳ Ｐゴシック" pitchFamily="-107" charset="-128"/>
              </a:rPr>
              <a:t> </a:t>
            </a:r>
            <a:r>
              <a:rPr lang="en-US" altLang="ja-JP" sz="2400" b="0" dirty="0">
                <a:solidFill>
                  <a:schemeClr val="tx1"/>
                </a:solidFill>
                <a:latin typeface="Tw Cen MT" pitchFamily="-107" charset="-18"/>
                <a:ea typeface="ＭＳ Ｐゴシック" pitchFamily="-107" charset="-128"/>
                <a:cs typeface="ＭＳ Ｐゴシック" pitchFamily="-107" charset="-128"/>
              </a:rPr>
              <a:t>AT PUBLIC MEETINGS </a:t>
            </a:r>
            <a:br>
              <a:rPr lang="en-US" altLang="ja-JP" sz="2400" b="0" dirty="0">
                <a:solidFill>
                  <a:schemeClr val="tx1"/>
                </a:solidFill>
                <a:latin typeface="Tw Cen MT" pitchFamily="-107" charset="-18"/>
                <a:ea typeface="ＭＳ Ｐゴシック" pitchFamily="-107" charset="-128"/>
                <a:cs typeface="ＭＳ Ｐゴシック" pitchFamily="-107" charset="-128"/>
              </a:rPr>
            </a:br>
            <a:r>
              <a:rPr lang="en-US" altLang="ja-JP" sz="2400" b="0" dirty="0">
                <a:solidFill>
                  <a:schemeClr val="tx1"/>
                </a:solidFill>
                <a:latin typeface="Tw Cen MT" pitchFamily="-107" charset="-18"/>
                <a:ea typeface="ＭＳ Ｐゴシック" pitchFamily="-107" charset="-128"/>
                <a:cs typeface="ＭＳ Ｐゴシック" pitchFamily="-107" charset="-128"/>
              </a:rPr>
              <a:t>ON LOCAL AFFAIRS COLLAPSES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066800" y="609600"/>
          <a:ext cx="8077200" cy="5791200"/>
        </p:xfrm>
        <a:graphic>
          <a:graphicData uri="http://schemas.openxmlformats.org/presentationml/2006/ole">
            <p:oleObj spid="_x0000_s1460226" name="Worksheet" r:id="rId4" imgW="6184900" imgH="4127500" progId="Excel.Sheet.8">
              <p:embed/>
            </p:oleObj>
          </a:graphicData>
        </a:graphic>
      </p:graphicFrame>
      <p:sp>
        <p:nvSpPr>
          <p:cNvPr id="776195" name="Rectangle 3"/>
          <p:cNvSpPr>
            <a:spLocks noGrp="1" noChangeArrowheads="1"/>
          </p:cNvSpPr>
          <p:nvPr>
            <p:ph type="title"/>
          </p:nvPr>
        </p:nvSpPr>
        <p:spPr>
          <a:xfrm>
            <a:off x="685800" y="0"/>
            <a:ext cx="7772400" cy="1143000"/>
          </a:xfrm>
        </p:spPr>
        <p:txBody>
          <a:bodyPr/>
          <a:lstStyle/>
          <a:p>
            <a:pPr eaLnBrk="1" hangingPunct="1">
              <a:defRPr/>
            </a:pPr>
            <a:r>
              <a:rPr lang="en-US" altLang="ja-JP" sz="2700" b="0" dirty="0">
                <a:solidFill>
                  <a:schemeClr val="tx1"/>
                </a:solidFill>
                <a:latin typeface="Tw Cen MT" pitchFamily="-107" charset="-18"/>
                <a:ea typeface="ＭＳ Ｐゴシック" pitchFamily="-107" charset="-128"/>
                <a:cs typeface="ＭＳ Ｐゴシック" pitchFamily="-107" charset="-128"/>
              </a:rPr>
              <a:t>FAMILY DINNERS BECOME </a:t>
            </a:r>
            <a:br>
              <a:rPr lang="en-US" altLang="ja-JP" sz="2700" b="0" dirty="0">
                <a:solidFill>
                  <a:schemeClr val="tx1"/>
                </a:solidFill>
                <a:latin typeface="Tw Cen MT" pitchFamily="-107" charset="-18"/>
                <a:ea typeface="ＭＳ Ｐゴシック" pitchFamily="-107" charset="-128"/>
                <a:cs typeface="ＭＳ Ｐゴシック" pitchFamily="-107" charset="-128"/>
              </a:rPr>
            </a:br>
            <a:r>
              <a:rPr lang="en-US" altLang="ja-JP" sz="2700" b="0" dirty="0">
                <a:solidFill>
                  <a:schemeClr val="tx1"/>
                </a:solidFill>
                <a:latin typeface="Tw Cen MT" pitchFamily="-107" charset="-18"/>
                <a:ea typeface="ＭＳ Ｐゴシック" pitchFamily="-107" charset="-128"/>
                <a:cs typeface="ＭＳ Ｐゴシック" pitchFamily="-107" charset="-128"/>
              </a:rPr>
              <a:t>LESS COMMON 1977-1999</a:t>
            </a:r>
          </a:p>
        </p:txBody>
      </p:sp>
      <p:sp>
        <p:nvSpPr>
          <p:cNvPr id="49156" name="Text Box 4"/>
          <p:cNvSpPr txBox="1">
            <a:spLocks noChangeArrowheads="1"/>
          </p:cNvSpPr>
          <p:nvPr/>
        </p:nvSpPr>
        <p:spPr bwMode="auto">
          <a:xfrm>
            <a:off x="152400" y="1295400"/>
            <a:ext cx="1524000" cy="2162175"/>
          </a:xfrm>
          <a:prstGeom prst="rect">
            <a:avLst/>
          </a:prstGeom>
          <a:noFill/>
          <a:ln w="9525">
            <a:noFill/>
            <a:miter lim="800000"/>
            <a:headEnd/>
            <a:tailEnd/>
          </a:ln>
        </p:spPr>
        <p:txBody>
          <a:bodyPr>
            <a:prstTxWarp prst="textNoShape">
              <a:avLst/>
            </a:prstTxWarp>
            <a:spAutoFit/>
          </a:bodyPr>
          <a:lstStyle/>
          <a:p>
            <a:pPr algn="ctr" eaLnBrk="0" hangingPunct="0"/>
            <a:r>
              <a:rPr lang="ja-JP" altLang="en-US" sz="1700">
                <a:latin typeface="Times New Roman" pitchFamily="-110" charset="0"/>
              </a:rPr>
              <a:t>“</a:t>
            </a:r>
            <a:r>
              <a:rPr lang="en-US" altLang="ja-JP" sz="1700" b="1" dirty="0"/>
              <a:t>Our whole family usually eats dinner together.”</a:t>
            </a:r>
          </a:p>
          <a:p>
            <a:pPr algn="ctr" eaLnBrk="0" hangingPunct="0"/>
            <a:r>
              <a:rPr lang="en-US" altLang="ja-JP" sz="1700" b="1" dirty="0"/>
              <a:t>(married respondents only)</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685800" y="228600"/>
            <a:ext cx="7772400" cy="1143000"/>
          </a:xfrm>
        </p:spPr>
        <p:txBody>
          <a:bodyPr/>
          <a:lstStyle/>
          <a:p>
            <a:pPr eaLnBrk="1" hangingPunct="1">
              <a:defRPr/>
            </a:pPr>
            <a:r>
              <a:rPr lang="en-US" altLang="ja-JP" sz="2400" b="0" dirty="0">
                <a:solidFill>
                  <a:schemeClr val="tx1"/>
                </a:solidFill>
                <a:latin typeface="Tw Cen MT" pitchFamily="-107" charset="-18"/>
                <a:ea typeface="ＭＳ Ｐゴシック" pitchFamily="-107" charset="-128"/>
                <a:cs typeface="ＭＳ Ｐゴシック" pitchFamily="-107" charset="-128"/>
              </a:rPr>
              <a:t>FOUR DECADES OF DWINDLING </a:t>
            </a:r>
            <a:br>
              <a:rPr lang="en-US" altLang="ja-JP" sz="2400" b="0" dirty="0">
                <a:solidFill>
                  <a:schemeClr val="tx1"/>
                </a:solidFill>
                <a:latin typeface="Tw Cen MT" pitchFamily="-107" charset="-18"/>
                <a:ea typeface="ＭＳ Ｐゴシック" pitchFamily="-107" charset="-128"/>
                <a:cs typeface="ＭＳ Ｐゴシック" pitchFamily="-107" charset="-128"/>
              </a:rPr>
            </a:br>
            <a:r>
              <a:rPr lang="en-US" altLang="ja-JP" sz="2400" b="0" dirty="0">
                <a:solidFill>
                  <a:schemeClr val="tx1"/>
                </a:solidFill>
                <a:latin typeface="Tw Cen MT" pitchFamily="-107" charset="-18"/>
                <a:ea typeface="ＭＳ Ｐゴシック" pitchFamily="-107" charset="-128"/>
                <a:cs typeface="ＭＳ Ｐゴシック" pitchFamily="-107" charset="-128"/>
              </a:rPr>
              <a:t>TRUST-ADULTS AND TEENAGERS</a:t>
            </a:r>
            <a:br>
              <a:rPr lang="en-US" altLang="ja-JP" sz="2400" b="0" dirty="0">
                <a:solidFill>
                  <a:schemeClr val="tx1"/>
                </a:solidFill>
                <a:latin typeface="Tw Cen MT" pitchFamily="-107" charset="-18"/>
                <a:ea typeface="ＭＳ Ｐゴシック" pitchFamily="-107" charset="-128"/>
                <a:cs typeface="ＭＳ Ｐゴシック" pitchFamily="-107" charset="-128"/>
              </a:rPr>
            </a:br>
            <a:r>
              <a:rPr lang="en-US" altLang="ja-JP" sz="2400" b="0" dirty="0">
                <a:solidFill>
                  <a:schemeClr val="tx1"/>
                </a:solidFill>
                <a:latin typeface="Tw Cen MT" pitchFamily="-107" charset="-18"/>
                <a:ea typeface="ＭＳ Ｐゴシック" pitchFamily="-107" charset="-128"/>
                <a:cs typeface="ＭＳ Ｐゴシック" pitchFamily="-107" charset="-128"/>
              </a:rPr>
              <a:t>1960-1999</a:t>
            </a:r>
          </a:p>
        </p:txBody>
      </p:sp>
      <p:graphicFrame>
        <p:nvGraphicFramePr>
          <p:cNvPr id="51202" name="Object 2"/>
          <p:cNvGraphicFramePr>
            <a:graphicFrameLocks noChangeAspect="1"/>
          </p:cNvGraphicFramePr>
          <p:nvPr/>
        </p:nvGraphicFramePr>
        <p:xfrm>
          <a:off x="1295400" y="838200"/>
          <a:ext cx="7696200" cy="5322888"/>
        </p:xfrm>
        <a:graphic>
          <a:graphicData uri="http://schemas.openxmlformats.org/presentationml/2006/ole">
            <p:oleObj spid="_x0000_s1462274" name="Worksheet" r:id="rId4" imgW="6197600" imgH="4127500" progId="Excel.Sheet.8">
              <p:embed/>
            </p:oleObj>
          </a:graphicData>
        </a:graphic>
      </p:graphicFrame>
      <p:sp>
        <p:nvSpPr>
          <p:cNvPr id="51204" name="Text Box 4"/>
          <p:cNvSpPr txBox="1">
            <a:spLocks noChangeArrowheads="1"/>
          </p:cNvSpPr>
          <p:nvPr/>
        </p:nvSpPr>
        <p:spPr bwMode="auto">
          <a:xfrm>
            <a:off x="152400" y="1295400"/>
            <a:ext cx="1981200" cy="2563813"/>
          </a:xfrm>
          <a:prstGeom prst="rect">
            <a:avLst/>
          </a:prstGeom>
          <a:noFill/>
          <a:ln w="9525">
            <a:noFill/>
            <a:miter lim="800000"/>
            <a:headEnd/>
            <a:tailEnd/>
          </a:ln>
        </p:spPr>
        <p:txBody>
          <a:bodyPr>
            <a:prstTxWarp prst="textNoShape">
              <a:avLst/>
            </a:prstTxWarp>
            <a:spAutoFit/>
          </a:bodyPr>
          <a:lstStyle/>
          <a:p>
            <a:pPr eaLnBrk="0" hangingPunct="0"/>
            <a:r>
              <a:rPr lang="en-US" altLang="ja-JP" sz="1800" b="1" dirty="0">
                <a:solidFill>
                  <a:schemeClr val="tx2"/>
                </a:solidFill>
              </a:rPr>
              <a:t>Percent </a:t>
            </a:r>
          </a:p>
          <a:p>
            <a:pPr eaLnBrk="0" hangingPunct="0"/>
            <a:r>
              <a:rPr lang="en-US" altLang="ja-JP" sz="1800" b="1" dirty="0">
                <a:solidFill>
                  <a:schemeClr val="tx2"/>
                </a:solidFill>
              </a:rPr>
              <a:t>Who say </a:t>
            </a:r>
            <a:br>
              <a:rPr lang="en-US" altLang="ja-JP" sz="1800" b="1" dirty="0">
                <a:solidFill>
                  <a:schemeClr val="tx2"/>
                </a:solidFill>
              </a:rPr>
            </a:br>
            <a:r>
              <a:rPr lang="en-US" altLang="ja-JP" sz="1800" b="1" dirty="0">
                <a:solidFill>
                  <a:schemeClr val="tx2"/>
                </a:solidFill>
              </a:rPr>
              <a:t>“most people can be trusted” instead of you can’t </a:t>
            </a:r>
          </a:p>
          <a:p>
            <a:pPr eaLnBrk="0" hangingPunct="0"/>
            <a:r>
              <a:rPr lang="en-US" altLang="ja-JP" sz="1800" b="1" dirty="0">
                <a:solidFill>
                  <a:schemeClr val="tx2"/>
                </a:solidFill>
              </a:rPr>
              <a:t>be too careful </a:t>
            </a:r>
          </a:p>
          <a:p>
            <a:pPr eaLnBrk="0" hangingPunct="0"/>
            <a:r>
              <a:rPr lang="en-US" altLang="ja-JP" sz="1800" b="1" dirty="0">
                <a:solidFill>
                  <a:schemeClr val="tx2"/>
                </a:solidFill>
              </a:rPr>
              <a:t>in dealing </a:t>
            </a:r>
          </a:p>
          <a:p>
            <a:pPr eaLnBrk="0" hangingPunct="0"/>
            <a:r>
              <a:rPr lang="en-US" altLang="ja-JP" sz="1800" b="1" dirty="0">
                <a:solidFill>
                  <a:schemeClr val="tx2"/>
                </a:solidFill>
              </a:rPr>
              <a:t>with people.”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0530" name="Rectangle 2" hidden="1"/>
          <p:cNvSpPr>
            <a:spLocks noGrp="1" noChangeArrowheads="1"/>
          </p:cNvSpPr>
          <p:nvPr>
            <p:ph type="title"/>
          </p:nvPr>
        </p:nvSpPr>
        <p:spPr/>
        <p:txBody>
          <a:bodyPr/>
          <a:lstStyle/>
          <a:p>
            <a:endParaRPr lang="ja-JP" altLang="en-US">
              <a:ea typeface="ＭＳ Ｐゴシック" charset="-128"/>
              <a:cs typeface="ＭＳ Ｐゴシック" charset="-128"/>
            </a:endParaRPr>
          </a:p>
        </p:txBody>
      </p:sp>
      <p:sp>
        <p:nvSpPr>
          <p:cNvPr id="790531" name="Rectangle 3" descr="portland"/>
          <p:cNvSpPr>
            <a:spLocks noGrp="1" noChangeAspect="1" noChangeArrowheads="1"/>
          </p:cNvSpPr>
          <p:nvPr/>
        </p:nvSpPr>
        <p:spPr bwMode="auto">
          <a:xfrm>
            <a:off x="0" y="0"/>
            <a:ext cx="9144000" cy="6858000"/>
          </a:xfrm>
          <a:prstGeom prst="rect">
            <a:avLst/>
          </a:prstGeom>
          <a:blipFill dpi="0" rotWithShape="1">
            <a:blip r:embed="rId3"/>
            <a:srcRect/>
            <a:stretch>
              <a:fillRect r="-1119"/>
            </a:stretch>
          </a:blipFill>
          <a:ln w="9525">
            <a:solidFill>
              <a:schemeClr val="tx1"/>
            </a:solidFill>
            <a:miter lim="800000"/>
            <a:headEnd/>
            <a:tailEnd/>
          </a:ln>
          <a:effectLst/>
        </p:spPr>
        <p:txBody>
          <a:bodyPr>
            <a:prstTxWarp prst="textNoShape">
              <a:avLst/>
            </a:prstTxWarp>
          </a:bodyPr>
          <a:lstStyle/>
          <a:p>
            <a:pPr algn="l"/>
            <a:endParaRPr lang="ja-JP" altLang="en-US">
              <a:ea typeface="ＭＳ Ｐゴシック" charset="-128"/>
              <a:cs typeface="ＭＳ Ｐゴシック" charset="-128"/>
            </a:endParaRPr>
          </a:p>
        </p:txBody>
      </p:sp>
      <p:sp>
        <p:nvSpPr>
          <p:cNvPr id="790532" name="Text Box 4"/>
          <p:cNvSpPr txBox="1">
            <a:spLocks noChangeArrowheads="1"/>
          </p:cNvSpPr>
          <p:nvPr/>
        </p:nvSpPr>
        <p:spPr bwMode="auto">
          <a:xfrm>
            <a:off x="457200" y="6400800"/>
            <a:ext cx="18288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ja-JP" altLang="en-US">
              <a:ea typeface="ＭＳ Ｐゴシック" charset="-128"/>
              <a:cs typeface="ＭＳ Ｐゴシック" charset="-128"/>
            </a:endParaRPr>
          </a:p>
        </p:txBody>
      </p:sp>
      <p:sp>
        <p:nvSpPr>
          <p:cNvPr id="790533" name="Text Box 5"/>
          <p:cNvSpPr txBox="1">
            <a:spLocks noChangeArrowheads="1"/>
          </p:cNvSpPr>
          <p:nvPr/>
        </p:nvSpPr>
        <p:spPr bwMode="auto">
          <a:xfrm>
            <a:off x="1066800" y="4724400"/>
            <a:ext cx="4495800" cy="2143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ltLang="ja-JP" sz="800" dirty="0">
                <a:solidFill>
                  <a:schemeClr val="bg1"/>
                </a:solidFill>
                <a:ea typeface="ＭＳ Ｐゴシック" charset="-128"/>
                <a:cs typeface="ＭＳ Ｐゴシック" charset="-128"/>
              </a:rPr>
              <a:t>Photo courtesy of Portland Oregon Visitors Association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7813"/>
            <a:ext cx="8229600" cy="941387"/>
          </a:xfrm>
        </p:spPr>
        <p:txBody>
          <a:bodyPr/>
          <a:lstStyle/>
          <a:p>
            <a:pPr eaLnBrk="1" hangingPunct="1"/>
            <a:r>
              <a:rPr lang="en-US" sz="5400" b="0" smtClean="0">
                <a:solidFill>
                  <a:schemeClr val="tx1"/>
                </a:solidFill>
                <a:effectLst/>
                <a:latin typeface="Palatino" charset="0"/>
                <a:ea typeface="ＭＳ Ｐゴシック" charset="-128"/>
                <a:cs typeface="ＭＳ Ｐゴシック" charset="-128"/>
              </a:rPr>
              <a:t>Portland Honors</a:t>
            </a:r>
            <a:endParaRPr lang="en-US" b="0" smtClean="0">
              <a:solidFill>
                <a:schemeClr val="tx1"/>
              </a:solidFill>
              <a:effectLst/>
              <a:latin typeface="Palatino" charset="0"/>
              <a:ea typeface="ＭＳ Ｐゴシック" charset="-128"/>
              <a:cs typeface="ＭＳ Ｐゴシック" charset="-128"/>
            </a:endParaRPr>
          </a:p>
        </p:txBody>
      </p:sp>
      <p:sp>
        <p:nvSpPr>
          <p:cNvPr id="966659" name="Rectangle 3"/>
          <p:cNvSpPr>
            <a:spLocks noGrp="1" noChangeArrowheads="1"/>
          </p:cNvSpPr>
          <p:nvPr>
            <p:ph type="body" idx="1"/>
          </p:nvPr>
        </p:nvSpPr>
        <p:spPr>
          <a:xfrm>
            <a:off x="457200" y="1295400"/>
            <a:ext cx="8229600" cy="5334000"/>
          </a:xfrm>
        </p:spPr>
        <p:txBody>
          <a:bodyPr/>
          <a:lstStyle/>
          <a:p>
            <a:pPr eaLnBrk="1" hangingPunct="1">
              <a:lnSpc>
                <a:spcPct val="90000"/>
              </a:lnSpc>
              <a:defRPr/>
            </a:pPr>
            <a:r>
              <a:rPr lang="en-US" sz="3000">
                <a:ea typeface="ＭＳ Ｐゴシック" charset="-128"/>
                <a:cs typeface="ＭＳ Ｐゴシック" charset="-128"/>
              </a:rPr>
              <a:t>Best Bicycling city </a:t>
            </a:r>
            <a:r>
              <a:rPr lang="en-US" sz="1200">
                <a:ea typeface="ＭＳ Ｐゴシック" charset="-128"/>
                <a:cs typeface="ＭＳ Ｐゴシック" charset="-128"/>
              </a:rPr>
              <a:t>(Bicycling magazine)</a:t>
            </a:r>
          </a:p>
          <a:p>
            <a:pPr eaLnBrk="1" hangingPunct="1">
              <a:lnSpc>
                <a:spcPct val="90000"/>
              </a:lnSpc>
              <a:defRPr/>
            </a:pPr>
            <a:r>
              <a:rPr lang="en-US" sz="3000">
                <a:ea typeface="ＭＳ Ｐゴシック" charset="-128"/>
                <a:cs typeface="ＭＳ Ｐゴシック" charset="-128"/>
              </a:rPr>
              <a:t>Best Walking City </a:t>
            </a:r>
            <a:r>
              <a:rPr lang="en-US" sz="1200">
                <a:ea typeface="ＭＳ Ｐゴシック" charset="-128"/>
                <a:cs typeface="ＭＳ Ｐゴシック" charset="-128"/>
              </a:rPr>
              <a:t>(Prevention magazine)</a:t>
            </a:r>
          </a:p>
          <a:p>
            <a:pPr eaLnBrk="1" hangingPunct="1">
              <a:lnSpc>
                <a:spcPct val="90000"/>
              </a:lnSpc>
              <a:defRPr/>
            </a:pPr>
            <a:r>
              <a:rPr lang="en-US" sz="3000">
                <a:ea typeface="ＭＳ Ｐゴシック" charset="-128"/>
                <a:cs typeface="ＭＳ Ｐゴシック" charset="-128"/>
              </a:rPr>
              <a:t>Most Sustainable Policies </a:t>
            </a:r>
            <a:r>
              <a:rPr lang="en-US" sz="1200">
                <a:ea typeface="ＭＳ Ｐゴシック" charset="-128"/>
                <a:cs typeface="ＭＳ Ｐゴシック" charset="-128"/>
              </a:rPr>
              <a:t>(SustainLane)</a:t>
            </a:r>
          </a:p>
          <a:p>
            <a:pPr eaLnBrk="1" hangingPunct="1">
              <a:lnSpc>
                <a:spcPct val="90000"/>
              </a:lnSpc>
              <a:defRPr/>
            </a:pPr>
            <a:r>
              <a:rPr lang="en-US" sz="3000">
                <a:ea typeface="ＭＳ Ｐゴシック" charset="-128"/>
                <a:cs typeface="ＭＳ Ｐゴシック" charset="-128"/>
              </a:rPr>
              <a:t>Most Vegetarian Friendly </a:t>
            </a:r>
            <a:r>
              <a:rPr lang="en-US" sz="1200">
                <a:ea typeface="ＭＳ Ｐゴシック" charset="-128"/>
                <a:cs typeface="ＭＳ Ｐゴシック" charset="-128"/>
              </a:rPr>
              <a:t>(Vegetarian magazine)</a:t>
            </a:r>
          </a:p>
          <a:p>
            <a:pPr eaLnBrk="1" hangingPunct="1">
              <a:lnSpc>
                <a:spcPct val="90000"/>
              </a:lnSpc>
              <a:defRPr/>
            </a:pPr>
            <a:r>
              <a:rPr lang="en-US" sz="3000">
                <a:ea typeface="ＭＳ Ｐゴシック" charset="-128"/>
                <a:cs typeface="ＭＳ Ｐゴシック" charset="-128"/>
              </a:rPr>
              <a:t>8</a:t>
            </a:r>
            <a:r>
              <a:rPr lang="en-US" sz="3000" baseline="30000">
                <a:ea typeface="ＭＳ Ｐゴシック" charset="-128"/>
                <a:cs typeface="ＭＳ Ｐゴシック" charset="-128"/>
              </a:rPr>
              <a:t>th</a:t>
            </a:r>
            <a:r>
              <a:rPr lang="en-US" sz="3000">
                <a:ea typeface="ＭＳ Ｐゴシック" charset="-128"/>
                <a:cs typeface="ＭＳ Ｐゴシック" charset="-128"/>
              </a:rPr>
              <a:t> most artists per capita in USA</a:t>
            </a:r>
          </a:p>
          <a:p>
            <a:pPr eaLnBrk="1" hangingPunct="1">
              <a:lnSpc>
                <a:spcPct val="90000"/>
              </a:lnSpc>
              <a:defRPr/>
            </a:pPr>
            <a:r>
              <a:rPr lang="en-US" sz="3000">
                <a:ea typeface="ＭＳ Ｐゴシック" charset="-128"/>
                <a:cs typeface="ＭＳ Ｐゴシック" charset="-128"/>
              </a:rPr>
              <a:t>Most woman-owned businesses</a:t>
            </a:r>
          </a:p>
          <a:p>
            <a:pPr eaLnBrk="1" hangingPunct="1">
              <a:lnSpc>
                <a:spcPct val="90000"/>
              </a:lnSpc>
              <a:defRPr/>
            </a:pPr>
            <a:r>
              <a:rPr lang="en-US" sz="3000">
                <a:ea typeface="ＭＳ Ｐゴシック" charset="-128"/>
                <a:cs typeface="ＭＳ Ｐゴシック" charset="-128"/>
              </a:rPr>
              <a:t>One of the highest levels of civic involvement.</a:t>
            </a:r>
          </a:p>
          <a:p>
            <a:pPr eaLnBrk="1" hangingPunct="1">
              <a:lnSpc>
                <a:spcPct val="90000"/>
              </a:lnSpc>
              <a:defRPr/>
            </a:pPr>
            <a:r>
              <a:rPr lang="en-US" sz="3000">
                <a:ea typeface="ＭＳ Ｐゴシック" charset="-128"/>
                <a:cs typeface="ＭＳ Ｐゴシック" charset="-128"/>
              </a:rPr>
              <a:t>One of the most attractive for young creative class </a:t>
            </a:r>
            <a:r>
              <a:rPr lang="en-US" sz="1200">
                <a:ea typeface="ＭＳ Ｐゴシック" charset="-128"/>
                <a:cs typeface="ＭＳ Ｐゴシック" charset="-128"/>
              </a:rPr>
              <a:t>(</a:t>
            </a:r>
            <a:r>
              <a:rPr lang="en-US" sz="1200" i="1">
                <a:ea typeface="ＭＳ Ｐゴシック" charset="-128"/>
                <a:cs typeface="ＭＳ Ｐゴシック" charset="-128"/>
              </a:rPr>
              <a:t>Rise of Creative Class</a:t>
            </a:r>
            <a:r>
              <a:rPr lang="en-US" sz="3000" i="1">
                <a:ea typeface="ＭＳ Ｐゴシック" charset="-128"/>
                <a:cs typeface="ＭＳ Ｐゴシック" charset="-128"/>
              </a:rPr>
              <a:t>)</a:t>
            </a:r>
            <a:endParaRPr lang="en-US" sz="3000">
              <a:ea typeface="ＭＳ Ｐゴシック" charset="-128"/>
              <a:cs typeface="ＭＳ Ｐゴシック" charset="-128"/>
            </a:endParaRPr>
          </a:p>
          <a:p>
            <a:pPr eaLnBrk="1" hangingPunct="1">
              <a:lnSpc>
                <a:spcPct val="90000"/>
              </a:lnSpc>
              <a:defRPr/>
            </a:pPr>
            <a:r>
              <a:rPr lang="en-US" sz="3000">
                <a:ea typeface="ＭＳ Ｐゴシック" charset="-128"/>
                <a:cs typeface="ＭＳ Ｐゴシック" charset="-128"/>
              </a:rPr>
              <a:t>56km per person greenspace; Bangkok 2km</a:t>
            </a:r>
          </a:p>
        </p:txBody>
      </p:sp>
    </p:spTree>
  </p:cSld>
  <p:clrMapOvr>
    <a:masterClrMapping/>
  </p:clrMapOvr>
  <p:transition advTm="15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pPr eaLnBrk="1" hangingPunct="1">
              <a:defRPr/>
            </a:pPr>
            <a:r>
              <a:rPr lang="en-US" sz="3200" dirty="0" smtClean="0">
                <a:ea typeface="+mj-ea"/>
                <a:cs typeface="+mj-cs"/>
              </a:rPr>
              <a:t>Civic Innovation: Symbiotic Relation Between Citizens and Leaders</a:t>
            </a:r>
            <a:endParaRPr lang="en-US" sz="3200" dirty="0">
              <a:ea typeface="+mj-ea"/>
              <a:cs typeface="+mj-cs"/>
            </a:endParaRPr>
          </a:p>
        </p:txBody>
      </p:sp>
      <p:graphicFrame>
        <p:nvGraphicFramePr>
          <p:cNvPr id="27650" name="Object 2"/>
          <p:cNvGraphicFramePr>
            <a:graphicFrameLocks noChangeAspect="1"/>
          </p:cNvGraphicFramePr>
          <p:nvPr>
            <p:ph type="tbl" idx="1"/>
          </p:nvPr>
        </p:nvGraphicFramePr>
        <p:xfrm>
          <a:off x="457200" y="2630488"/>
          <a:ext cx="8229600" cy="2468562"/>
        </p:xfrm>
        <a:graphic>
          <a:graphicData uri="http://schemas.openxmlformats.org/presentationml/2006/ole">
            <p:oleObj spid="_x0000_s1267714" name="Worksheet" r:id="rId3" imgW="8726424" imgH="2618232" progId="Excel.Sheet.8">
              <p:embed/>
            </p:oleObj>
          </a:graphicData>
        </a:graphic>
      </p:graphicFrame>
      <p:sp>
        <p:nvSpPr>
          <p:cNvPr id="4" name="Rectangle 3"/>
          <p:cNvSpPr/>
          <p:nvPr/>
        </p:nvSpPr>
        <p:spPr bwMode="auto">
          <a:xfrm>
            <a:off x="5257800" y="2590800"/>
            <a:ext cx="3352800" cy="2667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ndParaRPr>
          </a:p>
        </p:txBody>
      </p:sp>
      <p:sp>
        <p:nvSpPr>
          <p:cNvPr id="5" name="TextBox 4"/>
          <p:cNvSpPr txBox="1"/>
          <p:nvPr/>
        </p:nvSpPr>
        <p:spPr>
          <a:xfrm>
            <a:off x="2895600" y="2514600"/>
            <a:ext cx="2362200" cy="381000"/>
          </a:xfrm>
          <a:prstGeom prst="rect">
            <a:avLst/>
          </a:prstGeom>
          <a:solidFill>
            <a:srgbClr val="868686"/>
          </a:solidFill>
          <a:ln>
            <a:solidFill>
              <a:srgbClr val="CBCBCB">
                <a:alpha val="0"/>
              </a:srgbClr>
            </a:solidFill>
          </a:ln>
          <a:effectLst>
            <a:outerShdw blurRad="50800" dist="38100" dir="5400000">
              <a:srgbClr val="000000">
                <a:alpha val="43000"/>
              </a:srgbClr>
            </a:outerShdw>
          </a:effectLst>
        </p:spPr>
        <p:txBody>
          <a:bodyPr wrap="square" rtlCol="0">
            <a:spAutoFit/>
          </a:bodyPr>
          <a:lstStyle/>
          <a:p>
            <a:r>
              <a:rPr lang="en-US" sz="1800" dirty="0" smtClean="0">
                <a:solidFill>
                  <a:schemeClr val="bg2"/>
                </a:solidFill>
              </a:rPr>
              <a:t>Leader</a:t>
            </a:r>
            <a:endParaRPr lang="en-US" sz="1800" dirty="0">
              <a:solidFill>
                <a:schemeClr val="bg2"/>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pPr eaLnBrk="1" hangingPunct="1">
              <a:defRPr/>
            </a:pPr>
            <a:r>
              <a:rPr lang="en-US" sz="3200" dirty="0" smtClean="0">
                <a:ea typeface="+mj-ea"/>
                <a:cs typeface="+mj-cs"/>
              </a:rPr>
              <a:t>Civic Innovation: Symbiotic Relation Between Citizens and Leaders</a:t>
            </a:r>
            <a:endParaRPr lang="en-US" sz="3200" dirty="0">
              <a:ea typeface="+mj-ea"/>
              <a:cs typeface="+mj-cs"/>
            </a:endParaRPr>
          </a:p>
        </p:txBody>
      </p:sp>
      <p:graphicFrame>
        <p:nvGraphicFramePr>
          <p:cNvPr id="27650" name="Object 2"/>
          <p:cNvGraphicFramePr>
            <a:graphicFrameLocks noChangeAspect="1"/>
          </p:cNvGraphicFramePr>
          <p:nvPr>
            <p:ph type="tbl" idx="1"/>
          </p:nvPr>
        </p:nvGraphicFramePr>
        <p:xfrm>
          <a:off x="457200" y="2630488"/>
          <a:ext cx="8229600" cy="2468562"/>
        </p:xfrm>
        <a:graphic>
          <a:graphicData uri="http://schemas.openxmlformats.org/presentationml/2006/ole">
            <p:oleObj spid="_x0000_s1268738" name="Worksheet" r:id="rId3" imgW="8726424" imgH="2618232" progId="Excel.Sheet.8">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6172200" cy="911225"/>
          </a:xfrm>
        </p:spPr>
        <p:txBody>
          <a:bodyPr/>
          <a:lstStyle/>
          <a:p>
            <a:r>
              <a:rPr lang="en-US" sz="3600" dirty="0" smtClean="0"/>
              <a:t>Resonance of Stories</a:t>
            </a:r>
            <a:endParaRPr lang="en-US" sz="3600" dirty="0"/>
          </a:p>
        </p:txBody>
      </p:sp>
      <p:pic>
        <p:nvPicPr>
          <p:cNvPr id="6" name="Content Placeholder 5" descr="MtJeffMeadow.jpg"/>
          <p:cNvPicPr>
            <a:picLocks noGrp="1" noChangeAspect="1"/>
          </p:cNvPicPr>
          <p:nvPr>
            <p:ph idx="1"/>
          </p:nvPr>
        </p:nvPicPr>
        <p:blipFill>
          <a:blip r:embed="rId2"/>
          <a:srcRect l="-18115" r="-18115"/>
          <a:stretch>
            <a:fillRect/>
          </a:stretch>
        </p:blipFill>
        <p:spPr>
          <a:xfrm>
            <a:off x="-533400" y="2362200"/>
            <a:ext cx="6096000" cy="3356093"/>
          </a:xfrm>
        </p:spPr>
      </p:pic>
      <p:pic>
        <p:nvPicPr>
          <p:cNvPr id="4" name="Content Placeholder 3" descr="images-1.jpeg"/>
          <p:cNvPicPr>
            <a:picLocks noChangeAspect="1"/>
          </p:cNvPicPr>
          <p:nvPr/>
        </p:nvPicPr>
        <p:blipFill>
          <a:blip r:embed="rId3"/>
          <a:srcRect l="-40252" r="-40252"/>
          <a:stretch>
            <a:fillRect/>
          </a:stretch>
        </p:blipFill>
        <p:spPr bwMode="black">
          <a:xfrm>
            <a:off x="6781800" y="228600"/>
            <a:ext cx="2768190" cy="1524000"/>
          </a:xfrm>
          <a:prstGeom prst="rect">
            <a:avLst/>
          </a:prstGeom>
          <a:noFill/>
          <a:ln w="9525">
            <a:noFill/>
            <a:miter lim="800000"/>
            <a:headEnd/>
            <a:tailEnd/>
          </a:ln>
          <a:effectLst/>
        </p:spPr>
      </p:pic>
      <p:pic>
        <p:nvPicPr>
          <p:cNvPr id="5" name="Picture 4" descr="images.jpeg"/>
          <p:cNvPicPr>
            <a:picLocks noChangeAspect="1"/>
          </p:cNvPicPr>
          <p:nvPr/>
        </p:nvPicPr>
        <p:blipFill>
          <a:blip r:embed="rId4"/>
          <a:stretch>
            <a:fillRect/>
          </a:stretch>
        </p:blipFill>
        <p:spPr>
          <a:xfrm>
            <a:off x="228600" y="304800"/>
            <a:ext cx="2057400" cy="1647559"/>
          </a:xfrm>
          <a:prstGeom prst="rect">
            <a:avLst/>
          </a:prstGeom>
        </p:spPr>
      </p:pic>
      <p:pic>
        <p:nvPicPr>
          <p:cNvPr id="7" name="Picture 6" descr="ontopOfWorld1.jpg"/>
          <p:cNvPicPr>
            <a:picLocks noChangeAspect="1"/>
          </p:cNvPicPr>
          <p:nvPr/>
        </p:nvPicPr>
        <p:blipFill>
          <a:blip r:embed="rId5"/>
          <a:stretch>
            <a:fillRect/>
          </a:stretch>
        </p:blipFill>
        <p:spPr>
          <a:xfrm>
            <a:off x="4191000" y="3200400"/>
            <a:ext cx="4571998" cy="3428999"/>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Social Movements: Cooptation or Incorporation?</a:t>
            </a:r>
            <a:endParaRPr lang="en-US" sz="3200" dirty="0">
              <a:solidFill>
                <a:schemeClr val="tx1"/>
              </a:solidFill>
            </a:endParaRPr>
          </a:p>
        </p:txBody>
      </p:sp>
      <p:sp>
        <p:nvSpPr>
          <p:cNvPr id="3" name="Content Placeholder 2"/>
          <p:cNvSpPr>
            <a:spLocks noGrp="1"/>
          </p:cNvSpPr>
          <p:nvPr>
            <p:ph idx="1"/>
          </p:nvPr>
        </p:nvSpPr>
        <p:spPr/>
        <p:txBody>
          <a:bodyPr/>
          <a:lstStyle/>
          <a:p>
            <a:r>
              <a:rPr lang="en-US" sz="2000" dirty="0" smtClean="0"/>
              <a:t>Food:  From Tilth to Food Policy Council or Safeway "natural foods"</a:t>
            </a:r>
          </a:p>
          <a:p>
            <a:r>
              <a:rPr lang="en-US" sz="2000" dirty="0" smtClean="0"/>
              <a:t>Bicycles:  From PSU Bike Lobby to Alternative Transportation office, City of Portland</a:t>
            </a:r>
          </a:p>
          <a:p>
            <a:r>
              <a:rPr lang="en-US" sz="2000" dirty="0" smtClean="0"/>
              <a:t>Nature in City: From PSU/Audubon Society to Metro, BES, etc.</a:t>
            </a:r>
          </a:p>
          <a:p>
            <a:r>
              <a:rPr lang="en-US" sz="2000" dirty="0" smtClean="0"/>
              <a:t>Recycling:  From PSU student program, OEC to Metro, BES</a:t>
            </a:r>
          </a:p>
          <a:p>
            <a:r>
              <a:rPr lang="en-US" sz="2000" dirty="0" smtClean="0"/>
              <a:t>Land Use:  first rule Citizen Involvement</a:t>
            </a:r>
          </a:p>
          <a:p>
            <a:r>
              <a:rPr lang="en-US" sz="2000" dirty="0" smtClean="0"/>
              <a:t>Affordable Housing:  SE Portland Congress, late 1970s--watched by subversive task force, same with childcare</a:t>
            </a:r>
          </a:p>
          <a:p>
            <a:r>
              <a:rPr lang="en-US" sz="2000" dirty="0" smtClean="0"/>
              <a:t>Women's movement:  1980s organizational innovation, only 30 out of 150 still exist from that period</a:t>
            </a:r>
          </a:p>
          <a:p>
            <a:r>
              <a:rPr lang="en-US" sz="2000" dirty="0" smtClean="0"/>
              <a:t>Ecotopia or Cascadia: term used in movement, </a:t>
            </a:r>
            <a:r>
              <a:rPr lang="en-US" sz="2000" i="1" dirty="0" smtClean="0"/>
              <a:t>borrowed </a:t>
            </a:r>
            <a:r>
              <a:rPr lang="en-US" sz="2000" dirty="0" smtClean="0"/>
              <a:t>by business community</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Women’s Movement</a:t>
            </a:r>
            <a:endParaRPr lang="en-US" dirty="0"/>
          </a:p>
        </p:txBody>
      </p:sp>
      <p:sp>
        <p:nvSpPr>
          <p:cNvPr id="3" name="Content Placeholder 2"/>
          <p:cNvSpPr>
            <a:spLocks noGrp="1"/>
          </p:cNvSpPr>
          <p:nvPr>
            <p:ph idx="1"/>
          </p:nvPr>
        </p:nvSpPr>
        <p:spPr/>
        <p:txBody>
          <a:bodyPr/>
          <a:lstStyle/>
          <a:p>
            <a:r>
              <a:rPr lang="en-US" dirty="0" smtClean="0"/>
              <a:t>1950s: women’s clubs, 600, 10,000 members, 1 out of 18 women</a:t>
            </a:r>
          </a:p>
          <a:p>
            <a:r>
              <a:rPr lang="en-US" dirty="0" smtClean="0"/>
              <a:t>Late 1970s, 1980s Women’s Movement Organizational Stage, 200 new organizations.</a:t>
            </a:r>
          </a:p>
          <a:p>
            <a:r>
              <a:rPr lang="en-US" dirty="0" smtClean="0"/>
              <a:t>Women’s Clubs, 1600 in the 1950s (state wide) to 277 in 2003</a:t>
            </a:r>
          </a:p>
          <a:p>
            <a:r>
              <a:rPr lang="en-US" dirty="0" smtClean="0"/>
              <a:t>By the 1990s only 30 of the 200 new women’s organizations existed</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Before </a:t>
            </a:r>
            <a:r>
              <a:rPr lang="en-US" dirty="0" err="1" smtClean="0">
                <a:solidFill>
                  <a:srgbClr val="FF0000"/>
                </a:solidFill>
              </a:rPr>
              <a:t>Facebook</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Social Movements Communication Before </a:t>
            </a:r>
            <a:r>
              <a:rPr lang="en-US" sz="3200" dirty="0" err="1" smtClean="0">
                <a:solidFill>
                  <a:schemeClr val="tx1"/>
                </a:solidFill>
              </a:rPr>
              <a:t>Facebook</a:t>
            </a:r>
            <a:endParaRPr lang="en-US" sz="3200" dirty="0">
              <a:solidFill>
                <a:schemeClr val="tx1"/>
              </a:solidFill>
            </a:endParaRPr>
          </a:p>
        </p:txBody>
      </p:sp>
      <p:pic>
        <p:nvPicPr>
          <p:cNvPr id="4" name="Content Placeholder 3" descr="Unknown-1.jpeg"/>
          <p:cNvPicPr>
            <a:picLocks noGrp="1" noChangeAspect="1"/>
          </p:cNvPicPr>
          <p:nvPr>
            <p:ph idx="1"/>
          </p:nvPr>
        </p:nvPicPr>
        <p:blipFill>
          <a:blip r:embed="rId2"/>
          <a:srcRect l="-49732" r="-49732"/>
          <a:stretch>
            <a:fillRect/>
          </a:stretch>
        </p:blipFill>
        <p:spPr>
          <a:xfrm>
            <a:off x="-1295400" y="1600200"/>
            <a:ext cx="6090019" cy="3352800"/>
          </a:xfrm>
        </p:spPr>
      </p:pic>
      <p:pic>
        <p:nvPicPr>
          <p:cNvPr id="5" name="Picture 4" descr="Unknown.jpeg"/>
          <p:cNvPicPr>
            <a:picLocks noChangeAspect="1"/>
          </p:cNvPicPr>
          <p:nvPr/>
        </p:nvPicPr>
        <p:blipFill>
          <a:blip r:embed="rId3"/>
          <a:stretch>
            <a:fillRect/>
          </a:stretch>
        </p:blipFill>
        <p:spPr>
          <a:xfrm>
            <a:off x="3962400" y="3352800"/>
            <a:ext cx="4427537" cy="3246860"/>
          </a:xfrm>
          <a:prstGeom prst="rect">
            <a:avLst/>
          </a:prstGeom>
        </p:spPr>
      </p:pic>
      <p:sp>
        <p:nvSpPr>
          <p:cNvPr id="6" name="TextBox 5"/>
          <p:cNvSpPr txBox="1"/>
          <p:nvPr/>
        </p:nvSpPr>
        <p:spPr>
          <a:xfrm>
            <a:off x="3981561" y="1981200"/>
            <a:ext cx="3144235" cy="923330"/>
          </a:xfrm>
          <a:prstGeom prst="rect">
            <a:avLst/>
          </a:prstGeom>
          <a:noFill/>
        </p:spPr>
        <p:txBody>
          <a:bodyPr wrap="none" rtlCol="0">
            <a:spAutoFit/>
          </a:bodyPr>
          <a:lstStyle/>
          <a:p>
            <a:r>
              <a:rPr lang="en-US" dirty="0" smtClean="0"/>
              <a:t>Let’s Journey back</a:t>
            </a:r>
          </a:p>
          <a:p>
            <a:r>
              <a:rPr lang="en-US" dirty="0" smtClean="0"/>
              <a:t>using Rocky and Bullwinkle’s </a:t>
            </a:r>
          </a:p>
          <a:p>
            <a:r>
              <a:rPr lang="en-US" dirty="0" smtClean="0"/>
              <a:t>Way Back Machine</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Interstate Hwy. 5 Corridor</a:t>
            </a:r>
            <a:endParaRPr lang="en-US" dirty="0"/>
          </a:p>
        </p:txBody>
      </p:sp>
      <p:pic>
        <p:nvPicPr>
          <p:cNvPr id="4" name="Content Placeholder 3" descr="interstate_5_traffic_map.gif"/>
          <p:cNvPicPr>
            <a:picLocks noGrp="1" noChangeAspect="1"/>
          </p:cNvPicPr>
          <p:nvPr>
            <p:ph idx="1"/>
          </p:nvPr>
        </p:nvPicPr>
        <p:blipFill>
          <a:blip r:embed="rId2"/>
          <a:srcRect l="-51283" r="-51283"/>
          <a:stretch>
            <a:fillRect/>
          </a:stretch>
        </p:blipFill>
        <p:spPr>
          <a:xfrm>
            <a:off x="-1600200" y="1524000"/>
            <a:ext cx="8229600" cy="4530725"/>
          </a:xfrm>
        </p:spPr>
      </p:pic>
      <p:sp>
        <p:nvSpPr>
          <p:cNvPr id="5" name="TextBox 4"/>
          <p:cNvSpPr txBox="1"/>
          <p:nvPr/>
        </p:nvSpPr>
        <p:spPr>
          <a:xfrm>
            <a:off x="4737964" y="1524000"/>
            <a:ext cx="4418860" cy="2800767"/>
          </a:xfrm>
          <a:prstGeom prst="rect">
            <a:avLst/>
          </a:prstGeom>
          <a:noFill/>
        </p:spPr>
        <p:txBody>
          <a:bodyPr wrap="none" rtlCol="0">
            <a:spAutoFit/>
          </a:bodyPr>
          <a:lstStyle/>
          <a:p>
            <a:pPr algn="l">
              <a:spcAft>
                <a:spcPts val="900"/>
              </a:spcAft>
            </a:pPr>
            <a:r>
              <a:rPr lang="en-US" dirty="0" smtClean="0"/>
              <a:t>•  They flowed into cities and town,</a:t>
            </a:r>
          </a:p>
          <a:p>
            <a:pPr algn="l">
              <a:spcAft>
                <a:spcPts val="900"/>
              </a:spcAft>
            </a:pPr>
            <a:r>
              <a:rPr lang="en-US" dirty="0" smtClean="0"/>
              <a:t>and up river canyons based on</a:t>
            </a:r>
          </a:p>
          <a:p>
            <a:pPr algn="l">
              <a:spcAft>
                <a:spcPts val="900"/>
              </a:spcAft>
            </a:pPr>
            <a:r>
              <a:rPr lang="en-US" dirty="0" smtClean="0"/>
              <a:t>Mental maps, myths, and word of mouth</a:t>
            </a:r>
          </a:p>
          <a:p>
            <a:pPr algn="l">
              <a:spcBef>
                <a:spcPts val="600"/>
              </a:spcBef>
              <a:spcAft>
                <a:spcPts val="900"/>
              </a:spcAft>
            </a:pPr>
            <a:r>
              <a:rPr lang="en-US" dirty="0" smtClean="0"/>
              <a:t>• They depended on cafes, switchboards,</a:t>
            </a:r>
          </a:p>
          <a:p>
            <a:pPr algn="l">
              <a:spcAft>
                <a:spcPts val="900"/>
              </a:spcAft>
            </a:pPr>
            <a:r>
              <a:rPr lang="en-US" dirty="0" smtClean="0"/>
              <a:t>And designated safe places, </a:t>
            </a:r>
          </a:p>
          <a:p>
            <a:pPr algn="l">
              <a:spcAft>
                <a:spcPts val="900"/>
              </a:spcAft>
            </a:pPr>
            <a:r>
              <a:rPr lang="en-US" dirty="0" smtClean="0"/>
              <a:t>e.g. Lair Hill in Portland</a:t>
            </a:r>
          </a:p>
          <a:p>
            <a:pPr algn="l">
              <a:spcAft>
                <a:spcPts val="900"/>
              </a:spcAft>
            </a:pP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lstStyle/>
          <a:p>
            <a:r>
              <a:rPr lang="en-US" dirty="0" smtClean="0"/>
              <a:t>Oregon Migration Pattern</a:t>
            </a:r>
            <a:endParaRPr lang="en-US" dirty="0"/>
          </a:p>
        </p:txBody>
      </p:sp>
      <p:pic>
        <p:nvPicPr>
          <p:cNvPr id="4" name="Content Placeholder 3" descr="PacificNWTH.jpg"/>
          <p:cNvPicPr>
            <a:picLocks noGrp="1" noChangeAspect="1"/>
          </p:cNvPicPr>
          <p:nvPr>
            <p:ph idx="1"/>
          </p:nvPr>
        </p:nvPicPr>
        <p:blipFill>
          <a:blip r:embed="rId2"/>
          <a:srcRect l="-50491" r="-50491"/>
          <a:stretch>
            <a:fillRect/>
          </a:stretch>
        </p:blipFill>
        <p:spPr>
          <a:xfrm>
            <a:off x="-1600200" y="1066800"/>
            <a:ext cx="10210800" cy="5621455"/>
          </a:xfrm>
        </p:spPr>
      </p:pic>
      <p:cxnSp>
        <p:nvCxnSpPr>
          <p:cNvPr id="8" name="Straight Arrow Connector 7"/>
          <p:cNvCxnSpPr/>
          <p:nvPr/>
        </p:nvCxnSpPr>
        <p:spPr bwMode="auto">
          <a:xfrm rot="16200000" flipV="1">
            <a:off x="457200" y="4267200"/>
            <a:ext cx="3124200" cy="7620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0" name="Straight Arrow Connector 9"/>
          <p:cNvCxnSpPr/>
          <p:nvPr/>
        </p:nvCxnSpPr>
        <p:spPr bwMode="auto">
          <a:xfrm rot="5400000">
            <a:off x="1524794" y="2209800"/>
            <a:ext cx="913606" cy="794"/>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5" name="Straight Arrow Connector 14"/>
          <p:cNvCxnSpPr/>
          <p:nvPr/>
        </p:nvCxnSpPr>
        <p:spPr bwMode="auto">
          <a:xfrm rot="10800000">
            <a:off x="2286000" y="2971800"/>
            <a:ext cx="3276600" cy="289560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9" name="Straight Arrow Connector 18"/>
          <p:cNvCxnSpPr/>
          <p:nvPr/>
        </p:nvCxnSpPr>
        <p:spPr bwMode="auto">
          <a:xfrm rot="10800000">
            <a:off x="2514600" y="2819400"/>
            <a:ext cx="3352800" cy="129540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21" name="Straight Connector 20"/>
          <p:cNvCxnSpPr/>
          <p:nvPr/>
        </p:nvCxnSpPr>
        <p:spPr bwMode="auto">
          <a:xfrm>
            <a:off x="2133600" y="1828800"/>
            <a:ext cx="48006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4953000" y="3733800"/>
            <a:ext cx="1752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5257800" y="5486400"/>
            <a:ext cx="1752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2057400" y="5943600"/>
            <a:ext cx="43434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TextBox 27"/>
          <p:cNvSpPr txBox="1"/>
          <p:nvPr/>
        </p:nvSpPr>
        <p:spPr>
          <a:xfrm>
            <a:off x="6246840" y="2057400"/>
            <a:ext cx="1711789" cy="369332"/>
          </a:xfrm>
          <a:prstGeom prst="rect">
            <a:avLst/>
          </a:prstGeom>
          <a:noFill/>
        </p:spPr>
        <p:txBody>
          <a:bodyPr wrap="none" rtlCol="0">
            <a:spAutoFit/>
          </a:bodyPr>
          <a:lstStyle/>
          <a:p>
            <a:r>
              <a:rPr lang="en-US" dirty="0" smtClean="0"/>
              <a:t>Grunge, 1990s</a:t>
            </a:r>
            <a:endParaRPr lang="en-US" dirty="0"/>
          </a:p>
        </p:txBody>
      </p:sp>
      <p:sp>
        <p:nvSpPr>
          <p:cNvPr id="29" name="TextBox 28"/>
          <p:cNvSpPr txBox="1"/>
          <p:nvPr/>
        </p:nvSpPr>
        <p:spPr>
          <a:xfrm>
            <a:off x="5634001" y="3810000"/>
            <a:ext cx="2327868" cy="369332"/>
          </a:xfrm>
          <a:prstGeom prst="rect">
            <a:avLst/>
          </a:prstGeom>
          <a:noFill/>
        </p:spPr>
        <p:txBody>
          <a:bodyPr wrap="none" rtlCol="0">
            <a:spAutoFit/>
          </a:bodyPr>
          <a:lstStyle/>
          <a:p>
            <a:r>
              <a:rPr lang="en-US" dirty="0" smtClean="0"/>
              <a:t>Pioneers, 1830-1900</a:t>
            </a:r>
            <a:endParaRPr lang="en-US" dirty="0"/>
          </a:p>
        </p:txBody>
      </p:sp>
      <p:sp>
        <p:nvSpPr>
          <p:cNvPr id="30" name="TextBox 29"/>
          <p:cNvSpPr txBox="1"/>
          <p:nvPr/>
        </p:nvSpPr>
        <p:spPr>
          <a:xfrm>
            <a:off x="6248400" y="5105400"/>
            <a:ext cx="2237812" cy="369332"/>
          </a:xfrm>
          <a:prstGeom prst="rect">
            <a:avLst/>
          </a:prstGeom>
          <a:noFill/>
        </p:spPr>
        <p:txBody>
          <a:bodyPr wrap="none" rtlCol="0">
            <a:spAutoFit/>
          </a:bodyPr>
          <a:lstStyle/>
          <a:p>
            <a:r>
              <a:rPr lang="en-US" dirty="0" smtClean="0"/>
              <a:t>Ship Builders 1940s</a:t>
            </a:r>
            <a:endParaRPr lang="en-US" dirty="0"/>
          </a:p>
        </p:txBody>
      </p:sp>
      <p:sp>
        <p:nvSpPr>
          <p:cNvPr id="32" name="TextBox 31"/>
          <p:cNvSpPr txBox="1"/>
          <p:nvPr/>
        </p:nvSpPr>
        <p:spPr>
          <a:xfrm>
            <a:off x="5468083" y="6172200"/>
            <a:ext cx="2507305" cy="369332"/>
          </a:xfrm>
          <a:prstGeom prst="rect">
            <a:avLst/>
          </a:prstGeom>
          <a:noFill/>
        </p:spPr>
        <p:txBody>
          <a:bodyPr wrap="none" rtlCol="0">
            <a:spAutoFit/>
          </a:bodyPr>
          <a:lstStyle/>
          <a:p>
            <a:r>
              <a:rPr lang="en-US" dirty="0" smtClean="0"/>
              <a:t>Hippies 1960s—1970s</a:t>
            </a:r>
            <a:endParaRPr lang="en-US" dirty="0"/>
          </a:p>
        </p:txBody>
      </p:sp>
      <p:cxnSp>
        <p:nvCxnSpPr>
          <p:cNvPr id="17" name="Straight Arrow Connector 16"/>
          <p:cNvCxnSpPr/>
          <p:nvPr/>
        </p:nvCxnSpPr>
        <p:spPr bwMode="auto">
          <a:xfrm rot="10800000">
            <a:off x="5029200" y="3276600"/>
            <a:ext cx="3048000" cy="1588"/>
          </a:xfrm>
          <a:prstGeom prst="straightConnector1">
            <a:avLst/>
          </a:prstGeom>
          <a:solidFill>
            <a:schemeClr val="accent1"/>
          </a:solidFill>
          <a:ln w="76200" cap="flat" cmpd="tri" algn="ctr">
            <a:solidFill>
              <a:srgbClr val="FF6600"/>
            </a:solidFill>
            <a:prstDash val="solid"/>
            <a:round/>
            <a:headEnd type="none" w="med" len="med"/>
            <a:tailEnd type="arrow" w="med" len="med"/>
          </a:ln>
          <a:effectLst/>
        </p:spPr>
      </p:cxnSp>
      <p:sp>
        <p:nvSpPr>
          <p:cNvPr id="24" name="TextBox 23"/>
          <p:cNvSpPr txBox="1"/>
          <p:nvPr/>
        </p:nvSpPr>
        <p:spPr>
          <a:xfrm>
            <a:off x="6324600" y="2743200"/>
            <a:ext cx="1870036" cy="369332"/>
          </a:xfrm>
          <a:prstGeom prst="rect">
            <a:avLst/>
          </a:prstGeom>
          <a:noFill/>
        </p:spPr>
        <p:txBody>
          <a:bodyPr wrap="none" rtlCol="0">
            <a:spAutoFit/>
          </a:bodyPr>
          <a:lstStyle/>
          <a:p>
            <a:r>
              <a:rPr lang="en-US" dirty="0" smtClean="0"/>
              <a:t>Young </a:t>
            </a:r>
            <a:r>
              <a:rPr lang="en-US" dirty="0" err="1" smtClean="0"/>
              <a:t>Creatives</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Hippie Invasion</a:t>
            </a:r>
            <a:endParaRPr lang="en-US" dirty="0"/>
          </a:p>
        </p:txBody>
      </p:sp>
      <p:pic>
        <p:nvPicPr>
          <p:cNvPr id="4" name="Content Placeholder 3" descr="IMG2_0002.jpg"/>
          <p:cNvPicPr>
            <a:picLocks noGrp="1" noChangeAspect="1"/>
          </p:cNvPicPr>
          <p:nvPr>
            <p:ph idx="1"/>
          </p:nvPr>
        </p:nvPicPr>
        <p:blipFill>
          <a:blip r:embed="rId3"/>
          <a:srcRect l="-23212" r="-23212"/>
          <a:stretch>
            <a:fillRect/>
          </a:stretch>
        </p:blipFill>
        <p:spPr>
          <a:xfrm>
            <a:off x="228600" y="1295400"/>
            <a:ext cx="6172200" cy="3398044"/>
          </a:xfrm>
        </p:spPr>
      </p:pic>
      <p:sp>
        <p:nvSpPr>
          <p:cNvPr id="5" name="TextBox 4"/>
          <p:cNvSpPr txBox="1"/>
          <p:nvPr/>
        </p:nvSpPr>
        <p:spPr>
          <a:xfrm>
            <a:off x="5791200" y="1371601"/>
            <a:ext cx="3048000" cy="3313727"/>
          </a:xfrm>
          <a:prstGeom prst="rect">
            <a:avLst/>
          </a:prstGeom>
          <a:noFill/>
        </p:spPr>
        <p:txBody>
          <a:bodyPr wrap="square" rtlCol="0">
            <a:spAutoFit/>
          </a:bodyPr>
          <a:lstStyle/>
          <a:p>
            <a:pPr marL="274320" indent="-457200" algn="l">
              <a:spcAft>
                <a:spcPts val="1000"/>
              </a:spcAft>
            </a:pPr>
            <a:r>
              <a:rPr lang="en-US" sz="2200" dirty="0" smtClean="0"/>
              <a:t>• 10,000 to Takilma, 1968</a:t>
            </a:r>
          </a:p>
          <a:p>
            <a:pPr marL="274320" indent="-457200" algn="l">
              <a:spcAft>
                <a:spcPts val="1000"/>
              </a:spcAft>
            </a:pPr>
            <a:r>
              <a:rPr lang="en-US" sz="2200" dirty="0" smtClean="0"/>
              <a:t>• Gov. Tom McCall’s Decree</a:t>
            </a:r>
          </a:p>
          <a:p>
            <a:pPr marL="274320" indent="-457200" algn="l">
              <a:spcAft>
                <a:spcPts val="1000"/>
              </a:spcAft>
            </a:pPr>
            <a:r>
              <a:rPr lang="en-US" sz="2200" dirty="0" smtClean="0"/>
              <a:t>• Drawn by the myth</a:t>
            </a:r>
          </a:p>
          <a:p>
            <a:pPr marL="274320" indent="-457200" algn="l">
              <a:spcAft>
                <a:spcPts val="1000"/>
              </a:spcAft>
            </a:pPr>
            <a:r>
              <a:rPr lang="en-US" sz="2200" dirty="0" smtClean="0"/>
              <a:t>•  Day trippers and new settlers</a:t>
            </a:r>
          </a:p>
          <a:p>
            <a:pPr marL="274320" indent="-457200" algn="l">
              <a:spcAft>
                <a:spcPts val="1000"/>
              </a:spcAft>
            </a:pPr>
            <a:endParaRPr lang="en-US" sz="2200" dirty="0"/>
          </a:p>
        </p:txBody>
      </p:sp>
      <p:sp>
        <p:nvSpPr>
          <p:cNvPr id="6" name="TextBox 5"/>
          <p:cNvSpPr txBox="1"/>
          <p:nvPr/>
        </p:nvSpPr>
        <p:spPr>
          <a:xfrm>
            <a:off x="3657600" y="4724400"/>
            <a:ext cx="1773315" cy="338554"/>
          </a:xfrm>
          <a:prstGeom prst="rect">
            <a:avLst/>
          </a:prstGeom>
          <a:noFill/>
        </p:spPr>
        <p:txBody>
          <a:bodyPr wrap="none" rtlCol="0">
            <a:spAutoFit/>
          </a:bodyPr>
          <a:lstStyle/>
          <a:p>
            <a:r>
              <a:rPr lang="en-US" sz="1600" i="1" dirty="0" smtClean="0">
                <a:solidFill>
                  <a:schemeClr val="accent5">
                    <a:lumMod val="10000"/>
                  </a:schemeClr>
                </a:solidFill>
              </a:rPr>
              <a:t>Circa: late 1960s</a:t>
            </a:r>
            <a:endParaRPr lang="en-US" sz="1600" i="1" dirty="0">
              <a:solidFill>
                <a:schemeClr val="accent5">
                  <a:lumMod val="10000"/>
                </a:schemeClr>
              </a:solidFill>
            </a:endParaRPr>
          </a:p>
        </p:txBody>
      </p:sp>
      <p:pic>
        <p:nvPicPr>
          <p:cNvPr id="7" name="Picture 6" descr="images.jpeg"/>
          <p:cNvPicPr>
            <a:picLocks noChangeAspect="1"/>
          </p:cNvPicPr>
          <p:nvPr/>
        </p:nvPicPr>
        <p:blipFill>
          <a:blip r:embed="rId4"/>
          <a:stretch>
            <a:fillRect/>
          </a:stretch>
        </p:blipFill>
        <p:spPr>
          <a:xfrm>
            <a:off x="304800" y="4495800"/>
            <a:ext cx="3217888" cy="2133600"/>
          </a:xfrm>
          <a:prstGeom prst="rect">
            <a:avLst/>
          </a:prstGeom>
        </p:spPr>
      </p:pic>
      <p:pic>
        <p:nvPicPr>
          <p:cNvPr id="8" name="Picture 7" descr="Unknown.jpeg"/>
          <p:cNvPicPr>
            <a:picLocks noChangeAspect="1"/>
          </p:cNvPicPr>
          <p:nvPr/>
        </p:nvPicPr>
        <p:blipFill>
          <a:blip r:embed="rId5"/>
          <a:stretch>
            <a:fillRect/>
          </a:stretch>
        </p:blipFill>
        <p:spPr>
          <a:xfrm>
            <a:off x="5791200" y="4495800"/>
            <a:ext cx="2743200" cy="2054752"/>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3962400" cy="2617787"/>
          </a:xfrm>
        </p:spPr>
        <p:txBody>
          <a:bodyPr/>
          <a:lstStyle/>
          <a:p>
            <a:r>
              <a:rPr lang="en-US" dirty="0" smtClean="0"/>
              <a:t>Flower Power Dream Dies</a:t>
            </a:r>
            <a:endParaRPr lang="en-US" dirty="0"/>
          </a:p>
        </p:txBody>
      </p:sp>
      <p:pic>
        <p:nvPicPr>
          <p:cNvPr id="4" name="Content Placeholder 3" descr="images.jpeg"/>
          <p:cNvPicPr>
            <a:picLocks noGrp="1" noChangeAspect="1"/>
          </p:cNvPicPr>
          <p:nvPr>
            <p:ph idx="1"/>
          </p:nvPr>
        </p:nvPicPr>
        <p:blipFill>
          <a:blip r:embed="rId2"/>
          <a:srcRect l="-40820" r="-40820"/>
          <a:stretch>
            <a:fillRect/>
          </a:stretch>
        </p:blipFill>
        <p:spPr>
          <a:xfrm>
            <a:off x="-685800" y="3352800"/>
            <a:ext cx="5536381" cy="3048000"/>
          </a:xfrm>
        </p:spPr>
      </p:pic>
      <p:pic>
        <p:nvPicPr>
          <p:cNvPr id="5" name="Picture 4" descr="images-2.jpeg"/>
          <p:cNvPicPr>
            <a:picLocks noChangeAspect="1"/>
          </p:cNvPicPr>
          <p:nvPr/>
        </p:nvPicPr>
        <p:blipFill>
          <a:blip r:embed="rId3"/>
          <a:stretch>
            <a:fillRect/>
          </a:stretch>
        </p:blipFill>
        <p:spPr>
          <a:xfrm>
            <a:off x="5181600" y="304800"/>
            <a:ext cx="2882900" cy="2819400"/>
          </a:xfrm>
          <a:prstGeom prst="rect">
            <a:avLst/>
          </a:prstGeom>
        </p:spPr>
      </p:pic>
      <p:pic>
        <p:nvPicPr>
          <p:cNvPr id="6" name="Picture 5" descr="images-1.jpeg"/>
          <p:cNvPicPr>
            <a:picLocks noChangeAspect="1"/>
          </p:cNvPicPr>
          <p:nvPr/>
        </p:nvPicPr>
        <p:blipFill>
          <a:blip r:embed="rId4"/>
          <a:stretch>
            <a:fillRect/>
          </a:stretch>
        </p:blipFill>
        <p:spPr>
          <a:xfrm>
            <a:off x="4648200" y="3733800"/>
            <a:ext cx="3530600" cy="23114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a:t>
            </a:r>
            <a:r>
              <a:rPr lang="en-US" sz="3600" i="1" dirty="0" smtClean="0"/>
              <a:t>Ideal </a:t>
            </a:r>
            <a:r>
              <a:rPr lang="en-US" sz="3600" dirty="0" smtClean="0"/>
              <a:t>Communication System</a:t>
            </a:r>
            <a:br>
              <a:rPr lang="en-US" sz="3600" dirty="0" smtClean="0"/>
            </a:br>
            <a:r>
              <a:rPr lang="en-US" sz="2800" dirty="0" smtClean="0"/>
              <a:t>Circa: 1973</a:t>
            </a:r>
            <a:endParaRPr lang="en-US" sz="2800" dirty="0"/>
          </a:p>
        </p:txBody>
      </p:sp>
      <p:pic>
        <p:nvPicPr>
          <p:cNvPr id="4" name="Content Placeholder 3" descr="PreInternet2_0005.jpg"/>
          <p:cNvPicPr>
            <a:picLocks noGrp="1" noChangeAspect="1"/>
          </p:cNvPicPr>
          <p:nvPr>
            <p:ph idx="1"/>
          </p:nvPr>
        </p:nvPicPr>
        <p:blipFill>
          <a:blip r:embed="rId2"/>
          <a:srcRect t="-55383" b="-55383"/>
          <a:stretch>
            <a:fillRect/>
          </a:stretch>
        </p:blipFill>
        <p:spPr>
          <a:xfrm>
            <a:off x="381000" y="304800"/>
            <a:ext cx="8229600" cy="4530725"/>
          </a:xfrm>
        </p:spPr>
      </p:pic>
      <p:sp>
        <p:nvSpPr>
          <p:cNvPr id="5" name="TextBox 4"/>
          <p:cNvSpPr txBox="1"/>
          <p:nvPr/>
        </p:nvSpPr>
        <p:spPr>
          <a:xfrm>
            <a:off x="990600" y="3733800"/>
            <a:ext cx="7340471" cy="461665"/>
          </a:xfrm>
          <a:prstGeom prst="rect">
            <a:avLst/>
          </a:prstGeom>
          <a:noFill/>
        </p:spPr>
        <p:txBody>
          <a:bodyPr wrap="none" rtlCol="0">
            <a:spAutoFit/>
          </a:bodyPr>
          <a:lstStyle/>
          <a:p>
            <a:r>
              <a:rPr lang="en-US" sz="2400" dirty="0" smtClean="0"/>
              <a:t>Try to Imagine the Word before PCs and the Internet</a:t>
            </a:r>
            <a:endParaRPr lang="en-US" sz="24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Facebook</a:t>
            </a:r>
            <a:r>
              <a:rPr lang="en-US" dirty="0" smtClean="0"/>
              <a:t>: 65 horsepower</a:t>
            </a:r>
            <a:endParaRPr lang="en-US" dirty="0"/>
          </a:p>
        </p:txBody>
      </p:sp>
      <p:pic>
        <p:nvPicPr>
          <p:cNvPr id="4" name="Content Placeholder 3" descr="hippie-bus.jpg"/>
          <p:cNvPicPr>
            <a:picLocks noGrp="1" noChangeAspect="1"/>
          </p:cNvPicPr>
          <p:nvPr>
            <p:ph idx="1"/>
          </p:nvPr>
        </p:nvPicPr>
        <p:blipFill>
          <a:blip r:embed="rId2"/>
          <a:srcRect l="-16313" r="-16313"/>
          <a:stretch>
            <a:fillRect/>
          </a:stretch>
        </p:blip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3510</TotalTime>
  <Words>7975</Words>
  <Application>Microsoft Macintosh PowerPoint</Application>
  <PresentationFormat>On-screen Show (4:3)</PresentationFormat>
  <Paragraphs>943</Paragraphs>
  <Slides>182</Slides>
  <Notes>42</Notes>
  <HiddenSlides>0</HiddenSlides>
  <MMClips>0</MMClips>
  <ScaleCrop>false</ScaleCrop>
  <HeadingPairs>
    <vt:vector size="8" baseType="variant">
      <vt:variant>
        <vt:lpstr>Design Template</vt:lpstr>
      </vt:variant>
      <vt:variant>
        <vt:i4>2</vt:i4>
      </vt:variant>
      <vt:variant>
        <vt:lpstr>Links</vt:lpstr>
      </vt:variant>
      <vt:variant>
        <vt:i4>1</vt:i4>
      </vt:variant>
      <vt:variant>
        <vt:lpstr>Embedded OLE Servers</vt:lpstr>
      </vt:variant>
      <vt:variant>
        <vt:i4>2</vt:i4>
      </vt:variant>
      <vt:variant>
        <vt:lpstr>Slide Titles</vt:lpstr>
      </vt:variant>
      <vt:variant>
        <vt:i4>182</vt:i4>
      </vt:variant>
    </vt:vector>
  </HeadingPairs>
  <TitlesOfParts>
    <vt:vector size="187" baseType="lpstr">
      <vt:lpstr>Ripple</vt:lpstr>
      <vt:lpstr>1_Ripple</vt:lpstr>
      <vt:lpstr>???</vt:lpstr>
      <vt:lpstr>Document</vt:lpstr>
      <vt:lpstr>Worksheet</vt:lpstr>
      <vt:lpstr>Slide 1</vt:lpstr>
      <vt:lpstr>Slide 2</vt:lpstr>
      <vt:lpstr>Steven Reed Johnson a.k.a. White wolf</vt:lpstr>
      <vt:lpstr>By  Title</vt:lpstr>
      <vt:lpstr>You may call me</vt:lpstr>
      <vt:lpstr>Jean’s Farm: my home and a School</vt:lpstr>
      <vt:lpstr>Outdoor classroom</vt:lpstr>
      <vt:lpstr>Children Learning about Indigenous uses of Plants</vt:lpstr>
      <vt:lpstr>Resonance of Stories</vt:lpstr>
      <vt:lpstr>Flashlight Story</vt:lpstr>
      <vt:lpstr>INTRODUCTION</vt:lpstr>
      <vt:lpstr>Portland’s Sustainability Story</vt:lpstr>
      <vt:lpstr>State of Sustainability Ark</vt:lpstr>
      <vt:lpstr>Current State</vt:lpstr>
      <vt:lpstr>Current State (II)</vt:lpstr>
      <vt:lpstr>Thou shall create partnerships</vt:lpstr>
      <vt:lpstr>Everyone should know where they are at all times and  everyone should know how to live in place sustainably</vt:lpstr>
      <vt:lpstr>Nine Nations of North America</vt:lpstr>
      <vt:lpstr>Slide 19</vt:lpstr>
      <vt:lpstr>Bioregional—Place Based Solutions</vt:lpstr>
      <vt:lpstr>Climate Change: Resilience Community Participation is Critical</vt:lpstr>
      <vt:lpstr>We Pay for things that were Free</vt:lpstr>
      <vt:lpstr>Community Stories</vt:lpstr>
      <vt:lpstr>The Role of Story in Building Community</vt:lpstr>
      <vt:lpstr>Changing the Dominate Cultural Narrative</vt:lpstr>
      <vt:lpstr>Contrasting Community Stories</vt:lpstr>
      <vt:lpstr>Morality Stories vs. Technocratic Dialogue</vt:lpstr>
      <vt:lpstr>Outcomes of Green Republic of Portland: The Green Dividend</vt:lpstr>
      <vt:lpstr>Slide 29</vt:lpstr>
      <vt:lpstr>Slide 30</vt:lpstr>
      <vt:lpstr>Slide 31</vt:lpstr>
      <vt:lpstr>Social Movements</vt:lpstr>
      <vt:lpstr>Social Movements: Study Framework</vt:lpstr>
      <vt:lpstr>Part of a Communities Civic Life is dependent on relation between the three sectors</vt:lpstr>
      <vt:lpstr>Each Sector has Different functions and Capacities</vt:lpstr>
      <vt:lpstr>We are Witness to the Largest Social Movement in History</vt:lpstr>
      <vt:lpstr>Slide 37</vt:lpstr>
      <vt:lpstr>Civic Infrastructure</vt:lpstr>
      <vt:lpstr>Elements of a Healthy Civic Infrastructure</vt:lpstr>
      <vt:lpstr>Citizen Powers (in USA)</vt:lpstr>
      <vt:lpstr>Civic innovation depends on a symbiotic relationship between citizens and leaders</vt:lpstr>
      <vt:lpstr>Civic Innovations and Repertoires of Contention</vt:lpstr>
      <vt:lpstr>Engaged Schools and Universities</vt:lpstr>
      <vt:lpstr>The Value of an Education</vt:lpstr>
      <vt:lpstr>Slide 45</vt:lpstr>
      <vt:lpstr>PSU Student Power</vt:lpstr>
      <vt:lpstr>Development of Modular Actions</vt:lpstr>
      <vt:lpstr>Types of Involvement</vt:lpstr>
      <vt:lpstr>Bureaucracy and Democracy</vt:lpstr>
      <vt:lpstr>Science as Social Control</vt:lpstr>
      <vt:lpstr>Consensual Science</vt:lpstr>
      <vt:lpstr>Communicative Planning Model</vt:lpstr>
      <vt:lpstr>Slide 53</vt:lpstr>
      <vt:lpstr>Revisionist History, Ecological Metaphor</vt:lpstr>
      <vt:lpstr>Community Organizing as an Ecological System</vt:lpstr>
      <vt:lpstr>Early Occupier: Fireweed or Forest Gump</vt:lpstr>
      <vt:lpstr>Living on my own Planet</vt:lpstr>
      <vt:lpstr>Levitating the Pentagon 1967</vt:lpstr>
      <vt:lpstr>Where is Steve? With Silvia Beach</vt:lpstr>
      <vt:lpstr>Zenger Farm: 1995</vt:lpstr>
      <vt:lpstr>Sylvia Beach and Revisionist History</vt:lpstr>
      <vt:lpstr>Origins of Metro’s Recycling Program</vt:lpstr>
      <vt:lpstr>Revisionist History: Tideman Johnson Park</vt:lpstr>
      <vt:lpstr>Is History just about Success? Who Survives?</vt:lpstr>
      <vt:lpstr>Portland’s Civic Life</vt:lpstr>
      <vt:lpstr>Portland’s Civic Story</vt:lpstr>
      <vt:lpstr>Pioneer Activists</vt:lpstr>
      <vt:lpstr>Early Civic Innovations</vt:lpstr>
      <vt:lpstr>Traditional Civic Life, WWII--Late 1960s</vt:lpstr>
      <vt:lpstr>Civic Actions in Traditional Civic Life Period</vt:lpstr>
      <vt:lpstr>Terry Shrunk, Last of the Old Guard Mayors (1957—1973)</vt:lpstr>
      <vt:lpstr>Context of Civic Reconstruction in Portland</vt:lpstr>
      <vt:lpstr>Civic Reconstruction</vt:lpstr>
      <vt:lpstr>When looked at from an ecological point of view, organizations come and go</vt:lpstr>
      <vt:lpstr>Estimated Number of Citizens on All Civic Bodies Per 1,000 Population</vt:lpstr>
      <vt:lpstr>Civic Reconstruction—Some Innovations</vt:lpstr>
      <vt:lpstr>New Guard, Mayor Goldschmidt and President Carter</vt:lpstr>
      <vt:lpstr>Origins of Neighborhood System</vt:lpstr>
      <vt:lpstr>Lack of Civic Structure</vt:lpstr>
      <vt:lpstr>Scenes of Protest</vt:lpstr>
      <vt:lpstr>Origins of the Portland Story  and Civic Reconstruction </vt:lpstr>
      <vt:lpstr>Slide 82</vt:lpstr>
      <vt:lpstr>ATTENDANCE AT PUBLIC MEETINGS  ON LOCAL AFFAIRS COLLAPSES</vt:lpstr>
      <vt:lpstr>FAMILY DINNERS BECOME  LESS COMMON 1977-1999</vt:lpstr>
      <vt:lpstr>FOUR DECADES OF DWINDLING  TRUST-ADULTS AND TEENAGERS 1960-1999</vt:lpstr>
      <vt:lpstr>Slide 86</vt:lpstr>
      <vt:lpstr>Portland Honors</vt:lpstr>
      <vt:lpstr>Civic Innovation: Symbiotic Relation Between Citizens and Leaders</vt:lpstr>
      <vt:lpstr>Civic Innovation: Symbiotic Relation Between Citizens and Leaders</vt:lpstr>
      <vt:lpstr>Social Movements: Cooptation or Incorporation?</vt:lpstr>
      <vt:lpstr>The Women’s Movement</vt:lpstr>
      <vt:lpstr>Before Facebook</vt:lpstr>
      <vt:lpstr>Social Movements Communication Before Facebook</vt:lpstr>
      <vt:lpstr>Interstate Hwy. 5 Corridor</vt:lpstr>
      <vt:lpstr>Oregon Migration Pattern</vt:lpstr>
      <vt:lpstr>The Hippie Invasion</vt:lpstr>
      <vt:lpstr>Flower Power Dream Dies</vt:lpstr>
      <vt:lpstr>The Ideal Communication System Circa: 1973</vt:lpstr>
      <vt:lpstr>Facebook: 65 horsepower</vt:lpstr>
      <vt:lpstr>Couriers</vt:lpstr>
      <vt:lpstr>Café Society</vt:lpstr>
      <vt:lpstr>Slide 102</vt:lpstr>
      <vt:lpstr>Gatherings</vt:lpstr>
      <vt:lpstr>Partial List of Gatherings</vt:lpstr>
      <vt:lpstr>Home Grown Library</vt:lpstr>
      <vt:lpstr>Scarce Information Generated Social Networks</vt:lpstr>
      <vt:lpstr>People to People Directories</vt:lpstr>
      <vt:lpstr>Sustainability</vt:lpstr>
      <vt:lpstr>The Oregon Story</vt:lpstr>
      <vt:lpstr>Utopian Societies</vt:lpstr>
      <vt:lpstr>The Land of Plentiful Resources</vt:lpstr>
      <vt:lpstr>Geographical Judo</vt:lpstr>
      <vt:lpstr>Changing the Dominate Cultural Narrative</vt:lpstr>
      <vt:lpstr>Crying in the Wind</vt:lpstr>
      <vt:lpstr>Eager as a Beaver</vt:lpstr>
      <vt:lpstr>State of Environmental Infrastructure (1950s)</vt:lpstr>
      <vt:lpstr>Nationally</vt:lpstr>
      <vt:lpstr>Pollution in Paradise</vt:lpstr>
      <vt:lpstr>Late 1960s: Oregon</vt:lpstr>
      <vt:lpstr>Stages of Environmentalism</vt:lpstr>
      <vt:lpstr>First Wave Environmental Organizations</vt:lpstr>
      <vt:lpstr>Populist Pluralism and Steady State of Civic Groups</vt:lpstr>
      <vt:lpstr>Civic Environmentalism—1980s and 1990s</vt:lpstr>
      <vt:lpstr>Growth of Environmental Organization, 1990s</vt:lpstr>
      <vt:lpstr>Early National Sustainability Groups</vt:lpstr>
      <vt:lpstr>First Sustainability Groups</vt:lpstr>
      <vt:lpstr>Opportunity: Yesterday’s Climate Change Driving Force</vt:lpstr>
      <vt:lpstr>Small is Beautiful E.F. Schumacher</vt:lpstr>
      <vt:lpstr>Other Touchstones MAYBE DO LATER ONE?</vt:lpstr>
      <vt:lpstr>Tom McCall’s Think Tank</vt:lpstr>
      <vt:lpstr>Oregon Energy Model</vt:lpstr>
      <vt:lpstr>Energy Politics</vt:lpstr>
      <vt:lpstr>Living Lightly</vt:lpstr>
      <vt:lpstr>Sustainability: 1974</vt:lpstr>
      <vt:lpstr>Knowing Home, Guide to Sustainable Portland, 1982</vt:lpstr>
      <vt:lpstr>Demonstration Green House</vt:lpstr>
      <vt:lpstr>Birth of Reach and CDCs in Portland Southeast Portland Community Congress</vt:lpstr>
      <vt:lpstr>Country in the City</vt:lpstr>
      <vt:lpstr>Slide 139</vt:lpstr>
      <vt:lpstr>Slide 140</vt:lpstr>
      <vt:lpstr>Slide 141</vt:lpstr>
      <vt:lpstr>Natural Areas, Parks &amp; Streams Bond Measure, Fall 2006</vt:lpstr>
      <vt:lpstr>Stories from the Shed</vt:lpstr>
      <vt:lpstr>Pastoral Past (Our Place, 1950)</vt:lpstr>
      <vt:lpstr>Shot in the Heart</vt:lpstr>
      <vt:lpstr>Errol Wetlands Near where Gary Lived</vt:lpstr>
      <vt:lpstr>Beavergate</vt:lpstr>
      <vt:lpstr>The Natural Foods Movement</vt:lpstr>
      <vt:lpstr>Northwest Conference on Alternative Agriculture</vt:lpstr>
      <vt:lpstr>Founding of Tilth—1977 at Pragtree Farm, Washington</vt:lpstr>
      <vt:lpstr>Sustainable Agriculture in the Northwest, 1982</vt:lpstr>
      <vt:lpstr>Urban Food Systems</vt:lpstr>
      <vt:lpstr>Diggable Cities Inventory</vt:lpstr>
      <vt:lpstr>Slide 154</vt:lpstr>
      <vt:lpstr>Zenger Farm: Education</vt:lpstr>
      <vt:lpstr>CITY REPAIR?</vt:lpstr>
      <vt:lpstr>  The Coalition for a Livable Future is a partnership of 90 organizations and hundreds of individuals working for a healthy and sustainable Portland-Vancouver  metropolitan region.</vt:lpstr>
      <vt:lpstr>Bike Political Economy</vt:lpstr>
      <vt:lpstr>1970s</vt:lpstr>
      <vt:lpstr>1980s</vt:lpstr>
      <vt:lpstr>1990s</vt:lpstr>
      <vt:lpstr>Passing the Torch or Back to the Future</vt:lpstr>
      <vt:lpstr>The Times They are A Changin</vt:lpstr>
      <vt:lpstr>Community Governance by Facilitating the Wisdom of Crowds</vt:lpstr>
      <vt:lpstr>Examples</vt:lpstr>
      <vt:lpstr>We have Software for Facilitating Wisdom of Crowds</vt:lpstr>
      <vt:lpstr>It’s a “Long Tail” world The individual has More Power</vt:lpstr>
      <vt:lpstr>NGOs and the Long Tail</vt:lpstr>
      <vt:lpstr>The Whole World is Really Watching</vt:lpstr>
      <vt:lpstr>Expert Specialist  Rigid Bureaucracy Society</vt:lpstr>
      <vt:lpstr>Community Problem Solving: hardware and software solutions</vt:lpstr>
      <vt:lpstr>Collaborative Consumption—better examples from Class</vt:lpstr>
      <vt:lpstr>Climate Change: Resilience Community Participation is Critical</vt:lpstr>
      <vt:lpstr>Slide 174</vt:lpstr>
      <vt:lpstr>Slide 175</vt:lpstr>
      <vt:lpstr>Collective Action is Essential Climate Change and Community Participation</vt:lpstr>
      <vt:lpstr>Lessons from Headwaters of Amazon</vt:lpstr>
      <vt:lpstr>Eco Tourism and Sand Maps in the Australian Outback</vt:lpstr>
      <vt:lpstr>Civic Engagement and Internet Scorecard</vt:lpstr>
      <vt:lpstr>A Sustainable Community Narrative</vt:lpstr>
      <vt:lpstr>Challenge to Maintain our Exceptional Civic life</vt:lpstr>
      <vt:lpstr>Social Movement Questions</vt:lpstr>
    </vt:vector>
  </TitlesOfParts>
  <Company>Portland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Bowling Together: The Civic Story of Portland Oregon Steve Johnson, Ph.D.</dc:title>
  <cp:lastModifiedBy>steve johnson</cp:lastModifiedBy>
  <cp:revision>138</cp:revision>
  <dcterms:created xsi:type="dcterms:W3CDTF">2013-04-27T20:55:13Z</dcterms:created>
  <dcterms:modified xsi:type="dcterms:W3CDTF">2013-04-27T21:39:39Z</dcterms:modified>
</cp:coreProperties>
</file>