
<file path=[Content_Types].xml><?xml version="1.0" encoding="utf-8"?>
<Types xmlns="http://schemas.openxmlformats.org/package/2006/content-types">
  <Default Extension="pdf" ContentType="application/pdf"/>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Override PartName="/ppt/notesSlides/notesSlide8.xml" ContentType="application/vnd.openxmlformats-officedocument.presentationml.notesSlide+xml"/>
  <Default Extension="png" ContentType="image/png"/>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embeddings/oleObject2.bin" ContentType="application/vnd.openxmlformats-officedocument.oleObject"/>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6"/>
  </p:notesMasterIdLst>
  <p:handoutMasterIdLst>
    <p:handoutMasterId r:id="rId57"/>
  </p:handoutMasterIdLst>
  <p:sldIdLst>
    <p:sldId id="2495" r:id="rId2"/>
    <p:sldId id="2591" r:id="rId3"/>
    <p:sldId id="2606" r:id="rId4"/>
    <p:sldId id="2605" r:id="rId5"/>
    <p:sldId id="2582" r:id="rId6"/>
    <p:sldId id="2575" r:id="rId7"/>
    <p:sldId id="2601" r:id="rId8"/>
    <p:sldId id="2580" r:id="rId9"/>
    <p:sldId id="2498" r:id="rId10"/>
    <p:sldId id="2566" r:id="rId11"/>
    <p:sldId id="2496" r:id="rId12"/>
    <p:sldId id="2571" r:id="rId13"/>
    <p:sldId id="2500" r:id="rId14"/>
    <p:sldId id="2609" r:id="rId15"/>
    <p:sldId id="2603" r:id="rId16"/>
    <p:sldId id="2584" r:id="rId17"/>
    <p:sldId id="2604" r:id="rId18"/>
    <p:sldId id="2574" r:id="rId19"/>
    <p:sldId id="2610" r:id="rId20"/>
    <p:sldId id="2611" r:id="rId21"/>
    <p:sldId id="2597" r:id="rId22"/>
    <p:sldId id="2598" r:id="rId23"/>
    <p:sldId id="2599" r:id="rId24"/>
    <p:sldId id="2600" r:id="rId25"/>
    <p:sldId id="2563" r:id="rId26"/>
    <p:sldId id="2594" r:id="rId27"/>
    <p:sldId id="2595" r:id="rId28"/>
    <p:sldId id="2596" r:id="rId29"/>
    <p:sldId id="2579" r:id="rId30"/>
    <p:sldId id="2576" r:id="rId31"/>
    <p:sldId id="2577" r:id="rId32"/>
    <p:sldId id="2502" r:id="rId33"/>
    <p:sldId id="2578" r:id="rId34"/>
    <p:sldId id="2570" r:id="rId35"/>
    <p:sldId id="2518" r:id="rId36"/>
    <p:sldId id="2534" r:id="rId37"/>
    <p:sldId id="2536" r:id="rId38"/>
    <p:sldId id="2537" r:id="rId39"/>
    <p:sldId id="2535" r:id="rId40"/>
    <p:sldId id="2538" r:id="rId41"/>
    <p:sldId id="2542" r:id="rId42"/>
    <p:sldId id="2543" r:id="rId43"/>
    <p:sldId id="2544" r:id="rId44"/>
    <p:sldId id="2548" r:id="rId45"/>
    <p:sldId id="2549" r:id="rId46"/>
    <p:sldId id="2550" r:id="rId47"/>
    <p:sldId id="2551" r:id="rId48"/>
    <p:sldId id="2552" r:id="rId49"/>
    <p:sldId id="2592" r:id="rId50"/>
    <p:sldId id="2593" r:id="rId51"/>
    <p:sldId id="2602" r:id="rId52"/>
    <p:sldId id="2607" r:id="rId53"/>
    <p:sldId id="2608" r:id="rId54"/>
    <p:sldId id="2612" r:id="rId5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D12D7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showComments="0">
  <p:normalViewPr vertBarState="minimized" horzBarState="maximized">
    <p:restoredLeft sz="15620"/>
    <p:restoredTop sz="94660"/>
  </p:normalViewPr>
  <p:slideViewPr>
    <p:cSldViewPr>
      <p:cViewPr>
        <p:scale>
          <a:sx n="66" d="100"/>
          <a:sy n="66" d="100"/>
        </p:scale>
        <p:origin x="-1064"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19712"/>
    </p:cViewPr>
  </p:sorterViewPr>
  <p:notesViewPr>
    <p:cSldViewPr>
      <p:cViewPr varScale="1">
        <p:scale>
          <a:sx n="56" d="100"/>
          <a:sy n="56" d="100"/>
        </p:scale>
        <p:origin x="-2176"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3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3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endParaRPr lang="en-US" altLang="ja-JP" dirty="0"/>
          </a:p>
        </p:txBody>
      </p:sp>
      <p:sp>
        <p:nvSpPr>
          <p:cNvPr id="393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3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fld id="{D7AB563E-2A84-7349-8B36-D6A51664B8B6}"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2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endParaRPr lang="en-US" altLang="ja-JP"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2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392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107" charset="0"/>
                <a:ea typeface="+mn-ea"/>
                <a:cs typeface="ＭＳ Ｐゴシック" pitchFamily="-107" charset="-128"/>
              </a:defRPr>
            </a:lvl1pPr>
          </a:lstStyle>
          <a:p>
            <a:pPr>
              <a:defRPr/>
            </a:pPr>
            <a:endParaRPr lang="en-US" altLang="ja-JP" dirty="0"/>
          </a:p>
        </p:txBody>
      </p:sp>
      <p:sp>
        <p:nvSpPr>
          <p:cNvPr id="392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ea typeface="+mn-ea"/>
                <a:cs typeface="ＭＳ Ｐゴシック" pitchFamily="-107" charset="-128"/>
              </a:defRPr>
            </a:lvl1pPr>
          </a:lstStyle>
          <a:p>
            <a:pPr>
              <a:defRPr/>
            </a:pPr>
            <a:fld id="{014B8E47-73C9-C447-951B-2F455DEE79B2}"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 name="Rectangle 11"/>
          <p:cNvSpPr>
            <a:spLocks noGrp="1" noChangeArrowheads="1"/>
          </p:cNvSpPr>
          <p:nvPr>
            <p:ph type="sldNum"/>
          </p:nvPr>
        </p:nvSpPr>
        <p:spPr>
          <a:ln/>
        </p:spPr>
        <p:txBody>
          <a:bodyPr/>
          <a:lstStyle/>
          <a:p>
            <a:fld id="{D8CA12E3-DC92-FE47-955E-78CD8B092FD2}" type="slidenum">
              <a:rPr lang="en-GB"/>
              <a:pPr/>
              <a:t>2</a:t>
            </a:fld>
            <a:endParaRPr lang="en-GB" dirty="0"/>
          </a:p>
        </p:txBody>
      </p:sp>
      <p:sp>
        <p:nvSpPr>
          <p:cNvPr id="63490" name="Text Box 2"/>
          <p:cNvSpPr txBox="1">
            <a:spLocks noChangeArrowheads="1"/>
          </p:cNvSpPr>
          <p:nvPr/>
        </p:nvSpPr>
        <p:spPr bwMode="auto">
          <a:xfrm>
            <a:off x="3885903" y="8687405"/>
            <a:ext cx="2967633" cy="455084"/>
          </a:xfrm>
          <a:prstGeom prst="rect">
            <a:avLst/>
          </a:prstGeom>
          <a:noFill/>
          <a:ln w="9525">
            <a:noFill/>
            <a:round/>
            <a:headEnd/>
            <a:tailEnd/>
          </a:ln>
          <a:effectLst/>
        </p:spPr>
        <p:txBody>
          <a:bodyPr lIns="89217" tIns="46311" rIns="89217" bIns="46311" anchor="b">
            <a:prstTxWarp prst="textNoShape">
              <a:avLst/>
            </a:prstTxWarp>
          </a:bodyPr>
          <a:lstStyle/>
          <a:p>
            <a:pPr algn="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fld id="{1A0B2D71-E925-1B45-B812-D49772447760}" type="slidenum">
              <a:rPr lang="en-GB" sz="1200">
                <a:solidFill>
                  <a:srgbClr val="000000"/>
                </a:solidFill>
              </a:rPr>
              <a:pPr algn="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t>2</a:t>
            </a:fld>
            <a:endParaRPr lang="en-GB" sz="1200" dirty="0">
              <a:solidFill>
                <a:srgbClr val="000000"/>
              </a:solidFill>
            </a:endParaRPr>
          </a:p>
        </p:txBody>
      </p:sp>
      <p:sp>
        <p:nvSpPr>
          <p:cNvPr id="63491" name="Text Box 3"/>
          <p:cNvSpPr txBox="1">
            <a:spLocks noChangeArrowheads="1"/>
          </p:cNvSpPr>
          <p:nvPr/>
        </p:nvSpPr>
        <p:spPr bwMode="auto">
          <a:xfrm>
            <a:off x="1239739" y="657679"/>
            <a:ext cx="3949898" cy="3285369"/>
          </a:xfrm>
          <a:prstGeom prst="rect">
            <a:avLst/>
          </a:prstGeom>
          <a:solidFill>
            <a:srgbClr val="FFFFFF"/>
          </a:solidFill>
          <a:ln w="9360">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
        <p:nvSpPr>
          <p:cNvPr id="63492" name="Text Box 4"/>
          <p:cNvSpPr txBox="1">
            <a:spLocks noChangeArrowheads="1"/>
          </p:cNvSpPr>
          <p:nvPr/>
        </p:nvSpPr>
        <p:spPr bwMode="auto">
          <a:xfrm>
            <a:off x="1215926" y="657679"/>
            <a:ext cx="3993058" cy="3283857"/>
          </a:xfrm>
          <a:prstGeom prst="rect">
            <a:avLst/>
          </a:prstGeom>
          <a:solidFill>
            <a:srgbClr val="FFFFFF"/>
          </a:solidFill>
          <a:ln w="9360">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
        <p:nvSpPr>
          <p:cNvPr id="63493" name="Text Box 5"/>
          <p:cNvSpPr txBox="1">
            <a:spLocks noGrp="1" noChangeArrowheads="1"/>
          </p:cNvSpPr>
          <p:nvPr>
            <p:ph type="body"/>
          </p:nvPr>
        </p:nvSpPr>
        <p:spPr>
          <a:xfrm>
            <a:off x="285750" y="4160762"/>
            <a:ext cx="5859364" cy="2218877"/>
          </a:xfrm>
          <a:ln/>
        </p:spPr>
        <p:txBody>
          <a:bodyPr lIns="82066" tIns="44609" rIns="82066" bIns="44609">
            <a:spAutoFit/>
          </a:bodyPr>
          <a:lstStyle/>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The Equity Atlas focuses on People, Places and Opportunities and we hope that you will be able to use the Regional Equity Atlas as tool for better understanding the people and places in our region.  As well as to better understand how different populations around the region can access essential opportunities and resources.</a:t>
            </a: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Our view at the region is guided by a belief that a successful region is supported by three pillars of sustainability.</a:t>
            </a: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94C16-1396-9D44-806E-C115F8061D7D}" type="slidenum">
              <a:rPr lang="en-US"/>
              <a:pPr/>
              <a:t>44</a:t>
            </a:fld>
            <a:endParaRPr lang="en-US" dirty="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A8394-C9E4-AE41-BCA7-819D7DC25670}" type="slidenum">
              <a:rPr lang="en-US"/>
              <a:pPr/>
              <a:t>45</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8820C-E519-9A4C-8F03-1B79E05B7457}" type="slidenum">
              <a:rPr lang="en-US"/>
              <a:pPr/>
              <a:t>46</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45FE6-24DE-8740-99E5-91B2F4988286}" type="slidenum">
              <a:rPr lang="en-US"/>
              <a:pPr/>
              <a:t>47</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8CF507-1305-8E4A-BB3D-D0410864E375}" type="slidenum">
              <a:rPr lang="en-US"/>
              <a:pPr/>
              <a:t>48</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5343B71A-0B8C-044F-9083-27914506D6EC}" type="slidenum">
              <a:rPr lang="en-US"/>
              <a:pPr/>
              <a:t>50</a:t>
            </a:fld>
            <a:endParaRPr lang="en-US" dirty="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7BFD8C2F-BBF4-2046-9BAA-40D5848ECE0B}" type="slidenum">
              <a:rPr lang="en-US"/>
              <a:pPr/>
              <a:t>51</a:t>
            </a:fld>
            <a:endParaRPr lang="en-US" dirty="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9" name="Rectangle 11"/>
          <p:cNvSpPr>
            <a:spLocks noGrp="1" noChangeArrowheads="1"/>
          </p:cNvSpPr>
          <p:nvPr>
            <p:ph type="sldNum"/>
          </p:nvPr>
        </p:nvSpPr>
        <p:spPr>
          <a:ln/>
        </p:spPr>
        <p:txBody>
          <a:bodyPr/>
          <a:lstStyle/>
          <a:p>
            <a:fld id="{7C816A3A-DC38-A649-9F5C-55264985F46C}" type="slidenum">
              <a:rPr lang="en-GB"/>
              <a:pPr/>
              <a:t>53</a:t>
            </a:fld>
            <a:endParaRPr lang="en-GB" dirty="0"/>
          </a:p>
        </p:txBody>
      </p:sp>
      <p:sp>
        <p:nvSpPr>
          <p:cNvPr id="61442" name="Text Box 2"/>
          <p:cNvSpPr txBox="1">
            <a:spLocks noChangeArrowheads="1"/>
          </p:cNvSpPr>
          <p:nvPr/>
        </p:nvSpPr>
        <p:spPr bwMode="auto">
          <a:xfrm>
            <a:off x="3885903" y="8687405"/>
            <a:ext cx="2967633" cy="455084"/>
          </a:xfrm>
          <a:prstGeom prst="rect">
            <a:avLst/>
          </a:prstGeom>
          <a:noFill/>
          <a:ln w="9525">
            <a:noFill/>
            <a:round/>
            <a:headEnd/>
            <a:tailEnd/>
          </a:ln>
          <a:effectLst/>
        </p:spPr>
        <p:txBody>
          <a:bodyPr lIns="89217" tIns="46311" rIns="89217" bIns="46311" anchor="b">
            <a:prstTxWarp prst="textNoShape">
              <a:avLst/>
            </a:prstTxWarp>
          </a:bodyPr>
          <a:lstStyle/>
          <a:p>
            <a:pPr algn="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fld id="{7294D696-D575-4142-88E9-E315D26B7E07}" type="slidenum">
              <a:rPr lang="en-GB" sz="1200">
                <a:solidFill>
                  <a:srgbClr val="000000"/>
                </a:solidFill>
              </a:rPr>
              <a:pPr algn="r">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t>53</a:t>
            </a:fld>
            <a:endParaRPr lang="en-GB" sz="1200" dirty="0">
              <a:solidFill>
                <a:srgbClr val="000000"/>
              </a:solidFill>
            </a:endParaRPr>
          </a:p>
        </p:txBody>
      </p:sp>
      <p:sp>
        <p:nvSpPr>
          <p:cNvPr id="61443" name="Text Box 3"/>
          <p:cNvSpPr txBox="1">
            <a:spLocks noChangeArrowheads="1"/>
          </p:cNvSpPr>
          <p:nvPr/>
        </p:nvSpPr>
        <p:spPr bwMode="auto">
          <a:xfrm>
            <a:off x="1323083" y="686405"/>
            <a:ext cx="4211836" cy="3429000"/>
          </a:xfrm>
          <a:prstGeom prst="rect">
            <a:avLst/>
          </a:prstGeom>
          <a:solidFill>
            <a:srgbClr val="FFFFFF"/>
          </a:solidFill>
          <a:ln w="9360">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
        <p:nvSpPr>
          <p:cNvPr id="61444" name="Text Box 4"/>
          <p:cNvSpPr txBox="1">
            <a:spLocks noChangeArrowheads="1"/>
          </p:cNvSpPr>
          <p:nvPr/>
        </p:nvSpPr>
        <p:spPr bwMode="auto">
          <a:xfrm>
            <a:off x="1342429" y="686405"/>
            <a:ext cx="4167188" cy="3427489"/>
          </a:xfrm>
          <a:prstGeom prst="rect">
            <a:avLst/>
          </a:prstGeom>
          <a:solidFill>
            <a:srgbClr val="FFFFFF"/>
          </a:solidFill>
          <a:ln w="9525">
            <a:solidFill>
              <a:srgbClr val="000000"/>
            </a:solidFill>
            <a:miter lim="800000"/>
            <a:headEnd/>
            <a:tailEnd/>
          </a:ln>
          <a:effectLst/>
        </p:spPr>
        <p:txBody>
          <a:bodyPr wrap="none" lIns="86493" tIns="43247" rIns="86493" bIns="43247" anchor="ctr">
            <a:prstTxWarp prst="textNoShape">
              <a:avLst/>
            </a:prstTxWarp>
          </a:bodyPr>
          <a:lstStyle/>
          <a:p>
            <a:endParaRPr lang="en-US" dirty="0"/>
          </a:p>
        </p:txBody>
      </p:sp>
      <p:sp>
        <p:nvSpPr>
          <p:cNvPr id="61445" name="Text Box 5"/>
          <p:cNvSpPr txBox="1">
            <a:spLocks noGrp="1" noChangeArrowheads="1"/>
          </p:cNvSpPr>
          <p:nvPr>
            <p:ph type="body"/>
          </p:nvPr>
        </p:nvSpPr>
        <p:spPr>
          <a:xfrm>
            <a:off x="305098" y="4342191"/>
            <a:ext cx="6249293" cy="3485573"/>
          </a:xfrm>
          <a:ln/>
        </p:spPr>
        <p:txBody>
          <a:bodyPr tIns="46992" bIns="46992">
            <a:spAutoFit/>
          </a:bodyPr>
          <a:lstStyle/>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The Regional Equity Atlas focuses on People, Places and Opportunities and we hope that you have been able to use the Regional Equity Atlas as tool for better understanding the people and places in our region.  As well as to better understand how different populations around the region can access essential opportunities and resources.</a:t>
            </a: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426"/>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IN THE INTRO WORKSHOP, WE LISTED THE THREE E’S AS THE PILLARS OF SUSTAINABILITY. THIS SLIDE SHOULD EITHER BE CALLED “WHAT IS THE REGIONAL EQUITY ATLAS” (THE ORIGINAL TITLE) OR ELSE SHOULDN’T HAVE A TITLE. </a:t>
            </a: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r>
              <a:rPr lang="en-GB" dirty="0">
                <a:latin typeface="Arial" charset="0"/>
                <a:ea typeface="Lucida Sans Unicode" charset="0"/>
                <a:cs typeface="Lucida Sans Unicode" charset="0"/>
              </a:rPr>
              <a:t>I DON’T THINK WE NEED THE LOGO AND WEBSITE ADDRESS ON ANY SUBSEQUENT PAGES AFTER THIS ONE.</a:t>
            </a: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a:p>
            <a:pPr>
              <a:spcBef>
                <a:spcPts val="355"/>
              </a:spcBef>
              <a:tabLst>
                <a:tab pos="0" algn="l"/>
                <a:tab pos="432465" algn="l"/>
                <a:tab pos="864931" algn="l"/>
                <a:tab pos="1297396" algn="l"/>
                <a:tab pos="1729862" algn="l"/>
                <a:tab pos="2162327" algn="l"/>
                <a:tab pos="2594793" algn="l"/>
                <a:tab pos="3027258" algn="l"/>
                <a:tab pos="3459724" algn="l"/>
                <a:tab pos="3892189" algn="l"/>
                <a:tab pos="4324655" algn="l"/>
                <a:tab pos="4757120" algn="l"/>
                <a:tab pos="5189586" algn="l"/>
                <a:tab pos="5622051" algn="l"/>
                <a:tab pos="6054517" algn="l"/>
                <a:tab pos="6486982" algn="l"/>
                <a:tab pos="6919448" algn="l"/>
                <a:tab pos="7351913" algn="l"/>
                <a:tab pos="7784379" algn="l"/>
                <a:tab pos="8216844" algn="l"/>
                <a:tab pos="8649310" algn="l"/>
              </a:tabLst>
            </a:pPr>
            <a:endParaRPr lang="en-GB" dirty="0">
              <a:latin typeface="Arial" charset="0"/>
              <a:ea typeface="Lucida Sans Unicode" charset="0"/>
              <a:cs typeface="Lucida Sans Unicode"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191C2-822B-1343-A744-FB007C55ADA2}" type="slidenum">
              <a:rPr lang="en-US"/>
              <a:pPr/>
              <a:t>54</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8FE7B-0956-EA46-913F-F9AC58D6315F}" type="slidenum">
              <a:rPr lang="en-US"/>
              <a:pPr/>
              <a:t>36</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91A51-CFB9-D74F-975E-983C2DF12111}" type="slidenum">
              <a:rPr lang="en-US"/>
              <a:pPr/>
              <a:t>37</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8C6435-4665-814C-8E6F-092AB882F87A}" type="slidenum">
              <a:rPr lang="en-US"/>
              <a:pPr/>
              <a:t>38</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9F0B9-C794-CA44-970E-A1605FB6FFE4}" type="slidenum">
              <a:rPr lang="en-US"/>
              <a:pPr/>
              <a:t>39</a:t>
            </a:fld>
            <a:endParaRPr 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53970-927E-6F43-AF7F-8D62034A4F3D}" type="slidenum">
              <a:rPr lang="en-US"/>
              <a:pPr/>
              <a:t>40</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DED23-38C9-6544-9EFA-B77730BC100F}" type="slidenum">
              <a:rPr lang="en-US"/>
              <a:pPr/>
              <a:t>41</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DC4DB-0519-5F45-8BD9-D553DD2FED15}" type="slidenum">
              <a:rPr lang="en-US"/>
              <a:pPr/>
              <a:t>42</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47C7B-FB8C-2E47-A3F6-3D531B6401E6}" type="slidenum">
              <a:rPr lang="en-US"/>
              <a:pPr/>
              <a:t>43</a:t>
            </a:fld>
            <a:endParaRPr 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userDrawn="1"/>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1" name="Oval 7"/>
                <p:cNvSpPr>
                  <a:spLocks noChangeArrowheads="1"/>
                </p:cNvSpPr>
                <p:nvPr userDrawn="1"/>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2" name="Oval 8"/>
                <p:cNvSpPr>
                  <a:spLocks noChangeArrowheads="1"/>
                </p:cNvSpPr>
                <p:nvPr userDrawn="1"/>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3" name="Oval 9"/>
                <p:cNvSpPr>
                  <a:spLocks noChangeArrowheads="1"/>
                </p:cNvSpPr>
                <p:nvPr userDrawn="1"/>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4" name="Oval 10"/>
                <p:cNvSpPr>
                  <a:spLocks noChangeArrowheads="1"/>
                </p:cNvSpPr>
                <p:nvPr userDrawn="1"/>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5" name="Oval 11"/>
                <p:cNvSpPr>
                  <a:spLocks noChangeArrowheads="1"/>
                </p:cNvSpPr>
                <p:nvPr userDrawn="1"/>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6" name="Oval 12"/>
                <p:cNvSpPr>
                  <a:spLocks noChangeArrowheads="1"/>
                </p:cNvSpPr>
                <p:nvPr userDrawn="1"/>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67" name="Oval 13"/>
                <p:cNvSpPr>
                  <a:spLocks noChangeArrowheads="1"/>
                </p:cNvSpPr>
                <p:nvPr userDrawn="1"/>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userDrawn="1"/>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5" name="Oval 56"/>
                <p:cNvSpPr>
                  <a:spLocks noChangeArrowheads="1"/>
                </p:cNvSpPr>
                <p:nvPr userDrawn="1"/>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6" name="Oval 57"/>
                <p:cNvSpPr>
                  <a:spLocks noChangeArrowheads="1"/>
                </p:cNvSpPr>
                <p:nvPr userDrawn="1"/>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7" name="Oval 58"/>
                <p:cNvSpPr>
                  <a:spLocks noChangeArrowheads="1"/>
                </p:cNvSpPr>
                <p:nvPr userDrawn="1"/>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8" name="Oval 59"/>
                <p:cNvSpPr>
                  <a:spLocks noChangeArrowheads="1"/>
                </p:cNvSpPr>
                <p:nvPr userDrawn="1"/>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9" name="Oval 60"/>
                <p:cNvSpPr>
                  <a:spLocks noChangeArrowheads="1"/>
                </p:cNvSpPr>
                <p:nvPr userDrawn="1"/>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1" name="Oval 63"/>
                <p:cNvSpPr>
                  <a:spLocks noChangeArrowheads="1"/>
                </p:cNvSpPr>
                <p:nvPr userDrawn="1"/>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2"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53" name="Oval 65"/>
                <p:cNvSpPr>
                  <a:spLocks noChangeArrowheads="1"/>
                </p:cNvSpPr>
                <p:nvPr userDrawn="1"/>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grpSp>
      <p:sp>
        <p:nvSpPr>
          <p:cNvPr id="37485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ltLang="ja-JP"/>
              <a:t>Click to edit Master title style</a:t>
            </a:r>
          </a:p>
        </p:txBody>
      </p:sp>
      <p:sp>
        <p:nvSpPr>
          <p:cNvPr id="37485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07" charset="2"/>
              <a:buNone/>
              <a:defRPr/>
            </a:lvl1pPr>
          </a:lstStyle>
          <a:p>
            <a:r>
              <a:rPr lang="en-US" altLang="ja-JP"/>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altLang="ja-JP" dirty="0"/>
          </a:p>
        </p:txBody>
      </p:sp>
      <p:sp>
        <p:nvSpPr>
          <p:cNvPr id="69" name="Rectangle 69"/>
          <p:cNvSpPr>
            <a:spLocks noGrp="1" noChangeArrowheads="1"/>
          </p:cNvSpPr>
          <p:nvPr>
            <p:ph type="ftr" sz="quarter" idx="11"/>
          </p:nvPr>
        </p:nvSpPr>
        <p:spPr/>
        <p:txBody>
          <a:bodyPr/>
          <a:lstStyle>
            <a:lvl1pPr>
              <a:defRPr/>
            </a:lvl1pPr>
          </a:lstStyle>
          <a:p>
            <a:pPr>
              <a:defRPr/>
            </a:pPr>
            <a:endParaRPr lang="en-US" altLang="ja-JP" dirty="0"/>
          </a:p>
        </p:txBody>
      </p:sp>
      <p:sp>
        <p:nvSpPr>
          <p:cNvPr id="70" name="Rectangle 70"/>
          <p:cNvSpPr>
            <a:spLocks noGrp="1" noChangeArrowheads="1"/>
          </p:cNvSpPr>
          <p:nvPr>
            <p:ph type="sldNum" sz="quarter" idx="12"/>
          </p:nvPr>
        </p:nvSpPr>
        <p:spPr/>
        <p:txBody>
          <a:bodyPr/>
          <a:lstStyle>
            <a:lvl1pPr>
              <a:defRPr/>
            </a:lvl1pPr>
          </a:lstStyle>
          <a:p>
            <a:pPr>
              <a:defRPr/>
            </a:pPr>
            <a:fld id="{98B25A4F-A5C5-3249-A7E3-48C9EBA41236}"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B1E93885-D86D-2143-812B-09BD69F3D1C4}"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8089C364-9A5D-8747-BE31-4E04B44383E2}"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pPr lvl="0"/>
            <a:endParaRPr lang="en-US" noProof="0" dirty="0"/>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48FF37E2-E948-AF4A-88F0-E8959ADF9B3C}"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C74ABEA5-A17E-4F4A-8BB5-38ED88A33B01}" type="slidenum">
              <a:rPr lang="en-US" altLang="ja-JP"/>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25E3E5D5-FA57-B743-BD6A-C1999A06AD9E}" type="slidenum">
              <a:rPr lang="en-US" altLang="ja-JP"/>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6" name="Rectangle 69"/>
          <p:cNvSpPr>
            <a:spLocks noGrp="1" noChangeArrowheads="1"/>
          </p:cNvSpPr>
          <p:nvPr>
            <p:ph type="sldNum" sz="quarter" idx="12"/>
          </p:nvPr>
        </p:nvSpPr>
        <p:spPr>
          <a:ln/>
        </p:spPr>
        <p:txBody>
          <a:bodyPr/>
          <a:lstStyle>
            <a:lvl1pPr>
              <a:defRPr/>
            </a:lvl1pPr>
          </a:lstStyle>
          <a:p>
            <a:pPr>
              <a:defRPr/>
            </a:pPr>
            <a:fld id="{A5506093-817F-C741-86B8-C2BD5811747F}" type="slidenum">
              <a:rPr lang="en-US" altLang="ja-JP"/>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4FC86226-E744-9041-B826-CA287FFF4548}" type="slidenum">
              <a:rPr lang="en-US" altLang="ja-JP"/>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9" name="Rectangle 69"/>
          <p:cNvSpPr>
            <a:spLocks noGrp="1" noChangeArrowheads="1"/>
          </p:cNvSpPr>
          <p:nvPr>
            <p:ph type="sldNum" sz="quarter" idx="12"/>
          </p:nvPr>
        </p:nvSpPr>
        <p:spPr>
          <a:ln/>
        </p:spPr>
        <p:txBody>
          <a:bodyPr/>
          <a:lstStyle>
            <a:lvl1pPr>
              <a:defRPr/>
            </a:lvl1pPr>
          </a:lstStyle>
          <a:p>
            <a:pPr>
              <a:defRPr/>
            </a:pPr>
            <a:fld id="{2EC6ABCA-BA5B-3447-9FB2-3DC0FC3505F4}"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9"/>
          <p:cNvSpPr>
            <a:spLocks noGrp="1" noChangeArrowheads="1"/>
          </p:cNvSpPr>
          <p:nvPr>
            <p:ph type="sldNum" sz="quarter" idx="12"/>
          </p:nvPr>
        </p:nvSpPr>
        <p:spPr>
          <a:ln/>
        </p:spPr>
        <p:txBody>
          <a:bodyPr/>
          <a:lstStyle>
            <a:lvl1pPr>
              <a:defRPr/>
            </a:lvl1pPr>
          </a:lstStyle>
          <a:p>
            <a:pPr>
              <a:defRPr/>
            </a:pPr>
            <a:fld id="{8BBB51C7-C719-4747-8F17-EBB36C9EA474}"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9"/>
          <p:cNvSpPr>
            <a:spLocks noGrp="1" noChangeArrowheads="1"/>
          </p:cNvSpPr>
          <p:nvPr>
            <p:ph type="sldNum" sz="quarter" idx="12"/>
          </p:nvPr>
        </p:nvSpPr>
        <p:spPr>
          <a:ln/>
        </p:spPr>
        <p:txBody>
          <a:bodyPr/>
          <a:lstStyle>
            <a:lvl1pPr>
              <a:defRPr/>
            </a:lvl1pPr>
          </a:lstStyle>
          <a:p>
            <a:pPr>
              <a:defRPr/>
            </a:pPr>
            <a:fld id="{4349A5C1-EF87-7143-8B15-28611FA19555}"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E3A51BDB-10B1-8249-99AD-68A71E4805BD}"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altLang="ja-JP" dirty="0"/>
          </a:p>
        </p:txBody>
      </p:sp>
      <p:sp>
        <p:nvSpPr>
          <p:cNvPr id="7" name="Rectangle 69"/>
          <p:cNvSpPr>
            <a:spLocks noGrp="1" noChangeArrowheads="1"/>
          </p:cNvSpPr>
          <p:nvPr>
            <p:ph type="sldNum" sz="quarter" idx="12"/>
          </p:nvPr>
        </p:nvSpPr>
        <p:spPr>
          <a:ln/>
        </p:spPr>
        <p:txBody>
          <a:bodyPr/>
          <a:lstStyle>
            <a:lvl1pPr>
              <a:defRPr/>
            </a:lvl1pPr>
          </a:lstStyle>
          <a:p>
            <a:pPr>
              <a:defRPr/>
            </a:pPr>
            <a:fld id="{728B772A-BAD7-4A42-98F5-10172F1A6E21}"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37376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373766" name="Oval 6"/>
                <p:cNvSpPr>
                  <a:spLocks noChangeArrowheads="1"/>
                </p:cNvSpPr>
                <p:nvPr userDrawn="1"/>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7" name="Oval 7"/>
                <p:cNvSpPr>
                  <a:spLocks noChangeArrowheads="1"/>
                </p:cNvSpPr>
                <p:nvPr userDrawn="1"/>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8" name="Oval 8"/>
                <p:cNvSpPr>
                  <a:spLocks noChangeArrowheads="1"/>
                </p:cNvSpPr>
                <p:nvPr userDrawn="1"/>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69" name="Oval 9"/>
                <p:cNvSpPr>
                  <a:spLocks noChangeArrowheads="1"/>
                </p:cNvSpPr>
                <p:nvPr userDrawn="1"/>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0" name="Oval 10"/>
                <p:cNvSpPr>
                  <a:spLocks noChangeArrowheads="1"/>
                </p:cNvSpPr>
                <p:nvPr userDrawn="1"/>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1" name="Oval 11"/>
                <p:cNvSpPr>
                  <a:spLocks noChangeArrowheads="1"/>
                </p:cNvSpPr>
                <p:nvPr userDrawn="1"/>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2" name="Oval 12"/>
                <p:cNvSpPr>
                  <a:spLocks noChangeArrowheads="1"/>
                </p:cNvSpPr>
                <p:nvPr userDrawn="1"/>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3" name="Oval 13"/>
                <p:cNvSpPr>
                  <a:spLocks noChangeArrowheads="1"/>
                </p:cNvSpPr>
                <p:nvPr userDrawn="1"/>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sp>
            <p:nvSpPr>
              <p:cNvPr id="373774" name="Oval 14"/>
              <p:cNvSpPr>
                <a:spLocks noChangeArrowheads="1"/>
              </p:cNvSpPr>
              <p:nvPr userDrawn="1"/>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5" name="Oval 15"/>
              <p:cNvSpPr>
                <a:spLocks noChangeArrowheads="1"/>
              </p:cNvSpPr>
              <p:nvPr userDrawn="1"/>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6" name="Oval 16"/>
              <p:cNvSpPr>
                <a:spLocks noChangeArrowheads="1"/>
              </p:cNvSpPr>
              <p:nvPr userDrawn="1"/>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7" name="Oval 17"/>
              <p:cNvSpPr>
                <a:spLocks noChangeArrowheads="1"/>
              </p:cNvSpPr>
              <p:nvPr userDrawn="1"/>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8" name="Oval 18"/>
              <p:cNvSpPr>
                <a:spLocks noChangeArrowheads="1"/>
              </p:cNvSpPr>
              <p:nvPr userDrawn="1"/>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79" name="Freeform 19"/>
              <p:cNvSpPr>
                <a:spLocks/>
              </p:cNvSpPr>
              <p:nvPr userDrawn="1"/>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0" name="Freeform 20"/>
              <p:cNvSpPr>
                <a:spLocks/>
              </p:cNvSpPr>
              <p:nvPr userDrawn="1"/>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1" name="Freeform 21"/>
              <p:cNvSpPr>
                <a:spLocks/>
              </p:cNvSpPr>
              <p:nvPr userDrawn="1"/>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2" name="Freeform 22"/>
              <p:cNvSpPr>
                <a:spLocks/>
              </p:cNvSpPr>
              <p:nvPr userDrawn="1"/>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3" name="Freeform 23"/>
              <p:cNvSpPr>
                <a:spLocks/>
              </p:cNvSpPr>
              <p:nvPr userDrawn="1"/>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4" name="Freeform 24"/>
              <p:cNvSpPr>
                <a:spLocks/>
              </p:cNvSpPr>
              <p:nvPr userDrawn="1"/>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5" name="Freeform 25"/>
              <p:cNvSpPr>
                <a:spLocks/>
              </p:cNvSpPr>
              <p:nvPr userDrawn="1"/>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6" name="Freeform 26"/>
              <p:cNvSpPr>
                <a:spLocks/>
              </p:cNvSpPr>
              <p:nvPr userDrawn="1"/>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7" name="Freeform 27"/>
              <p:cNvSpPr>
                <a:spLocks/>
              </p:cNvSpPr>
              <p:nvPr userDrawn="1"/>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8" name="Freeform 28"/>
              <p:cNvSpPr>
                <a:spLocks/>
              </p:cNvSpPr>
              <p:nvPr userDrawn="1"/>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89" name="Freeform 29"/>
              <p:cNvSpPr>
                <a:spLocks/>
              </p:cNvSpPr>
              <p:nvPr userDrawn="1"/>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0" name="Freeform 30"/>
              <p:cNvSpPr>
                <a:spLocks/>
              </p:cNvSpPr>
              <p:nvPr userDrawn="1"/>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1" name="Freeform 31"/>
              <p:cNvSpPr>
                <a:spLocks/>
              </p:cNvSpPr>
              <p:nvPr userDrawn="1"/>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2" name="Freeform 32"/>
              <p:cNvSpPr>
                <a:spLocks/>
              </p:cNvSpPr>
              <p:nvPr userDrawn="1"/>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3" name="Freeform 33"/>
              <p:cNvSpPr>
                <a:spLocks/>
              </p:cNvSpPr>
              <p:nvPr userDrawn="1"/>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4" name="Freeform 34"/>
              <p:cNvSpPr>
                <a:spLocks/>
              </p:cNvSpPr>
              <p:nvPr userDrawn="1"/>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5" name="Freeform 35"/>
              <p:cNvSpPr>
                <a:spLocks noEditPoints="1"/>
              </p:cNvSpPr>
              <p:nvPr userDrawn="1"/>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6" name="Freeform 36"/>
              <p:cNvSpPr>
                <a:spLocks/>
              </p:cNvSpPr>
              <p:nvPr userDrawn="1"/>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7" name="Freeform 37"/>
              <p:cNvSpPr>
                <a:spLocks/>
              </p:cNvSpPr>
              <p:nvPr userDrawn="1"/>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8" name="Freeform 38"/>
              <p:cNvSpPr>
                <a:spLocks/>
              </p:cNvSpPr>
              <p:nvPr userDrawn="1"/>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799" name="Freeform 39"/>
              <p:cNvSpPr>
                <a:spLocks/>
              </p:cNvSpPr>
              <p:nvPr userDrawn="1"/>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0" name="Freeform 40"/>
              <p:cNvSpPr>
                <a:spLocks/>
              </p:cNvSpPr>
              <p:nvPr userDrawn="1"/>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1" name="Freeform 41"/>
              <p:cNvSpPr>
                <a:spLocks/>
              </p:cNvSpPr>
              <p:nvPr userDrawn="1"/>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2" name="Freeform 42"/>
              <p:cNvSpPr>
                <a:spLocks/>
              </p:cNvSpPr>
              <p:nvPr userDrawn="1"/>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3" name="Freeform 43"/>
              <p:cNvSpPr>
                <a:spLocks/>
              </p:cNvSpPr>
              <p:nvPr userDrawn="1"/>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4" name="Freeform 44"/>
              <p:cNvSpPr>
                <a:spLocks/>
              </p:cNvSpPr>
              <p:nvPr userDrawn="1"/>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5" name="Freeform 45"/>
              <p:cNvSpPr>
                <a:spLocks/>
              </p:cNvSpPr>
              <p:nvPr userDrawn="1"/>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6" name="Freeform 46"/>
              <p:cNvSpPr>
                <a:spLocks/>
              </p:cNvSpPr>
              <p:nvPr userDrawn="1"/>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7" name="Freeform 47"/>
              <p:cNvSpPr>
                <a:spLocks/>
              </p:cNvSpPr>
              <p:nvPr userDrawn="1"/>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8" name="Freeform 48"/>
              <p:cNvSpPr>
                <a:spLocks/>
              </p:cNvSpPr>
              <p:nvPr userDrawn="1"/>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09" name="Freeform 49"/>
              <p:cNvSpPr>
                <a:spLocks/>
              </p:cNvSpPr>
              <p:nvPr userDrawn="1"/>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0" name="Freeform 50"/>
              <p:cNvSpPr>
                <a:spLocks/>
              </p:cNvSpPr>
              <p:nvPr userDrawn="1"/>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1" name="Freeform 51"/>
              <p:cNvSpPr>
                <a:spLocks/>
              </p:cNvSpPr>
              <p:nvPr userDrawn="1"/>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2" name="Freeform 52"/>
              <p:cNvSpPr>
                <a:spLocks noEditPoints="1"/>
              </p:cNvSpPr>
              <p:nvPr userDrawn="1"/>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3" name="Oval 53"/>
              <p:cNvSpPr>
                <a:spLocks noChangeArrowheads="1"/>
              </p:cNvSpPr>
              <p:nvPr userDrawn="1"/>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373815" name="Oval 55"/>
                <p:cNvSpPr>
                  <a:spLocks noChangeArrowheads="1"/>
                </p:cNvSpPr>
                <p:nvPr userDrawn="1"/>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6" name="Oval 56"/>
                <p:cNvSpPr>
                  <a:spLocks noChangeArrowheads="1"/>
                </p:cNvSpPr>
                <p:nvPr userDrawn="1"/>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7" name="Oval 57"/>
                <p:cNvSpPr>
                  <a:spLocks noChangeArrowheads="1"/>
                </p:cNvSpPr>
                <p:nvPr userDrawn="1"/>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8" name="Oval 58"/>
                <p:cNvSpPr>
                  <a:spLocks noChangeArrowheads="1"/>
                </p:cNvSpPr>
                <p:nvPr userDrawn="1"/>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19" name="Oval 59"/>
                <p:cNvSpPr>
                  <a:spLocks noChangeArrowheads="1"/>
                </p:cNvSpPr>
                <p:nvPr userDrawn="1"/>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0" name="Oval 60"/>
                <p:cNvSpPr>
                  <a:spLocks noChangeArrowheads="1"/>
                </p:cNvSpPr>
                <p:nvPr userDrawn="1"/>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373822"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3" name="Oval 63"/>
                <p:cNvSpPr>
                  <a:spLocks noChangeArrowheads="1"/>
                </p:cNvSpPr>
                <p:nvPr userDrawn="1"/>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4"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sp>
              <p:nvSpPr>
                <p:cNvPr id="373825" name="Oval 65"/>
                <p:cNvSpPr>
                  <a:spLocks noChangeArrowheads="1"/>
                </p:cNvSpPr>
                <p:nvPr userDrawn="1"/>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lgn="ctr">
                    <a:defRPr/>
                  </a:pPr>
                  <a:endParaRPr lang="en-US" sz="1800" dirty="0">
                    <a:latin typeface="Arial" pitchFamily="-107" charset="0"/>
                    <a:ea typeface="+mn-ea"/>
                    <a:cs typeface="+mn-cs"/>
                  </a:endParaRPr>
                </a:p>
              </p:txBody>
            </p:sp>
          </p:grpSp>
        </p:grpSp>
      </p:grpSp>
      <p:sp>
        <p:nvSpPr>
          <p:cNvPr id="37382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ja-JP"/>
              <a:t>Click to edit Master title style</a:t>
            </a:r>
          </a:p>
        </p:txBody>
      </p:sp>
      <p:sp>
        <p:nvSpPr>
          <p:cNvPr id="37382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ltLang="ja-JP" dirty="0"/>
          </a:p>
        </p:txBody>
      </p:sp>
      <p:sp>
        <p:nvSpPr>
          <p:cNvPr id="37382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ltLang="ja-JP" dirty="0"/>
          </a:p>
        </p:txBody>
      </p:sp>
      <p:sp>
        <p:nvSpPr>
          <p:cNvPr id="37382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fld id="{AB491B98-60FE-8E4A-A964-FA12A07EB47B}" type="slidenum">
              <a:rPr lang="en-US" altLang="ja-JP"/>
              <a:pPr>
                <a:defRPr/>
              </a:pPr>
              <a:t>‹#›</a:t>
            </a:fld>
            <a:endParaRPr lang="en-US" altLang="ja-JP" dirty="0"/>
          </a:p>
        </p:txBody>
      </p:sp>
      <p:sp>
        <p:nvSpPr>
          <p:cNvPr id="373830" name="Rectangle 70"/>
          <p:cNvSpPr>
            <a:spLocks noGrp="1" noChangeArrowheads="1"/>
          </p:cNvSpPr>
          <p:nvPr>
            <p:ph type="body" idx="1"/>
          </p:nvPr>
        </p:nvSpPr>
        <p:spPr bwMode="black">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Tree>
  </p:cSld>
  <p:clrMap bg1="dk2" tx1="lt1" bg2="dk1" tx2="lt2" accent1="accent1" accent2="accent2" accent3="accent3" accent4="accent4" accent5="accent5" accent6="accent6" hlink="hlink" folHlink="folHlink"/>
  <p:sldLayoutIdLst>
    <p:sldLayoutId id="2147484265"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7" charset="0"/>
          <a:ea typeface="ＭＳ Ｐゴシック" pitchFamily="-109" charset="-128"/>
          <a:cs typeface="ＭＳ Ｐゴシック" pitchFamily="-109"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Ø"/>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tx2"/>
        </a:buClr>
        <a:buSzPct val="50000"/>
        <a:buFont typeface="Wingdings" charset="2"/>
        <a:buChar char="l"/>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folHlink"/>
        </a:buClr>
        <a:buSzPct val="50000"/>
        <a:buFont typeface="Wingdings" charset="2"/>
        <a:buChar char="l"/>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pa.pdx.edu/IMS/currentprojects/Photovoice08/PhotoVoice_WebRoo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w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1.xml.rels><?xml version="1.0" encoding="UTF-8" standalone="yes"?>
<Relationships xmlns="http://schemas.openxmlformats.org/package/2006/relationships"><Relationship Id="rId3" Type="http://schemas.openxmlformats.org/officeDocument/2006/relationships/image" Target="../media/image12.pdf"/><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743200"/>
          </a:xfrm>
        </p:spPr>
        <p:txBody>
          <a:bodyPr/>
          <a:lstStyle/>
          <a:p>
            <a:r>
              <a:rPr lang="en-US" sz="3600" dirty="0" smtClean="0"/>
              <a:t>Visualizing Social Equity</a:t>
            </a:r>
            <a:br>
              <a:rPr lang="en-US" sz="3600" dirty="0" smtClean="0"/>
            </a:br>
            <a:r>
              <a:rPr lang="en-US" sz="3200" dirty="0" smtClean="0"/>
              <a:t/>
            </a:r>
            <a:br>
              <a:rPr lang="en-US" sz="3200" dirty="0" smtClean="0"/>
            </a:br>
            <a:r>
              <a:rPr lang="en-US" sz="3200" dirty="0" smtClean="0"/>
              <a:t>Cairns Institute</a:t>
            </a:r>
            <a:br>
              <a:rPr lang="en-US" sz="3200" dirty="0" smtClean="0"/>
            </a:br>
            <a:r>
              <a:rPr lang="en-US" sz="3200" dirty="0" smtClean="0"/>
              <a:t>James Cook University</a:t>
            </a:r>
            <a:br>
              <a:rPr lang="en-US" sz="3200" dirty="0" smtClean="0"/>
            </a:br>
            <a:r>
              <a:rPr lang="en-US" sz="3200" dirty="0" smtClean="0"/>
              <a:t/>
            </a:r>
            <a:br>
              <a:rPr lang="en-US" sz="3200" dirty="0" smtClean="0"/>
            </a:br>
            <a:r>
              <a:rPr lang="en-US" sz="3200" dirty="0" smtClean="0"/>
              <a:t>June, 2011</a:t>
            </a:r>
            <a:endParaRPr lang="en-US" sz="3200" dirty="0"/>
          </a:p>
        </p:txBody>
      </p:sp>
      <p:sp>
        <p:nvSpPr>
          <p:cNvPr id="6" name="Content Placeholder 5"/>
          <p:cNvSpPr>
            <a:spLocks noGrp="1"/>
          </p:cNvSpPr>
          <p:nvPr>
            <p:ph idx="1"/>
          </p:nvPr>
        </p:nvSpPr>
        <p:spPr>
          <a:xfrm>
            <a:off x="304800" y="3429000"/>
            <a:ext cx="8305800" cy="3124200"/>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lgn="ctr">
              <a:buNone/>
            </a:pPr>
            <a:r>
              <a:rPr lang="en-US" dirty="0" smtClean="0"/>
              <a:t>Steven Reed Johnson, PhD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Reasons Equity might be thwarted</a:t>
            </a:r>
            <a:br>
              <a:rPr lang="en-US" sz="3600" dirty="0" smtClean="0"/>
            </a:br>
            <a:endParaRPr lang="en-US" sz="3600" dirty="0"/>
          </a:p>
        </p:txBody>
      </p:sp>
      <p:sp>
        <p:nvSpPr>
          <p:cNvPr id="3" name="Content Placeholder 2"/>
          <p:cNvSpPr>
            <a:spLocks noGrp="1"/>
          </p:cNvSpPr>
          <p:nvPr>
            <p:ph idx="1"/>
          </p:nvPr>
        </p:nvSpPr>
        <p:spPr/>
        <p:txBody>
          <a:bodyPr/>
          <a:lstStyle/>
          <a:p>
            <a:r>
              <a:rPr lang="en-US" sz="2800" dirty="0" smtClean="0"/>
              <a:t> Market itself will not provide balance because of unequal return on investments</a:t>
            </a:r>
          </a:p>
          <a:p>
            <a:r>
              <a:rPr lang="en-US" sz="2800" dirty="0" smtClean="0"/>
              <a:t>Nimby resistances</a:t>
            </a:r>
          </a:p>
          <a:p>
            <a:r>
              <a:rPr lang="en-US" sz="2800" dirty="0" smtClean="0"/>
              <a:t>Invested interests dominating public funding or private investments</a:t>
            </a:r>
          </a:p>
          <a:p>
            <a:r>
              <a:rPr lang="en-US" sz="2800" dirty="0" smtClean="0"/>
              <a:t>Local government funding limits</a:t>
            </a:r>
          </a:p>
          <a:p>
            <a:r>
              <a:rPr lang="en-US" sz="2800" dirty="0" smtClean="0"/>
              <a:t>Difficulty of cooperation in complicated jurisdictions</a:t>
            </a:r>
          </a:p>
          <a:p>
            <a:r>
              <a:rPr lang="en-US" sz="2800" dirty="0" smtClean="0"/>
              <a:t>And no forum for equalizing (Portland has Metro)</a:t>
            </a:r>
          </a:p>
          <a:p>
            <a:r>
              <a:rPr lang="en-US" sz="2800" dirty="0" smtClean="0"/>
              <a:t>Not perceived to be a priority locally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Questions</a:t>
            </a:r>
            <a:endParaRPr lang="en-US" dirty="0"/>
          </a:p>
        </p:txBody>
      </p:sp>
      <p:sp>
        <p:nvSpPr>
          <p:cNvPr id="3" name="Content Placeholder 2"/>
          <p:cNvSpPr>
            <a:spLocks noGrp="1"/>
          </p:cNvSpPr>
          <p:nvPr>
            <p:ph idx="1"/>
          </p:nvPr>
        </p:nvSpPr>
        <p:spPr/>
        <p:txBody>
          <a:bodyPr/>
          <a:lstStyle/>
          <a:p>
            <a:r>
              <a:rPr lang="en-US" sz="2400" dirty="0" smtClean="0"/>
              <a:t>Defining the Geography</a:t>
            </a:r>
          </a:p>
          <a:p>
            <a:r>
              <a:rPr lang="en-US" sz="2400" dirty="0" smtClean="0"/>
              <a:t>Level of participation desired or anticipated</a:t>
            </a:r>
          </a:p>
          <a:p>
            <a:r>
              <a:rPr lang="en-US" sz="2400" dirty="0" smtClean="0"/>
              <a:t>Audience: general public vs. technical. CLF’s first for general public</a:t>
            </a:r>
          </a:p>
          <a:p>
            <a:r>
              <a:rPr lang="en-US" sz="2400" dirty="0" smtClean="0"/>
              <a:t>Orientation</a:t>
            </a:r>
          </a:p>
          <a:p>
            <a:pPr lvl="1"/>
            <a:r>
              <a:rPr lang="en-US" sz="2400" dirty="0" smtClean="0"/>
              <a:t>Target Audience (race, poverty, elder, children)</a:t>
            </a:r>
          </a:p>
          <a:p>
            <a:pPr lvl="1"/>
            <a:r>
              <a:rPr lang="en-US" sz="2400" dirty="0" smtClean="0"/>
              <a:t>An issue: health, climate change</a:t>
            </a:r>
          </a:p>
          <a:p>
            <a:pPr lvl="1"/>
            <a:r>
              <a:rPr lang="en-US" sz="2400" dirty="0" smtClean="0"/>
              <a:t>Growth and development, unequal benefits</a:t>
            </a:r>
          </a:p>
          <a:p>
            <a:pPr lvl="1"/>
            <a:r>
              <a:rPr lang="en-US" sz="2400" dirty="0" smtClean="0"/>
              <a:t>Positive or Negative</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Questions 2</a:t>
            </a:r>
            <a:endParaRPr lang="en-US" dirty="0"/>
          </a:p>
        </p:txBody>
      </p:sp>
      <p:sp>
        <p:nvSpPr>
          <p:cNvPr id="3" name="Content Placeholder 2"/>
          <p:cNvSpPr>
            <a:spLocks noGrp="1"/>
          </p:cNvSpPr>
          <p:nvPr>
            <p:ph idx="1"/>
          </p:nvPr>
        </p:nvSpPr>
        <p:spPr/>
        <p:txBody>
          <a:bodyPr/>
          <a:lstStyle/>
          <a:p>
            <a:r>
              <a:rPr lang="en-US" sz="2200" dirty="0" smtClean="0"/>
              <a:t>Educational or Action Plan?</a:t>
            </a:r>
          </a:p>
          <a:p>
            <a:r>
              <a:rPr lang="en-US" sz="2200" dirty="0" smtClean="0"/>
              <a:t>Format:</a:t>
            </a:r>
          </a:p>
          <a:p>
            <a:pPr lvl="1"/>
            <a:r>
              <a:rPr lang="en-US" sz="2200" dirty="0" smtClean="0"/>
              <a:t>Data visualization is goal</a:t>
            </a:r>
          </a:p>
          <a:p>
            <a:pPr lvl="1"/>
            <a:r>
              <a:rPr lang="en-US" sz="2200" dirty="0" smtClean="0"/>
              <a:t>Qualitative (stories) as well as quantitative?</a:t>
            </a:r>
          </a:p>
          <a:p>
            <a:r>
              <a:rPr lang="en-US" sz="2200" dirty="0" smtClean="0"/>
              <a:t>Should data be accessible and updated continuously? Periodically?</a:t>
            </a:r>
          </a:p>
          <a:p>
            <a:r>
              <a:rPr lang="en-US" sz="2200" dirty="0" smtClean="0"/>
              <a:t>Measuring both Benefits and burdens (tax base)</a:t>
            </a:r>
          </a:p>
          <a:p>
            <a:r>
              <a:rPr lang="en-US" sz="2200" dirty="0" smtClean="0"/>
              <a:t>Equity could be as specific as type amenity, e.g. grocery</a:t>
            </a:r>
          </a:p>
          <a:p>
            <a:r>
              <a:rPr lang="en-US" sz="2200" dirty="0" smtClean="0"/>
              <a:t>Stores vs. healthy/whole foods, or appropriate community centers or programs.  More difficult to find data</a:t>
            </a:r>
          </a:p>
          <a:p>
            <a:r>
              <a:rPr lang="en-US" sz="2200" dirty="0" smtClean="0"/>
              <a:t>Are there community based learning opportunities? </a:t>
            </a:r>
          </a:p>
          <a:p>
            <a:endParaRPr lang="en-US" sz="22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Resource </a:t>
            </a:r>
            <a:br>
              <a:rPr lang="en-US" dirty="0" smtClean="0"/>
            </a:br>
            <a:r>
              <a:rPr lang="en-US" dirty="0" smtClean="0"/>
              <a:t>Identification</a:t>
            </a:r>
            <a:endParaRPr lang="en-US" dirty="0"/>
          </a:p>
        </p:txBody>
      </p:sp>
      <p:sp>
        <p:nvSpPr>
          <p:cNvPr id="3" name="Content Placeholder 2"/>
          <p:cNvSpPr>
            <a:spLocks noGrp="1"/>
          </p:cNvSpPr>
          <p:nvPr>
            <p:ph idx="1"/>
          </p:nvPr>
        </p:nvSpPr>
        <p:spPr>
          <a:xfrm>
            <a:off x="457200" y="1752600"/>
            <a:ext cx="8229600" cy="4378325"/>
          </a:xfrm>
        </p:spPr>
        <p:txBody>
          <a:bodyPr/>
          <a:lstStyle/>
          <a:p>
            <a:r>
              <a:rPr lang="en-US" dirty="0" smtClean="0"/>
              <a:t>Identify beneficiaries for partnerships and funding</a:t>
            </a:r>
          </a:p>
          <a:p>
            <a:r>
              <a:rPr lang="en-US" dirty="0" smtClean="0"/>
              <a:t>Data inventory and evaluation</a:t>
            </a:r>
          </a:p>
          <a:p>
            <a:r>
              <a:rPr lang="en-US" dirty="0" smtClean="0"/>
              <a:t>Staff and consultant availability</a:t>
            </a:r>
          </a:p>
          <a:p>
            <a:r>
              <a:rPr lang="en-US" dirty="0" smtClean="0"/>
              <a:t>Longitudinal data probably essential: changes over time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p:txBody>
          <a:bodyPr/>
          <a:lstStyle/>
          <a:p>
            <a:r>
              <a:rPr lang="en-US" dirty="0" smtClean="0"/>
              <a:t>University</a:t>
            </a:r>
          </a:p>
          <a:p>
            <a:r>
              <a:rPr lang="en-US" dirty="0" smtClean="0"/>
              <a:t>Private Foundations</a:t>
            </a:r>
          </a:p>
          <a:p>
            <a:r>
              <a:rPr lang="en-US" dirty="0" smtClean="0"/>
              <a:t>Local Governments</a:t>
            </a:r>
          </a:p>
          <a:p>
            <a:r>
              <a:rPr lang="en-US" dirty="0" smtClean="0"/>
              <a:t>Metro Policy Link</a:t>
            </a:r>
          </a:p>
          <a:p>
            <a:r>
              <a:rPr lang="en-US" dirty="0" smtClean="0"/>
              <a:t>* Kaiser Health Foundation</a:t>
            </a:r>
          </a:p>
          <a:p>
            <a:r>
              <a:rPr lang="en-US" dirty="0" smtClean="0"/>
              <a:t>NGOs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3600" dirty="0" smtClean="0"/>
              <a:t>Guidelines for Data collection and Utilization</a:t>
            </a:r>
            <a:endParaRPr lang="en-US" sz="3600" dirty="0"/>
          </a:p>
        </p:txBody>
      </p:sp>
      <p:sp>
        <p:nvSpPr>
          <p:cNvPr id="3" name="Content Placeholder 2"/>
          <p:cNvSpPr>
            <a:spLocks noGrp="1"/>
          </p:cNvSpPr>
          <p:nvPr>
            <p:ph idx="1"/>
          </p:nvPr>
        </p:nvSpPr>
        <p:spPr/>
        <p:txBody>
          <a:bodyPr/>
          <a:lstStyle/>
          <a:p>
            <a:r>
              <a:rPr lang="en-US" sz="2800" dirty="0" smtClean="0"/>
              <a:t>Connivance of computation</a:t>
            </a:r>
          </a:p>
          <a:p>
            <a:r>
              <a:rPr lang="en-US" sz="2800" dirty="0" smtClean="0"/>
              <a:t>Fits stakeholder or decision maker framework</a:t>
            </a:r>
          </a:p>
          <a:p>
            <a:r>
              <a:rPr lang="en-US" sz="2800" dirty="0" smtClean="0"/>
              <a:t>Impartiality</a:t>
            </a:r>
          </a:p>
          <a:p>
            <a:r>
              <a:rPr lang="en-US" sz="2800" dirty="0" smtClean="0"/>
              <a:t>Most agreed upon benefits</a:t>
            </a:r>
          </a:p>
          <a:p>
            <a:r>
              <a:rPr lang="en-US" sz="2800" dirty="0" smtClean="0"/>
              <a:t>That improving condition for one group doesn't adversely affect another</a:t>
            </a:r>
          </a:p>
          <a:p>
            <a:r>
              <a:rPr lang="en-US" sz="2800" dirty="0" smtClean="0"/>
              <a:t>Other data and GIS specific elements</a:t>
            </a:r>
          </a:p>
          <a:p>
            <a:r>
              <a:rPr lang="en-US" sz="2800" dirty="0" smtClean="0"/>
              <a:t>Making sure partners/sponsors don’t want data to support a point of view</a:t>
            </a:r>
          </a:p>
          <a:p>
            <a:endParaRPr 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Data Lessons Learned</a:t>
            </a:r>
            <a:endParaRPr lang="en-US" dirty="0"/>
          </a:p>
        </p:txBody>
      </p:sp>
      <p:sp>
        <p:nvSpPr>
          <p:cNvPr id="3" name="Content Placeholder 2"/>
          <p:cNvSpPr>
            <a:spLocks noGrp="1"/>
          </p:cNvSpPr>
          <p:nvPr>
            <p:ph idx="1"/>
          </p:nvPr>
        </p:nvSpPr>
        <p:spPr/>
        <p:txBody>
          <a:bodyPr/>
          <a:lstStyle/>
          <a:p>
            <a:r>
              <a:rPr lang="en-US" dirty="0" smtClean="0"/>
              <a:t>Health records: privacy issues</a:t>
            </a:r>
          </a:p>
          <a:p>
            <a:r>
              <a:rPr lang="en-US" dirty="0" smtClean="0"/>
              <a:t>Data that is not collected: Relative quality of jobs in different areas of the region</a:t>
            </a:r>
          </a:p>
          <a:p>
            <a:r>
              <a:rPr lang="en-US" dirty="0" smtClean="0"/>
              <a:t>Local jurisdictions do not all collect same information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Telling the Story</a:t>
            </a:r>
            <a:endParaRPr lang="en-US" dirty="0"/>
          </a:p>
        </p:txBody>
      </p:sp>
      <p:sp>
        <p:nvSpPr>
          <p:cNvPr id="3" name="Content Placeholder 2"/>
          <p:cNvSpPr>
            <a:spLocks noGrp="1"/>
          </p:cNvSpPr>
          <p:nvPr>
            <p:ph idx="1"/>
          </p:nvPr>
        </p:nvSpPr>
        <p:spPr/>
        <p:txBody>
          <a:bodyPr/>
          <a:lstStyle/>
          <a:p>
            <a:r>
              <a:rPr lang="en-US" dirty="0" smtClean="0">
                <a:hlinkClick r:id="rId2"/>
              </a:rPr>
              <a:t>Photo voice story telling</a:t>
            </a:r>
            <a:endParaRPr lang="en-US" dirty="0" smtClean="0"/>
          </a:p>
          <a:p>
            <a:r>
              <a:rPr lang="en-US" dirty="0" smtClean="0"/>
              <a:t>Evolution of textual content in Equity Atlas</a:t>
            </a:r>
          </a:p>
          <a:p>
            <a:r>
              <a:rPr lang="en-US" dirty="0" smtClean="0"/>
              <a:t>GIS geeks requirement to be scientific</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en-US" sz="3200" dirty="0" smtClean="0"/>
              <a:t>Ways to Evaluate Indicators and Data</a:t>
            </a:r>
            <a:endParaRPr lang="en-US" sz="3200" dirty="0"/>
          </a:p>
        </p:txBody>
      </p:sp>
      <p:sp>
        <p:nvSpPr>
          <p:cNvPr id="3" name="Content Placeholder 2"/>
          <p:cNvSpPr>
            <a:spLocks noGrp="1"/>
          </p:cNvSpPr>
          <p:nvPr>
            <p:ph idx="1"/>
          </p:nvPr>
        </p:nvSpPr>
        <p:spPr/>
        <p:txBody>
          <a:bodyPr/>
          <a:lstStyle/>
          <a:p>
            <a:r>
              <a:rPr lang="en-US" sz="2800" dirty="0" smtClean="0"/>
              <a:t>Connivance of computation</a:t>
            </a:r>
          </a:p>
          <a:p>
            <a:r>
              <a:rPr lang="en-US" sz="2800" dirty="0" smtClean="0"/>
              <a:t>Fits stakeholder or decision maker framework</a:t>
            </a:r>
          </a:p>
          <a:p>
            <a:r>
              <a:rPr lang="en-US" sz="2800" dirty="0" smtClean="0"/>
              <a:t>The most agreed upon benefits</a:t>
            </a:r>
          </a:p>
          <a:p>
            <a:r>
              <a:rPr lang="en-US" sz="2800" dirty="0" smtClean="0"/>
              <a:t>That improving condition for one group doesn't adversely affect another</a:t>
            </a:r>
          </a:p>
          <a:p>
            <a:pPr>
              <a:buNone/>
            </a:pP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outreach.tiff"/>
          <p:cNvPicPr>
            <a:picLocks noGrp="1" noChangeAspect="1"/>
          </p:cNvPicPr>
          <p:nvPr>
            <p:ph idx="1"/>
          </p:nvPr>
        </p:nvPicPr>
        <p:blipFill>
          <a:blip r:embed="rId2"/>
          <a:srcRect l="-68450" r="-68450"/>
          <a:stretch>
            <a:fillRect/>
          </a:stretch>
        </p:blipFill>
        <p:spPr>
          <a:xfrm>
            <a:off x="-2743200" y="304800"/>
            <a:ext cx="11211172" cy="6172200"/>
          </a:xfrm>
        </p:spPr>
      </p:pic>
      <p:sp>
        <p:nvSpPr>
          <p:cNvPr id="5" name="TextBox 4"/>
          <p:cNvSpPr txBox="1"/>
          <p:nvPr/>
        </p:nvSpPr>
        <p:spPr>
          <a:xfrm>
            <a:off x="5791200" y="2209800"/>
            <a:ext cx="3121167" cy="830997"/>
          </a:xfrm>
          <a:prstGeom prst="rect">
            <a:avLst/>
          </a:prstGeom>
          <a:noFill/>
        </p:spPr>
        <p:txBody>
          <a:bodyPr wrap="none" rtlCol="0">
            <a:spAutoFit/>
          </a:bodyPr>
          <a:lstStyle/>
          <a:p>
            <a:r>
              <a:rPr lang="en-US" dirty="0" smtClean="0"/>
              <a:t>Equity Atlas</a:t>
            </a:r>
          </a:p>
          <a:p>
            <a:r>
              <a:rPr lang="en-US" dirty="0" smtClean="0"/>
              <a:t>Follow up Workshops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2834" y="228321"/>
            <a:ext cx="8646584" cy="6384551"/>
            <a:chOff x="154" y="163"/>
            <a:chExt cx="5719" cy="4558"/>
          </a:xfrm>
        </p:grpSpPr>
        <p:sp>
          <p:nvSpPr>
            <p:cNvPr id="62467" name="Rectangle 3"/>
            <p:cNvSpPr>
              <a:spLocks noChangeArrowheads="1"/>
            </p:cNvSpPr>
            <p:nvPr/>
          </p:nvSpPr>
          <p:spPr bwMode="auto">
            <a:xfrm>
              <a:off x="154" y="163"/>
              <a:ext cx="5720" cy="4559"/>
            </a:xfrm>
            <a:prstGeom prst="rect">
              <a:avLst/>
            </a:prstGeom>
            <a:solidFill>
              <a:srgbClr val="99CC00"/>
            </a:solidFill>
            <a:ln w="9525">
              <a:noFill/>
              <a:round/>
              <a:headEnd/>
              <a:tailEnd/>
            </a:ln>
            <a:effectLst/>
          </p:spPr>
          <p:txBody>
            <a:bodyPr wrap="none" anchor="ctr">
              <a:prstTxWarp prst="textNoShape">
                <a:avLst/>
              </a:prstTxWarp>
            </a:bodyPr>
            <a:lstStyle/>
            <a:p>
              <a:endParaRPr lang="en-US" dirty="0"/>
            </a:p>
          </p:txBody>
        </p:sp>
        <p:sp>
          <p:nvSpPr>
            <p:cNvPr id="62468" name="Rectangle 4"/>
            <p:cNvSpPr>
              <a:spLocks noChangeArrowheads="1"/>
            </p:cNvSpPr>
            <p:nvPr/>
          </p:nvSpPr>
          <p:spPr bwMode="auto">
            <a:xfrm>
              <a:off x="250" y="240"/>
              <a:ext cx="5519" cy="4367"/>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en-US" dirty="0"/>
            </a:p>
          </p:txBody>
        </p:sp>
      </p:grpSp>
      <p:sp>
        <p:nvSpPr>
          <p:cNvPr id="62469" name="Text Box 5"/>
          <p:cNvSpPr txBox="1">
            <a:spLocks noChangeArrowheads="1"/>
          </p:cNvSpPr>
          <p:nvPr/>
        </p:nvSpPr>
        <p:spPr bwMode="auto">
          <a:xfrm>
            <a:off x="1267350" y="739589"/>
            <a:ext cx="6387050" cy="462664"/>
          </a:xfrm>
          <a:prstGeom prst="rect">
            <a:avLst/>
          </a:prstGeom>
          <a:noFill/>
          <a:ln w="9525">
            <a:noFill/>
            <a:round/>
            <a:headEnd/>
            <a:tailEnd/>
          </a:ln>
          <a:effectLst/>
        </p:spPr>
        <p:txBody>
          <a:bodyPr wrap="none" lIns="82890" tIns="43103" rIns="82890" bIns="43103">
            <a:prstTxWarp prst="textNoShape">
              <a:avLst/>
            </a:prstTxWarp>
            <a:spAutoFit/>
          </a:bodyPr>
          <a:lstStyle/>
          <a:p>
            <a:pPr algn="ctr">
              <a:lnSpc>
                <a:spcPct val="81000"/>
              </a:lnSpc>
              <a:spcBef>
                <a:spcPts val="806"/>
              </a:spcBef>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900" b="1" u="sng" dirty="0">
                <a:solidFill>
                  <a:srgbClr val="000000"/>
                </a:solidFill>
              </a:rPr>
              <a:t>THE PILLARS OF SUSTAINABILITY</a:t>
            </a:r>
          </a:p>
        </p:txBody>
      </p:sp>
      <p:grpSp>
        <p:nvGrpSpPr>
          <p:cNvPr id="3" name="Group 6"/>
          <p:cNvGrpSpPr>
            <a:grpSpLocks/>
          </p:cNvGrpSpPr>
          <p:nvPr/>
        </p:nvGrpSpPr>
        <p:grpSpPr bwMode="auto">
          <a:xfrm>
            <a:off x="639536" y="5114086"/>
            <a:ext cx="8023678" cy="1072963"/>
            <a:chOff x="423" y="3651"/>
            <a:chExt cx="5307" cy="766"/>
          </a:xfrm>
        </p:grpSpPr>
        <p:pic>
          <p:nvPicPr>
            <p:cNvPr id="62471" name="Picture 7"/>
            <p:cNvPicPr>
              <a:picLocks noChangeAspect="1" noChangeArrowheads="1"/>
            </p:cNvPicPr>
            <p:nvPr/>
          </p:nvPicPr>
          <p:blipFill>
            <a:blip r:embed="rId3"/>
            <a:srcRect l="542" t="27959" b="28734"/>
            <a:stretch>
              <a:fillRect/>
            </a:stretch>
          </p:blipFill>
          <p:spPr bwMode="auto">
            <a:xfrm>
              <a:off x="423" y="3651"/>
              <a:ext cx="3160" cy="766"/>
            </a:xfrm>
            <a:prstGeom prst="rect">
              <a:avLst/>
            </a:prstGeom>
            <a:noFill/>
            <a:ln w="9525">
              <a:noFill/>
              <a:round/>
              <a:headEnd/>
              <a:tailEnd/>
            </a:ln>
            <a:effectLst/>
          </p:spPr>
        </p:pic>
        <p:sp>
          <p:nvSpPr>
            <p:cNvPr id="62472" name="Text Box 8"/>
            <p:cNvSpPr txBox="1">
              <a:spLocks noChangeArrowheads="1"/>
            </p:cNvSpPr>
            <p:nvPr/>
          </p:nvSpPr>
          <p:spPr bwMode="auto">
            <a:xfrm>
              <a:off x="3608" y="4012"/>
              <a:ext cx="2122" cy="271"/>
            </a:xfrm>
            <a:prstGeom prst="rect">
              <a:avLst/>
            </a:prstGeom>
            <a:noFill/>
            <a:ln w="9525">
              <a:noFill/>
              <a:round/>
              <a:headEnd/>
              <a:tailEnd/>
            </a:ln>
            <a:effectLst/>
          </p:spPr>
          <p:txBody>
            <a:bodyPr lIns="90000" tIns="46800" rIns="90000" bIns="46800">
              <a:prstTxWarp prst="textNoShape">
                <a:avLst/>
              </a:prstTxWarp>
              <a:spAutoFit/>
            </a:bodyPr>
            <a:lstStyle/>
            <a:p>
              <a:pPr algn="ctr">
                <a:lnSpc>
                  <a:spcPct val="81000"/>
                </a:lnSpc>
                <a:spcBef>
                  <a:spcPts val="1382"/>
                </a:spcBef>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200" b="1" dirty="0">
                  <a:solidFill>
                    <a:srgbClr val="99CC00"/>
                  </a:solidFill>
                </a:rPr>
                <a:t>www.equityatlas.org</a:t>
              </a:r>
            </a:p>
          </p:txBody>
        </p:sp>
      </p:grpSp>
      <p:sp>
        <p:nvSpPr>
          <p:cNvPr id="62473" name="Text Box 9"/>
          <p:cNvSpPr txBox="1">
            <a:spLocks noChangeArrowheads="1"/>
          </p:cNvSpPr>
          <p:nvPr/>
        </p:nvSpPr>
        <p:spPr bwMode="auto">
          <a:xfrm>
            <a:off x="1173239" y="1445559"/>
            <a:ext cx="7231441" cy="3024802"/>
          </a:xfrm>
          <a:prstGeom prst="rect">
            <a:avLst/>
          </a:prstGeom>
          <a:noFill/>
          <a:ln w="9525">
            <a:noFill/>
            <a:round/>
            <a:headEnd/>
            <a:tailEnd/>
          </a:ln>
          <a:effectLst/>
        </p:spPr>
        <p:txBody>
          <a:bodyPr lIns="0" tIns="0" rIns="0" bIns="0">
            <a:prstTxWarp prst="textNoShape">
              <a:avLst/>
            </a:prstTxWarp>
            <a:spAutoFit/>
          </a:bodyPr>
          <a:lstStyle/>
          <a:p>
            <a:pPr marL="330432" indent="-330432">
              <a:lnSpc>
                <a:spcPct val="81000"/>
              </a:lnSpc>
              <a:spcBef>
                <a:spcPts val="806"/>
              </a:spcBef>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endParaRPr lang="en-GB" sz="3200" dirty="0">
              <a:solidFill>
                <a:srgbClr val="000000"/>
              </a:solidFill>
            </a:endParaRPr>
          </a:p>
          <a:p>
            <a:pPr marL="330432" indent="-330432">
              <a:lnSpc>
                <a:spcPct val="81000"/>
              </a:lnSpc>
              <a:spcBef>
                <a:spcPts val="806"/>
              </a:spcBef>
              <a:buFont typeface="Arial" charset="0"/>
              <a:buChar char="•"/>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r>
              <a:rPr lang="en-GB" sz="3200" dirty="0">
                <a:solidFill>
                  <a:srgbClr val="000000"/>
                </a:solidFill>
              </a:rPr>
              <a:t>Environment</a:t>
            </a:r>
          </a:p>
          <a:p>
            <a:pPr marL="330432" indent="-330432">
              <a:lnSpc>
                <a:spcPct val="81000"/>
              </a:lnSpc>
              <a:spcBef>
                <a:spcPts val="806"/>
              </a:spcBef>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endParaRPr lang="en-GB" sz="3200" dirty="0">
              <a:solidFill>
                <a:srgbClr val="000000"/>
              </a:solidFill>
            </a:endParaRPr>
          </a:p>
          <a:p>
            <a:pPr marL="330432" indent="-330432">
              <a:lnSpc>
                <a:spcPct val="81000"/>
              </a:lnSpc>
              <a:spcBef>
                <a:spcPts val="806"/>
              </a:spcBef>
              <a:buFont typeface="Arial" charset="0"/>
              <a:buChar char="•"/>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r>
              <a:rPr lang="en-GB" sz="3200" dirty="0">
                <a:solidFill>
                  <a:srgbClr val="000000"/>
                </a:solidFill>
              </a:rPr>
              <a:t>Economy</a:t>
            </a:r>
          </a:p>
          <a:p>
            <a:pPr marL="330432" indent="-330432">
              <a:lnSpc>
                <a:spcPct val="81000"/>
              </a:lnSpc>
              <a:spcBef>
                <a:spcPts val="806"/>
              </a:spcBef>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endParaRPr lang="en-GB" sz="3200" dirty="0">
              <a:solidFill>
                <a:srgbClr val="000000"/>
              </a:solidFill>
            </a:endParaRPr>
          </a:p>
          <a:p>
            <a:pPr marL="330432" indent="-330432">
              <a:lnSpc>
                <a:spcPct val="81000"/>
              </a:lnSpc>
              <a:spcBef>
                <a:spcPts val="806"/>
              </a:spcBef>
              <a:buFont typeface="Arial" charset="0"/>
              <a:buChar char="•"/>
              <a:tabLst>
                <a:tab pos="410847" algn="l"/>
                <a:tab pos="831928" algn="l"/>
                <a:tab pos="1253009" algn="l"/>
                <a:tab pos="1674091" algn="l"/>
                <a:tab pos="2095172" algn="l"/>
                <a:tab pos="2516253" algn="l"/>
                <a:tab pos="2937334" algn="l"/>
                <a:tab pos="3358415" algn="l"/>
                <a:tab pos="3779497" algn="l"/>
                <a:tab pos="4200578" algn="l"/>
                <a:tab pos="4621659" algn="l"/>
                <a:tab pos="5042740" algn="l"/>
                <a:tab pos="5463821" algn="l"/>
                <a:tab pos="5884903" algn="l"/>
                <a:tab pos="6305984" algn="l"/>
                <a:tab pos="6727065" algn="l"/>
                <a:tab pos="7148146" algn="l"/>
                <a:tab pos="7569227" algn="l"/>
                <a:tab pos="7990309" algn="l"/>
                <a:tab pos="8411390" algn="l"/>
              </a:tabLst>
            </a:pPr>
            <a:r>
              <a:rPr lang="en-GB" sz="3200" dirty="0">
                <a:solidFill>
                  <a:srgbClr val="000000"/>
                </a:solidFill>
              </a:rPr>
              <a:t>Equity</a:t>
            </a:r>
          </a:p>
        </p:txBody>
      </p:sp>
      <p:pic>
        <p:nvPicPr>
          <p:cNvPr id="62474" name="Picture 10"/>
          <p:cNvPicPr>
            <a:picLocks noChangeAspect="1" noChangeArrowheads="1"/>
          </p:cNvPicPr>
          <p:nvPr/>
        </p:nvPicPr>
        <p:blipFill>
          <a:blip r:embed="rId4"/>
          <a:srcRect/>
          <a:stretch>
            <a:fillRect/>
          </a:stretch>
        </p:blipFill>
        <p:spPr bwMode="auto">
          <a:xfrm>
            <a:off x="4265084" y="1682283"/>
            <a:ext cx="3608916" cy="3343555"/>
          </a:xfrm>
          <a:prstGeom prst="rect">
            <a:avLst/>
          </a:prstGeom>
          <a:noFill/>
          <a:ln w="9525">
            <a:noFill/>
            <a:round/>
            <a:headEnd/>
            <a:tailEnd/>
          </a:ln>
          <a:effectLst/>
        </p:spPr>
      </p:pic>
    </p:spTree>
  </p:cSld>
  <p:clrMapOvr>
    <a:masterClrMapping/>
  </p:clrMapOvr>
  <p:transition spd="med" advTm="1024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Equity Forums</a:t>
            </a:r>
            <a:endParaRPr lang="en-US" dirty="0"/>
          </a:p>
        </p:txBody>
      </p:sp>
      <p:sp>
        <p:nvSpPr>
          <p:cNvPr id="3" name="Content Placeholder 2"/>
          <p:cNvSpPr>
            <a:spLocks noGrp="1"/>
          </p:cNvSpPr>
          <p:nvPr>
            <p:ph idx="1"/>
          </p:nvPr>
        </p:nvSpPr>
        <p:spPr/>
        <p:txBody>
          <a:bodyPr/>
          <a:lstStyle/>
          <a:p>
            <a:r>
              <a:rPr lang="en-US" sz="2400" dirty="0" smtClean="0"/>
              <a:t>In total over 20,000 people involved</a:t>
            </a:r>
          </a:p>
          <a:p>
            <a:r>
              <a:rPr lang="en-US" sz="2400" dirty="0" smtClean="0"/>
              <a:t>First Forums—CLF selected questions</a:t>
            </a:r>
          </a:p>
          <a:p>
            <a:r>
              <a:rPr lang="en-US" sz="2400" dirty="0" smtClean="0"/>
              <a:t>Panel, then broke into groups</a:t>
            </a:r>
          </a:p>
          <a:p>
            <a:r>
              <a:rPr lang="en-US" sz="2400" dirty="0" smtClean="0"/>
              <a:t>Two questions</a:t>
            </a:r>
          </a:p>
          <a:p>
            <a:r>
              <a:rPr lang="en-US" sz="2400" dirty="0" smtClean="0"/>
              <a:t>1.	Are you surprised by what you see in the Atlas or does it confirm what you know about our community?</a:t>
            </a:r>
          </a:p>
          <a:p>
            <a:r>
              <a:rPr lang="en-US" sz="2400" dirty="0" smtClean="0"/>
              <a:t>2.	What strategies will help us create a more equitable region?</a:t>
            </a:r>
          </a:p>
          <a:p>
            <a:pPr lvl="1">
              <a:buNone/>
            </a:pPr>
            <a:r>
              <a:rPr lang="en-US" sz="2400" dirty="0" smtClean="0"/>
              <a:t>And then action plans, example outcome:</a:t>
            </a:r>
          </a:p>
          <a:p>
            <a:pPr lvl="1">
              <a:buNone/>
            </a:pPr>
            <a:r>
              <a:rPr lang="en-US" sz="2400" dirty="0" smtClean="0"/>
              <a:t>	Develop health impact assessment</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Research Summary</a:t>
            </a:r>
            <a:endParaRPr lang="en-US" dirty="0"/>
          </a:p>
        </p:txBody>
      </p:sp>
      <p:sp>
        <p:nvSpPr>
          <p:cNvPr id="3" name="Content Placeholder 2"/>
          <p:cNvSpPr>
            <a:spLocks noGrp="1"/>
          </p:cNvSpPr>
          <p:nvPr>
            <p:ph idx="1"/>
          </p:nvPr>
        </p:nvSpPr>
        <p:spPr/>
        <p:txBody>
          <a:bodyPr/>
          <a:lstStyle/>
          <a:p>
            <a:r>
              <a:rPr lang="en-US" sz="2200" b="1" dirty="0" smtClean="0"/>
              <a:t>Immigrant Communities</a:t>
            </a:r>
          </a:p>
          <a:p>
            <a:pPr lvl="1"/>
            <a:r>
              <a:rPr lang="en-US" sz="2200" dirty="0" smtClean="0"/>
              <a:t>Place based elements that affect native capacity for economic advancement are the same for immigrants</a:t>
            </a:r>
            <a:endParaRPr lang="en-US" sz="2200" b="1" dirty="0" smtClean="0"/>
          </a:p>
          <a:p>
            <a:r>
              <a:rPr lang="en-US" sz="2200" b="1" dirty="0" smtClean="0"/>
              <a:t>Income Levels and Obesity</a:t>
            </a:r>
          </a:p>
          <a:p>
            <a:pPr>
              <a:buNone/>
            </a:pPr>
            <a:r>
              <a:rPr lang="en-US" sz="2200" dirty="0" smtClean="0"/>
              <a:t>		• Each additional $100,000 in income corresponded 	   with a drop in obesity of two percent</a:t>
            </a:r>
          </a:p>
          <a:p>
            <a:pPr>
              <a:buNone/>
            </a:pPr>
            <a:r>
              <a:rPr lang="en-US" sz="2200" dirty="0" smtClean="0"/>
              <a:t>		• Because of lack of access to fresh food, health 	   	insurance, affordable and nutritious groceries</a:t>
            </a:r>
            <a:endParaRPr lang="en-US" sz="2200" b="1" dirty="0" smtClean="0"/>
          </a:p>
          <a:p>
            <a:r>
              <a:rPr lang="en-US" sz="2200" b="1" dirty="0" smtClean="0"/>
              <a:t>Effect of Affluence on different populations </a:t>
            </a:r>
          </a:p>
          <a:p>
            <a:r>
              <a:rPr lang="en-US" sz="2200" dirty="0" smtClean="0"/>
              <a:t>	White Populations benefit more</a:t>
            </a:r>
          </a:p>
          <a:p>
            <a:r>
              <a:rPr lang="en-US" sz="2200" b="1" dirty="0" smtClean="0"/>
              <a:t>Changes in Location of poverty</a:t>
            </a:r>
          </a:p>
          <a:p>
            <a:pPr lvl="1"/>
            <a:r>
              <a:rPr lang="en-US" sz="2200" dirty="0" smtClean="0"/>
              <a:t>Poverty increasing in older inn-ring suburbs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Research Summary</a:t>
            </a:r>
            <a:endParaRPr lang="en-US" dirty="0"/>
          </a:p>
        </p:txBody>
      </p:sp>
      <p:sp>
        <p:nvSpPr>
          <p:cNvPr id="3" name="Content Placeholder 2"/>
          <p:cNvSpPr>
            <a:spLocks noGrp="1"/>
          </p:cNvSpPr>
          <p:nvPr>
            <p:ph idx="1"/>
          </p:nvPr>
        </p:nvSpPr>
        <p:spPr/>
        <p:txBody>
          <a:bodyPr/>
          <a:lstStyle/>
          <a:p>
            <a:r>
              <a:rPr lang="en-US" sz="2400" b="1" dirty="0" smtClean="0"/>
              <a:t>Influence of social networks on Youth Development</a:t>
            </a:r>
          </a:p>
          <a:p>
            <a:pPr lvl="1"/>
            <a:r>
              <a:rPr lang="en-US" sz="2000" dirty="0" smtClean="0"/>
              <a:t>Intellectual Development</a:t>
            </a:r>
          </a:p>
          <a:p>
            <a:pPr lvl="1"/>
            <a:r>
              <a:rPr lang="en-US" sz="2000" dirty="0" smtClean="0"/>
              <a:t>Educational Attainment</a:t>
            </a:r>
          </a:p>
          <a:p>
            <a:pPr lvl="1"/>
            <a:r>
              <a:rPr lang="en-US" sz="2000" dirty="0" smtClean="0"/>
              <a:t>Marriage and fertility</a:t>
            </a:r>
          </a:p>
          <a:p>
            <a:pPr lvl="1"/>
            <a:r>
              <a:rPr lang="en-US" sz="2000" dirty="0" smtClean="0"/>
              <a:t>Labor market and earnings</a:t>
            </a:r>
          </a:p>
          <a:p>
            <a:pPr lvl="1"/>
            <a:r>
              <a:rPr lang="en-US" sz="2000" dirty="0" smtClean="0"/>
              <a:t>Criminal behavior and drug use</a:t>
            </a:r>
            <a:r>
              <a:rPr lang="en-US" sz="2400" dirty="0" smtClean="0"/>
              <a:t> </a:t>
            </a:r>
          </a:p>
          <a:p>
            <a:r>
              <a:rPr lang="en-US" sz="2400" b="1" dirty="0" smtClean="0"/>
              <a:t>Spatial Conditions that Influence Youth Behavior</a:t>
            </a:r>
          </a:p>
          <a:p>
            <a:pPr lvl="1"/>
            <a:r>
              <a:rPr lang="en-US" sz="2000" dirty="0" smtClean="0"/>
              <a:t>Poverty rates are not always good indicators for all types of behavior, e.g. drug, property or violent crimes</a:t>
            </a:r>
          </a:p>
          <a:p>
            <a:pPr>
              <a:buNone/>
            </a:pPr>
            <a:endParaRPr lang="en-US" sz="24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Research Summary</a:t>
            </a:r>
            <a:endParaRPr lang="en-US" dirty="0"/>
          </a:p>
        </p:txBody>
      </p:sp>
      <p:sp>
        <p:nvSpPr>
          <p:cNvPr id="3" name="Content Placeholder 2"/>
          <p:cNvSpPr>
            <a:spLocks noGrp="1"/>
          </p:cNvSpPr>
          <p:nvPr>
            <p:ph idx="1"/>
          </p:nvPr>
        </p:nvSpPr>
        <p:spPr/>
        <p:txBody>
          <a:bodyPr/>
          <a:lstStyle/>
          <a:p>
            <a:r>
              <a:rPr lang="en-US" dirty="0" smtClean="0"/>
              <a:t>Strong and weak Ties</a:t>
            </a:r>
          </a:p>
          <a:p>
            <a:pPr>
              <a:buNone/>
            </a:pPr>
            <a:r>
              <a:rPr lang="en-US" dirty="0" smtClean="0"/>
              <a:t>		• </a:t>
            </a:r>
            <a:r>
              <a:rPr lang="en-US" sz="2800" dirty="0" smtClean="0"/>
              <a:t>Planning and public policy can shape 	people's ability to obtain employment, i.e. 	diverse social networks, workforce 	intermediaries</a:t>
            </a:r>
          </a:p>
          <a:p>
            <a:pPr>
              <a:buNone/>
            </a:pPr>
            <a:r>
              <a:rPr lang="en-US" sz="2800" dirty="0" smtClean="0"/>
              <a:t>		• Strong bonding social capital or social ties 	can prohibit mobility for low income, i.e. don’t 	move to opportunity areas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New Research Summary</a:t>
            </a:r>
            <a:endParaRPr lang="en-US" dirty="0"/>
          </a:p>
        </p:txBody>
      </p:sp>
      <p:sp>
        <p:nvSpPr>
          <p:cNvPr id="3" name="Content Placeholder 2"/>
          <p:cNvSpPr>
            <a:spLocks noGrp="1"/>
          </p:cNvSpPr>
          <p:nvPr>
            <p:ph idx="1"/>
          </p:nvPr>
        </p:nvSpPr>
        <p:spPr/>
        <p:txBody>
          <a:bodyPr/>
          <a:lstStyle/>
          <a:p>
            <a:r>
              <a:rPr lang="en-US" sz="2800" b="1" dirty="0" smtClean="0"/>
              <a:t>Impact on Job Capacities on MOT (moved to opportunity) Families </a:t>
            </a:r>
            <a:r>
              <a:rPr lang="en-US" sz="2800" dirty="0" smtClean="0"/>
              <a:t/>
            </a:r>
            <a:br>
              <a:rPr lang="en-US" sz="2800" dirty="0" smtClean="0"/>
            </a:br>
            <a:r>
              <a:rPr lang="en-US" sz="2800" dirty="0" smtClean="0"/>
              <a:t>	• Families that move to new opportunity areas 	do not necessarily increase their job related 	social networks</a:t>
            </a:r>
          </a:p>
          <a:p>
            <a:r>
              <a:rPr lang="en-US" sz="2800" b="1" dirty="0" smtClean="0"/>
              <a:t> Mental Health among MOT (Moved to Opportunity) Families</a:t>
            </a:r>
          </a:p>
          <a:p>
            <a:pPr>
              <a:buNone/>
            </a:pPr>
            <a:r>
              <a:rPr lang="en-US" sz="2800" dirty="0" smtClean="0"/>
              <a:t>		• Parents reported less distress</a:t>
            </a:r>
          </a:p>
          <a:p>
            <a:pPr>
              <a:buNone/>
            </a:pPr>
            <a:r>
              <a:rPr lang="en-US" sz="2800" dirty="0" smtClean="0"/>
              <a:t>		Boys reported fewer anxious/depressive 	behavior</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 Satisfaction Surveys</a:t>
            </a:r>
            <a:endParaRPr lang="en-US" dirty="0"/>
          </a:p>
        </p:txBody>
      </p:sp>
      <p:pic>
        <p:nvPicPr>
          <p:cNvPr id="5" name="Content Placeholder 4" descr="serviceaccPage.tiff"/>
          <p:cNvPicPr>
            <a:picLocks noGrp="1" noChangeAspect="1"/>
          </p:cNvPicPr>
          <p:nvPr>
            <p:ph sz="half" idx="1"/>
          </p:nvPr>
        </p:nvPicPr>
        <p:blipFill>
          <a:blip r:embed="rId2"/>
          <a:srcRect l="-40364" r="-40364"/>
          <a:stretch>
            <a:fillRect/>
          </a:stretch>
        </p:blipFill>
        <p:spPr>
          <a:xfrm>
            <a:off x="-1447800" y="1268835"/>
            <a:ext cx="9372600" cy="5589165"/>
          </a:xfrm>
        </p:spPr>
      </p:pic>
      <p:sp>
        <p:nvSpPr>
          <p:cNvPr id="6" name="TextBox 5"/>
          <p:cNvSpPr txBox="1"/>
          <p:nvPr/>
        </p:nvSpPr>
        <p:spPr>
          <a:xfrm>
            <a:off x="5943600" y="1524001"/>
            <a:ext cx="3177447" cy="5632311"/>
          </a:xfrm>
          <a:prstGeom prst="rect">
            <a:avLst/>
          </a:prstGeom>
          <a:noFill/>
        </p:spPr>
        <p:txBody>
          <a:bodyPr wrap="square" rtlCol="0">
            <a:spAutoFit/>
          </a:bodyPr>
          <a:lstStyle/>
          <a:p>
            <a:endParaRPr lang="en-US" sz="2000" dirty="0" smtClean="0"/>
          </a:p>
          <a:p>
            <a:r>
              <a:rPr lang="en-US" sz="2000" dirty="0" smtClean="0"/>
              <a:t>de facto: this is often the</a:t>
            </a:r>
          </a:p>
          <a:p>
            <a:r>
              <a:rPr lang="en-US" sz="2000" dirty="0" smtClean="0"/>
              <a:t>Method of equity </a:t>
            </a:r>
          </a:p>
          <a:p>
            <a:r>
              <a:rPr lang="en-US" sz="2000" dirty="0" smtClean="0"/>
              <a:t>Measurement and funding</a:t>
            </a:r>
          </a:p>
          <a:p>
            <a:endParaRPr lang="en-US" sz="2000" dirty="0" smtClean="0"/>
          </a:p>
          <a:p>
            <a:r>
              <a:rPr lang="en-US" sz="2000" dirty="0" smtClean="0"/>
              <a:t>Measure equity</a:t>
            </a:r>
          </a:p>
          <a:p>
            <a:r>
              <a:rPr lang="en-US" sz="2000" dirty="0" smtClean="0"/>
              <a:t>By budget </a:t>
            </a:r>
          </a:p>
          <a:p>
            <a:r>
              <a:rPr lang="en-US" sz="2000" dirty="0" smtClean="0"/>
              <a:t>Expenditures </a:t>
            </a:r>
          </a:p>
          <a:p>
            <a:r>
              <a:rPr lang="en-US" sz="2000" dirty="0" smtClean="0"/>
              <a:t>Although not often</a:t>
            </a:r>
          </a:p>
          <a:p>
            <a:r>
              <a:rPr lang="en-US" sz="2000" dirty="0" smtClean="0"/>
              <a:t>Done to accommodate</a:t>
            </a:r>
          </a:p>
          <a:p>
            <a:r>
              <a:rPr lang="en-US" sz="2000" dirty="0" smtClean="0"/>
              <a:t>That. PDX does do by</a:t>
            </a:r>
          </a:p>
          <a:p>
            <a:r>
              <a:rPr lang="en-US" sz="2000" dirty="0" smtClean="0"/>
              <a:t>Districts</a:t>
            </a:r>
          </a:p>
          <a:p>
            <a:endParaRPr lang="en-US" sz="2000" dirty="0" smtClean="0"/>
          </a:p>
          <a:p>
            <a:r>
              <a:rPr lang="en-US" sz="2000" dirty="0" smtClean="0"/>
              <a:t>Examine budgets: for</a:t>
            </a:r>
          </a:p>
          <a:p>
            <a:r>
              <a:rPr lang="en-US" sz="2000" dirty="0" smtClean="0"/>
              <a:t>Example, parks, road</a:t>
            </a:r>
          </a:p>
          <a:p>
            <a:r>
              <a:rPr lang="en-US" sz="2000" dirty="0" smtClean="0"/>
              <a:t>Building, repair</a:t>
            </a:r>
          </a:p>
          <a:p>
            <a:endParaRPr lang="en-US" sz="2000" dirty="0" smtClean="0"/>
          </a:p>
          <a:p>
            <a:endParaRPr lang="en-US"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Social Capital and Civic Engagement Surveys</a:t>
            </a:r>
            <a:endParaRPr lang="en-US" sz="3600" dirty="0"/>
          </a:p>
        </p:txBody>
      </p:sp>
      <p:pic>
        <p:nvPicPr>
          <p:cNvPr id="5" name="Content Placeholder 4" descr="roper.tiff"/>
          <p:cNvPicPr>
            <a:picLocks noGrp="1" noChangeAspect="1"/>
          </p:cNvPicPr>
          <p:nvPr>
            <p:ph sz="half" idx="1"/>
          </p:nvPr>
        </p:nvPicPr>
        <p:blipFill>
          <a:blip r:embed="rId2"/>
          <a:srcRect l="-24238" r="-24238"/>
          <a:stretch>
            <a:fillRect/>
          </a:stretch>
        </p:blipFill>
        <p:spPr>
          <a:xfrm>
            <a:off x="-914400" y="1524000"/>
            <a:ext cx="8229600" cy="4800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Capital and Civic Engagement Surveys</a:t>
            </a:r>
            <a:endParaRPr lang="en-US" dirty="0"/>
          </a:p>
        </p:txBody>
      </p:sp>
      <p:pic>
        <p:nvPicPr>
          <p:cNvPr id="7" name="Content Placeholder 6" descr="Or.values.tiff"/>
          <p:cNvPicPr>
            <a:picLocks noGrp="1" noChangeAspect="1"/>
          </p:cNvPicPr>
          <p:nvPr>
            <p:ph sz="half" idx="1"/>
          </p:nvPr>
        </p:nvPicPr>
        <p:blipFill>
          <a:blip r:embed="rId2"/>
          <a:srcRect l="-25529" r="-25529"/>
          <a:stretch>
            <a:fillRect/>
          </a:stretch>
        </p:blipFill>
        <p:spPr>
          <a:xfrm>
            <a:off x="-762000" y="1600200"/>
            <a:ext cx="7467600" cy="4953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Capital and Civic Engagement Surveys</a:t>
            </a:r>
            <a:endParaRPr lang="en-US" dirty="0"/>
          </a:p>
        </p:txBody>
      </p:sp>
      <p:sp>
        <p:nvSpPr>
          <p:cNvPr id="3" name="Content Placeholder 2"/>
          <p:cNvSpPr>
            <a:spLocks noGrp="1"/>
          </p:cNvSpPr>
          <p:nvPr>
            <p:ph sz="half" idx="1"/>
          </p:nvPr>
        </p:nvSpPr>
        <p:spPr>
          <a:xfrm>
            <a:off x="457200" y="1600200"/>
            <a:ext cx="8229600" cy="4876800"/>
          </a:xfrm>
        </p:spPr>
        <p:txBody>
          <a:bodyPr/>
          <a:lstStyle/>
          <a:p>
            <a:r>
              <a:rPr lang="en-US" dirty="0" smtClean="0"/>
              <a:t>Analyzing your Social Network (MS file)</a:t>
            </a:r>
          </a:p>
          <a:p>
            <a:r>
              <a:rPr lang="en-US" dirty="0" smtClean="0"/>
              <a:t>Sample civic engagement and social capital surveys (MS file)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rgbClr val="FF0000"/>
                </a:solidFill>
              </a:rPr>
              <a:t>Defining Social Equity</a:t>
            </a:r>
            <a:br>
              <a:rPr lang="en-US" sz="3600" dirty="0" smtClean="0">
                <a:solidFill>
                  <a:srgbClr val="FF0000"/>
                </a:solidFill>
              </a:rPr>
            </a:br>
            <a:r>
              <a:rPr lang="en-US" sz="3600" dirty="0" smtClean="0">
                <a:solidFill>
                  <a:srgbClr val="FF0000"/>
                </a:solidFill>
              </a:rPr>
              <a:t>Interactive</a:t>
            </a:r>
            <a:endParaRPr lang="en-US" sz="3600" dirty="0">
              <a:solidFill>
                <a:srgbClr val="FF0000"/>
              </a:solidFill>
            </a:endParaRPr>
          </a:p>
        </p:txBody>
      </p:sp>
      <p:sp>
        <p:nvSpPr>
          <p:cNvPr id="3" name="Content Placeholder 2"/>
          <p:cNvSpPr>
            <a:spLocks noGrp="1"/>
          </p:cNvSpPr>
          <p:nvPr>
            <p:ph idx="1"/>
          </p:nvPr>
        </p:nvSpPr>
        <p:spPr/>
        <p:txBody>
          <a:bodyPr/>
          <a:lstStyle/>
          <a:p>
            <a:r>
              <a:rPr lang="en-US" dirty="0" smtClean="0"/>
              <a:t>CLF involved over 1000 people in helping define equity</a:t>
            </a:r>
          </a:p>
          <a:p>
            <a:r>
              <a:rPr lang="en-US" dirty="0" smtClean="0"/>
              <a:t>In context of “consensual science”</a:t>
            </a:r>
          </a:p>
          <a:p>
            <a:r>
              <a:rPr lang="en-US" dirty="0" smtClean="0"/>
              <a:t>American democracy is freedom “to”</a:t>
            </a:r>
          </a:p>
          <a:p>
            <a:r>
              <a:rPr lang="en-US" dirty="0" smtClean="0"/>
              <a:t>European democracy freedom “from”</a:t>
            </a:r>
          </a:p>
          <a:p>
            <a:r>
              <a:rPr lang="en-US" dirty="0" smtClean="0"/>
              <a:t>* Break into groups to define equity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Sustainability</a:t>
            </a:r>
            <a:endParaRPr lang="en-US" dirty="0"/>
          </a:p>
        </p:txBody>
      </p:sp>
      <p:sp>
        <p:nvSpPr>
          <p:cNvPr id="3" name="Content Placeholder 2"/>
          <p:cNvSpPr>
            <a:spLocks noGrp="1"/>
          </p:cNvSpPr>
          <p:nvPr>
            <p:ph idx="1"/>
          </p:nvPr>
        </p:nvSpPr>
        <p:spPr>
          <a:xfrm>
            <a:off x="457200" y="1600200"/>
            <a:ext cx="8229600" cy="5029200"/>
          </a:xfrm>
        </p:spPr>
        <p:txBody>
          <a:bodyPr/>
          <a:lstStyle/>
          <a:p>
            <a:r>
              <a:rPr lang="en-US" i="1" dirty="0" smtClean="0"/>
              <a:t>Social sustainability occurs when the formal and informal processes; systems; structures; and relationships actively support the capacity of current and future generations to create healthy and livable communities. Socially sustainable communities are equitable, diverse, connected and democratic and provide a good quality of life.</a:t>
            </a:r>
            <a:r>
              <a:rPr lang="en-US" dirty="0" smtClean="0"/>
              <a:t> </a:t>
            </a:r>
          </a:p>
          <a:p>
            <a:pPr algn="r"/>
            <a:r>
              <a:rPr lang="en-US" sz="1800" dirty="0" smtClean="0"/>
              <a:t>Western Australia Council of Social Services</a:t>
            </a:r>
            <a:r>
              <a:rPr lang="en-US" dirty="0" smtClean="0"/>
              <a:t>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Dictionary Definition</a:t>
            </a:r>
            <a:endParaRPr lang="en-US" dirty="0"/>
          </a:p>
        </p:txBody>
      </p:sp>
      <p:sp>
        <p:nvSpPr>
          <p:cNvPr id="3" name="Content Placeholder 2"/>
          <p:cNvSpPr>
            <a:spLocks noGrp="1"/>
          </p:cNvSpPr>
          <p:nvPr>
            <p:ph sz="half" idx="1"/>
          </p:nvPr>
        </p:nvSpPr>
        <p:spPr>
          <a:xfrm>
            <a:off x="457200" y="1600200"/>
            <a:ext cx="8229600" cy="4530725"/>
          </a:xfrm>
        </p:spPr>
        <p:txBody>
          <a:bodyPr/>
          <a:lstStyle/>
          <a:p>
            <a:r>
              <a:rPr lang="en-US" dirty="0" smtClean="0"/>
              <a:t>“justice according to natural law or right; specifically: freedom from bias or favoritism or inequity.”</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78857" y="1748118"/>
            <a:ext cx="6531429" cy="3193582"/>
          </a:xfrm>
          <a:prstGeom prst="rect">
            <a:avLst/>
          </a:prstGeom>
          <a:noFill/>
          <a:ln w="9525">
            <a:noFill/>
            <a:miter lim="800000"/>
            <a:headEnd/>
            <a:tailEnd/>
          </a:ln>
        </p:spPr>
        <p:txBody>
          <a:bodyPr lIns="84216" tIns="42108" rIns="84216" bIns="42108">
            <a:prstTxWarp prst="textNoShape">
              <a:avLst/>
            </a:prstTxWarp>
            <a:spAutoFit/>
          </a:bodyPr>
          <a:lstStyle/>
          <a:p>
            <a:pPr algn="ctr"/>
            <a:r>
              <a:rPr lang="en-US" sz="3700" dirty="0">
                <a:ea typeface="Times New Roman" charset="0"/>
                <a:cs typeface="Times New Roman" charset="0"/>
              </a:rPr>
              <a:t>The right of every person to have access to opportunities necessary for satisfying essential needs and advancing their well-being.</a:t>
            </a:r>
            <a:r>
              <a:rPr lang="en-US" sz="5000" dirty="0">
                <a:ea typeface="Times New Roman" charset="0"/>
                <a:cs typeface="Times New Roman" charset="0"/>
              </a:rPr>
              <a:t> </a:t>
            </a:r>
            <a:endParaRPr lang="en-US" sz="5000" dirty="0"/>
          </a:p>
        </p:txBody>
      </p:sp>
      <p:sp>
        <p:nvSpPr>
          <p:cNvPr id="17411" name="Rectangle 5"/>
          <p:cNvSpPr>
            <a:spLocks noGrp="1" noChangeArrowheads="1"/>
          </p:cNvSpPr>
          <p:nvPr>
            <p:ph type="title" idx="4294967295"/>
          </p:nvPr>
        </p:nvSpPr>
        <p:spPr>
          <a:xfrm>
            <a:off x="458108" y="948298"/>
            <a:ext cx="8227786" cy="530878"/>
          </a:xfrm>
        </p:spPr>
        <p:txBody>
          <a:bodyPr/>
          <a:lstStyle/>
          <a:p>
            <a:pPr eaLnBrk="1" hangingPunct="1"/>
            <a:r>
              <a:rPr lang="en-US" sz="3700" i="1" dirty="0">
                <a:solidFill>
                  <a:schemeClr val="accent2"/>
                </a:solidFill>
                <a:latin typeface="Tempus Sans ITC" pitchFamily="82" charset="0"/>
                <a:ea typeface="MS Mincho" pitchFamily="49" charset="-128"/>
                <a:cs typeface="MS Mincho" pitchFamily="49" charset="-128"/>
              </a:rPr>
              <a:t>What do we mean by Equity?</a:t>
            </a:r>
            <a:br>
              <a:rPr lang="en-US" sz="3700" i="1" dirty="0">
                <a:solidFill>
                  <a:schemeClr val="accent2"/>
                </a:solidFill>
                <a:latin typeface="Tempus Sans ITC" pitchFamily="82" charset="0"/>
                <a:ea typeface="MS Mincho" pitchFamily="49" charset="-128"/>
                <a:cs typeface="MS Mincho" pitchFamily="49" charset="-128"/>
              </a:rPr>
            </a:b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798286" y="1411941"/>
            <a:ext cx="7474857" cy="6948457"/>
          </a:xfrm>
          <a:prstGeom prst="rect">
            <a:avLst/>
          </a:prstGeom>
          <a:noFill/>
          <a:ln w="9525">
            <a:noFill/>
            <a:miter lim="800000"/>
            <a:headEnd/>
            <a:tailEnd/>
          </a:ln>
        </p:spPr>
        <p:txBody>
          <a:bodyPr lIns="84216" tIns="42108" rIns="84216" bIns="42108">
            <a:prstTxWarp prst="textNoShape">
              <a:avLst/>
            </a:prstTxWarp>
            <a:spAutoFit/>
          </a:bodyPr>
          <a:lstStyle/>
          <a:p>
            <a:r>
              <a:rPr lang="en-US" sz="1100" dirty="0">
                <a:ea typeface="Arial" charset="0"/>
                <a:cs typeface="Arial" charset="0"/>
              </a:rPr>
              <a:t> </a:t>
            </a:r>
            <a:endParaRPr lang="en-US" sz="2600" dirty="0">
              <a:ea typeface="Times New Roman" charset="0"/>
              <a:cs typeface="Times New Roman" charset="0"/>
            </a:endParaRPr>
          </a:p>
          <a:p>
            <a:pPr eaLnBrk="0" hangingPunct="0"/>
            <a:r>
              <a:rPr lang="en-US" sz="2600" dirty="0">
                <a:ea typeface="Times New Roman" charset="0"/>
                <a:cs typeface="Times New Roman" charset="0"/>
              </a:rPr>
              <a:t>· All residents hav</a:t>
            </a:r>
            <a:r>
              <a:rPr lang="en-US" sz="2600" dirty="0">
                <a:solidFill>
                  <a:srgbClr val="000000"/>
                </a:solidFill>
                <a:ea typeface="Times New Roman" charset="0"/>
                <a:cs typeface="Times New Roman" charset="0"/>
              </a:rPr>
              <a:t>e access to g</a:t>
            </a:r>
            <a:r>
              <a:rPr lang="en-US" sz="2600" dirty="0">
                <a:ea typeface="Times New Roman" charset="0"/>
                <a:cs typeface="Times New Roman" charset="0"/>
              </a:rPr>
              <a:t>ood jobs, transportation choices, safe and stable housing, a good education, a range of parks and natural areas, vibrant public spaces, and healthful, regionally produced foods. </a:t>
            </a:r>
            <a:br>
              <a:rPr lang="en-US" sz="2600" dirty="0">
                <a:ea typeface="Times New Roman" charset="0"/>
                <a:cs typeface="Times New Roman" charset="0"/>
              </a:rPr>
            </a:br>
            <a:r>
              <a:rPr lang="en-US" sz="2600" dirty="0">
                <a:ea typeface="Times New Roman" charset="0"/>
                <a:cs typeface="Times New Roman" charset="0"/>
              </a:rPr>
              <a:t/>
            </a:r>
            <a:br>
              <a:rPr lang="en-US" sz="2600" dirty="0">
                <a:ea typeface="Times New Roman" charset="0"/>
                <a:cs typeface="Times New Roman" charset="0"/>
              </a:rPr>
            </a:br>
            <a:r>
              <a:rPr lang="en-US" sz="2600" dirty="0">
                <a:ea typeface="Times New Roman" charset="0"/>
                <a:cs typeface="Times New Roman" charset="0"/>
              </a:rPr>
              <a:t>· Th</a:t>
            </a:r>
            <a:r>
              <a:rPr lang="en-US" sz="2600" dirty="0">
                <a:solidFill>
                  <a:srgbClr val="000000"/>
                </a:solidFill>
                <a:ea typeface="Times New Roman" charset="0"/>
                <a:cs typeface="Times New Roman" charset="0"/>
              </a:rPr>
              <a:t>e benefits and burdens of gr</a:t>
            </a:r>
            <a:r>
              <a:rPr lang="en-US" sz="2600" dirty="0">
                <a:ea typeface="Times New Roman" charset="0"/>
                <a:cs typeface="Times New Roman" charset="0"/>
              </a:rPr>
              <a:t>owth and change are shared fairly across our communities.</a:t>
            </a:r>
            <a:br>
              <a:rPr lang="en-US" sz="2600" dirty="0">
                <a:ea typeface="Times New Roman" charset="0"/>
                <a:cs typeface="Times New Roman" charset="0"/>
              </a:rPr>
            </a:br>
            <a:r>
              <a:rPr lang="en-US" sz="2600" dirty="0">
                <a:ea typeface="Times New Roman" charset="0"/>
                <a:cs typeface="Times New Roman" charset="0"/>
              </a:rPr>
              <a:t/>
            </a:r>
            <a:br>
              <a:rPr lang="en-US" sz="2600" dirty="0">
                <a:ea typeface="Times New Roman" charset="0"/>
                <a:cs typeface="Times New Roman" charset="0"/>
              </a:rPr>
            </a:br>
            <a:r>
              <a:rPr lang="en-US" sz="2600" dirty="0">
                <a:ea typeface="Times New Roman" charset="0"/>
                <a:cs typeface="Times New Roman" charset="0"/>
              </a:rPr>
              <a:t>· All residents and communities ar</a:t>
            </a:r>
            <a:r>
              <a:rPr lang="en-US" sz="2600" dirty="0">
                <a:solidFill>
                  <a:srgbClr val="000000"/>
                </a:solidFill>
                <a:ea typeface="Times New Roman" charset="0"/>
                <a:cs typeface="Times New Roman" charset="0"/>
              </a:rPr>
              <a:t>e fully involved as </a:t>
            </a:r>
            <a:r>
              <a:rPr lang="en-US" sz="2600" dirty="0">
                <a:ea typeface="Times New Roman" charset="0"/>
                <a:cs typeface="Times New Roman" charset="0"/>
              </a:rPr>
              <a:t>partners in public decision-making.</a:t>
            </a:r>
            <a:r>
              <a:rPr lang="en-US" sz="2200" dirty="0"/>
              <a:t> </a:t>
            </a:r>
          </a:p>
          <a:p>
            <a:pPr eaLnBrk="0" hangingPunct="0"/>
            <a:endParaRPr lang="en-US" sz="22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000" dirty="0"/>
          </a:p>
          <a:p>
            <a:pPr eaLnBrk="0" hangingPunct="0"/>
            <a:endParaRPr lang="en-US" sz="1700" dirty="0"/>
          </a:p>
        </p:txBody>
      </p:sp>
      <p:sp>
        <p:nvSpPr>
          <p:cNvPr id="18435" name="Rectangle 4"/>
          <p:cNvSpPr>
            <a:spLocks noGrp="1" noChangeArrowheads="1"/>
          </p:cNvSpPr>
          <p:nvPr>
            <p:ph type="title" idx="4294967295"/>
          </p:nvPr>
        </p:nvSpPr>
        <p:spPr/>
        <p:txBody>
          <a:bodyPr/>
          <a:lstStyle/>
          <a:p>
            <a:pPr eaLnBrk="1" hangingPunct="1"/>
            <a:r>
              <a:rPr lang="en-US" sz="3700" i="1" dirty="0">
                <a:solidFill>
                  <a:schemeClr val="accent2"/>
                </a:solidFill>
                <a:latin typeface="Tempus Sans ITC" pitchFamily="82" charset="0"/>
                <a:ea typeface="MS Mincho" pitchFamily="49" charset="-128"/>
                <a:cs typeface="MS Mincho" pitchFamily="49" charset="-128"/>
              </a:rPr>
              <a:t>Imagine a Region Where…</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Regional Equity?</a:t>
            </a:r>
            <a:endParaRPr lang="en-US" dirty="0"/>
          </a:p>
        </p:txBody>
      </p:sp>
      <p:sp>
        <p:nvSpPr>
          <p:cNvPr id="5" name="Content Placeholder 4"/>
          <p:cNvSpPr>
            <a:spLocks noGrp="1"/>
          </p:cNvSpPr>
          <p:nvPr>
            <p:ph idx="1"/>
          </p:nvPr>
        </p:nvSpPr>
        <p:spPr/>
        <p:txBody>
          <a:bodyPr/>
          <a:lstStyle/>
          <a:p>
            <a:r>
              <a:rPr lang="en-US" sz="2400" dirty="0" smtClean="0"/>
              <a:t>All racial, ethnic, and income groups have opportunities to live and work in all parts of the region, have access to living-wage jobs, and are included in the mainstream of life</a:t>
            </a:r>
          </a:p>
          <a:p>
            <a:r>
              <a:rPr lang="en-US" sz="2400" dirty="0" smtClean="0"/>
              <a:t>All neighborhoods are supported in such a way as to make them vibrant places that offer choices for affordable housing, good schools, access to open space, decent transit that connects people with jobs, and healthy and sustainable environment</a:t>
            </a:r>
          </a:p>
          <a:p>
            <a:pPr algn="r"/>
            <a:r>
              <a:rPr lang="en-US" sz="2400" dirty="0" smtClean="0"/>
              <a:t>Angela Glover Blackwell</a:t>
            </a:r>
          </a:p>
          <a:p>
            <a:pPr algn="r"/>
            <a:r>
              <a:rPr lang="en-US" sz="2400" dirty="0" smtClean="0"/>
              <a:t>Policylink</a:t>
            </a:r>
            <a:endParaRPr lang="en-US" sz="1200" dirty="0" smtClean="0"/>
          </a:p>
          <a:p>
            <a:pPr lvl="8"/>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ummit.tiff"/>
          <p:cNvPicPr>
            <a:picLocks noGrp="1" noChangeAspect="1"/>
          </p:cNvPicPr>
          <p:nvPr>
            <p:ph idx="1"/>
          </p:nvPr>
        </p:nvPicPr>
        <p:blipFill>
          <a:blip r:embed="rId2"/>
          <a:srcRect l="-17492" r="-17492"/>
          <a:stretch>
            <a:fillRect/>
          </a:stretch>
        </p:blipFill>
        <p:spPr>
          <a:xfrm>
            <a:off x="-381000" y="457200"/>
            <a:ext cx="9827077" cy="5410200"/>
          </a:xfrm>
        </p:spPr>
      </p:pic>
      <p:sp>
        <p:nvSpPr>
          <p:cNvPr id="5" name="TextBox 4"/>
          <p:cNvSpPr txBox="1"/>
          <p:nvPr/>
        </p:nvSpPr>
        <p:spPr>
          <a:xfrm>
            <a:off x="990600" y="6096000"/>
            <a:ext cx="7216639" cy="461665"/>
          </a:xfrm>
          <a:prstGeom prst="rect">
            <a:avLst/>
          </a:prstGeom>
          <a:noFill/>
        </p:spPr>
        <p:txBody>
          <a:bodyPr wrap="square" rtlCol="0">
            <a:spAutoFit/>
          </a:bodyPr>
          <a:lstStyle/>
          <a:p>
            <a:r>
              <a:rPr lang="en-US" dirty="0" smtClean="0"/>
              <a:t>CLF Annual Summit: 350 people, 150 organizations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Kirwan Opportunity Mapping</a:t>
            </a:r>
            <a:endParaRPr lang="en-US" dirty="0">
              <a:solidFill>
                <a:srgbClr val="FF0000"/>
              </a:solidFill>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400" dirty="0"/>
              <a:t>The “community of opportunity” approach</a:t>
            </a:r>
          </a:p>
        </p:txBody>
      </p:sp>
      <p:sp>
        <p:nvSpPr>
          <p:cNvPr id="9219" name="Rectangle 3"/>
          <p:cNvSpPr>
            <a:spLocks noGrp="1" noChangeArrowheads="1"/>
          </p:cNvSpPr>
          <p:nvPr>
            <p:ph type="body" idx="1"/>
          </p:nvPr>
        </p:nvSpPr>
        <p:spPr>
          <a:xfrm>
            <a:off x="566738" y="1752600"/>
            <a:ext cx="8001000" cy="4648200"/>
          </a:xfrm>
        </p:spPr>
        <p:txBody>
          <a:bodyPr/>
          <a:lstStyle/>
          <a:p>
            <a:pPr>
              <a:lnSpc>
                <a:spcPct val="90000"/>
              </a:lnSpc>
              <a:spcAft>
                <a:spcPct val="20000"/>
              </a:spcAft>
            </a:pPr>
            <a:r>
              <a:rPr lang="en-US" sz="2400" dirty="0"/>
              <a:t>Where you live is more important than what you live in…</a:t>
            </a:r>
            <a:endParaRPr lang="en-US" sz="2600" dirty="0"/>
          </a:p>
          <a:p>
            <a:pPr lvl="1">
              <a:lnSpc>
                <a:spcPct val="90000"/>
              </a:lnSpc>
              <a:spcAft>
                <a:spcPct val="20000"/>
              </a:spcAft>
            </a:pPr>
            <a:r>
              <a:rPr lang="en-US" sz="2000" dirty="0"/>
              <a:t>Housing -- in particular its location -- is the primary mechanism for accessing opportunity in our society</a:t>
            </a:r>
          </a:p>
          <a:p>
            <a:pPr lvl="1">
              <a:lnSpc>
                <a:spcPct val="90000"/>
              </a:lnSpc>
              <a:spcAft>
                <a:spcPct val="20000"/>
              </a:spcAft>
            </a:pPr>
            <a:r>
              <a:rPr lang="en-US" sz="2000" dirty="0"/>
              <a:t>Housing</a:t>
            </a:r>
            <a:r>
              <a:rPr lang="en-US" sz="2000" dirty="0">
                <a:solidFill>
                  <a:schemeClr val="tx2"/>
                </a:solidFill>
              </a:rPr>
              <a:t> location</a:t>
            </a:r>
            <a:r>
              <a:rPr lang="en-US" sz="2000" dirty="0"/>
              <a:t> determines </a:t>
            </a:r>
          </a:p>
          <a:p>
            <a:pPr lvl="2">
              <a:lnSpc>
                <a:spcPct val="90000"/>
              </a:lnSpc>
              <a:spcAft>
                <a:spcPct val="20000"/>
              </a:spcAft>
            </a:pPr>
            <a:r>
              <a:rPr lang="en-US" sz="1800" dirty="0"/>
              <a:t>the quality of schools children attend, </a:t>
            </a:r>
          </a:p>
          <a:p>
            <a:pPr lvl="2">
              <a:lnSpc>
                <a:spcPct val="90000"/>
              </a:lnSpc>
              <a:spcAft>
                <a:spcPct val="20000"/>
              </a:spcAft>
            </a:pPr>
            <a:r>
              <a:rPr lang="en-US" sz="1800" dirty="0"/>
              <a:t>the quality of public services they receive, </a:t>
            </a:r>
          </a:p>
          <a:p>
            <a:pPr lvl="2">
              <a:lnSpc>
                <a:spcPct val="90000"/>
              </a:lnSpc>
              <a:spcAft>
                <a:spcPct val="20000"/>
              </a:spcAft>
            </a:pPr>
            <a:r>
              <a:rPr lang="en-US" sz="1800" dirty="0"/>
              <a:t>access to employment and transportation, </a:t>
            </a:r>
          </a:p>
          <a:p>
            <a:pPr lvl="2">
              <a:lnSpc>
                <a:spcPct val="90000"/>
              </a:lnSpc>
              <a:spcAft>
                <a:spcPct val="20000"/>
              </a:spcAft>
            </a:pPr>
            <a:r>
              <a:rPr lang="en-US" sz="1800" dirty="0"/>
              <a:t>exposure to health risks, </a:t>
            </a:r>
          </a:p>
          <a:p>
            <a:pPr lvl="2">
              <a:lnSpc>
                <a:spcPct val="90000"/>
              </a:lnSpc>
              <a:spcAft>
                <a:spcPct val="20000"/>
              </a:spcAft>
            </a:pPr>
            <a:r>
              <a:rPr lang="en-US" sz="1800" dirty="0"/>
              <a:t>access to health care, etc.</a:t>
            </a:r>
          </a:p>
          <a:p>
            <a:pPr lvl="1">
              <a:lnSpc>
                <a:spcPct val="90000"/>
              </a:lnSpc>
              <a:spcAft>
                <a:spcPct val="20000"/>
              </a:spcAft>
            </a:pPr>
            <a:r>
              <a:rPr lang="en-US" sz="2000" dirty="0"/>
              <a:t>For those living in high poverty neighborhoods, these factors can significantly inhibit life outcomes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framework</a:t>
            </a:r>
          </a:p>
        </p:txBody>
      </p:sp>
      <p:sp>
        <p:nvSpPr>
          <p:cNvPr id="10243" name="Rectangle 3"/>
          <p:cNvSpPr>
            <a:spLocks noGrp="1" noChangeArrowheads="1"/>
          </p:cNvSpPr>
          <p:nvPr>
            <p:ph type="body" idx="1"/>
          </p:nvPr>
        </p:nvSpPr>
        <p:spPr/>
        <p:txBody>
          <a:bodyPr/>
          <a:lstStyle/>
          <a:p>
            <a:r>
              <a:rPr lang="en-US" sz="2600" dirty="0"/>
              <a:t>The “Communities of Opportunity” framework is a model of fair housing and community development</a:t>
            </a:r>
          </a:p>
          <a:p>
            <a:r>
              <a:rPr lang="en-US" sz="2600" dirty="0"/>
              <a:t>The model is based on the premises that </a:t>
            </a:r>
          </a:p>
          <a:p>
            <a:pPr lvl="1"/>
            <a:r>
              <a:rPr lang="en-US" sz="2200" dirty="0"/>
              <a:t>Everyone should have fair access to the critical opportunity structures needed to succeed in life</a:t>
            </a:r>
          </a:p>
          <a:p>
            <a:pPr lvl="1"/>
            <a:r>
              <a:rPr lang="en-US" sz="2200" dirty="0"/>
              <a:t>Affirmatively connecting people to opportunity creates positive, transformative change in communities</a:t>
            </a:r>
          </a:p>
          <a:p>
            <a:endParaRPr lang="en-US" sz="2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web of opportunity</a:t>
            </a:r>
          </a:p>
        </p:txBody>
      </p:sp>
      <p:sp>
        <p:nvSpPr>
          <p:cNvPr id="11267" name="Rectangle 3"/>
          <p:cNvSpPr>
            <a:spLocks noGrp="1" noChangeArrowheads="1"/>
          </p:cNvSpPr>
          <p:nvPr>
            <p:ph type="body" idx="1"/>
          </p:nvPr>
        </p:nvSpPr>
        <p:spPr/>
        <p:txBody>
          <a:bodyPr/>
          <a:lstStyle/>
          <a:p>
            <a:pPr>
              <a:lnSpc>
                <a:spcPct val="80000"/>
              </a:lnSpc>
            </a:pPr>
            <a:r>
              <a:rPr lang="en-US" sz="2600" dirty="0"/>
              <a:t>Opportunities in our society are geographically distributed (and often clustered) throughout metropolitan areas</a:t>
            </a:r>
          </a:p>
          <a:p>
            <a:pPr lvl="1">
              <a:lnSpc>
                <a:spcPct val="80000"/>
              </a:lnSpc>
            </a:pPr>
            <a:r>
              <a:rPr lang="en-US" sz="2200" dirty="0"/>
              <a:t>This creates “winner” and “loser” communities or “high” and “low” opportunity communities</a:t>
            </a:r>
          </a:p>
          <a:p>
            <a:pPr>
              <a:lnSpc>
                <a:spcPct val="80000"/>
              </a:lnSpc>
            </a:pPr>
            <a:r>
              <a:rPr lang="en-US" sz="2600" dirty="0"/>
              <a:t>Your location within this “web of opportunity” plays a decisive role in your life potential and outcomes</a:t>
            </a:r>
          </a:p>
          <a:p>
            <a:pPr lvl="1">
              <a:lnSpc>
                <a:spcPct val="80000"/>
              </a:lnSpc>
            </a:pPr>
            <a:r>
              <a:rPr lang="en-US" sz="2200" dirty="0"/>
              <a:t>Individual characteristics still matter…</a:t>
            </a:r>
          </a:p>
          <a:p>
            <a:pPr lvl="1">
              <a:lnSpc>
                <a:spcPct val="80000"/>
              </a:lnSpc>
            </a:pPr>
            <a:r>
              <a:rPr lang="en-US" sz="2200" dirty="0"/>
              <a:t>…but so does access to opportunity, such as good schools, health care, child care, and job networks</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a:t>Opportunity structures</a:t>
            </a:r>
          </a:p>
        </p:txBody>
      </p:sp>
      <p:grpSp>
        <p:nvGrpSpPr>
          <p:cNvPr id="2" name="Group 15"/>
          <p:cNvGrpSpPr>
            <a:grpSpLocks/>
          </p:cNvGrpSpPr>
          <p:nvPr/>
        </p:nvGrpSpPr>
        <p:grpSpPr bwMode="auto">
          <a:xfrm>
            <a:off x="2362200" y="1828800"/>
            <a:ext cx="4572000" cy="4203700"/>
            <a:chOff x="1200" y="1141"/>
            <a:chExt cx="3456" cy="3179"/>
          </a:xfrm>
        </p:grpSpPr>
        <p:sp>
          <p:nvSpPr>
            <p:cNvPr id="132112" name="Oval 16"/>
            <p:cNvSpPr>
              <a:spLocks noChangeArrowheads="1"/>
            </p:cNvSpPr>
            <p:nvPr/>
          </p:nvSpPr>
          <p:spPr bwMode="auto">
            <a:xfrm>
              <a:off x="1200" y="1141"/>
              <a:ext cx="3456" cy="3179"/>
            </a:xfrm>
            <a:prstGeom prst="ellipse">
              <a:avLst/>
            </a:prstGeom>
            <a:solidFill>
              <a:srgbClr val="FFFFFF"/>
            </a:solidFill>
            <a:ln w="9525">
              <a:solidFill>
                <a:srgbClr val="C0C0C0"/>
              </a:solidFill>
              <a:round/>
              <a:headEnd/>
              <a:tailEnd/>
            </a:ln>
            <a:effectLst/>
          </p:spPr>
          <p:txBody>
            <a:bodyPr wrap="none" anchor="ctr">
              <a:prstTxWarp prst="textNoShape">
                <a:avLst/>
              </a:prstTxWarp>
            </a:bodyPr>
            <a:lstStyle/>
            <a:p>
              <a:endParaRPr lang="en-US" dirty="0"/>
            </a:p>
          </p:txBody>
        </p:sp>
        <p:sp>
          <p:nvSpPr>
            <p:cNvPr id="132113" name="WordArt 17"/>
            <p:cNvSpPr>
              <a:spLocks noChangeArrowheads="1" noChangeShapeType="1" noTextEdit="1"/>
            </p:cNvSpPr>
            <p:nvPr/>
          </p:nvSpPr>
          <p:spPr bwMode="auto">
            <a:xfrm>
              <a:off x="1976" y="1373"/>
              <a:ext cx="1912" cy="691"/>
            </a:xfrm>
            <a:prstGeom prst="rect">
              <a:avLst/>
            </a:prstGeom>
          </p:spPr>
          <p:txBody>
            <a:bodyPr spcFirstLastPara="1" wrap="none" fromWordArt="1">
              <a:prstTxWarp prst="textArchUp">
                <a:avLst>
                  <a:gd name="adj" fmla="val 10800000"/>
                </a:avLst>
              </a:prstTxWarp>
            </a:bodyPr>
            <a:lstStyle/>
            <a:p>
              <a:pPr algn="ctr"/>
              <a:r>
                <a:rPr lang="en-US" sz="4000" kern="10" dirty="0">
                  <a:ln w="9525">
                    <a:solidFill>
                      <a:srgbClr val="000000"/>
                    </a:solidFill>
                    <a:round/>
                    <a:headEnd/>
                    <a:tailEnd/>
                  </a:ln>
                  <a:solidFill>
                    <a:srgbClr val="FFFFFF"/>
                  </a:solidFill>
                  <a:latin typeface="Arial"/>
                  <a:ea typeface="Arial"/>
                  <a:cs typeface="Arial"/>
                </a:rPr>
                <a:t>Fiscal Policies</a:t>
              </a:r>
            </a:p>
          </p:txBody>
        </p:sp>
        <p:sp>
          <p:nvSpPr>
            <p:cNvPr id="132114" name="Oval 18"/>
            <p:cNvSpPr>
              <a:spLocks noChangeArrowheads="1"/>
            </p:cNvSpPr>
            <p:nvPr/>
          </p:nvSpPr>
          <p:spPr bwMode="auto">
            <a:xfrm>
              <a:off x="2376" y="2256"/>
              <a:ext cx="1104" cy="1008"/>
            </a:xfrm>
            <a:prstGeom prst="ellipse">
              <a:avLst/>
            </a:prstGeom>
            <a:solidFill>
              <a:srgbClr val="336699">
                <a:alpha val="80000"/>
              </a:srgbClr>
            </a:solidFill>
            <a:ln w="9525">
              <a:solidFill>
                <a:srgbClr val="000000"/>
              </a:solidFill>
              <a:round/>
              <a:headEnd/>
              <a:tailEnd/>
            </a:ln>
            <a:effectLst/>
          </p:spPr>
          <p:txBody>
            <a:bodyPr wrap="none" anchor="ctr">
              <a:prstTxWarp prst="textNoShape">
                <a:avLst/>
              </a:prstTxWarp>
            </a:bodyPr>
            <a:lstStyle/>
            <a:p>
              <a:pPr algn="ctr"/>
              <a:r>
                <a:rPr lang="en-US" sz="2200" b="1" dirty="0">
                  <a:solidFill>
                    <a:srgbClr val="000000"/>
                  </a:solidFill>
                  <a:latin typeface="Times" charset="0"/>
                </a:rPr>
                <a:t>Housing</a:t>
              </a:r>
            </a:p>
          </p:txBody>
        </p:sp>
        <p:sp>
          <p:nvSpPr>
            <p:cNvPr id="132115" name="Oval 19"/>
            <p:cNvSpPr>
              <a:spLocks noChangeArrowheads="1"/>
            </p:cNvSpPr>
            <p:nvPr/>
          </p:nvSpPr>
          <p:spPr bwMode="auto">
            <a:xfrm>
              <a:off x="1488" y="1872"/>
              <a:ext cx="1104" cy="1008"/>
            </a:xfrm>
            <a:prstGeom prst="ellipse">
              <a:avLst/>
            </a:prstGeom>
            <a:solidFill>
              <a:schemeClr val="accent1">
                <a:alpha val="80000"/>
              </a:scheme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Childcare</a:t>
              </a:r>
            </a:p>
          </p:txBody>
        </p:sp>
        <p:sp>
          <p:nvSpPr>
            <p:cNvPr id="132116" name="Oval 20"/>
            <p:cNvSpPr>
              <a:spLocks noChangeArrowheads="1"/>
            </p:cNvSpPr>
            <p:nvPr/>
          </p:nvSpPr>
          <p:spPr bwMode="auto">
            <a:xfrm>
              <a:off x="3216" y="1872"/>
              <a:ext cx="1104" cy="1008"/>
            </a:xfrm>
            <a:prstGeom prst="ellipse">
              <a:avLst/>
            </a:prstGeom>
            <a:solidFill>
              <a:schemeClr val="hlink">
                <a:alpha val="80000"/>
              </a:scheme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Employment</a:t>
              </a:r>
            </a:p>
          </p:txBody>
        </p:sp>
        <p:sp>
          <p:nvSpPr>
            <p:cNvPr id="132117" name="Oval 21"/>
            <p:cNvSpPr>
              <a:spLocks noChangeArrowheads="1"/>
            </p:cNvSpPr>
            <p:nvPr/>
          </p:nvSpPr>
          <p:spPr bwMode="auto">
            <a:xfrm>
              <a:off x="3264" y="2736"/>
              <a:ext cx="1104" cy="1008"/>
            </a:xfrm>
            <a:prstGeom prst="ellipse">
              <a:avLst/>
            </a:prstGeom>
            <a:solidFill>
              <a:schemeClr val="accent2">
                <a:alpha val="80000"/>
              </a:scheme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Education</a:t>
              </a:r>
            </a:p>
          </p:txBody>
        </p:sp>
        <p:sp>
          <p:nvSpPr>
            <p:cNvPr id="132118" name="Oval 22"/>
            <p:cNvSpPr>
              <a:spLocks noChangeArrowheads="1"/>
            </p:cNvSpPr>
            <p:nvPr/>
          </p:nvSpPr>
          <p:spPr bwMode="auto">
            <a:xfrm>
              <a:off x="2352" y="1488"/>
              <a:ext cx="1104" cy="1008"/>
            </a:xfrm>
            <a:prstGeom prst="ellipse">
              <a:avLst/>
            </a:prstGeom>
            <a:solidFill>
              <a:srgbClr val="FF9933">
                <a:alpha val="80000"/>
              </a:srgb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Health</a:t>
              </a:r>
            </a:p>
          </p:txBody>
        </p:sp>
        <p:sp>
          <p:nvSpPr>
            <p:cNvPr id="132119" name="Oval 23"/>
            <p:cNvSpPr>
              <a:spLocks noChangeArrowheads="1"/>
            </p:cNvSpPr>
            <p:nvPr/>
          </p:nvSpPr>
          <p:spPr bwMode="auto">
            <a:xfrm>
              <a:off x="2376" y="3120"/>
              <a:ext cx="1104" cy="1008"/>
            </a:xfrm>
            <a:prstGeom prst="ellipse">
              <a:avLst/>
            </a:prstGeom>
            <a:solidFill>
              <a:srgbClr val="CC0000">
                <a:alpha val="88000"/>
              </a:srgb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Transportation</a:t>
              </a:r>
            </a:p>
          </p:txBody>
        </p:sp>
        <p:sp>
          <p:nvSpPr>
            <p:cNvPr id="132120" name="Oval 24"/>
            <p:cNvSpPr>
              <a:spLocks noChangeArrowheads="1"/>
            </p:cNvSpPr>
            <p:nvPr/>
          </p:nvSpPr>
          <p:spPr bwMode="auto">
            <a:xfrm>
              <a:off x="1488" y="2736"/>
              <a:ext cx="1104" cy="1008"/>
            </a:xfrm>
            <a:prstGeom prst="ellipse">
              <a:avLst/>
            </a:prstGeom>
            <a:solidFill>
              <a:srgbClr val="FFFFCC">
                <a:alpha val="80000"/>
              </a:srgbClr>
            </a:solidFill>
            <a:ln w="9525">
              <a:solidFill>
                <a:srgbClr val="000000"/>
              </a:solidFill>
              <a:round/>
              <a:headEnd/>
              <a:tailEnd/>
            </a:ln>
            <a:effectLst/>
          </p:spPr>
          <p:txBody>
            <a:bodyPr wrap="none" anchor="ctr">
              <a:prstTxWarp prst="textNoShape">
                <a:avLst/>
              </a:prstTxWarp>
            </a:bodyPr>
            <a:lstStyle/>
            <a:p>
              <a:pPr algn="ctr"/>
              <a:r>
                <a:rPr lang="en-US" sz="2200" dirty="0">
                  <a:solidFill>
                    <a:srgbClr val="000000"/>
                  </a:solidFill>
                  <a:latin typeface="Times" charset="0"/>
                </a:rPr>
                <a:t>Effective</a:t>
              </a:r>
            </a:p>
            <a:p>
              <a:pPr algn="ctr"/>
              <a:r>
                <a:rPr lang="en-US" sz="2200" dirty="0">
                  <a:solidFill>
                    <a:srgbClr val="000000"/>
                  </a:solidFill>
                  <a:latin typeface="Times" charset="0"/>
                </a:rPr>
                <a:t>Participation</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Social Sustainability Elements</a:t>
            </a:r>
            <a:endParaRPr lang="en-US" sz="4000" dirty="0"/>
          </a:p>
        </p:txBody>
      </p:sp>
      <p:sp>
        <p:nvSpPr>
          <p:cNvPr id="3" name="Content Placeholder 2"/>
          <p:cNvSpPr>
            <a:spLocks noGrp="1"/>
          </p:cNvSpPr>
          <p:nvPr>
            <p:ph idx="1"/>
          </p:nvPr>
        </p:nvSpPr>
        <p:spPr/>
        <p:txBody>
          <a:bodyPr/>
          <a:lstStyle/>
          <a:p>
            <a:r>
              <a:rPr lang="en-US" dirty="0" smtClean="0"/>
              <a:t>Human Rights</a:t>
            </a:r>
          </a:p>
          <a:p>
            <a:r>
              <a:rPr lang="en-US" dirty="0" smtClean="0"/>
              <a:t>Cultural Preservation</a:t>
            </a:r>
          </a:p>
          <a:p>
            <a:r>
              <a:rPr lang="en-US" dirty="0" smtClean="0"/>
              <a:t>Maintenance of Social capital treasury</a:t>
            </a:r>
          </a:p>
          <a:p>
            <a:r>
              <a:rPr lang="en-US" dirty="0" smtClean="0"/>
              <a:t>Community Participation</a:t>
            </a:r>
          </a:p>
          <a:p>
            <a:r>
              <a:rPr lang="en-US" dirty="0" smtClean="0"/>
              <a:t>Inter-generational equity:</a:t>
            </a:r>
          </a:p>
          <a:p>
            <a:pPr lvl="1"/>
            <a:r>
              <a:rPr lang="en-US" dirty="0" smtClean="0"/>
              <a:t>Promotion of capabilities of present earth inhabitants without compromising capabilities of future generations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Opportunity mapping</a:t>
            </a:r>
          </a:p>
        </p:txBody>
      </p:sp>
      <p:sp>
        <p:nvSpPr>
          <p:cNvPr id="12291" name="Rectangle 3"/>
          <p:cNvSpPr>
            <a:spLocks noGrp="1" noChangeArrowheads="1"/>
          </p:cNvSpPr>
          <p:nvPr>
            <p:ph type="body" idx="1"/>
          </p:nvPr>
        </p:nvSpPr>
        <p:spPr/>
        <p:txBody>
          <a:bodyPr/>
          <a:lstStyle/>
          <a:p>
            <a:r>
              <a:rPr lang="en-US" sz="2600" dirty="0"/>
              <a:t>Opportunity mapping is a research tool used to understand the dynamics of “opportunity” within metropolitan areas</a:t>
            </a:r>
          </a:p>
          <a:p>
            <a:r>
              <a:rPr lang="en-US" sz="2600" dirty="0"/>
              <a:t>The purpose of opportunity mapping is to illustrate where opportunity rich communities exist (and assess who has access to these communities) </a:t>
            </a:r>
          </a:p>
          <a:p>
            <a:pPr lvl="1"/>
            <a:r>
              <a:rPr lang="en-US" sz="2200" dirty="0"/>
              <a:t>Also, to understand what needs to be remedied in opportunity poor communities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2000" dirty="0"/>
              <a:t>Methodology:</a:t>
            </a:r>
            <a:r>
              <a:rPr lang="en-US" sz="2500" dirty="0"/>
              <a:t/>
            </a:r>
            <a:br>
              <a:rPr lang="en-US" sz="2500" dirty="0"/>
            </a:br>
            <a:r>
              <a:rPr lang="en-US" sz="2600" dirty="0"/>
              <a:t>Identifying and Selecting Indicators of High and Low Opportunity</a:t>
            </a:r>
          </a:p>
        </p:txBody>
      </p:sp>
      <p:sp>
        <p:nvSpPr>
          <p:cNvPr id="58371" name="Rectangle 3"/>
          <p:cNvSpPr>
            <a:spLocks noGrp="1" noChangeArrowheads="1"/>
          </p:cNvSpPr>
          <p:nvPr>
            <p:ph type="body" idx="1"/>
          </p:nvPr>
        </p:nvSpPr>
        <p:spPr>
          <a:xfrm>
            <a:off x="304800" y="1828800"/>
            <a:ext cx="8610600" cy="4419600"/>
          </a:xfrm>
        </p:spPr>
        <p:txBody>
          <a:bodyPr/>
          <a:lstStyle/>
          <a:p>
            <a:pPr>
              <a:lnSpc>
                <a:spcPct val="80000"/>
              </a:lnSpc>
            </a:pPr>
            <a:r>
              <a:rPr lang="en-US" dirty="0"/>
              <a:t>Established by input from Kirwan Institute and direction from the local steering committee</a:t>
            </a:r>
          </a:p>
          <a:p>
            <a:pPr>
              <a:lnSpc>
                <a:spcPct val="80000"/>
              </a:lnSpc>
            </a:pPr>
            <a:r>
              <a:rPr lang="en-US" dirty="0"/>
              <a:t>Based on certain factors</a:t>
            </a:r>
          </a:p>
          <a:p>
            <a:pPr lvl="1">
              <a:lnSpc>
                <a:spcPct val="80000"/>
              </a:lnSpc>
            </a:pPr>
            <a:r>
              <a:rPr lang="en-US" sz="2400" dirty="0"/>
              <a:t>Specific issues or concerns of the region</a:t>
            </a:r>
          </a:p>
          <a:p>
            <a:pPr lvl="1">
              <a:lnSpc>
                <a:spcPct val="80000"/>
              </a:lnSpc>
            </a:pPr>
            <a:r>
              <a:rPr lang="en-US" sz="2400" dirty="0"/>
              <a:t>Research literature validating the connection between indicator and opportunity</a:t>
            </a:r>
          </a:p>
          <a:p>
            <a:pPr>
              <a:lnSpc>
                <a:spcPct val="80000"/>
              </a:lnSpc>
            </a:pPr>
            <a:r>
              <a:rPr lang="en-US" dirty="0"/>
              <a:t>Central Requirement:</a:t>
            </a:r>
          </a:p>
          <a:p>
            <a:pPr lvl="1">
              <a:lnSpc>
                <a:spcPct val="80000"/>
              </a:lnSpc>
            </a:pPr>
            <a:r>
              <a:rPr lang="en-US" sz="2400" dirty="0"/>
              <a:t>Is there a clear connection between indicator and opportunity? E.g. Proximity to parks and Health related opportunity</a:t>
            </a:r>
            <a:r>
              <a:rPr lang="en-US" sz="2800" dirty="0"/>
              <a:t> </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74675" y="742950"/>
            <a:ext cx="8001000" cy="857250"/>
          </a:xfrm>
        </p:spPr>
        <p:txBody>
          <a:bodyPr/>
          <a:lstStyle/>
          <a:p>
            <a:r>
              <a:rPr lang="en-US" sz="2400" dirty="0"/>
              <a:t>Methodology:</a:t>
            </a:r>
            <a:br>
              <a:rPr lang="en-US" sz="2400" dirty="0"/>
            </a:br>
            <a:r>
              <a:rPr lang="en-US" sz="2600" dirty="0"/>
              <a:t>Indicator Categories</a:t>
            </a:r>
          </a:p>
        </p:txBody>
      </p:sp>
      <p:sp>
        <p:nvSpPr>
          <p:cNvPr id="62467" name="Rectangle 3"/>
          <p:cNvSpPr>
            <a:spLocks noGrp="1" noChangeArrowheads="1"/>
          </p:cNvSpPr>
          <p:nvPr>
            <p:ph type="body" idx="1"/>
          </p:nvPr>
        </p:nvSpPr>
        <p:spPr/>
        <p:txBody>
          <a:bodyPr/>
          <a:lstStyle/>
          <a:p>
            <a:r>
              <a:rPr lang="en-US" sz="2600" dirty="0"/>
              <a:t>Education</a:t>
            </a:r>
          </a:p>
          <a:p>
            <a:pPr lvl="1"/>
            <a:r>
              <a:rPr lang="en-US" sz="1700" dirty="0"/>
              <a:t>Student/Teacher ratio? Test scores? Student mobility?</a:t>
            </a:r>
          </a:p>
          <a:p>
            <a:r>
              <a:rPr lang="en-US" sz="2600" dirty="0"/>
              <a:t>Economic/Employment Indicators</a:t>
            </a:r>
          </a:p>
          <a:p>
            <a:pPr lvl="1"/>
            <a:r>
              <a:rPr lang="en-US" sz="1700" dirty="0"/>
              <a:t>Unemployment rate? Proximity to employment? Job creation?</a:t>
            </a:r>
          </a:p>
          <a:p>
            <a:r>
              <a:rPr lang="en-US" sz="2600" dirty="0"/>
              <a:t>Neighborhood Quality</a:t>
            </a:r>
          </a:p>
          <a:p>
            <a:pPr lvl="1"/>
            <a:r>
              <a:rPr lang="en-US" sz="1500" dirty="0"/>
              <a:t>Median home values? Crime rate? Housing vacancy rate?</a:t>
            </a:r>
          </a:p>
          <a:p>
            <a:r>
              <a:rPr lang="en-US" sz="2600" dirty="0"/>
              <a:t>Mobility/Transportation Indicators</a:t>
            </a:r>
          </a:p>
          <a:p>
            <a:pPr lvl="1"/>
            <a:r>
              <a:rPr lang="en-US" sz="1500" dirty="0"/>
              <a:t>Mean commute time? Access to public transit?</a:t>
            </a:r>
          </a:p>
          <a:p>
            <a:r>
              <a:rPr lang="en-US" sz="2600" dirty="0"/>
              <a:t>Health &amp; Environmental Indicators</a:t>
            </a:r>
          </a:p>
          <a:p>
            <a:pPr lvl="1"/>
            <a:r>
              <a:rPr lang="en-US" sz="1700" dirty="0"/>
              <a:t>Access to health care? Exposure to toxic waste? Proximity to parks or open space?</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noFill/>
          <a:ln/>
        </p:spPr>
        <p:txBody>
          <a:bodyPr/>
          <a:lstStyle/>
          <a:p>
            <a:r>
              <a:rPr lang="en-US" sz="2400" dirty="0"/>
              <a:t>Methodology:</a:t>
            </a:r>
            <a:br>
              <a:rPr lang="en-US" sz="2400" dirty="0"/>
            </a:br>
            <a:r>
              <a:rPr lang="en-US" sz="2600" dirty="0"/>
              <a:t>effect on opportunity</a:t>
            </a:r>
          </a:p>
        </p:txBody>
      </p:sp>
      <p:graphicFrame>
        <p:nvGraphicFramePr>
          <p:cNvPr id="74372" name="Group 644"/>
          <p:cNvGraphicFramePr>
            <a:graphicFrameLocks noGrp="1"/>
          </p:cNvGraphicFramePr>
          <p:nvPr>
            <p:ph type="tbl" idx="1"/>
          </p:nvPr>
        </p:nvGraphicFramePr>
        <p:xfrm>
          <a:off x="609600" y="1241425"/>
          <a:ext cx="8001000" cy="3568700"/>
        </p:xfrm>
        <a:graphic>
          <a:graphicData uri="http://schemas.openxmlformats.org/drawingml/2006/table">
            <a:tbl>
              <a:tblPr/>
              <a:tblGrid>
                <a:gridCol w="2825750"/>
                <a:gridCol w="4121150"/>
                <a:gridCol w="1054100"/>
              </a:tblGrid>
              <a:tr h="825500">
                <a:tc gridSpan="3">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accent4">
                              <a:lumMod val="10000"/>
                            </a:schemeClr>
                          </a:solidFill>
                          <a:effectLst/>
                          <a:latin typeface="Arial" charset="0"/>
                          <a:ea typeface="Arial" charset="0"/>
                          <a:cs typeface="Arial" charset="0"/>
                        </a:rPr>
                        <a:t>INDICATORS DATA MATRIX</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cap="flat">
                      <a:noFill/>
                    </a:lnL>
                    <a:lnR cap="flat">
                      <a:noFill/>
                    </a:lnR>
                    <a:lnT cap="flat">
                      <a:noFill/>
                    </a:lnT>
                    <a:lnB w="12700" cap="flat" cmpd="sng" algn="ctr">
                      <a:solidFill>
                        <a:srgbClr val="969696"/>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92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accent4">
                              <a:lumMod val="10000"/>
                            </a:schemeClr>
                          </a:solidFill>
                          <a:effectLst/>
                          <a:latin typeface="Arial" charset="0"/>
                          <a:ea typeface="Arial" charset="0"/>
                          <a:cs typeface="Arial" charset="0"/>
                        </a:rPr>
                        <a:t>EDUCATION</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accent4">
                              <a:lumMod val="10000"/>
                            </a:schemeClr>
                          </a:solidFill>
                          <a:effectLst/>
                          <a:latin typeface="Arial" charset="0"/>
                          <a:ea typeface="Arial" charset="0"/>
                          <a:cs typeface="Arial" charset="0"/>
                        </a:rPr>
                        <a:t>DESCRIPTION</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accent4">
                              <a:lumMod val="10000"/>
                            </a:schemeClr>
                          </a:solidFill>
                          <a:effectLst/>
                          <a:latin typeface="Arial" charset="0"/>
                          <a:ea typeface="Arial" charset="0"/>
                          <a:cs typeface="Arial" charset="0"/>
                        </a:rPr>
                        <a:t>Effect on opportunity</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Educational attainment for total population</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Percentage of population with college degree</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Positive</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School poverty for neighborhood schools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Percentage of economically disadvantaged students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Negative</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3540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Teacher qualifications for neighborhood schools (or certified teachers)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Percentage of Highly Qualified Teachers (HQT)</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Positive</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1"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accent4">
                              <a:lumMod val="10000"/>
                            </a:schemeClr>
                          </a:solidFill>
                          <a:effectLst/>
                          <a:latin typeface="Arial" charset="0"/>
                          <a:ea typeface="Arial" charset="0"/>
                          <a:cs typeface="Arial" charset="0"/>
                        </a:rPr>
                        <a:t>ENVIRONMENTAL &amp; PUBLIC HEALTH</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C0C0C0"/>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Proximity to toxic waste release sites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Census tracts are ranked based on their distance from these facilities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Positive</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Proximity to parks/Open spaces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Census tracts are ranked based on their distance from open spaces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Negative</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Medically Underserved Areas</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Areas designated as MUA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Positive</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r h="2174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969696"/>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4">
                              <a:lumMod val="10000"/>
                            </a:schemeClr>
                          </a:solidFill>
                          <a:effectLst/>
                          <a:latin typeface="Arial" charset="0"/>
                          <a:ea typeface="Arial" charset="0"/>
                          <a:cs typeface="Arial" charset="0"/>
                        </a:rPr>
                        <a:t> </a:t>
                      </a:r>
                      <a:endParaRPr kumimoji="0" lang="en-US" sz="1800" b="0" i="0" u="none" strike="noStrike" cap="none" normalizeH="0" baseline="0" dirty="0">
                        <a:ln>
                          <a:noFill/>
                        </a:ln>
                        <a:solidFill>
                          <a:schemeClr val="accent4">
                            <a:lumMod val="10000"/>
                          </a:schemeClr>
                        </a:solidFill>
                        <a:effectLst/>
                        <a:latin typeface="Arial" charset="0"/>
                      </a:endParaRPr>
                    </a:p>
                  </a:txBody>
                  <a:tcPr anchor="b" horzOverflow="overflow">
                    <a:lnL w="12700" cap="flat" cmpd="sng" algn="ctr">
                      <a:solidFill>
                        <a:srgbClr val="333333"/>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lnTlToBr>
                      <a:noFill/>
                    </a:lnTlToBr>
                    <a:lnBlToTr>
                      <a:noFill/>
                    </a:lnBlToTr>
                    <a:solidFill>
                      <a:srgbClr val="FFFFFF"/>
                    </a:solidFill>
                  </a:tcPr>
                </a:tc>
              </a:tr>
            </a:tbl>
          </a:graphicData>
        </a:graphic>
      </p:graphicFrame>
      <p:sp>
        <p:nvSpPr>
          <p:cNvPr id="74373" name="Rectangle 645"/>
          <p:cNvSpPr>
            <a:spLocks noChangeArrowheads="1"/>
          </p:cNvSpPr>
          <p:nvPr/>
        </p:nvSpPr>
        <p:spPr bwMode="auto">
          <a:xfrm>
            <a:off x="566738" y="4953000"/>
            <a:ext cx="8001000" cy="1143000"/>
          </a:xfrm>
          <a:prstGeom prst="rect">
            <a:avLst/>
          </a:prstGeom>
          <a:noFill/>
          <a:ln w="9525">
            <a:noFill/>
            <a:miter lim="800000"/>
            <a:headEnd/>
            <a:tailEnd/>
          </a:ln>
          <a:effectLst/>
        </p:spPr>
        <p:txBody>
          <a:bodyPr>
            <a:prstTxWarp prst="textNoShape">
              <a:avLst/>
            </a:prstTxWarp>
          </a:bodyPr>
          <a:lstStyle/>
          <a:p>
            <a:pPr marL="469900" indent="-469900" eaLnBrk="1" hangingPunct="1">
              <a:lnSpc>
                <a:spcPct val="80000"/>
              </a:lnSpc>
              <a:spcBef>
                <a:spcPct val="20000"/>
              </a:spcBef>
              <a:buClr>
                <a:schemeClr val="accent2"/>
              </a:buClr>
              <a:buFont typeface="Wingdings" charset="2"/>
              <a:buChar char="o"/>
            </a:pPr>
            <a:r>
              <a:rPr lang="en-US" sz="2000" dirty="0"/>
              <a:t>Examples</a:t>
            </a:r>
          </a:p>
          <a:p>
            <a:pPr marL="908050" lvl="1" indent="-436563" eaLnBrk="1" hangingPunct="1">
              <a:lnSpc>
                <a:spcPct val="80000"/>
              </a:lnSpc>
              <a:spcBef>
                <a:spcPct val="20000"/>
              </a:spcBef>
              <a:buClr>
                <a:schemeClr val="accent2"/>
              </a:buClr>
              <a:buFont typeface="Wingdings" charset="2"/>
              <a:buChar char="n"/>
            </a:pPr>
            <a:r>
              <a:rPr lang="en-US" dirty="0">
                <a:ea typeface="ＭＳ Ｐゴシック" charset="-128"/>
              </a:rPr>
              <a:t>Poverty</a:t>
            </a:r>
            <a:r>
              <a:rPr lang="en-US" dirty="0" smtClean="0">
                <a:ea typeface="ＭＳ Ｐゴシック" charset="-128"/>
              </a:rPr>
              <a:t> vs. </a:t>
            </a:r>
            <a:r>
              <a:rPr lang="en-US" dirty="0">
                <a:ea typeface="ＭＳ Ｐゴシック" charset="-128"/>
              </a:rPr>
              <a:t>Income</a:t>
            </a:r>
          </a:p>
          <a:p>
            <a:pPr marL="908050" lvl="1" indent="-436563" eaLnBrk="1" hangingPunct="1">
              <a:lnSpc>
                <a:spcPct val="80000"/>
              </a:lnSpc>
              <a:spcBef>
                <a:spcPct val="20000"/>
              </a:spcBef>
              <a:buClr>
                <a:schemeClr val="accent2"/>
              </a:buClr>
              <a:buFont typeface="Wingdings" charset="2"/>
              <a:buChar char="n"/>
            </a:pPr>
            <a:r>
              <a:rPr lang="en-US" dirty="0">
                <a:ea typeface="ＭＳ Ｐゴシック" charset="-128"/>
              </a:rPr>
              <a:t>Vacancy rate</a:t>
            </a:r>
            <a:r>
              <a:rPr lang="en-US" dirty="0" smtClean="0">
                <a:ea typeface="ＭＳ Ｐゴシック" charset="-128"/>
              </a:rPr>
              <a:t> vs. </a:t>
            </a:r>
            <a:r>
              <a:rPr lang="en-US" dirty="0">
                <a:ea typeface="ＭＳ Ｐゴシック" charset="-128"/>
              </a:rPr>
              <a:t>Home ownership rate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895600"/>
            <a:ext cx="8001000" cy="1216025"/>
          </a:xfrm>
        </p:spPr>
        <p:txBody>
          <a:bodyPr/>
          <a:lstStyle/>
          <a:p>
            <a:r>
              <a:rPr lang="en-US" sz="3400" dirty="0"/>
              <a:t>Examples of opportunity mapping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971800"/>
            <a:ext cx="3886200" cy="606425"/>
          </a:xfrm>
        </p:spPr>
        <p:txBody>
          <a:bodyPr/>
          <a:lstStyle/>
          <a:p>
            <a:r>
              <a:rPr lang="en-US" sz="3200" dirty="0"/>
              <a:t>Austin MSA, TX</a:t>
            </a:r>
          </a:p>
        </p:txBody>
      </p:sp>
      <p:pic>
        <p:nvPicPr>
          <p:cNvPr id="24580" name="Picture 4" descr="Final opportunity 2 (Revised 03_09_07)"/>
          <p:cNvPicPr>
            <a:picLocks noGrp="1" noChangeAspect="1" noChangeArrowheads="1"/>
          </p:cNvPicPr>
          <p:nvPr>
            <p:ph idx="1"/>
          </p:nvPr>
        </p:nvPicPr>
        <p:blipFill>
          <a:blip r:embed="rId3"/>
          <a:srcRect/>
          <a:stretch>
            <a:fillRect/>
          </a:stretch>
        </p:blipFill>
        <p:spPr>
          <a:xfrm>
            <a:off x="4108450" y="228600"/>
            <a:ext cx="4827588" cy="6248400"/>
          </a:xfrm>
          <a:noFill/>
          <a:ln w="25400">
            <a:solidFill>
              <a:srgbClr val="808080"/>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t>New</a:t>
            </a:r>
            <a:r>
              <a:rPr lang="en-US" dirty="0" smtClean="0"/>
              <a:t> Orleans</a:t>
            </a:r>
            <a:endParaRPr lang="en-US" dirty="0"/>
          </a:p>
        </p:txBody>
      </p:sp>
      <p:pic>
        <p:nvPicPr>
          <p:cNvPr id="25604" name="Picture 4"/>
          <p:cNvPicPr>
            <a:picLocks noGrp="1" noChangeAspect="1" noChangeArrowheads="1"/>
          </p:cNvPicPr>
          <p:nvPr>
            <p:ph idx="1"/>
          </p:nvPr>
        </p:nvPicPr>
        <p:blipFill>
          <a:blip r:embed="rId3"/>
          <a:srcRect/>
          <a:stretch>
            <a:fillRect/>
          </a:stretch>
        </p:blipFill>
        <p:spPr>
          <a:xfrm>
            <a:off x="1638300" y="1752600"/>
            <a:ext cx="5857875" cy="4267200"/>
          </a:xfrm>
          <a:noFill/>
          <a:ln w="25400">
            <a:solidFill>
              <a:srgbClr val="808080"/>
            </a:solidFill>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133600"/>
            <a:ext cx="3429000" cy="1216025"/>
          </a:xfrm>
        </p:spPr>
        <p:txBody>
          <a:bodyPr/>
          <a:lstStyle/>
          <a:p>
            <a:r>
              <a:rPr lang="en-US" sz="3000" dirty="0" smtClean="0"/>
              <a:t>Baltimore</a:t>
            </a:r>
            <a:br>
              <a:rPr lang="en-US" sz="3000" dirty="0" smtClean="0"/>
            </a:br>
            <a:r>
              <a:rPr lang="en-US" sz="3000" dirty="0" smtClean="0"/>
              <a:t>Maryland</a:t>
            </a:r>
            <a:endParaRPr lang="en-US" sz="3000" dirty="0"/>
          </a:p>
        </p:txBody>
      </p:sp>
      <p:pic>
        <p:nvPicPr>
          <p:cNvPr id="26628" name="Picture 4"/>
          <p:cNvPicPr>
            <a:picLocks noGrp="1" noChangeAspect="1" noChangeArrowheads="1"/>
          </p:cNvPicPr>
          <p:nvPr>
            <p:ph idx="1"/>
          </p:nvPr>
        </p:nvPicPr>
        <p:blipFill>
          <a:blip r:embed="rId3"/>
          <a:srcRect/>
          <a:stretch>
            <a:fillRect/>
          </a:stretch>
        </p:blipFill>
        <p:spPr>
          <a:xfrm>
            <a:off x="4195763" y="228600"/>
            <a:ext cx="4676775" cy="6172200"/>
          </a:xfrm>
          <a:noFill/>
          <a:ln w="25400">
            <a:solidFill>
              <a:srgbClr val="808080"/>
            </a:solid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2590800"/>
            <a:ext cx="8001000" cy="1520825"/>
          </a:xfrm>
        </p:spPr>
        <p:txBody>
          <a:bodyPr/>
          <a:lstStyle/>
          <a:p>
            <a:r>
              <a:rPr lang="en-US" sz="3000" dirty="0"/>
              <a:t>Ohio</a:t>
            </a:r>
            <a:br>
              <a:rPr lang="en-US" sz="3000" dirty="0"/>
            </a:br>
            <a:r>
              <a:rPr lang="en-US" sz="3000" dirty="0"/>
              <a:t>education</a:t>
            </a:r>
            <a:br>
              <a:rPr lang="en-US" sz="3000" dirty="0"/>
            </a:br>
            <a:r>
              <a:rPr lang="en-US" sz="3000" dirty="0"/>
              <a:t>opportunity</a:t>
            </a:r>
          </a:p>
        </p:txBody>
      </p:sp>
      <p:graphicFrame>
        <p:nvGraphicFramePr>
          <p:cNvPr id="27651" name="Object 3"/>
          <p:cNvGraphicFramePr>
            <a:graphicFrameLocks noChangeAspect="1"/>
          </p:cNvGraphicFramePr>
          <p:nvPr>
            <p:ph idx="1"/>
          </p:nvPr>
        </p:nvGraphicFramePr>
        <p:xfrm>
          <a:off x="3976688" y="228600"/>
          <a:ext cx="4945062" cy="6400800"/>
        </p:xfrm>
        <a:graphic>
          <a:graphicData uri="http://schemas.openxmlformats.org/presentationml/2006/ole">
            <p:oleObj spid="_x0000_s97282" name="Acrobat Document" r:id="rId4" imgW="6921500" imgH="8953500" progId="">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Exercises</a:t>
            </a:r>
            <a:endParaRPr lang="en-US" dirty="0"/>
          </a:p>
        </p:txBody>
      </p:sp>
      <p:sp>
        <p:nvSpPr>
          <p:cNvPr id="3" name="Content Placeholder 2"/>
          <p:cNvSpPr>
            <a:spLocks noGrp="1"/>
          </p:cNvSpPr>
          <p:nvPr>
            <p:ph idx="1"/>
          </p:nvPr>
        </p:nvSpPr>
        <p:spPr/>
        <p:txBody>
          <a:bodyPr/>
          <a:lstStyle/>
          <a:p>
            <a:r>
              <a:rPr lang="en-US" sz="2400" dirty="0" smtClean="0"/>
              <a:t>Defining Social Equity</a:t>
            </a:r>
          </a:p>
          <a:p>
            <a:r>
              <a:rPr lang="en-US" sz="2400" dirty="0" smtClean="0"/>
              <a:t>Identifying stakeholders</a:t>
            </a:r>
          </a:p>
          <a:p>
            <a:r>
              <a:rPr lang="en-US" sz="2400" dirty="0" smtClean="0"/>
              <a:t>Social Capital and Civic Engagement Indicators</a:t>
            </a:r>
          </a:p>
          <a:p>
            <a:r>
              <a:rPr lang="en-US" sz="2400" dirty="0" smtClean="0"/>
              <a:t>General Discussion</a:t>
            </a:r>
          </a:p>
          <a:p>
            <a:pPr lvl="1"/>
            <a:r>
              <a:rPr lang="en-US" sz="2000" dirty="0" smtClean="0"/>
              <a:t>Target audience: young, elder, race, poverty, income?</a:t>
            </a:r>
          </a:p>
          <a:p>
            <a:pPr lvl="1"/>
            <a:r>
              <a:rPr lang="en-US" sz="2000" dirty="0" smtClean="0"/>
              <a:t>Target Geography</a:t>
            </a:r>
          </a:p>
          <a:p>
            <a:pPr lvl="1"/>
            <a:r>
              <a:rPr lang="en-US" sz="2000" dirty="0" smtClean="0"/>
              <a:t>An issue: health, climate change impacts, growth and development</a:t>
            </a:r>
          </a:p>
          <a:p>
            <a:pPr lvl="1"/>
            <a:r>
              <a:rPr lang="en-US" sz="2000" dirty="0" smtClean="0"/>
              <a:t>How much participation</a:t>
            </a:r>
          </a:p>
          <a:p>
            <a:pPr lvl="1"/>
            <a:r>
              <a:rPr lang="en-US" sz="2000" dirty="0" smtClean="0"/>
              <a:t>Is the audience general public or leaders and professionals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78857" y="1748118"/>
            <a:ext cx="6531429" cy="3193582"/>
          </a:xfrm>
          <a:prstGeom prst="rect">
            <a:avLst/>
          </a:prstGeom>
          <a:noFill/>
          <a:ln w="9525">
            <a:noFill/>
            <a:miter lim="800000"/>
            <a:headEnd/>
            <a:tailEnd/>
          </a:ln>
        </p:spPr>
        <p:txBody>
          <a:bodyPr lIns="84216" tIns="42108" rIns="84216" bIns="42108">
            <a:prstTxWarp prst="textNoShape">
              <a:avLst/>
            </a:prstTxWarp>
            <a:spAutoFit/>
          </a:bodyPr>
          <a:lstStyle/>
          <a:p>
            <a:pPr algn="ctr"/>
            <a:r>
              <a:rPr lang="en-US" sz="3700" dirty="0">
                <a:ea typeface="Times New Roman" charset="0"/>
                <a:cs typeface="Times New Roman" charset="0"/>
              </a:rPr>
              <a:t>The right of every person to have access to opportunities necessary for satisfying essential needs and advancing their well-being.</a:t>
            </a:r>
            <a:r>
              <a:rPr lang="en-US" sz="5000" dirty="0">
                <a:ea typeface="Times New Roman" charset="0"/>
                <a:cs typeface="Times New Roman" charset="0"/>
              </a:rPr>
              <a:t> </a:t>
            </a:r>
            <a:endParaRPr lang="en-US" sz="5000" dirty="0"/>
          </a:p>
        </p:txBody>
      </p:sp>
      <p:sp>
        <p:nvSpPr>
          <p:cNvPr id="17411" name="Rectangle 5"/>
          <p:cNvSpPr>
            <a:spLocks noGrp="1" noChangeArrowheads="1"/>
          </p:cNvSpPr>
          <p:nvPr>
            <p:ph type="title" idx="4294967295"/>
          </p:nvPr>
        </p:nvSpPr>
        <p:spPr>
          <a:xfrm>
            <a:off x="458108" y="948298"/>
            <a:ext cx="8227786" cy="530878"/>
          </a:xfrm>
        </p:spPr>
        <p:txBody>
          <a:bodyPr/>
          <a:lstStyle/>
          <a:p>
            <a:pPr eaLnBrk="1" hangingPunct="1"/>
            <a:r>
              <a:rPr lang="en-US" sz="3700" i="1" dirty="0">
                <a:solidFill>
                  <a:schemeClr val="accent2"/>
                </a:solidFill>
                <a:latin typeface="Tempus Sans ITC" pitchFamily="82" charset="0"/>
                <a:ea typeface="MS Mincho" pitchFamily="49" charset="-128"/>
                <a:cs typeface="MS Mincho" pitchFamily="49" charset="-128"/>
              </a:rPr>
              <a:t>What do we mean by Equity?</a:t>
            </a:r>
            <a:br>
              <a:rPr lang="en-US" sz="3700" i="1" dirty="0">
                <a:solidFill>
                  <a:schemeClr val="accent2"/>
                </a:solidFill>
                <a:latin typeface="Tempus Sans ITC" pitchFamily="82" charset="0"/>
                <a:ea typeface="MS Mincho" pitchFamily="49" charset="-128"/>
                <a:cs typeface="MS Mincho" pitchFamily="49" charset="-128"/>
              </a:rPr>
            </a:b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a:defRPr/>
            </a:pPr>
            <a:r>
              <a:rPr lang="en-US" sz="3600" dirty="0">
                <a:ea typeface="+mj-ea"/>
                <a:cs typeface="+mj-cs"/>
              </a:rPr>
              <a:t>How to Identify audiences</a:t>
            </a:r>
          </a:p>
        </p:txBody>
      </p:sp>
      <p:sp>
        <p:nvSpPr>
          <p:cNvPr id="218115" name="Rectangle 3"/>
          <p:cNvSpPr>
            <a:spLocks noGrp="1" noChangeArrowheads="1"/>
          </p:cNvSpPr>
          <p:nvPr>
            <p:ph type="body" idx="1"/>
          </p:nvPr>
        </p:nvSpPr>
        <p:spPr/>
        <p:txBody>
          <a:bodyPr/>
          <a:lstStyle/>
          <a:p>
            <a:pPr>
              <a:defRPr/>
            </a:pPr>
            <a:r>
              <a:rPr lang="en-US" sz="2400" b="1" u="sng" dirty="0">
                <a:ea typeface="+mn-ea"/>
                <a:cs typeface="+mn-cs"/>
              </a:rPr>
              <a:t>Level 1--</a:t>
            </a:r>
            <a:r>
              <a:rPr lang="en-US" sz="2400" dirty="0">
                <a:ea typeface="+mn-ea"/>
                <a:cs typeface="+mn-cs"/>
              </a:rPr>
              <a:t>People or organizations (if any) that are so interested or involved that they need to be treated as partners in designing and conducting the process</a:t>
            </a:r>
          </a:p>
          <a:p>
            <a:pPr>
              <a:defRPr/>
            </a:pPr>
            <a:r>
              <a:rPr lang="en-US" sz="2400" b="1" u="sng" dirty="0">
                <a:ea typeface="+mn-ea"/>
                <a:cs typeface="+mn-cs"/>
              </a:rPr>
              <a:t>Level II--</a:t>
            </a:r>
            <a:r>
              <a:rPr lang="en-US" sz="2400" dirty="0">
                <a:ea typeface="+mn-ea"/>
                <a:cs typeface="+mn-cs"/>
              </a:rPr>
              <a:t>People or organizations who must be involved in the major public involvement activities, if these activities are to be creditable</a:t>
            </a:r>
          </a:p>
          <a:p>
            <a:pPr>
              <a:defRPr/>
            </a:pPr>
            <a:r>
              <a:rPr lang="en-US" sz="2400" b="1" u="sng" dirty="0">
                <a:ea typeface="+mn-ea"/>
                <a:cs typeface="+mn-cs"/>
              </a:rPr>
              <a:t>Level III--</a:t>
            </a:r>
            <a:r>
              <a:rPr lang="en-US" sz="2400" dirty="0">
                <a:ea typeface="+mn-ea"/>
                <a:cs typeface="+mn-cs"/>
              </a:rPr>
              <a:t>People or organizations who need to be involved in the technical aspects of the process only</a:t>
            </a:r>
          </a:p>
          <a:p>
            <a:pPr>
              <a:defRPr/>
            </a:pPr>
            <a:r>
              <a:rPr lang="en-US" sz="2400" b="1" u="sng" dirty="0">
                <a:ea typeface="+mn-ea"/>
                <a:cs typeface="+mn-cs"/>
              </a:rPr>
              <a:t>Level IV--</a:t>
            </a:r>
            <a:r>
              <a:rPr lang="en-US" sz="2400" dirty="0">
                <a:ea typeface="+mn-ea"/>
                <a:cs typeface="+mn-cs"/>
              </a:rPr>
              <a:t>People or organization who need to be kept informed, and offered opportunities to participate, so they can make a choice whether to participate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p:txBody>
          <a:bodyPr/>
          <a:lstStyle/>
          <a:p>
            <a:pPr>
              <a:defRPr/>
            </a:pPr>
            <a:r>
              <a:rPr lang="en-US" dirty="0">
                <a:ea typeface="+mj-ea"/>
                <a:cs typeface="+mj-cs"/>
              </a:rPr>
              <a:t>Gradients of Agreement</a:t>
            </a:r>
          </a:p>
        </p:txBody>
      </p:sp>
      <p:pic>
        <p:nvPicPr>
          <p:cNvPr id="291843" name="Picture 3"/>
          <p:cNvPicPr>
            <a:picLocks noGrp="1" noChangeAspect="1" noChangeArrowheads="1"/>
          </p:cNvPicPr>
          <p:nvPr>
            <p:ph type="body" idx="1"/>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a:xfrm>
            <a:off x="457200" y="1828800"/>
            <a:ext cx="7391400" cy="4835525"/>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EXTRA SLIDES</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32833" y="228320"/>
            <a:ext cx="8648095" cy="6385952"/>
            <a:chOff x="154" y="163"/>
            <a:chExt cx="5720" cy="4559"/>
          </a:xfrm>
        </p:grpSpPr>
        <p:sp>
          <p:nvSpPr>
            <p:cNvPr id="60419" name="Rectangle 3"/>
            <p:cNvSpPr>
              <a:spLocks noChangeArrowheads="1"/>
            </p:cNvSpPr>
            <p:nvPr/>
          </p:nvSpPr>
          <p:spPr bwMode="auto">
            <a:xfrm>
              <a:off x="154" y="163"/>
              <a:ext cx="5721" cy="4560"/>
            </a:xfrm>
            <a:prstGeom prst="rect">
              <a:avLst/>
            </a:prstGeom>
            <a:solidFill>
              <a:srgbClr val="99CC00"/>
            </a:solidFill>
            <a:ln w="9525">
              <a:noFill/>
              <a:round/>
              <a:headEnd/>
              <a:tailEnd/>
            </a:ln>
            <a:effectLst/>
          </p:spPr>
          <p:txBody>
            <a:bodyPr wrap="none" anchor="ctr">
              <a:prstTxWarp prst="textNoShape">
                <a:avLst/>
              </a:prstTxWarp>
            </a:bodyPr>
            <a:lstStyle/>
            <a:p>
              <a:endParaRPr lang="en-US" dirty="0"/>
            </a:p>
          </p:txBody>
        </p:sp>
        <p:sp>
          <p:nvSpPr>
            <p:cNvPr id="60420" name="Rectangle 4"/>
            <p:cNvSpPr>
              <a:spLocks noChangeArrowheads="1"/>
            </p:cNvSpPr>
            <p:nvPr/>
          </p:nvSpPr>
          <p:spPr bwMode="auto">
            <a:xfrm>
              <a:off x="250" y="240"/>
              <a:ext cx="5520" cy="4368"/>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en-US" dirty="0"/>
            </a:p>
          </p:txBody>
        </p:sp>
      </p:grpSp>
      <p:sp>
        <p:nvSpPr>
          <p:cNvPr id="60421" name="Text Box 5"/>
          <p:cNvSpPr txBox="1">
            <a:spLocks noChangeArrowheads="1"/>
          </p:cNvSpPr>
          <p:nvPr/>
        </p:nvSpPr>
        <p:spPr bwMode="auto">
          <a:xfrm>
            <a:off x="1044989" y="777408"/>
            <a:ext cx="6854451" cy="443812"/>
          </a:xfrm>
          <a:prstGeom prst="rect">
            <a:avLst/>
          </a:prstGeom>
          <a:noFill/>
          <a:ln w="9525">
            <a:noFill/>
            <a:round/>
            <a:headEnd/>
            <a:tailEnd/>
          </a:ln>
          <a:effectLst/>
        </p:spPr>
        <p:txBody>
          <a:bodyPr wrap="none" lIns="82890" tIns="43103" rIns="82890" bIns="43103">
            <a:prstTxWarp prst="textNoShape">
              <a:avLst/>
            </a:prstTxWarp>
            <a:spAutoFit/>
          </a:bodyPr>
          <a:lstStyle/>
          <a:p>
            <a:pPr algn="ctr">
              <a:lnSpc>
                <a:spcPct val="87000"/>
              </a:lnSpc>
              <a:spcBef>
                <a:spcPts val="806"/>
              </a:spcBef>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600" b="1" dirty="0">
                <a:solidFill>
                  <a:srgbClr val="000000"/>
                </a:solidFill>
              </a:rPr>
              <a:t>WHAT IS THE REGIONAL EQUITY ATLAS?</a:t>
            </a:r>
          </a:p>
        </p:txBody>
      </p:sp>
      <p:sp>
        <p:nvSpPr>
          <p:cNvPr id="60422" name="Rectangle 6"/>
          <p:cNvSpPr>
            <a:spLocks noChangeArrowheads="1"/>
          </p:cNvSpPr>
          <p:nvPr/>
        </p:nvSpPr>
        <p:spPr bwMode="auto">
          <a:xfrm>
            <a:off x="781655" y="1881188"/>
            <a:ext cx="3253619" cy="2991998"/>
          </a:xfrm>
          <a:prstGeom prst="rect">
            <a:avLst/>
          </a:prstGeom>
          <a:noFill/>
          <a:ln w="9525">
            <a:noFill/>
            <a:round/>
            <a:headEnd/>
            <a:tailEnd/>
          </a:ln>
          <a:effectLst/>
        </p:spPr>
        <p:txBody>
          <a:bodyPr lIns="0" tIns="0" rIns="0" bIns="0">
            <a:prstTxWarp prst="textNoShape">
              <a:avLst/>
            </a:prstTxWarp>
            <a:spAutoFit/>
          </a:bodyPr>
          <a:lstStyle/>
          <a:p>
            <a:pPr marL="334818" indent="-334818">
              <a:lnSpc>
                <a:spcPct val="87000"/>
              </a:lnSpc>
              <a:spcBef>
                <a:spcPts val="806"/>
              </a:spcBef>
              <a:buFont typeface="Arial" charset="0"/>
              <a:buChar char="•"/>
              <a:tabLst>
                <a:tab pos="334818" algn="l"/>
                <a:tab pos="755900" algn="l"/>
                <a:tab pos="1176981" algn="l"/>
                <a:tab pos="1598062" algn="l"/>
                <a:tab pos="2019143" algn="l"/>
                <a:tab pos="2440224" algn="l"/>
                <a:tab pos="2861306" algn="l"/>
                <a:tab pos="3282387" algn="l"/>
                <a:tab pos="3703468" algn="l"/>
                <a:tab pos="4124549" algn="l"/>
                <a:tab pos="4545630" algn="l"/>
                <a:tab pos="4966712" algn="l"/>
                <a:tab pos="5387793" algn="l"/>
                <a:tab pos="5808874" algn="l"/>
                <a:tab pos="6229955" algn="l"/>
                <a:tab pos="6651036" algn="l"/>
                <a:tab pos="7072118" algn="l"/>
                <a:tab pos="7493199" algn="l"/>
                <a:tab pos="7914280" algn="l"/>
                <a:tab pos="8335361" algn="l"/>
                <a:tab pos="8756442" algn="l"/>
              </a:tabLst>
            </a:pPr>
            <a:r>
              <a:rPr lang="en-GB" sz="3700" dirty="0">
                <a:solidFill>
                  <a:srgbClr val="000000"/>
                </a:solidFill>
              </a:rPr>
              <a:t>People</a:t>
            </a:r>
          </a:p>
          <a:p>
            <a:pPr marL="334818" indent="-334818">
              <a:lnSpc>
                <a:spcPct val="87000"/>
              </a:lnSpc>
              <a:spcBef>
                <a:spcPts val="806"/>
              </a:spcBef>
              <a:tabLst>
                <a:tab pos="334818" algn="l"/>
                <a:tab pos="755900" algn="l"/>
                <a:tab pos="1176981" algn="l"/>
                <a:tab pos="1598062" algn="l"/>
                <a:tab pos="2019143" algn="l"/>
                <a:tab pos="2440224" algn="l"/>
                <a:tab pos="2861306" algn="l"/>
                <a:tab pos="3282387" algn="l"/>
                <a:tab pos="3703468" algn="l"/>
                <a:tab pos="4124549" algn="l"/>
                <a:tab pos="4545630" algn="l"/>
                <a:tab pos="4966712" algn="l"/>
                <a:tab pos="5387793" algn="l"/>
                <a:tab pos="5808874" algn="l"/>
                <a:tab pos="6229955" algn="l"/>
                <a:tab pos="6651036" algn="l"/>
                <a:tab pos="7072118" algn="l"/>
                <a:tab pos="7493199" algn="l"/>
                <a:tab pos="7914280" algn="l"/>
                <a:tab pos="8335361" algn="l"/>
                <a:tab pos="8756442" algn="l"/>
              </a:tabLst>
            </a:pPr>
            <a:endParaRPr lang="en-GB" sz="3700" dirty="0">
              <a:solidFill>
                <a:srgbClr val="000000"/>
              </a:solidFill>
            </a:endParaRPr>
          </a:p>
          <a:p>
            <a:pPr marL="334818" indent="-334818">
              <a:lnSpc>
                <a:spcPct val="87000"/>
              </a:lnSpc>
              <a:spcBef>
                <a:spcPts val="806"/>
              </a:spcBef>
              <a:buFont typeface="Arial" charset="0"/>
              <a:buChar char="•"/>
              <a:tabLst>
                <a:tab pos="334818" algn="l"/>
                <a:tab pos="755900" algn="l"/>
                <a:tab pos="1176981" algn="l"/>
                <a:tab pos="1598062" algn="l"/>
                <a:tab pos="2019143" algn="l"/>
                <a:tab pos="2440224" algn="l"/>
                <a:tab pos="2861306" algn="l"/>
                <a:tab pos="3282387" algn="l"/>
                <a:tab pos="3703468" algn="l"/>
                <a:tab pos="4124549" algn="l"/>
                <a:tab pos="4545630" algn="l"/>
                <a:tab pos="4966712" algn="l"/>
                <a:tab pos="5387793" algn="l"/>
                <a:tab pos="5808874" algn="l"/>
                <a:tab pos="6229955" algn="l"/>
                <a:tab pos="6651036" algn="l"/>
                <a:tab pos="7072118" algn="l"/>
                <a:tab pos="7493199" algn="l"/>
                <a:tab pos="7914280" algn="l"/>
                <a:tab pos="8335361" algn="l"/>
                <a:tab pos="8756442" algn="l"/>
              </a:tabLst>
            </a:pPr>
            <a:r>
              <a:rPr lang="en-GB" sz="3700" dirty="0">
                <a:solidFill>
                  <a:srgbClr val="000000"/>
                </a:solidFill>
              </a:rPr>
              <a:t>Places</a:t>
            </a:r>
          </a:p>
          <a:p>
            <a:pPr marL="334818" indent="-334818">
              <a:lnSpc>
                <a:spcPct val="87000"/>
              </a:lnSpc>
              <a:spcBef>
                <a:spcPts val="806"/>
              </a:spcBef>
              <a:tabLst>
                <a:tab pos="334818" algn="l"/>
                <a:tab pos="755900" algn="l"/>
                <a:tab pos="1176981" algn="l"/>
                <a:tab pos="1598062" algn="l"/>
                <a:tab pos="2019143" algn="l"/>
                <a:tab pos="2440224" algn="l"/>
                <a:tab pos="2861306" algn="l"/>
                <a:tab pos="3282387" algn="l"/>
                <a:tab pos="3703468" algn="l"/>
                <a:tab pos="4124549" algn="l"/>
                <a:tab pos="4545630" algn="l"/>
                <a:tab pos="4966712" algn="l"/>
                <a:tab pos="5387793" algn="l"/>
                <a:tab pos="5808874" algn="l"/>
                <a:tab pos="6229955" algn="l"/>
                <a:tab pos="6651036" algn="l"/>
                <a:tab pos="7072118" algn="l"/>
                <a:tab pos="7493199" algn="l"/>
                <a:tab pos="7914280" algn="l"/>
                <a:tab pos="8335361" algn="l"/>
                <a:tab pos="8756442" algn="l"/>
              </a:tabLst>
            </a:pPr>
            <a:endParaRPr lang="en-GB" sz="3700" dirty="0">
              <a:solidFill>
                <a:srgbClr val="000000"/>
              </a:solidFill>
            </a:endParaRPr>
          </a:p>
          <a:p>
            <a:pPr marL="334818" indent="-334818">
              <a:lnSpc>
                <a:spcPct val="87000"/>
              </a:lnSpc>
              <a:spcBef>
                <a:spcPts val="806"/>
              </a:spcBef>
              <a:buFont typeface="Arial" charset="0"/>
              <a:buChar char="•"/>
              <a:tabLst>
                <a:tab pos="334818" algn="l"/>
                <a:tab pos="755900" algn="l"/>
                <a:tab pos="1176981" algn="l"/>
                <a:tab pos="1598062" algn="l"/>
                <a:tab pos="2019143" algn="l"/>
                <a:tab pos="2440224" algn="l"/>
                <a:tab pos="2861306" algn="l"/>
                <a:tab pos="3282387" algn="l"/>
                <a:tab pos="3703468" algn="l"/>
                <a:tab pos="4124549" algn="l"/>
                <a:tab pos="4545630" algn="l"/>
                <a:tab pos="4966712" algn="l"/>
                <a:tab pos="5387793" algn="l"/>
                <a:tab pos="5808874" algn="l"/>
                <a:tab pos="6229955" algn="l"/>
                <a:tab pos="6651036" algn="l"/>
                <a:tab pos="7072118" algn="l"/>
                <a:tab pos="7493199" algn="l"/>
                <a:tab pos="7914280" algn="l"/>
                <a:tab pos="8335361" algn="l"/>
                <a:tab pos="8756442" algn="l"/>
              </a:tabLst>
            </a:pPr>
            <a:r>
              <a:rPr lang="en-GB" sz="3700" dirty="0">
                <a:solidFill>
                  <a:srgbClr val="000000"/>
                </a:solidFill>
              </a:rPr>
              <a:t>Opportunity</a:t>
            </a:r>
          </a:p>
        </p:txBody>
      </p:sp>
      <p:sp>
        <p:nvSpPr>
          <p:cNvPr id="60423" name="Text Box 7"/>
          <p:cNvSpPr txBox="1">
            <a:spLocks noChangeArrowheads="1"/>
          </p:cNvSpPr>
          <p:nvPr/>
        </p:nvSpPr>
        <p:spPr bwMode="auto">
          <a:xfrm>
            <a:off x="4689929" y="4948799"/>
            <a:ext cx="3208262" cy="388925"/>
          </a:xfrm>
          <a:prstGeom prst="rect">
            <a:avLst/>
          </a:prstGeom>
          <a:noFill/>
          <a:ln w="9525">
            <a:noFill/>
            <a:round/>
            <a:headEnd/>
            <a:tailEnd/>
          </a:ln>
          <a:effectLst/>
        </p:spPr>
        <p:txBody>
          <a:bodyPr lIns="82890" tIns="43103" rIns="82890" bIns="43103">
            <a:prstTxWarp prst="textNoShape">
              <a:avLst/>
            </a:prstTxWarp>
            <a:spAutoFit/>
          </a:bodyPr>
          <a:lstStyle/>
          <a:p>
            <a:pPr algn="ctr">
              <a:lnSpc>
                <a:spcPct val="87000"/>
              </a:lnSpc>
              <a:spcBef>
                <a:spcPts val="1382"/>
              </a:spcBef>
              <a:tabLst>
                <a:tab pos="0" algn="l"/>
                <a:tab pos="421081" algn="l"/>
                <a:tab pos="842162" algn="l"/>
                <a:tab pos="1263244" algn="l"/>
                <a:tab pos="1684325" algn="l"/>
                <a:tab pos="2105406" algn="l"/>
                <a:tab pos="2526487" algn="l"/>
                <a:tab pos="2947568" algn="l"/>
                <a:tab pos="3368650" algn="l"/>
                <a:tab pos="3789731" algn="l"/>
                <a:tab pos="4210812" algn="l"/>
                <a:tab pos="4631893" algn="l"/>
                <a:tab pos="5052974" algn="l"/>
                <a:tab pos="5474056" algn="l"/>
                <a:tab pos="5895137" algn="l"/>
                <a:tab pos="6316218" algn="l"/>
                <a:tab pos="6737299" algn="l"/>
                <a:tab pos="7158380" algn="l"/>
                <a:tab pos="7579462" algn="l"/>
                <a:tab pos="8000543" algn="l"/>
                <a:tab pos="8421624" algn="l"/>
              </a:tabLst>
            </a:pPr>
            <a:r>
              <a:rPr lang="en-GB" sz="2200" b="1" dirty="0">
                <a:solidFill>
                  <a:srgbClr val="99CC00"/>
                </a:solidFill>
              </a:rPr>
              <a:t>www.equityatlas.org</a:t>
            </a:r>
          </a:p>
        </p:txBody>
      </p:sp>
      <p:grpSp>
        <p:nvGrpSpPr>
          <p:cNvPr id="3" name="Group 8"/>
          <p:cNvGrpSpPr>
            <a:grpSpLocks/>
          </p:cNvGrpSpPr>
          <p:nvPr/>
        </p:nvGrpSpPr>
        <p:grpSpPr bwMode="auto">
          <a:xfrm>
            <a:off x="3735917" y="1435754"/>
            <a:ext cx="4838095" cy="3461216"/>
            <a:chOff x="2471" y="1025"/>
            <a:chExt cx="3200" cy="2471"/>
          </a:xfrm>
        </p:grpSpPr>
        <p:graphicFrame>
          <p:nvGraphicFramePr>
            <p:cNvPr id="60425" name="Object 9"/>
            <p:cNvGraphicFramePr>
              <a:graphicFrameLocks noChangeAspect="1"/>
            </p:cNvGraphicFramePr>
            <p:nvPr/>
          </p:nvGraphicFramePr>
          <p:xfrm>
            <a:off x="2471" y="1025"/>
            <a:ext cx="3201" cy="2472"/>
          </p:xfrm>
          <a:graphic>
            <a:graphicData uri="http://schemas.openxmlformats.org/presentationml/2006/ole">
              <p:oleObj spid="_x0000_s207874" r:id="rId4" imgW="7962900" imgH="6159500" progId="">
                <p:embed/>
              </p:oleObj>
            </a:graphicData>
          </a:graphic>
        </p:graphicFrame>
        <p:sp>
          <p:nvSpPr>
            <p:cNvPr id="60426" name="Text Box 10"/>
            <p:cNvSpPr txBox="1">
              <a:spLocks noChangeArrowheads="1"/>
            </p:cNvSpPr>
            <p:nvPr/>
          </p:nvSpPr>
          <p:spPr bwMode="auto">
            <a:xfrm>
              <a:off x="2471" y="1025"/>
              <a:ext cx="3201" cy="2472"/>
            </a:xfrm>
            <a:prstGeom prst="rect">
              <a:avLst/>
            </a:prstGeom>
            <a:noFill/>
            <a:ln w="9525">
              <a:noFill/>
              <a:round/>
              <a:headEnd/>
              <a:tailEnd/>
            </a:ln>
            <a:effectLst/>
          </p:spPr>
          <p:txBody>
            <a:bodyPr wrap="none" anchor="ctr">
              <a:prstTxWarp prst="textNoShape">
                <a:avLst/>
              </a:prstTxWarp>
            </a:bodyPr>
            <a:lstStyle/>
            <a:p>
              <a:endParaRPr lang="en-US" dirty="0"/>
            </a:p>
          </p:txBody>
        </p:sp>
      </p:grpSp>
    </p:spTree>
  </p:cSld>
  <p:clrMapOvr>
    <a:masterClrMapping/>
  </p:clrMapOvr>
  <p:transition spd="slow" advTm="6144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dirty="0"/>
              <a:t>Methodology</a:t>
            </a:r>
          </a:p>
        </p:txBody>
      </p:sp>
      <p:sp>
        <p:nvSpPr>
          <p:cNvPr id="56323" name="Rectangle 3"/>
          <p:cNvSpPr>
            <a:spLocks noGrp="1" noChangeArrowheads="1"/>
          </p:cNvSpPr>
          <p:nvPr>
            <p:ph type="body" idx="1"/>
          </p:nvPr>
        </p:nvSpPr>
        <p:spPr>
          <a:xfrm>
            <a:off x="566738" y="1897063"/>
            <a:ext cx="8001000" cy="4122737"/>
          </a:xfrm>
        </p:spPr>
        <p:txBody>
          <a:bodyPr/>
          <a:lstStyle/>
          <a:p>
            <a:r>
              <a:rPr lang="en-US" dirty="0"/>
              <a:t>Identifying and selecting indicators of opportunity</a:t>
            </a:r>
          </a:p>
          <a:p>
            <a:r>
              <a:rPr lang="en-US" dirty="0"/>
              <a:t>Identifying sources of data</a:t>
            </a:r>
          </a:p>
          <a:p>
            <a:r>
              <a:rPr lang="en-US" dirty="0"/>
              <a:t>Compiling list of indicators (data matrix)</a:t>
            </a:r>
          </a:p>
          <a:p>
            <a:r>
              <a:rPr lang="en-US" dirty="0"/>
              <a:t>Calculating Z scores</a:t>
            </a:r>
          </a:p>
          <a:p>
            <a:r>
              <a:rPr lang="en-US" dirty="0"/>
              <a:t>Averaging these scores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Mapping History</a:t>
            </a:r>
            <a:endParaRPr lang="en-US" dirty="0"/>
          </a:p>
        </p:txBody>
      </p:sp>
      <p:sp>
        <p:nvSpPr>
          <p:cNvPr id="3" name="Content Placeholder 2"/>
          <p:cNvSpPr>
            <a:spLocks noGrp="1"/>
          </p:cNvSpPr>
          <p:nvPr>
            <p:ph sz="half" idx="1"/>
          </p:nvPr>
        </p:nvSpPr>
        <p:spPr>
          <a:xfrm>
            <a:off x="457200" y="1600200"/>
            <a:ext cx="7696200" cy="4572000"/>
          </a:xfrm>
        </p:spPr>
        <p:txBody>
          <a:bodyPr/>
          <a:lstStyle/>
          <a:p>
            <a:r>
              <a:rPr lang="en-US" dirty="0" smtClean="0"/>
              <a:t>Historically some of the first equity mapping was within the environmental justice community, hazardous waste citing and countering data by health agencies about things like relation of air pollution to asthma victims</a:t>
            </a:r>
          </a:p>
          <a:p>
            <a:r>
              <a:rPr lang="en-US" dirty="0" smtClean="0"/>
              <a:t>1987 report, Toxic Wastes and Race in the United States, United Church commission on Racial justice</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Portland Context</a:t>
            </a:r>
            <a:endParaRPr lang="en-US" dirty="0"/>
          </a:p>
        </p:txBody>
      </p:sp>
      <p:sp>
        <p:nvSpPr>
          <p:cNvPr id="3" name="Content Placeholder 2"/>
          <p:cNvSpPr>
            <a:spLocks noGrp="1"/>
          </p:cNvSpPr>
          <p:nvPr>
            <p:ph idx="1"/>
          </p:nvPr>
        </p:nvSpPr>
        <p:spPr/>
        <p:txBody>
          <a:bodyPr/>
          <a:lstStyle/>
          <a:p>
            <a:r>
              <a:rPr lang="en-US" sz="2400" dirty="0" smtClean="0"/>
              <a:t>Portland region’s planning approach tends to focus on places or people, rather than striking a balance between the two. The consequence? Too often, “success” results in physical improvements</a:t>
            </a:r>
          </a:p>
          <a:p>
            <a:r>
              <a:rPr lang="en-US" sz="2400" dirty="0" smtClean="0"/>
              <a:t>Pretty buildings, great parks, new transit, places to gather and so forth—that some people can enjoy, while other people get left behind. In other words, questions of equality get ignored.</a:t>
            </a:r>
          </a:p>
          <a:p>
            <a:r>
              <a:rPr lang="en-US" sz="2400" dirty="0" smtClean="0"/>
              <a:t>Everyone agreed Equity was important but no agreement about what to about it, and not highly prioritized</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700" dirty="0">
                <a:solidFill>
                  <a:schemeClr val="tx1">
                    <a:lumMod val="95000"/>
                  </a:schemeClr>
                </a:solidFill>
                <a:latin typeface="Tempus Sans ITC" pitchFamily="82" charset="0"/>
                <a:ea typeface="Arial" charset="0"/>
                <a:cs typeface="Arial" charset="0"/>
              </a:rPr>
              <a:t>Why is Equity Important?</a:t>
            </a:r>
            <a:br>
              <a:rPr lang="en-US" sz="3700" dirty="0">
                <a:solidFill>
                  <a:schemeClr val="tx1">
                    <a:lumMod val="95000"/>
                  </a:schemeClr>
                </a:solidFill>
                <a:latin typeface="Tempus Sans ITC" pitchFamily="82" charset="0"/>
                <a:ea typeface="Arial" charset="0"/>
                <a:cs typeface="Arial" charset="0"/>
              </a:rPr>
            </a:br>
            <a:endParaRPr lang="en-US" sz="3700" dirty="0">
              <a:solidFill>
                <a:schemeClr val="tx1">
                  <a:lumMod val="95000"/>
                </a:schemeClr>
              </a:solidFill>
              <a:latin typeface="Tempus Sans ITC" pitchFamily="82" charset="0"/>
              <a:ea typeface="Arial" charset="0"/>
              <a:cs typeface="Arial" charset="0"/>
            </a:endParaRPr>
          </a:p>
        </p:txBody>
      </p:sp>
      <p:sp>
        <p:nvSpPr>
          <p:cNvPr id="19459" name="Rectangle 5"/>
          <p:cNvSpPr>
            <a:spLocks noChangeArrowheads="1"/>
          </p:cNvSpPr>
          <p:nvPr/>
        </p:nvSpPr>
        <p:spPr bwMode="auto">
          <a:xfrm>
            <a:off x="435429" y="1423147"/>
            <a:ext cx="8273143" cy="2291283"/>
          </a:xfrm>
          <a:prstGeom prst="rect">
            <a:avLst/>
          </a:prstGeom>
          <a:noFill/>
          <a:ln w="9525">
            <a:noFill/>
            <a:miter lim="800000"/>
            <a:headEnd/>
            <a:tailEnd/>
          </a:ln>
        </p:spPr>
        <p:txBody>
          <a:bodyPr lIns="84216" tIns="42108" rIns="84216" bIns="42108">
            <a:prstTxWarp prst="textNoShape">
              <a:avLst/>
            </a:prstTxWarp>
            <a:spAutoFit/>
          </a:bodyPr>
          <a:lstStyle/>
          <a:p>
            <a:pPr>
              <a:lnSpc>
                <a:spcPct val="90000"/>
              </a:lnSpc>
              <a:spcBef>
                <a:spcPct val="100000"/>
              </a:spcBef>
            </a:pPr>
            <a:r>
              <a:rPr lang="en-US" sz="2200" dirty="0" smtClean="0">
                <a:ea typeface="Times New Roman" charset="0"/>
                <a:cs typeface="Times New Roman" charset="0"/>
              </a:rPr>
              <a:t>To </a:t>
            </a:r>
            <a:r>
              <a:rPr lang="en-US" sz="2200" dirty="0">
                <a:ea typeface="Times New Roman" charset="0"/>
                <a:cs typeface="Times New Roman" charset="0"/>
              </a:rPr>
              <a:t>move toward sustainability, we must pay equal attention to all three E’s - environment, economy and equity.</a:t>
            </a:r>
          </a:p>
          <a:p>
            <a:pPr>
              <a:lnSpc>
                <a:spcPct val="90000"/>
              </a:lnSpc>
              <a:spcBef>
                <a:spcPct val="100000"/>
              </a:spcBef>
            </a:pPr>
            <a:r>
              <a:rPr lang="en-US" sz="2200" dirty="0">
                <a:ea typeface="Times New Roman" charset="0"/>
                <a:cs typeface="Times New Roman" charset="0"/>
              </a:rPr>
              <a:t>There are real costs of leaving a portion of the population behind, which undermine the economic prosperity of the entire region.</a:t>
            </a:r>
            <a:r>
              <a:rPr lang="en-US" sz="2200" dirty="0" smtClean="0">
                <a:ea typeface="Times New Roman" charset="0"/>
                <a:cs typeface="Times New Roman" charset="0"/>
              </a:rPr>
              <a:t> </a:t>
            </a:r>
          </a:p>
          <a:p>
            <a:pPr>
              <a:lnSpc>
                <a:spcPct val="90000"/>
              </a:lnSpc>
              <a:spcBef>
                <a:spcPct val="100000"/>
              </a:spcBef>
            </a:pPr>
            <a:r>
              <a:rPr lang="en-US" sz="2200" dirty="0" smtClean="0">
                <a:ea typeface="Times New Roman" charset="0"/>
                <a:cs typeface="Times New Roman" charset="0"/>
              </a:rPr>
              <a:t>It’s the right thing to do, but its also the smart thing to do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Mapping Equity</a:t>
            </a:r>
            <a:endParaRPr lang="en-US" dirty="0"/>
          </a:p>
        </p:txBody>
      </p:sp>
      <p:sp>
        <p:nvSpPr>
          <p:cNvPr id="3" name="Content Placeholder 2"/>
          <p:cNvSpPr>
            <a:spLocks noGrp="1"/>
          </p:cNvSpPr>
          <p:nvPr>
            <p:ph idx="1"/>
          </p:nvPr>
        </p:nvSpPr>
        <p:spPr/>
        <p:txBody>
          <a:bodyPr/>
          <a:lstStyle/>
          <a:p>
            <a:r>
              <a:rPr lang="en-US" dirty="0" smtClean="0"/>
              <a:t>Rigorous definition of equity that can be translated into public policy</a:t>
            </a:r>
          </a:p>
          <a:p>
            <a:r>
              <a:rPr lang="en-US" dirty="0" smtClean="0"/>
              <a:t>Forces elected officials to put their money where their mouth is</a:t>
            </a:r>
          </a:p>
          <a:p>
            <a:r>
              <a:rPr lang="en-US" dirty="0" smtClean="0"/>
              <a:t>Creative way to engage stakeholders and public in equity issues</a:t>
            </a:r>
          </a:p>
          <a:p>
            <a:r>
              <a:rPr lang="en-US" dirty="0" smtClean="0"/>
              <a:t>Strengthens weakest leg of Sustainability (environment, economy, social)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Ripple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6744</TotalTime>
  <Words>2480</Words>
  <Application>Microsoft Macintosh PowerPoint</Application>
  <PresentationFormat>On-screen Show (4:3)</PresentationFormat>
  <Paragraphs>345</Paragraphs>
  <Slides>54</Slides>
  <Notes>18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Ripple</vt:lpstr>
      <vt:lpstr>Acrobat Document</vt:lpstr>
      <vt:lpstr>Visualizing Social Equity  Cairns Institute James Cook University  June, 2011</vt:lpstr>
      <vt:lpstr>Slide 2</vt:lpstr>
      <vt:lpstr>Social Sustainability</vt:lpstr>
      <vt:lpstr>Social Sustainability Elements</vt:lpstr>
      <vt:lpstr>What do we mean by Equity? </vt:lpstr>
      <vt:lpstr>Equity Mapping History</vt:lpstr>
      <vt:lpstr>In Portland Context</vt:lpstr>
      <vt:lpstr>Why is Equity Important? </vt:lpstr>
      <vt:lpstr>Reasons for Mapping Equity</vt:lpstr>
      <vt:lpstr>Reasons Equity might be thwarted </vt:lpstr>
      <vt:lpstr>Preliminary Questions</vt:lpstr>
      <vt:lpstr>Preliminary Questions 2</vt:lpstr>
      <vt:lpstr>Project Resource  Identification</vt:lpstr>
      <vt:lpstr>Funding</vt:lpstr>
      <vt:lpstr>Guidelines for Data collection and Utilization</vt:lpstr>
      <vt:lpstr>Some Data Lessons Learned</vt:lpstr>
      <vt:lpstr>Telling the Story</vt:lpstr>
      <vt:lpstr>Ways to Evaluate Indicators and Data</vt:lpstr>
      <vt:lpstr>Slide 19</vt:lpstr>
      <vt:lpstr>Follow-up Equity Forums</vt:lpstr>
      <vt:lpstr>New Research Summary</vt:lpstr>
      <vt:lpstr>New Research Summary</vt:lpstr>
      <vt:lpstr>New Research Summary</vt:lpstr>
      <vt:lpstr>New Research Summary</vt:lpstr>
      <vt:lpstr>Citizen Satisfaction Surveys</vt:lpstr>
      <vt:lpstr>Social Capital and Civic Engagement Surveys</vt:lpstr>
      <vt:lpstr>Social Capital and Civic Engagement Surveys</vt:lpstr>
      <vt:lpstr>Social Capital and Civic Engagement Surveys</vt:lpstr>
      <vt:lpstr>Defining Social Equity Interactive</vt:lpstr>
      <vt:lpstr>Dictionary Definition</vt:lpstr>
      <vt:lpstr>What do we mean by Equity? </vt:lpstr>
      <vt:lpstr>Imagine a Region Where…</vt:lpstr>
      <vt:lpstr>What is Regional Equity?</vt:lpstr>
      <vt:lpstr>Slide 34</vt:lpstr>
      <vt:lpstr>Kirwan Opportunity Mapping</vt:lpstr>
      <vt:lpstr>The “community of opportunity” approach</vt:lpstr>
      <vt:lpstr>framework</vt:lpstr>
      <vt:lpstr>The web of opportunity</vt:lpstr>
      <vt:lpstr>Opportunity structures</vt:lpstr>
      <vt:lpstr>Opportunity mapping</vt:lpstr>
      <vt:lpstr>Methodology: Identifying and Selecting Indicators of High and Low Opportunity</vt:lpstr>
      <vt:lpstr>Methodology: Indicator Categories</vt:lpstr>
      <vt:lpstr>Methodology: effect on opportunity</vt:lpstr>
      <vt:lpstr>Examples of opportunity mapping</vt:lpstr>
      <vt:lpstr>Austin MSA, TX</vt:lpstr>
      <vt:lpstr>New Orleans</vt:lpstr>
      <vt:lpstr>Baltimore Maryland</vt:lpstr>
      <vt:lpstr>Ohio education opportunity</vt:lpstr>
      <vt:lpstr>Interactive Exercises</vt:lpstr>
      <vt:lpstr>How to Identify audiences</vt:lpstr>
      <vt:lpstr>Gradients of Agreement</vt:lpstr>
      <vt:lpstr>EXTRA SLIDES</vt:lpstr>
      <vt:lpstr>Slide 53</vt:lpstr>
      <vt:lpstr>Methodology</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Bowling Together: The Civic Story of Portland Oregon Steve Johnson, Ph.D.</dc:title>
  <cp:lastModifiedBy>steve johnson</cp:lastModifiedBy>
  <cp:revision>360</cp:revision>
  <dcterms:created xsi:type="dcterms:W3CDTF">2011-06-16T22:09:33Z</dcterms:created>
  <dcterms:modified xsi:type="dcterms:W3CDTF">2011-06-16T23:48:16Z</dcterms:modified>
</cp:coreProperties>
</file>