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82.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88"/>
  </p:notesMasterIdLst>
  <p:handoutMasterIdLst>
    <p:handoutMasterId r:id="rId89"/>
  </p:handoutMasterIdLst>
  <p:sldIdLst>
    <p:sldId id="548" r:id="rId2"/>
    <p:sldId id="2077" r:id="rId3"/>
    <p:sldId id="2078" r:id="rId4"/>
    <p:sldId id="2083" r:id="rId5"/>
    <p:sldId id="2084" r:id="rId6"/>
    <p:sldId id="2184" r:id="rId7"/>
    <p:sldId id="2185" r:id="rId8"/>
    <p:sldId id="2186" r:id="rId9"/>
    <p:sldId id="1771" r:id="rId10"/>
    <p:sldId id="2029" r:id="rId11"/>
    <p:sldId id="2030" r:id="rId12"/>
    <p:sldId id="2031" r:id="rId13"/>
    <p:sldId id="2021" r:id="rId14"/>
    <p:sldId id="2022" r:id="rId15"/>
    <p:sldId id="2023" r:id="rId16"/>
    <p:sldId id="1772" r:id="rId17"/>
    <p:sldId id="2036" r:id="rId18"/>
    <p:sldId id="2034" r:id="rId19"/>
    <p:sldId id="2046" r:id="rId20"/>
    <p:sldId id="2027" r:id="rId21"/>
    <p:sldId id="1774" r:id="rId22"/>
    <p:sldId id="2047" r:id="rId23"/>
    <p:sldId id="1775" r:id="rId24"/>
    <p:sldId id="2138" r:id="rId25"/>
    <p:sldId id="2139" r:id="rId26"/>
    <p:sldId id="2140" r:id="rId27"/>
    <p:sldId id="2038" r:id="rId28"/>
    <p:sldId id="2037" r:id="rId29"/>
    <p:sldId id="1850" r:id="rId30"/>
    <p:sldId id="1851" r:id="rId31"/>
    <p:sldId id="1852" r:id="rId32"/>
    <p:sldId id="2093" r:id="rId33"/>
    <p:sldId id="2087" r:id="rId34"/>
    <p:sldId id="2088" r:id="rId35"/>
    <p:sldId id="2089" r:id="rId36"/>
    <p:sldId id="2090" r:id="rId37"/>
    <p:sldId id="2105" r:id="rId38"/>
    <p:sldId id="2106" r:id="rId39"/>
    <p:sldId id="2107" r:id="rId40"/>
    <p:sldId id="2108" r:id="rId41"/>
    <p:sldId id="2109" r:id="rId42"/>
    <p:sldId id="2110" r:id="rId43"/>
    <p:sldId id="2111" r:id="rId44"/>
    <p:sldId id="1956" r:id="rId45"/>
    <p:sldId id="2135" r:id="rId46"/>
    <p:sldId id="2112" r:id="rId47"/>
    <p:sldId id="2113" r:id="rId48"/>
    <p:sldId id="2114" r:id="rId49"/>
    <p:sldId id="2116" r:id="rId50"/>
    <p:sldId id="2134" r:id="rId51"/>
    <p:sldId id="2127" r:id="rId52"/>
    <p:sldId id="2167" r:id="rId53"/>
    <p:sldId id="2164" r:id="rId54"/>
    <p:sldId id="2169" r:id="rId55"/>
    <p:sldId id="2171" r:id="rId56"/>
    <p:sldId id="2172" r:id="rId57"/>
    <p:sldId id="2174" r:id="rId58"/>
    <p:sldId id="2133" r:id="rId59"/>
    <p:sldId id="2123" r:id="rId60"/>
    <p:sldId id="2168" r:id="rId61"/>
    <p:sldId id="1988" r:id="rId62"/>
    <p:sldId id="1989" r:id="rId63"/>
    <p:sldId id="1990" r:id="rId64"/>
    <p:sldId id="1996" r:id="rId65"/>
    <p:sldId id="1997" r:id="rId66"/>
    <p:sldId id="2136" r:id="rId67"/>
    <p:sldId id="2188" r:id="rId68"/>
    <p:sldId id="2189" r:id="rId69"/>
    <p:sldId id="2006" r:id="rId70"/>
    <p:sldId id="2137" r:id="rId71"/>
    <p:sldId id="2012" r:id="rId72"/>
    <p:sldId id="2009" r:id="rId73"/>
    <p:sldId id="2008" r:id="rId74"/>
    <p:sldId id="2039" r:id="rId75"/>
    <p:sldId id="2040" r:id="rId76"/>
    <p:sldId id="2041" r:id="rId77"/>
    <p:sldId id="2042" r:id="rId78"/>
    <p:sldId id="2043" r:id="rId79"/>
    <p:sldId id="2044" r:id="rId80"/>
    <p:sldId id="2045" r:id="rId81"/>
    <p:sldId id="2056" r:id="rId82"/>
    <p:sldId id="2062" r:id="rId83"/>
    <p:sldId id="2063" r:id="rId84"/>
    <p:sldId id="2064" r:id="rId85"/>
    <p:sldId id="2175" r:id="rId86"/>
    <p:sldId id="2065" r:id="rId8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showPr showNarration="1" useTimings="0">
    <p:present/>
    <p:sldAll/>
    <p:penClr>
      <a:schemeClr val="tx1"/>
    </p:penClr>
  </p:showPr>
  <p:clrMru>
    <a:srgbClr val="171717"/>
    <a:srgbClr val="BCBCBC"/>
    <a:srgbClr val="FF92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vertBarState="minimized">
    <p:restoredLeft sz="32988" autoAdjust="0"/>
    <p:restoredTop sz="94660"/>
  </p:normalViewPr>
  <p:slideViewPr>
    <p:cSldViewPr>
      <p:cViewPr>
        <p:scale>
          <a:sx n="75" d="100"/>
          <a:sy n="75" d="100"/>
        </p:scale>
        <p:origin x="-74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776"/>
    </p:cViewPr>
  </p:sorterViewPr>
  <p:notesViewPr>
    <p:cSldViewPr snapToGrid="0" snapToObjects="1">
      <p:cViewPr varScale="1">
        <p:scale>
          <a:sx n="53" d="100"/>
          <a:sy n="53" d="100"/>
        </p:scale>
        <p:origin x="-262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ＭＳ Ｐゴシック" charset="-128"/>
              </a:defRPr>
            </a:lvl1pPr>
          </a:lstStyle>
          <a:p>
            <a:endParaRPr lang="en-US" altLang="ja-JP" dirty="0"/>
          </a:p>
        </p:txBody>
      </p:sp>
      <p:sp>
        <p:nvSpPr>
          <p:cNvPr id="393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ＭＳ Ｐゴシック" charset="-128"/>
              </a:defRPr>
            </a:lvl1pPr>
          </a:lstStyle>
          <a:p>
            <a:endParaRPr lang="en-US" altLang="ja-JP" dirty="0"/>
          </a:p>
        </p:txBody>
      </p:sp>
      <p:sp>
        <p:nvSpPr>
          <p:cNvPr id="393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ＭＳ Ｐゴシック" charset="-128"/>
              </a:defRPr>
            </a:lvl1pPr>
          </a:lstStyle>
          <a:p>
            <a:endParaRPr lang="en-US" altLang="ja-JP" dirty="0"/>
          </a:p>
        </p:txBody>
      </p:sp>
      <p:sp>
        <p:nvSpPr>
          <p:cNvPr id="393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ＭＳ Ｐゴシック" charset="-128"/>
              </a:defRPr>
            </a:lvl1pPr>
          </a:lstStyle>
          <a:p>
            <a:fld id="{39B59247-0779-9342-BAEC-5E02D6658B81}" type="slidenum">
              <a:rPr lang="en-US" altLang="ja-JP"/>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ＭＳ Ｐゴシック" charset="-128"/>
              </a:defRPr>
            </a:lvl1pPr>
          </a:lstStyle>
          <a:p>
            <a:endParaRPr lang="en-US" altLang="ja-JP" dirty="0"/>
          </a:p>
        </p:txBody>
      </p:sp>
      <p:sp>
        <p:nvSpPr>
          <p:cNvPr id="392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ＭＳ Ｐゴシック" charset="-128"/>
              </a:defRPr>
            </a:lvl1pPr>
          </a:lstStyle>
          <a:p>
            <a:endParaRPr lang="en-US" altLang="ja-JP" dirty="0"/>
          </a:p>
        </p:txBody>
      </p:sp>
      <p:sp>
        <p:nvSpPr>
          <p:cNvPr id="392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2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392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ＭＳ Ｐゴシック" charset="-128"/>
              </a:defRPr>
            </a:lvl1pPr>
          </a:lstStyle>
          <a:p>
            <a:endParaRPr lang="en-US" altLang="ja-JP" dirty="0"/>
          </a:p>
        </p:txBody>
      </p:sp>
      <p:sp>
        <p:nvSpPr>
          <p:cNvPr id="392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ＭＳ Ｐゴシック" charset="-128"/>
              </a:defRPr>
            </a:lvl1pPr>
          </a:lstStyle>
          <a:p>
            <a:fld id="{BE48F904-448A-754D-95C7-E8FFF4994214}" type="slidenum">
              <a:rPr lang="en-US" altLang="ja-JP"/>
              <a:pPr/>
              <a:t>‹#›</a:t>
            </a:fld>
            <a:endParaRPr lang="en-US" altLang="ja-JP"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35F9D-E623-3442-92C2-10FAD16CFC41}" type="slidenum">
              <a:rPr lang="en-US" altLang="ja-JP"/>
              <a:pPr/>
              <a:t>1</a:t>
            </a:fld>
            <a:endParaRPr lang="en-US" altLang="ja-JP" dirty="0"/>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CA01C8C-B99F-5144-A721-152702E01D7E}" type="slidenum">
              <a:rPr lang="en-US"/>
              <a:pPr/>
              <a:t>17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1812A54-CE4E-8A42-AF7D-D3DEEFEB65B1}" type="slidenum">
              <a:rPr lang="en-US"/>
              <a:pPr/>
              <a:t>18</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B753826-4CD7-D34B-8A7F-62DFA4B066A2}" type="slidenum">
              <a:rPr lang="en-US"/>
              <a:pPr/>
              <a:t>19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83350E4-3E2B-CD46-8606-37DE6576B9B5}" type="slidenum">
              <a:rPr lang="en-US"/>
              <a:pPr/>
              <a:t>20</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DFD6EA5-BECE-3948-8AD5-D23C857CF407}" type="slidenum">
              <a:rPr lang="en-US"/>
              <a:pPr/>
              <a:t>21</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C91D4-C1B4-C54F-85DE-332C4CF6FC7D}" type="slidenum">
              <a:rPr lang="en-US"/>
              <a:pPr/>
              <a:t>22</a:t>
            </a:fld>
            <a:endParaRPr lang="en-US" dirty="0"/>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A29EBD8-F8C6-3A4D-B3BF-EF88EC4470D1}" type="slidenum">
              <a:rPr lang="en-US"/>
              <a:pPr/>
              <a:t>23</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AB890D01-05A7-C14C-B91D-13B99EDCBF80}" type="slidenum">
              <a:rPr lang="en-GB"/>
              <a:pPr/>
              <a:t>24</a:t>
            </a:fld>
            <a:endParaRPr lang="en-GB" dirty="0"/>
          </a:p>
        </p:txBody>
      </p:sp>
      <p:sp>
        <p:nvSpPr>
          <p:cNvPr id="21507" name="Text Box 1"/>
          <p:cNvSpPr txBox="1">
            <a:spLocks noChangeArrowheads="1"/>
          </p:cNvSpPr>
          <p:nvPr/>
        </p:nvSpPr>
        <p:spPr bwMode="auto">
          <a:xfrm>
            <a:off x="1192213" y="663575"/>
            <a:ext cx="4037012" cy="3321050"/>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endParaRPr lang="en-US" dirty="0"/>
          </a:p>
        </p:txBody>
      </p:sp>
      <p:sp>
        <p:nvSpPr>
          <p:cNvPr id="21508" name="Text Box 2"/>
          <p:cNvSpPr>
            <a:spLocks noGrp="1" noChangeArrowheads="1"/>
          </p:cNvSpPr>
          <p:nvPr>
            <p:ph type="body"/>
          </p:nvPr>
        </p:nvSpPr>
        <p:spPr>
          <a:xfrm>
            <a:off x="304800" y="4341813"/>
            <a:ext cx="6245225" cy="4113212"/>
          </a:xfrm>
          <a:noFill/>
          <a:ln/>
        </p:spPr>
        <p:txBody>
          <a:bodyPr wrap="none" anchor="ctr"/>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p:spPr>
        <p:txBody>
          <a:bodyPr/>
          <a:lstStyle/>
          <a:p>
            <a:fld id="{337F0F9D-5F9B-694A-B861-12E098076AE8}" type="slidenum">
              <a:rPr lang="en-GB"/>
              <a:pPr/>
              <a:t>25</a:t>
            </a:fld>
            <a:endParaRPr lang="en-GB" dirty="0"/>
          </a:p>
        </p:txBody>
      </p:sp>
      <p:sp>
        <p:nvSpPr>
          <p:cNvPr id="65539"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DBDB4031-FB59-2C4A-B4A6-D1EC7B948259}"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25</a:t>
            </a:fld>
            <a:endParaRPr lang="en-GB" sz="1200" dirty="0">
              <a:solidFill>
                <a:srgbClr val="000000"/>
              </a:solidFill>
            </a:endParaRPr>
          </a:p>
        </p:txBody>
      </p:sp>
      <p:sp>
        <p:nvSpPr>
          <p:cNvPr id="65540" name="Text Box 3"/>
          <p:cNvSpPr txBox="1">
            <a:spLocks noChangeArrowheads="1"/>
          </p:cNvSpPr>
          <p:nvPr/>
        </p:nvSpPr>
        <p:spPr bwMode="auto">
          <a:xfrm>
            <a:off x="1320800" y="685800"/>
            <a:ext cx="4213225" cy="3430588"/>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endParaRPr lang="en-US" dirty="0"/>
          </a:p>
        </p:txBody>
      </p:sp>
      <p:sp>
        <p:nvSpPr>
          <p:cNvPr id="65541" name="Text Box 4"/>
          <p:cNvSpPr>
            <a:spLocks noGrp="1" noChangeArrowheads="1"/>
          </p:cNvSpPr>
          <p:nvPr>
            <p:ph type="body"/>
          </p:nvPr>
        </p:nvSpPr>
        <p:spPr>
          <a:xfrm>
            <a:off x="304800" y="4808538"/>
            <a:ext cx="6243638" cy="3182937"/>
          </a:xfrm>
          <a:noFill/>
          <a:ln/>
        </p:spPr>
        <p:txBody>
          <a:bodyPr anchor="ctr">
            <a:spAutoFit/>
          </a:bodyPr>
          <a:lstStyle/>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Arial" charset="0"/>
                <a:cs typeface="Arial" charset="0"/>
              </a:rPr>
              <a:t>This map shows the percent of the population within ¼ mile of a public greenspace in the Portland-Vancouver region by neighborhood or city zone.</a:t>
            </a:r>
            <a:r>
              <a:rPr lang="en-GB" b="1" dirty="0">
                <a:latin typeface="Arial" charset="0"/>
                <a:ea typeface="Arial" charset="0"/>
                <a:cs typeface="Arial" charset="0"/>
              </a:rPr>
              <a:t> </a:t>
            </a:r>
          </a:p>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Arial" charset="0"/>
                <a:cs typeface="Arial" charset="0"/>
              </a:rPr>
              <a:t> </a:t>
            </a:r>
          </a:p>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Neighborhoods with the worst access include areas of North Clackamas, and various neighborhoods in N and NE Portland (CLICK).  </a:t>
            </a:r>
            <a:r>
              <a:rPr lang="en-GB" i="1" dirty="0">
                <a:latin typeface="Arial" charset="0"/>
                <a:ea typeface="Lucida Sans Unicode" charset="0"/>
                <a:cs typeface="Lucida Sans Unicode" charset="0"/>
              </a:rPr>
              <a:t>In the Overland/Southgate area [CLICK] there is only one small pocket park (Mill Park). However, there are efforts to address this disparity – such as Metro’s Nature in the Neighborhood.  Northwest Housing has started preliminary conversations to try and get some capital funds for parks in conjunction with affordable housing.  The area has existing resources with Johnson Creek and the Springwater Corridor.</a:t>
            </a:r>
          </a:p>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Neighborhoods with the best access include Homestead (SW Portland) (CLICK), Falls View (Oregon City) (CLICK), and Skyline Ridge and Forest Park-Linton in NW Portland (CLICK). </a:t>
            </a:r>
          </a:p>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p:txBody>
      </p:sp>
      <p:sp>
        <p:nvSpPr>
          <p:cNvPr id="65542" name="Text Box 5"/>
          <p:cNvSpPr txBox="1">
            <a:spLocks noChangeArrowheads="1"/>
          </p:cNvSpPr>
          <p:nvPr/>
        </p:nvSpPr>
        <p:spPr bwMode="auto">
          <a:xfrm>
            <a:off x="1343025" y="685800"/>
            <a:ext cx="4167188" cy="3427413"/>
          </a:xfrm>
          <a:prstGeom prst="rect">
            <a:avLst/>
          </a:prstGeom>
          <a:solidFill>
            <a:srgbClr val="FFFFFF"/>
          </a:solidFill>
          <a:ln w="9360">
            <a:solidFill>
              <a:srgbClr val="000000"/>
            </a:solidFill>
            <a:miter lim="800000"/>
            <a:headEnd/>
            <a:tailEnd/>
          </a:ln>
        </p:spPr>
        <p:txBody>
          <a:bodyPr wrap="none" lIns="86493" tIns="43247" rIns="86493" bIns="43247" anchor="ctr">
            <a:prstTxWarp prst="textNoShape">
              <a:avLst/>
            </a:prstTxWarp>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p:spPr>
        <p:txBody>
          <a:bodyPr/>
          <a:lstStyle/>
          <a:p>
            <a:fld id="{E1231A39-099A-D443-979E-4660679AB4E2}" type="slidenum">
              <a:rPr lang="en-GB"/>
              <a:pPr/>
              <a:t>26</a:t>
            </a:fld>
            <a:endParaRPr lang="en-GB" dirty="0"/>
          </a:p>
        </p:txBody>
      </p:sp>
      <p:sp>
        <p:nvSpPr>
          <p:cNvPr id="73731" name="Text Box 2"/>
          <p:cNvSpPr txBox="1">
            <a:spLocks noChangeArrowheads="1"/>
          </p:cNvSpPr>
          <p:nvPr/>
        </p:nvSpPr>
        <p:spPr bwMode="auto">
          <a:xfrm>
            <a:off x="3886200" y="8686800"/>
            <a:ext cx="2967038" cy="455613"/>
          </a:xfrm>
          <a:prstGeom prst="rect">
            <a:avLst/>
          </a:prstGeom>
          <a:noFill/>
          <a:ln w="9525">
            <a:noFill/>
            <a:round/>
            <a:headEnd/>
            <a:tailEnd/>
          </a:ln>
        </p:spPr>
        <p:txBody>
          <a:bodyPr lIns="89217" tIns="46311" rIns="89217" bIns="46311" anchor="b">
            <a:prstTxWarp prst="textNoShape">
              <a:avLst/>
            </a:prstTxWarp>
          </a:bodyPr>
          <a:lstStyle/>
          <a:p>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fld id="{0470E24D-0CEA-894E-86E8-EBAC27510818}" type="slidenum">
              <a:rPr lang="en-GB" sz="1200">
                <a:solidFill>
                  <a:srgbClr val="000000"/>
                </a:solidFill>
              </a:rPr>
              <a:pPr algn="r">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t>26</a:t>
            </a:fld>
            <a:endParaRPr lang="en-GB" sz="1200" dirty="0">
              <a:solidFill>
                <a:srgbClr val="000000"/>
              </a:solidFill>
            </a:endParaRPr>
          </a:p>
        </p:txBody>
      </p:sp>
      <p:sp>
        <p:nvSpPr>
          <p:cNvPr id="73732" name="Text Box 3"/>
          <p:cNvSpPr txBox="1">
            <a:spLocks noChangeArrowheads="1"/>
          </p:cNvSpPr>
          <p:nvPr/>
        </p:nvSpPr>
        <p:spPr bwMode="auto">
          <a:xfrm>
            <a:off x="1343025" y="685800"/>
            <a:ext cx="4167188" cy="3427413"/>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dirty="0"/>
          </a:p>
        </p:txBody>
      </p:sp>
      <p:sp>
        <p:nvSpPr>
          <p:cNvPr id="73733" name="Text Box 4"/>
          <p:cNvSpPr>
            <a:spLocks noGrp="1" noChangeArrowheads="1"/>
          </p:cNvSpPr>
          <p:nvPr>
            <p:ph type="body"/>
          </p:nvPr>
        </p:nvSpPr>
        <p:spPr>
          <a:xfrm>
            <a:off x="304800" y="4341813"/>
            <a:ext cx="6248400" cy="2871787"/>
          </a:xfrm>
          <a:noFill/>
          <a:ln/>
        </p:spPr>
        <p:txBody>
          <a:bodyPr>
            <a:spAutoFit/>
          </a:bodyPr>
          <a:lstStyle/>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This map shows walking access to grocery stores. The darkest blue areas in the middle are the best served areas. </a:t>
            </a: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dirty="0">
              <a:latin typeface="Arial" charset="0"/>
              <a:ea typeface="Lucida Sans Unicode" charset="0"/>
              <a:cs typeface="Lucida Sans Unicode" charset="0"/>
            </a:endParaRP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dirty="0">
                <a:latin typeface="Arial" charset="0"/>
                <a:ea typeface="Lucida Sans Unicode" charset="0"/>
                <a:cs typeface="Lucida Sans Unicode" charset="0"/>
              </a:rPr>
              <a:t>On the whole, the map shows that low income communities and communities of </a:t>
            </a:r>
            <a:r>
              <a:rPr lang="en-GB" dirty="0" err="1">
                <a:latin typeface="Arial" charset="0"/>
                <a:ea typeface="Lucida Sans Unicode" charset="0"/>
                <a:cs typeface="Lucida Sans Unicode" charset="0"/>
              </a:rPr>
              <a:t>color</a:t>
            </a:r>
            <a:r>
              <a:rPr lang="en-GB">
                <a:latin typeface="Arial" charset="0"/>
                <a:ea typeface="Lucida Sans Unicode" charset="0"/>
                <a:cs typeface="Lucida Sans Unicode" charset="0"/>
              </a:rPr>
              <a:t> have decent walkable access to grocery stores. </a:t>
            </a: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a:latin typeface="Arial" charset="0"/>
              <a:ea typeface="Lucida Sans Unicode" charset="0"/>
              <a:cs typeface="Lucida Sans Unicode" charset="0"/>
            </a:endParaRP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a:latin typeface="Arial" charset="0"/>
                <a:ea typeface="Lucida Sans Unicode" charset="0"/>
                <a:cs typeface="Lucida Sans Unicode" charset="0"/>
              </a:rPr>
              <a:t>The reds are mainly found in far out rural locations or outlying suburbs where a small number of central stores serve large areas. Many of the outlying suburbs tend be wealthier, so not having grocery stores within walking distance does not significantly impact residents’ access.</a:t>
            </a: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a:latin typeface="Arial" charset="0"/>
              <a:ea typeface="Lucida Sans Unicode" charset="0"/>
              <a:cs typeface="Lucida Sans Unicode" charset="0"/>
            </a:endParaRP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r>
              <a:rPr lang="en-GB">
                <a:latin typeface="Arial" charset="0"/>
                <a:ea typeface="Lucida Sans Unicode" charset="0"/>
                <a:cs typeface="Lucida Sans Unicode" charset="0"/>
              </a:rPr>
              <a:t>But, there are a few red areas with higher than average poverty and diversity that have poor walking access to grocery stores.  These areas are a cause for concern.</a:t>
            </a:r>
          </a:p>
          <a:p>
            <a:pPr>
              <a:lnSpc>
                <a:spcPct val="90000"/>
              </a:lnSpc>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GB">
              <a:latin typeface="Arial" charset="0"/>
              <a:ea typeface="Lucida Sans Unicode" charset="0"/>
              <a:cs typeface="Lucida Sans Unico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569A33B-0BCC-974C-9BA7-95C5A39F71C6}" type="slidenum">
              <a:rPr lang="en-US"/>
              <a:pPr/>
              <a:t>9</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2449767-878D-2A4B-9FB0-B458C76123C6}" type="slidenum">
              <a:rPr lang="en-US"/>
              <a:pPr/>
              <a:t>27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6ECFC7-D759-7049-8DCB-E273C6601011}" type="slidenum">
              <a:rPr lang="en-US"/>
              <a:pPr>
                <a:defRPr/>
              </a:pPr>
              <a:t>34</a:t>
            </a:fld>
            <a:endParaRPr lang="en-US" dirty="0"/>
          </a:p>
        </p:txBody>
      </p:sp>
      <p:sp>
        <p:nvSpPr>
          <p:cNvPr id="41987" name="Rectangle 2"/>
          <p:cNvSpPr>
            <a:spLocks noGrp="1" noRot="1" noChangeAspect="1" noChangeArrowheads="1" noTextEdit="1"/>
          </p:cNvSpPr>
          <p:nvPr>
            <p:ph type="sldImg"/>
          </p:nvPr>
        </p:nvSpPr>
        <p:spPr>
          <a:xfrm>
            <a:off x="1143000" y="687388"/>
            <a:ext cx="4573588" cy="3429000"/>
          </a:xfrm>
          <a:ln/>
        </p:spPr>
      </p:sp>
      <p:sp>
        <p:nvSpPr>
          <p:cNvPr id="41988" name="Rectangle 3"/>
          <p:cNvSpPr>
            <a:spLocks noGrp="1" noChangeArrowheads="1"/>
          </p:cNvSpPr>
          <p:nvPr>
            <p:ph type="body" idx="1"/>
          </p:nvPr>
        </p:nvSpPr>
        <p:spPr>
          <a:xfrm>
            <a:off x="914400" y="4343400"/>
            <a:ext cx="5029200" cy="4113213"/>
          </a:xfrm>
          <a:noFill/>
          <a:ln/>
        </p:spPr>
        <p:txBody>
          <a:bodyPr/>
          <a:lstStyle/>
          <a:p>
            <a:r>
              <a:rPr lang="en-US" dirty="0">
                <a:latin typeface="Arial" charset="0"/>
                <a:ea typeface="ＭＳ Ｐゴシック" charset="-128"/>
                <a:cs typeface="ＭＳ Ｐゴシック" charset="-128"/>
              </a:rPr>
              <a:t>(3 of 3) Hiss was impressed enough with the work we were doing that he solicited House and Journal to contract with him to come back to Portland to write a follow up article for that national publication.  The result, The Wild Side of Portland, explained in much greater detail and to a national audience.  Featured in the piece were Poracsky, Sharp and Lev’s fieldwork and the evolving relationship between Houck and Walker, fusing the objectives of regional trail and wildlife habitat advocates.  This article was also the first time the regional greenspaces map was published in popular journal.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6A3B0B-1691-1446-9AC0-78752B3F3348}" type="slidenum">
              <a:rPr lang="en-US"/>
              <a:pPr>
                <a:defRPr/>
              </a:pPr>
              <a:t>36</a:t>
            </a:fld>
            <a:endParaRPr lang="en-US" dirty="0"/>
          </a:p>
        </p:txBody>
      </p:sp>
      <p:sp>
        <p:nvSpPr>
          <p:cNvPr id="126979" name="Rectangle 2"/>
          <p:cNvSpPr>
            <a:spLocks noGrp="1" noRot="1" noChangeAspect="1" noChangeArrowheads="1" noTextEdit="1"/>
          </p:cNvSpPr>
          <p:nvPr>
            <p:ph type="sldImg"/>
          </p:nvPr>
        </p:nvSpPr>
        <p:spPr>
          <a:xfrm>
            <a:off x="2387600" y="304800"/>
            <a:ext cx="2236788" cy="1676400"/>
          </a:xfrm>
          <a:ln/>
        </p:spPr>
      </p:sp>
      <p:sp>
        <p:nvSpPr>
          <p:cNvPr id="126980" name="Rectangle 3"/>
          <p:cNvSpPr>
            <a:spLocks noGrp="1" noChangeArrowheads="1"/>
          </p:cNvSpPr>
          <p:nvPr>
            <p:ph type="body" idx="1"/>
          </p:nvPr>
        </p:nvSpPr>
        <p:spPr>
          <a:xfrm>
            <a:off x="914400" y="4343400"/>
            <a:ext cx="5029200" cy="4114800"/>
          </a:xfrm>
          <a:noFill/>
          <a:ln/>
        </p:spPr>
        <p:txBody>
          <a:bodyPr/>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D24C3D1-2FB6-B34D-82DC-9F739121D66B}" type="slidenum">
              <a:rPr lang="en-US"/>
              <a:pPr/>
              <a:t>41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5A83752-B9D9-BE4A-B9B8-152548572842}" type="slidenum">
              <a:rPr lang="en-US"/>
              <a:pPr/>
              <a:t>42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63DDE28-DBE6-C049-BCCE-B7634C311652}" type="slidenum">
              <a:rPr lang="en-US"/>
              <a:pPr/>
              <a:t>43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a:t>These are the transition slides – from stating the health issues and problems, moving towards the solution ACE is getting at. You must click three more times for the three ovals to be highlighled.</a:t>
            </a:r>
          </a:p>
          <a:p>
            <a:r>
              <a:rPr lang="en-US"/>
              <a:t>It’s very important that these points are made:</a:t>
            </a:r>
          </a:p>
          <a:p>
            <a:r>
              <a:rPr lang="en-US"/>
              <a:t>Many critics claim that it’s up to individuals to take responsibility and modify their behaviors. Or that since it’s a health issue, it’s up to health care providers to encourage patients to be more active. But more walking and biking won’t occur in communities where the conditions don’t encourage these activities. So we do have a role to play in fostering the right conditions.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AE8EDFD-36AB-614B-8066-6418274022C1}" type="slidenum">
              <a:rPr lang="en-US"/>
              <a:pPr/>
              <a:t>44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a:t>Now we get to the land-use and transportation link. We need to create community conditions so that walking and biking can occur routinely. So both street designs and development patterns matter.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166916" name="Slide Number Placeholder 3"/>
          <p:cNvSpPr>
            <a:spLocks noGrp="1"/>
          </p:cNvSpPr>
          <p:nvPr>
            <p:ph type="sldNum" sz="quarter" idx="5"/>
          </p:nvPr>
        </p:nvSpPr>
        <p:spPr>
          <a:noFill/>
        </p:spPr>
        <p:txBody>
          <a:bodyPr/>
          <a:lstStyle/>
          <a:p>
            <a:fld id="{928EB950-1AED-6C43-8028-2FD8FA22C933}" type="slidenum">
              <a:rPr lang="en-US" altLang="ja-JP"/>
              <a:pPr/>
              <a:t>45</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72413E5-5B9C-0942-8362-6318282D53B5}" type="slidenum">
              <a:rPr lang="en-US"/>
              <a:pPr/>
              <a:t>46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1427" tIns="45713" rIns="91427" bIns="45713"/>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4AC3DEF-EBB4-7B45-8544-8052281CE02F}" type="slidenum">
              <a:rPr lang="en-US" altLang="ja-JP">
                <a:cs typeface="ＭＳ Ｐゴシック" charset="-128"/>
              </a:rPr>
              <a:pPr/>
              <a:t>49</a:t>
            </a:fld>
            <a:endParaRPr lang="en-US" altLang="ja-JP">
              <a:cs typeface="ＭＳ Ｐゴシック" charset="-128"/>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E7CCAF3-953D-9F41-BDBE-C65631C56281}" type="slidenum">
              <a:rPr lang="en-US"/>
              <a:pPr/>
              <a:t>10</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2106A1-9AA1-8D4E-8FE7-05D37B408E56}" type="slidenum">
              <a:rPr lang="en-US"/>
              <a:pPr>
                <a:defRPr/>
              </a:pPr>
              <a:t>53</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177A561D-3803-2F4B-A134-B65011EA831A}" type="slidenum">
              <a:rPr lang="en-US" altLang="ja-JP"/>
              <a:pPr>
                <a:defRPr/>
              </a:pPr>
              <a:t>59</a:t>
            </a:fld>
            <a:endParaRPr lang="en-US" altLang="ja-JP"/>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A67B4306-9080-E14C-B8A8-3D361E03B7A7}" type="slidenum">
              <a:rPr lang="en-US" altLang="ja-JP"/>
              <a:pPr/>
              <a:t>60</a:t>
            </a:fld>
            <a:endParaRPr lang="en-US" altLang="ja-JP"/>
          </a:p>
        </p:txBody>
      </p:sp>
      <p:sp>
        <p:nvSpPr>
          <p:cNvPr id="244739" name="Rectangle 2"/>
          <p:cNvSpPr>
            <a:spLocks noGrp="1" noRot="1" noChangeAspect="1" noChangeArrowheads="1" noTextEdit="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35BAA85-37B1-FA4A-A659-B92860B1D2B3}" type="slidenum">
              <a:rPr lang="en-US">
                <a:latin typeface="Arial" pitchFamily="-106" charset="0"/>
              </a:rPr>
              <a:pPr/>
              <a:t>67</a:t>
            </a:fld>
            <a:endParaRPr lang="en-US">
              <a:latin typeface="Arial" pitchFamily="-106"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Arial" pitchFamily="-106" charset="0"/>
              <a:ea typeface="ＭＳ Ｐゴシック" pitchFamily="-106" charset="-128"/>
              <a:cs typeface="ＭＳ Ｐゴシック" pitchFamily="-106"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249B4CD-F4DA-E341-958B-D677F2BB5C3E}" type="slidenum">
              <a:rPr lang="en-US"/>
              <a:pPr/>
              <a:t>70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39DA436-5432-AC4D-B894-AED9950BB6FC}" type="slidenum">
              <a:rPr lang="en-US"/>
              <a:pPr/>
              <a:t>74</a:t>
            </a:fld>
            <a:endParaRPr lang="en-US"/>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BEACECA-9229-1444-B8B3-CD1BBFE97CE3}" type="slidenum">
              <a:rPr lang="en-US"/>
              <a:pPr/>
              <a:t>76</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96BCA43-B286-2349-BB46-1BD72C2891ED}" type="slidenum">
              <a:rPr lang="en-US"/>
              <a:pPr/>
              <a:t>77</a:t>
            </a:fld>
            <a:endParaRPr lang="en-US"/>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900AD9F-CA0C-C34D-83CE-3D8D58382427}" type="slidenum">
              <a:rPr lang="en-US"/>
              <a:pPr/>
              <a:t>78</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CB3FB35-39E6-3848-AB99-5D312F2D6C57}" type="slidenum">
              <a:rPr lang="en-US"/>
              <a:pPr/>
              <a:t>79</a:t>
            </a:fld>
            <a:endParaRPr lang="en-US"/>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C4F7757-2D6B-0E47-8996-F563F543010C}" type="slidenum">
              <a:rPr lang="en-US"/>
              <a:pPr/>
              <a:t>11</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F5C483D-E6AB-9F45-84D0-9300E3E7436C}" type="slidenum">
              <a:rPr lang="en-US"/>
              <a:pPr/>
              <a:t>81</a:t>
            </a:fld>
            <a:endParaRPr lang="en-US"/>
          </a:p>
        </p:txBody>
      </p:sp>
      <p:sp>
        <p:nvSpPr>
          <p:cNvPr id="62467" name="Rectangle 2"/>
          <p:cNvSpPr>
            <a:spLocks noGrp="1" noRot="1" noChangeAspect="1" noChangeArrowheads="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3F151D5-968B-5D4B-BBA9-5AE6BAD5666B}" type="slidenum">
              <a:rPr lang="en-US"/>
              <a:pPr/>
              <a:t>12</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B08A870-E600-504C-B973-BDF6D31365A8}" type="slidenum">
              <a:rPr lang="en-US"/>
              <a:pPr/>
              <a:t>13</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FF3293C-5F05-1C44-B35F-C8E90BA85DA3}" type="slidenum">
              <a:rPr lang="en-US"/>
              <a:pPr/>
              <a:t>14</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804114A-F129-FB41-AAD4-0AB10799C313}" type="slidenum">
              <a:rPr lang="en-US"/>
              <a:pPr/>
              <a:t>15</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C0FA75A-7B47-A74F-9D12-B3EFC24166A7}" type="slidenum">
              <a:rPr lang="en-US"/>
              <a:pPr/>
              <a:t>16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374786" name="Group 2"/>
          <p:cNvGrpSpPr>
            <a:grpSpLocks/>
          </p:cNvGrpSpPr>
          <p:nvPr/>
        </p:nvGrpSpPr>
        <p:grpSpPr bwMode="auto">
          <a:xfrm>
            <a:off x="3175" y="4267200"/>
            <a:ext cx="9140825" cy="2590800"/>
            <a:chOff x="2" y="2688"/>
            <a:chExt cx="5758" cy="1632"/>
          </a:xfrm>
        </p:grpSpPr>
        <p:sp>
          <p:nvSpPr>
            <p:cNvPr id="37478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374788" name="Group 4"/>
            <p:cNvGrpSpPr>
              <a:grpSpLocks/>
            </p:cNvGrpSpPr>
            <p:nvPr/>
          </p:nvGrpSpPr>
          <p:grpSpPr bwMode="auto">
            <a:xfrm>
              <a:off x="1776" y="3024"/>
              <a:ext cx="3929" cy="1290"/>
              <a:chOff x="1776" y="3024"/>
              <a:chExt cx="3929" cy="1290"/>
            </a:xfrm>
          </p:grpSpPr>
          <p:grpSp>
            <p:nvGrpSpPr>
              <p:cNvPr id="374789" name="Group 5"/>
              <p:cNvGrpSpPr>
                <a:grpSpLocks/>
              </p:cNvGrpSpPr>
              <p:nvPr/>
            </p:nvGrpSpPr>
            <p:grpSpPr bwMode="auto">
              <a:xfrm>
                <a:off x="2268" y="3934"/>
                <a:ext cx="638" cy="377"/>
                <a:chOff x="2268" y="3934"/>
                <a:chExt cx="638" cy="377"/>
              </a:xfrm>
            </p:grpSpPr>
            <p:sp>
              <p:nvSpPr>
                <p:cNvPr id="374790"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374791"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374792"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374793"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794"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795"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796"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374797"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37479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37479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80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480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80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480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0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37480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480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37480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37480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37480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1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37481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37481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37481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37481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37481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481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481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481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37481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2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2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2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482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482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482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482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37482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37482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2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3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483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483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483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483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3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483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483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374838" name="Group 54"/>
              <p:cNvGrpSpPr>
                <a:grpSpLocks/>
              </p:cNvGrpSpPr>
              <p:nvPr/>
            </p:nvGrpSpPr>
            <p:grpSpPr bwMode="auto">
              <a:xfrm>
                <a:off x="4546" y="3608"/>
                <a:ext cx="518" cy="319"/>
                <a:chOff x="4546" y="3608"/>
                <a:chExt cx="518" cy="319"/>
              </a:xfrm>
            </p:grpSpPr>
            <p:sp>
              <p:nvSpPr>
                <p:cNvPr id="374839"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374840"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841"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4842"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843"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4844"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374845" name="Group 61"/>
              <p:cNvGrpSpPr>
                <a:grpSpLocks/>
              </p:cNvGrpSpPr>
              <p:nvPr/>
            </p:nvGrpSpPr>
            <p:grpSpPr bwMode="auto">
              <a:xfrm>
                <a:off x="5381" y="3085"/>
                <a:ext cx="227" cy="132"/>
                <a:chOff x="5381" y="3085"/>
                <a:chExt cx="227" cy="132"/>
              </a:xfrm>
            </p:grpSpPr>
            <p:sp>
              <p:nvSpPr>
                <p:cNvPr id="37484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847"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37484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4849"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ltLang="ja-JP"/>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ltLang="ja-JP"/>
              <a:t>Click to edit Master subtitle style</a:t>
            </a:r>
          </a:p>
        </p:txBody>
      </p:sp>
      <p:sp>
        <p:nvSpPr>
          <p:cNvPr id="374852" name="Rectangle 68"/>
          <p:cNvSpPr>
            <a:spLocks noGrp="1" noChangeArrowheads="1"/>
          </p:cNvSpPr>
          <p:nvPr>
            <p:ph type="dt" sz="quarter" idx="2"/>
          </p:nvPr>
        </p:nvSpPr>
        <p:spPr/>
        <p:txBody>
          <a:bodyPr/>
          <a:lstStyle>
            <a:lvl1pPr>
              <a:defRPr/>
            </a:lvl1pPr>
          </a:lstStyle>
          <a:p>
            <a:endParaRPr lang="en-US" altLang="ja-JP" dirty="0"/>
          </a:p>
        </p:txBody>
      </p:sp>
      <p:sp>
        <p:nvSpPr>
          <p:cNvPr id="374853" name="Rectangle 69"/>
          <p:cNvSpPr>
            <a:spLocks noGrp="1" noChangeArrowheads="1"/>
          </p:cNvSpPr>
          <p:nvPr>
            <p:ph type="ftr" sz="quarter" idx="3"/>
          </p:nvPr>
        </p:nvSpPr>
        <p:spPr/>
        <p:txBody>
          <a:bodyPr/>
          <a:lstStyle>
            <a:lvl1pPr>
              <a:defRPr/>
            </a:lvl1pPr>
          </a:lstStyle>
          <a:p>
            <a:endParaRPr lang="en-US" altLang="ja-JP" dirty="0"/>
          </a:p>
        </p:txBody>
      </p:sp>
      <p:sp>
        <p:nvSpPr>
          <p:cNvPr id="374854" name="Rectangle 70"/>
          <p:cNvSpPr>
            <a:spLocks noGrp="1" noChangeArrowheads="1"/>
          </p:cNvSpPr>
          <p:nvPr>
            <p:ph type="sldNum" sz="quarter" idx="4"/>
          </p:nvPr>
        </p:nvSpPr>
        <p:spPr/>
        <p:txBody>
          <a:bodyPr/>
          <a:lstStyle>
            <a:lvl1pPr>
              <a:defRPr/>
            </a:lvl1pPr>
          </a:lstStyle>
          <a:p>
            <a:fld id="{0FDD5DDB-7C3C-A644-922B-61E6DE3A753E}"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smtClean="0"/>
            </a:lvl1pPr>
          </a:lstStyle>
          <a:p>
            <a:fld id="{F33D2E75-36EC-D844-9A4F-7EECE5B57A4D}" type="slidenum">
              <a:rPr lang="en-US" altLang="ja-JP"/>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smtClean="0"/>
            </a:lvl1pPr>
          </a:lstStyle>
          <a:p>
            <a:fld id="{3F9B9AF8-A1C2-0E4C-8265-A219BDC591DB}" type="slidenum">
              <a:rPr lang="en-US" altLang="ja-JP"/>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fld id="{99BA0BBD-C5F6-8F4D-B159-FC64DAE478E5}" type="slidenum">
              <a:rPr lang="en-US" altLang="ja-JP"/>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fld id="{C103A0B8-1AFE-AA42-8A32-8DC4C87A3147}" type="slidenum">
              <a:rPr lang="en-US" altLang="ja-JP"/>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fld id="{9018AA82-66F3-D04C-B640-076755CC4EC2}" type="slidenum">
              <a:rPr lang="en-US" altLang="ja-JP"/>
              <a:pPr/>
              <a:t>‹#›</a:t>
            </a:fld>
            <a:endParaRPr lang="en-US" altLang="ja-JP"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fld id="{FC95E057-3153-D047-8D6D-E246AD1FEEE0}" type="slidenum">
              <a:rPr lang="en-US" altLang="ja-JP"/>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fld id="{C3A7E3AD-24EA-FE42-A930-788CC76DC7F8}" type="slidenum">
              <a:rPr lang="en-US" altLang="ja-JP"/>
              <a:pPr/>
              <a:t>‹#›</a:t>
            </a:fld>
            <a:endParaRPr lang="en-US" altLang="ja-JP"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8" name="Slide Number Placeholder 7"/>
          <p:cNvSpPr>
            <a:spLocks noGrp="1"/>
          </p:cNvSpPr>
          <p:nvPr>
            <p:ph type="sldNum" sz="quarter" idx="12"/>
          </p:nvPr>
        </p:nvSpPr>
        <p:spPr>
          <a:xfrm>
            <a:off x="6553200" y="6248400"/>
            <a:ext cx="2133600" cy="457200"/>
          </a:xfrm>
        </p:spPr>
        <p:txBody>
          <a:bodyPr/>
          <a:lstStyle>
            <a:lvl1pPr>
              <a:defRPr smtClean="0"/>
            </a:lvl1pPr>
          </a:lstStyle>
          <a:p>
            <a:fld id="{B3761012-BBD5-CE46-B758-1350E01F962D}" type="slidenum">
              <a:rPr lang="en-US" altLang="ja-JP"/>
              <a:pPr/>
              <a:t>‹#›</a:t>
            </a:fld>
            <a:endParaRPr lang="en-US" altLang="ja-JP"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8" name="Slide Number Placeholder 7"/>
          <p:cNvSpPr>
            <a:spLocks noGrp="1"/>
          </p:cNvSpPr>
          <p:nvPr>
            <p:ph type="sldNum" sz="quarter" idx="12"/>
          </p:nvPr>
        </p:nvSpPr>
        <p:spPr>
          <a:xfrm>
            <a:off x="6553200" y="6248400"/>
            <a:ext cx="2133600" cy="457200"/>
          </a:xfrm>
        </p:spPr>
        <p:txBody>
          <a:bodyPr/>
          <a:lstStyle>
            <a:lvl1pPr>
              <a:defRPr smtClean="0"/>
            </a:lvl1pPr>
          </a:lstStyle>
          <a:p>
            <a:fld id="{0A00BA48-9BA6-C544-A9BA-1245D6AB1B32}" type="slidenum">
              <a:rPr lang="en-US" altLang="ja-JP"/>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smtClean="0"/>
            </a:lvl1pPr>
          </a:lstStyle>
          <a:p>
            <a:fld id="{F7626F1A-846C-3E4B-99C9-5537441F0784}" type="slidenum">
              <a:rPr lang="en-US" altLang="ja-JP"/>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smtClean="0"/>
            </a:lvl1pPr>
          </a:lstStyle>
          <a:p>
            <a:fld id="{3EA41F21-9451-044A-BA69-8BBC67215855}" type="slidenum">
              <a:rPr lang="en-US" altLang="ja-JP"/>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smtClean="0"/>
            </a:lvl1pPr>
          </a:lstStyle>
          <a:p>
            <a:fld id="{F0366EBC-3A75-084F-8E5C-469E422299FD}" type="slidenum">
              <a:rPr lang="en-US" altLang="ja-JP"/>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ja-JP" dirty="0"/>
          </a:p>
        </p:txBody>
      </p:sp>
      <p:sp>
        <p:nvSpPr>
          <p:cNvPr id="8" name="Footer Placeholder 7"/>
          <p:cNvSpPr>
            <a:spLocks noGrp="1"/>
          </p:cNvSpPr>
          <p:nvPr>
            <p:ph type="ftr" sz="quarter" idx="11"/>
          </p:nvPr>
        </p:nvSpPr>
        <p:spPr/>
        <p:txBody>
          <a:bodyPr/>
          <a:lstStyle>
            <a:lvl1pPr>
              <a:defRPr/>
            </a:lvl1pPr>
          </a:lstStyle>
          <a:p>
            <a:endParaRPr lang="en-US" altLang="ja-JP" dirty="0"/>
          </a:p>
        </p:txBody>
      </p:sp>
      <p:sp>
        <p:nvSpPr>
          <p:cNvPr id="9" name="Slide Number Placeholder 8"/>
          <p:cNvSpPr>
            <a:spLocks noGrp="1"/>
          </p:cNvSpPr>
          <p:nvPr>
            <p:ph type="sldNum" sz="quarter" idx="12"/>
          </p:nvPr>
        </p:nvSpPr>
        <p:spPr/>
        <p:txBody>
          <a:bodyPr/>
          <a:lstStyle>
            <a:lvl1pPr>
              <a:defRPr smtClean="0"/>
            </a:lvl1pPr>
          </a:lstStyle>
          <a:p>
            <a:fld id="{AA1E29BC-9DF3-4A44-BA28-62975A88E846}" type="slidenum">
              <a:rPr lang="en-US" altLang="ja-JP"/>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ja-JP" dirty="0"/>
          </a:p>
        </p:txBody>
      </p:sp>
      <p:sp>
        <p:nvSpPr>
          <p:cNvPr id="4" name="Footer Placeholder 3"/>
          <p:cNvSpPr>
            <a:spLocks noGrp="1"/>
          </p:cNvSpPr>
          <p:nvPr>
            <p:ph type="ftr" sz="quarter" idx="11"/>
          </p:nvPr>
        </p:nvSpPr>
        <p:spPr/>
        <p:txBody>
          <a:bodyPr/>
          <a:lstStyle>
            <a:lvl1pPr>
              <a:defRPr/>
            </a:lvl1pPr>
          </a:lstStyle>
          <a:p>
            <a:endParaRPr lang="en-US" altLang="ja-JP" dirty="0"/>
          </a:p>
        </p:txBody>
      </p:sp>
      <p:sp>
        <p:nvSpPr>
          <p:cNvPr id="5" name="Slide Number Placeholder 4"/>
          <p:cNvSpPr>
            <a:spLocks noGrp="1"/>
          </p:cNvSpPr>
          <p:nvPr>
            <p:ph type="sldNum" sz="quarter" idx="12"/>
          </p:nvPr>
        </p:nvSpPr>
        <p:spPr/>
        <p:txBody>
          <a:bodyPr/>
          <a:lstStyle>
            <a:lvl1pPr>
              <a:defRPr smtClean="0"/>
            </a:lvl1pPr>
          </a:lstStyle>
          <a:p>
            <a:fld id="{3CDF039B-B96A-6C40-874A-A41DD3CF0F5B}" type="slidenum">
              <a:rPr lang="en-US" altLang="ja-JP"/>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dirty="0"/>
          </a:p>
        </p:txBody>
      </p:sp>
      <p:sp>
        <p:nvSpPr>
          <p:cNvPr id="3" name="Footer Placeholder 2"/>
          <p:cNvSpPr>
            <a:spLocks noGrp="1"/>
          </p:cNvSpPr>
          <p:nvPr>
            <p:ph type="ftr" sz="quarter" idx="11"/>
          </p:nvPr>
        </p:nvSpPr>
        <p:spPr/>
        <p:txBody>
          <a:bodyPr/>
          <a:lstStyle>
            <a:lvl1pPr>
              <a:defRPr/>
            </a:lvl1pPr>
          </a:lstStyle>
          <a:p>
            <a:endParaRPr lang="en-US" altLang="ja-JP" dirty="0"/>
          </a:p>
        </p:txBody>
      </p:sp>
      <p:sp>
        <p:nvSpPr>
          <p:cNvPr id="4" name="Slide Number Placeholder 3"/>
          <p:cNvSpPr>
            <a:spLocks noGrp="1"/>
          </p:cNvSpPr>
          <p:nvPr>
            <p:ph type="sldNum" sz="quarter" idx="12"/>
          </p:nvPr>
        </p:nvSpPr>
        <p:spPr/>
        <p:txBody>
          <a:bodyPr/>
          <a:lstStyle>
            <a:lvl1pPr>
              <a:defRPr smtClean="0"/>
            </a:lvl1pPr>
          </a:lstStyle>
          <a:p>
            <a:fld id="{2ABDB781-96A9-9245-9DE6-DCFBB82445D1}" type="slidenum">
              <a:rPr lang="en-US" altLang="ja-JP"/>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smtClean="0"/>
            </a:lvl1pPr>
          </a:lstStyle>
          <a:p>
            <a:fld id="{6FB2DEC3-C947-464E-B60D-BA47B2AFC4A4}" type="slidenum">
              <a:rPr lang="en-US" altLang="ja-JP"/>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smtClean="0"/>
            </a:lvl1pPr>
          </a:lstStyle>
          <a:p>
            <a:fld id="{0BFAD2AF-DD02-A84C-8560-CB12DDEAE411}" type="slidenum">
              <a:rPr lang="en-US" altLang="ja-JP"/>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373762" name="Group 2"/>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373764" name="Group 4"/>
            <p:cNvGrpSpPr>
              <a:grpSpLocks/>
            </p:cNvGrpSpPr>
            <p:nvPr/>
          </p:nvGrpSpPr>
          <p:grpSpPr bwMode="auto">
            <a:xfrm>
              <a:off x="1776" y="3024"/>
              <a:ext cx="3929" cy="1290"/>
              <a:chOff x="1776" y="3024"/>
              <a:chExt cx="3929" cy="1290"/>
            </a:xfrm>
          </p:grpSpPr>
          <p:grpSp>
            <p:nvGrpSpPr>
              <p:cNvPr id="373765" name="Group 5"/>
              <p:cNvGrpSpPr>
                <a:grpSpLocks/>
              </p:cNvGrpSpPr>
              <p:nvPr userDrawn="1"/>
            </p:nvGrpSpPr>
            <p:grpSpPr bwMode="auto">
              <a:xfrm>
                <a:off x="2268" y="3934"/>
                <a:ext cx="638" cy="377"/>
                <a:chOff x="2268" y="3934"/>
                <a:chExt cx="638" cy="377"/>
              </a:xfrm>
            </p:grpSpPr>
            <p:sp>
              <p:nvSpPr>
                <p:cNvPr id="373766"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373767"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373768"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373769"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770"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771"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772"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373773"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373774" name="Oval 14"/>
              <p:cNvSpPr>
                <a:spLocks noChangeArrowheads="1"/>
              </p:cNvSpPr>
              <p:nvPr userDrawn="1"/>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373775" name="Oval 15"/>
              <p:cNvSpPr>
                <a:spLocks noChangeArrowheads="1"/>
              </p:cNvSpPr>
              <p:nvPr userDrawn="1"/>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776" name="Oval 16"/>
              <p:cNvSpPr>
                <a:spLocks noChangeArrowheads="1"/>
              </p:cNvSpPr>
              <p:nvPr userDrawn="1"/>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3777" name="Oval 17"/>
              <p:cNvSpPr>
                <a:spLocks noChangeArrowheads="1"/>
              </p:cNvSpPr>
              <p:nvPr userDrawn="1"/>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778" name="Oval 18"/>
              <p:cNvSpPr>
                <a:spLocks noChangeArrowheads="1"/>
              </p:cNvSpPr>
              <p:nvPr userDrawn="1"/>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3779" name="Freeform 19"/>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780" name="Freeform 20"/>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373781" name="Freeform 21"/>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3782" name="Freeform 22"/>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373783" name="Freeform 23"/>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373784" name="Freeform 24"/>
              <p:cNvSpPr>
                <a:spLocks/>
              </p:cNvSpPr>
              <p:nvPr userDrawn="1"/>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373785"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786"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373787"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373788"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373789"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373790"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373791"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3792"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3793"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373794"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373795" name="Freeform 35"/>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796" name="Freeform 36"/>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797" name="Freeform 37"/>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798" name="Freeform 38"/>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3799" name="Freeform 39"/>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3800" name="Freeform 40"/>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3801" name="Freeform 41"/>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373802" name="Freeform 42"/>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373803" name="Freeform 43"/>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373804" name="Freeform 44"/>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805" name="Freeform 45"/>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806" name="Freeform 46"/>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3807" name="Freeform 47"/>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3808" name="Freeform 48"/>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3809" name="Freeform 49"/>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3810" name="Freeform 50"/>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811" name="Freeform 51"/>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373812" name="Freeform 52"/>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373813" name="Oval 53"/>
              <p:cNvSpPr>
                <a:spLocks noChangeArrowheads="1"/>
              </p:cNvSpPr>
              <p:nvPr userDrawn="1"/>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373814" name="Group 54"/>
              <p:cNvGrpSpPr>
                <a:grpSpLocks/>
              </p:cNvGrpSpPr>
              <p:nvPr userDrawn="1"/>
            </p:nvGrpSpPr>
            <p:grpSpPr bwMode="auto">
              <a:xfrm>
                <a:off x="4546" y="3608"/>
                <a:ext cx="518" cy="319"/>
                <a:chOff x="4546" y="3608"/>
                <a:chExt cx="518" cy="319"/>
              </a:xfrm>
            </p:grpSpPr>
            <p:sp>
              <p:nvSpPr>
                <p:cNvPr id="373815"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373816"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817"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3818"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819"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373820"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373821" name="Group 61"/>
              <p:cNvGrpSpPr>
                <a:grpSpLocks/>
              </p:cNvGrpSpPr>
              <p:nvPr userDrawn="1"/>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3738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ja-JP"/>
              <a:t>Click to edit Master title style</a:t>
            </a:r>
          </a:p>
        </p:txBody>
      </p:sp>
      <p:sp>
        <p:nvSpPr>
          <p:cNvPr id="3738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ea typeface="ＭＳ Ｐゴシック" charset="-128"/>
                <a:cs typeface="ＭＳ Ｐゴシック" charset="-128"/>
              </a:defRPr>
            </a:lvl1pPr>
          </a:lstStyle>
          <a:p>
            <a:endParaRPr lang="en-US" altLang="ja-JP" dirty="0"/>
          </a:p>
        </p:txBody>
      </p:sp>
      <p:sp>
        <p:nvSpPr>
          <p:cNvPr id="3738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ea typeface="ＭＳ Ｐゴシック" charset="-128"/>
                <a:cs typeface="ＭＳ Ｐゴシック" charset="-128"/>
              </a:defRPr>
            </a:lvl1pPr>
          </a:lstStyle>
          <a:p>
            <a:endParaRPr lang="en-US" altLang="ja-JP" dirty="0"/>
          </a:p>
        </p:txBody>
      </p:sp>
      <p:sp>
        <p:nvSpPr>
          <p:cNvPr id="3738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ea typeface="ＭＳ Ｐゴシック" charset="-128"/>
                <a:cs typeface="ＭＳ Ｐゴシック" charset="-128"/>
              </a:defRPr>
            </a:lvl1pPr>
          </a:lstStyle>
          <a:p>
            <a:fld id="{D84CA820-7DF0-664E-8CAE-9F7886D03685}" type="slidenum">
              <a:rPr lang="en-US" altLang="ja-JP"/>
              <a:pPr/>
              <a:t>‹#›</a:t>
            </a:fld>
            <a:endParaRPr lang="en-US" altLang="ja-JP" dirty="0"/>
          </a:p>
        </p:txBody>
      </p:sp>
      <p:sp>
        <p:nvSpPr>
          <p:cNvPr id="3738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fontAlgn="base">
        <a:spcBef>
          <a:spcPct val="20000"/>
        </a:spcBef>
        <a:spcAft>
          <a:spcPct val="0"/>
        </a:spcAft>
        <a:buClr>
          <a:schemeClr val="folHlink"/>
        </a:buClr>
        <a:buSzPct val="5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graphsHealthyclass%5CtransType.in.Countries.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df"/><Relationship Id="rId3" Type="http://schemas.openxmlformats.org/officeDocument/2006/relationships/image" Target="../media/image4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762000" y="914401"/>
            <a:ext cx="7772400" cy="1828800"/>
          </a:xfrm>
        </p:spPr>
        <p:txBody>
          <a:bodyPr/>
          <a:lstStyle/>
          <a:p>
            <a:r>
              <a:rPr lang="en-US" sz="2800" dirty="0" smtClean="0"/>
              <a:t>Understanding Communities</a:t>
            </a:r>
            <a:br>
              <a:rPr lang="en-US" sz="2800" dirty="0" smtClean="0"/>
            </a:br>
            <a:r>
              <a:rPr lang="en-US" sz="2800" dirty="0" smtClean="0"/>
              <a:t>Review</a:t>
            </a:r>
            <a:br>
              <a:rPr lang="en-US" sz="2800" dirty="0" smtClean="0"/>
            </a:br>
            <a:r>
              <a:rPr lang="en-US" sz="2800" dirty="0" smtClean="0"/>
              <a:t>Fall, 2012</a:t>
            </a:r>
            <a:endParaRPr lang="en-US" sz="2800" dirty="0">
              <a:ea typeface="ＭＳ Ｐゴシック" charset="-128"/>
              <a:cs typeface="ＭＳ Ｐゴシック" charset="-128"/>
            </a:endParaRPr>
          </a:p>
        </p:txBody>
      </p:sp>
      <p:sp>
        <p:nvSpPr>
          <p:cNvPr id="951299" name="Rectangle 3"/>
          <p:cNvSpPr>
            <a:spLocks noGrp="1" noChangeArrowheads="1"/>
          </p:cNvSpPr>
          <p:nvPr>
            <p:ph type="subTitle" idx="1"/>
          </p:nvPr>
        </p:nvSpPr>
        <p:spPr>
          <a:xfrm>
            <a:off x="1371600" y="4876800"/>
            <a:ext cx="6400800" cy="1219200"/>
          </a:xfrm>
        </p:spPr>
        <p:txBody>
          <a:bodyPr/>
          <a:lstStyle/>
          <a:p>
            <a:r>
              <a:rPr lang="en-US" sz="2400" dirty="0"/>
              <a:t>Steve Johnson, Ph.D</a:t>
            </a:r>
          </a:p>
          <a:p>
            <a:r>
              <a:rPr lang="en-US" sz="2400" dirty="0"/>
              <a:t>Portland State University</a:t>
            </a:r>
          </a:p>
          <a:p>
            <a:r>
              <a:rPr lang="en-US" sz="2400" dirty="0"/>
              <a:t>Portland, Oregon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Place Matters</a:t>
            </a:r>
          </a:p>
        </p:txBody>
      </p:sp>
      <p:sp>
        <p:nvSpPr>
          <p:cNvPr id="30723" name="Rectangle 3"/>
          <p:cNvSpPr>
            <a:spLocks noGrp="1" noChangeArrowheads="1"/>
          </p:cNvSpPr>
          <p:nvPr>
            <p:ph type="body" idx="1"/>
          </p:nvPr>
        </p:nvSpPr>
        <p:spPr/>
        <p:txBody>
          <a:bodyPr/>
          <a:lstStyle/>
          <a:p>
            <a:pPr eaLnBrk="1" hangingPunct="1"/>
            <a:r>
              <a:rPr lang="en-US" sz="2800" dirty="0"/>
              <a:t>We are urbanizing. In 25 years 2/3 of us will live in cities (worldwide)</a:t>
            </a:r>
          </a:p>
          <a:p>
            <a:pPr eaLnBrk="1" hangingPunct="1"/>
            <a:r>
              <a:rPr lang="en-US" sz="2800" dirty="0"/>
              <a:t>Many of us live in placeless world</a:t>
            </a:r>
          </a:p>
          <a:p>
            <a:pPr eaLnBrk="1" hangingPunct="1"/>
            <a:r>
              <a:rPr lang="en-US" sz="2800" dirty="0"/>
              <a:t>Place is physical, cultural, social and mental</a:t>
            </a:r>
          </a:p>
          <a:p>
            <a:pPr eaLnBrk="1" hangingPunct="1"/>
            <a:r>
              <a:rPr lang="en-US" sz="2800" dirty="0"/>
              <a:t>All places have some risk and hazards</a:t>
            </a:r>
          </a:p>
          <a:p>
            <a:pPr lvl="1" eaLnBrk="1" hangingPunct="1"/>
            <a:r>
              <a:rPr lang="en-US" sz="2400" dirty="0"/>
              <a:t>Physical, social, and psychological</a:t>
            </a:r>
          </a:p>
          <a:p>
            <a:pPr eaLnBrk="1" hangingPunct="1"/>
            <a:r>
              <a:rPr lang="en-US" sz="2800" dirty="0"/>
              <a:t>Place does matter, more for some than others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Ecologies of Disadvantage</a:t>
            </a:r>
          </a:p>
        </p:txBody>
      </p:sp>
      <p:sp>
        <p:nvSpPr>
          <p:cNvPr id="32771" name="Rectangle 3"/>
          <p:cNvSpPr>
            <a:spLocks noGrp="1" noChangeArrowheads="1"/>
          </p:cNvSpPr>
          <p:nvPr>
            <p:ph type="body" idx="1"/>
          </p:nvPr>
        </p:nvSpPr>
        <p:spPr/>
        <p:txBody>
          <a:bodyPr/>
          <a:lstStyle/>
          <a:p>
            <a:pPr eaLnBrk="1" hangingPunct="1"/>
            <a:r>
              <a:rPr lang="en-US" dirty="0"/>
              <a:t>Being in the </a:t>
            </a:r>
            <a:r>
              <a:rPr lang="en-US" i="1" dirty="0"/>
              <a:t>wrong place</a:t>
            </a:r>
            <a:r>
              <a:rPr lang="en-US" dirty="0"/>
              <a:t> may be a function of social structure</a:t>
            </a:r>
          </a:p>
          <a:p>
            <a:pPr eaLnBrk="1" hangingPunct="1"/>
            <a:r>
              <a:rPr lang="en-US" dirty="0"/>
              <a:t>While placeless, some of us live in Medieval-like gated or walled communities</a:t>
            </a:r>
          </a:p>
          <a:p>
            <a:pPr eaLnBrk="1" hangingPunct="1"/>
            <a:r>
              <a:rPr lang="en-US" dirty="0"/>
              <a:t>Birmingham case and local ones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t>Disturbing Trends</a:t>
            </a:r>
          </a:p>
        </p:txBody>
      </p:sp>
      <p:sp>
        <p:nvSpPr>
          <p:cNvPr id="34819" name="Rectangle 3"/>
          <p:cNvSpPr>
            <a:spLocks noGrp="1" noChangeArrowheads="1"/>
          </p:cNvSpPr>
          <p:nvPr>
            <p:ph type="body" idx="1"/>
          </p:nvPr>
        </p:nvSpPr>
        <p:spPr/>
        <p:txBody>
          <a:bodyPr/>
          <a:lstStyle/>
          <a:p>
            <a:pPr eaLnBrk="1" hangingPunct="1"/>
            <a:r>
              <a:rPr lang="en-US" sz="2400" dirty="0">
                <a:latin typeface="Helvetica" charset="0"/>
              </a:rPr>
              <a:t>Mortality rate for urban children increased by 50% between 1980 and 1988.</a:t>
            </a:r>
          </a:p>
          <a:p>
            <a:pPr eaLnBrk="1" hangingPunct="1"/>
            <a:r>
              <a:rPr lang="en-US" sz="2400" dirty="0">
                <a:latin typeface="Helvetica" charset="0"/>
              </a:rPr>
              <a:t>Residents in 100 largest cities, twice as often victims of crime and murder rates also twice as high</a:t>
            </a:r>
          </a:p>
          <a:p>
            <a:pPr eaLnBrk="1" hangingPunct="1"/>
            <a:r>
              <a:rPr lang="en-US" sz="2400" dirty="0">
                <a:latin typeface="Helvetica" charset="0"/>
              </a:rPr>
              <a:t>Infant mortality rate 25% higher in 100 largest cities</a:t>
            </a:r>
          </a:p>
          <a:p>
            <a:pPr eaLnBrk="1" hangingPunct="1"/>
            <a:r>
              <a:rPr lang="en-US" sz="2400" dirty="0">
                <a:latin typeface="Helvetica" charset="0"/>
              </a:rPr>
              <a:t>Of 880 most disadvantaged neighborhoods, 99% in cities</a:t>
            </a:r>
          </a:p>
          <a:p>
            <a:pPr eaLnBrk="1" hangingPunct="1"/>
            <a:r>
              <a:rPr lang="en-US" sz="2400" dirty="0">
                <a:latin typeface="Helvetica" charset="0"/>
              </a:rPr>
              <a:t>40% of urban children below poverty level</a:t>
            </a:r>
          </a:p>
          <a:p>
            <a:pPr eaLnBrk="1" hangingPunct="1"/>
            <a:r>
              <a:rPr lang="en-US" sz="2400" dirty="0">
                <a:latin typeface="Helvetica" charset="0"/>
              </a:rPr>
              <a:t>30% to 50% of city children inadequately immunized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dirty="0"/>
              <a:t>Urban Form--19th Century</a:t>
            </a:r>
          </a:p>
        </p:txBody>
      </p:sp>
      <p:sp>
        <p:nvSpPr>
          <p:cNvPr id="102403" name="Rectangle 3"/>
          <p:cNvSpPr>
            <a:spLocks noGrp="1" noChangeArrowheads="1"/>
          </p:cNvSpPr>
          <p:nvPr>
            <p:ph type="body" idx="1"/>
          </p:nvPr>
        </p:nvSpPr>
        <p:spPr/>
        <p:txBody>
          <a:bodyPr/>
          <a:lstStyle/>
          <a:p>
            <a:pPr eaLnBrk="1" hangingPunct="1"/>
            <a:r>
              <a:rPr lang="en-US" dirty="0"/>
              <a:t>Crowded</a:t>
            </a:r>
          </a:p>
          <a:p>
            <a:pPr eaLnBrk="1" hangingPunct="1"/>
            <a:r>
              <a:rPr lang="en-US" dirty="0"/>
              <a:t>Dirty</a:t>
            </a:r>
          </a:p>
          <a:p>
            <a:pPr eaLnBrk="1" hangingPunct="1"/>
            <a:r>
              <a:rPr lang="en-US" dirty="0"/>
              <a:t>Polluted</a:t>
            </a:r>
          </a:p>
          <a:p>
            <a:pPr eaLnBrk="1" hangingPunct="1"/>
            <a:r>
              <a:rPr lang="en-US" dirty="0"/>
              <a:t>Smelly</a:t>
            </a:r>
          </a:p>
          <a:p>
            <a:pPr eaLnBrk="1" hangingPunct="1"/>
            <a:r>
              <a:rPr lang="en-US" dirty="0"/>
              <a:t>Noisy</a:t>
            </a:r>
          </a:p>
          <a:p>
            <a:pPr eaLnBrk="1" hangingPunct="1"/>
            <a:r>
              <a:rPr lang="en-US" dirty="0"/>
              <a:t>Dangerous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a:t>Urban Form Today	</a:t>
            </a:r>
          </a:p>
        </p:txBody>
      </p:sp>
      <p:sp>
        <p:nvSpPr>
          <p:cNvPr id="104451" name="Rectangle 3"/>
          <p:cNvSpPr>
            <a:spLocks noGrp="1" noChangeArrowheads="1"/>
          </p:cNvSpPr>
          <p:nvPr>
            <p:ph type="body" idx="1"/>
          </p:nvPr>
        </p:nvSpPr>
        <p:spPr/>
        <p:txBody>
          <a:bodyPr/>
          <a:lstStyle/>
          <a:p>
            <a:pPr eaLnBrk="1" hangingPunct="1"/>
            <a:r>
              <a:rPr lang="en-US" dirty="0"/>
              <a:t>Decentralized</a:t>
            </a:r>
          </a:p>
          <a:p>
            <a:pPr eaLnBrk="1" hangingPunct="1"/>
            <a:r>
              <a:rPr lang="en-US" dirty="0"/>
              <a:t>Dispersed</a:t>
            </a:r>
          </a:p>
          <a:p>
            <a:pPr eaLnBrk="1" hangingPunct="1"/>
            <a:r>
              <a:rPr lang="en-US" dirty="0"/>
              <a:t>Separated land uses</a:t>
            </a:r>
          </a:p>
          <a:p>
            <a:pPr eaLnBrk="1" hangingPunct="1"/>
            <a:r>
              <a:rPr lang="en-US" dirty="0"/>
              <a:t>Auto-centric transportation networks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dirty="0"/>
              <a:t>Automobile Society</a:t>
            </a:r>
          </a:p>
        </p:txBody>
      </p:sp>
      <p:sp>
        <p:nvSpPr>
          <p:cNvPr id="133123" name="Rectangle 3"/>
          <p:cNvSpPr>
            <a:spLocks noGrp="1" noChangeArrowheads="1"/>
          </p:cNvSpPr>
          <p:nvPr>
            <p:ph type="body" idx="1"/>
          </p:nvPr>
        </p:nvSpPr>
        <p:spPr>
          <a:xfrm>
            <a:off x="1182688" y="1981200"/>
            <a:ext cx="7772400" cy="4114800"/>
          </a:xfrm>
        </p:spPr>
        <p:txBody>
          <a:bodyPr/>
          <a:lstStyle/>
          <a:p>
            <a:pPr eaLnBrk="1" hangingPunct="1"/>
            <a:r>
              <a:rPr lang="en-US" sz="2800" dirty="0"/>
              <a:t>Autos account (in USA) for 86% of all person trips; walking only 5%</a:t>
            </a:r>
          </a:p>
          <a:p>
            <a:pPr eaLnBrk="1" hangingPunct="1"/>
            <a:r>
              <a:rPr lang="en-US" sz="2800" dirty="0" err="1"/>
              <a:t>Nonmotorists</a:t>
            </a:r>
            <a:r>
              <a:rPr lang="en-US" sz="2800" dirty="0"/>
              <a:t> tend to be younger, less educated, poorer and live in urbanized areas</a:t>
            </a:r>
          </a:p>
          <a:p>
            <a:pPr eaLnBrk="1" hangingPunct="1"/>
            <a:r>
              <a:rPr lang="en-US" sz="2800" dirty="0"/>
              <a:t>But not so much in other countries</a:t>
            </a:r>
          </a:p>
          <a:p>
            <a:pPr eaLnBrk="1" hangingPunct="1"/>
            <a:r>
              <a:rPr lang="en-US" sz="2800" dirty="0"/>
              <a:t>Reasons: gas price, urban form, safety, public </a:t>
            </a:r>
            <a:r>
              <a:rPr lang="en-US" sz="2800" dirty="0" smtClean="0"/>
              <a:t>incentives</a:t>
            </a:r>
          </a:p>
          <a:p>
            <a:pPr eaLnBrk="1" hangingPunct="1"/>
            <a:r>
              <a:rPr lang="en-US" sz="2800" dirty="0" smtClean="0"/>
              <a:t>Other slides</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Types of Community Studies</a:t>
            </a:r>
          </a:p>
        </p:txBody>
      </p:sp>
      <p:sp>
        <p:nvSpPr>
          <p:cNvPr id="73731" name="Rectangle 3"/>
          <p:cNvSpPr>
            <a:spLocks noGrp="1" noChangeArrowheads="1"/>
          </p:cNvSpPr>
          <p:nvPr>
            <p:ph type="body" idx="1"/>
          </p:nvPr>
        </p:nvSpPr>
        <p:spPr/>
        <p:txBody>
          <a:bodyPr/>
          <a:lstStyle/>
          <a:p>
            <a:pPr eaLnBrk="1" hangingPunct="1">
              <a:lnSpc>
                <a:spcPct val="90000"/>
              </a:lnSpc>
            </a:pPr>
            <a:r>
              <a:rPr lang="en-US" sz="2400">
                <a:ea typeface="ＭＳ Ｐゴシック" charset="-128"/>
                <a:cs typeface="ＭＳ Ｐゴシック" charset="-128"/>
              </a:rPr>
              <a:t>Typological--Tonnies, Webber, Durkheim, Becker</a:t>
            </a:r>
          </a:p>
          <a:p>
            <a:pPr eaLnBrk="1" hangingPunct="1">
              <a:lnSpc>
                <a:spcPct val="90000"/>
              </a:lnSpc>
            </a:pPr>
            <a:r>
              <a:rPr lang="en-US" sz="2400">
                <a:ea typeface="ＭＳ Ｐゴシック" charset="-128"/>
                <a:cs typeface="ＭＳ Ｐゴシック" charset="-128"/>
              </a:rPr>
              <a:t>Ecological--Park, Wirth, Burgess, Duncan, Hawley</a:t>
            </a:r>
          </a:p>
          <a:p>
            <a:pPr eaLnBrk="1" hangingPunct="1">
              <a:lnSpc>
                <a:spcPct val="90000"/>
              </a:lnSpc>
            </a:pPr>
            <a:r>
              <a:rPr lang="en-US" sz="2400">
                <a:ea typeface="ＭＳ Ｐゴシック" charset="-128"/>
                <a:cs typeface="ＭＳ Ｐゴシック" charset="-128"/>
              </a:rPr>
              <a:t>Field/anthropological--Lynd, Redfield, Gans, Suttle</a:t>
            </a:r>
          </a:p>
          <a:p>
            <a:pPr eaLnBrk="1" hangingPunct="1">
              <a:lnSpc>
                <a:spcPct val="90000"/>
              </a:lnSpc>
            </a:pPr>
            <a:r>
              <a:rPr lang="en-US" sz="2400">
                <a:ea typeface="ＭＳ Ｐゴシック" charset="-128"/>
                <a:cs typeface="ＭＳ Ｐゴシック" charset="-128"/>
              </a:rPr>
              <a:t>Community Power--Floyd Hunter</a:t>
            </a:r>
          </a:p>
          <a:p>
            <a:pPr eaLnBrk="1" hangingPunct="1">
              <a:lnSpc>
                <a:spcPct val="90000"/>
              </a:lnSpc>
            </a:pPr>
            <a:r>
              <a:rPr lang="en-US" sz="2400">
                <a:ea typeface="ＭＳ Ｐゴシック" charset="-128"/>
                <a:cs typeface="ＭＳ Ｐゴシック" charset="-128"/>
              </a:rPr>
              <a:t>Community Psychology--Simmel, Wirth</a:t>
            </a:r>
          </a:p>
          <a:p>
            <a:pPr eaLnBrk="1" hangingPunct="1">
              <a:lnSpc>
                <a:spcPct val="90000"/>
              </a:lnSpc>
            </a:pPr>
            <a:r>
              <a:rPr lang="en-US" sz="2400">
                <a:ea typeface="ＭＳ Ｐゴシック" charset="-128"/>
                <a:cs typeface="ＭＳ Ｐゴシック" charset="-128"/>
              </a:rPr>
              <a:t>Systems theory--Parsons, Wellman, Roland</a:t>
            </a:r>
          </a:p>
          <a:p>
            <a:pPr eaLnBrk="1" hangingPunct="1">
              <a:lnSpc>
                <a:spcPct val="90000"/>
              </a:lnSpc>
            </a:pPr>
            <a:r>
              <a:rPr lang="en-US" sz="2400">
                <a:ea typeface="ＭＳ Ｐゴシック" charset="-128"/>
                <a:cs typeface="ＭＳ Ｐゴシック" charset="-128"/>
              </a:rPr>
              <a:t>Political Economic--Marx, Engels, Coleman, Gamson, Harvey, Castells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Birth, Rise, Decline of Fields of Study</a:t>
            </a:r>
          </a:p>
        </p:txBody>
      </p:sp>
      <p:sp>
        <p:nvSpPr>
          <p:cNvPr id="71683"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Levels of analysis</a:t>
            </a:r>
          </a:p>
          <a:p>
            <a:pPr eaLnBrk="1" hangingPunct="1"/>
            <a:r>
              <a:rPr lang="en-US">
                <a:ea typeface="ＭＳ Ｐゴシック" charset="-128"/>
                <a:cs typeface="ＭＳ Ｐゴシック" charset="-128"/>
              </a:rPr>
              <a:t>New technologies</a:t>
            </a:r>
          </a:p>
          <a:p>
            <a:pPr eaLnBrk="1" hangingPunct="1"/>
            <a:r>
              <a:rPr lang="en-US">
                <a:ea typeface="ＭＳ Ｐゴシック" charset="-128"/>
                <a:cs typeface="ＭＳ Ｐゴシック" charset="-128"/>
              </a:rPr>
              <a:t>New knowledge</a:t>
            </a:r>
          </a:p>
          <a:p>
            <a:pPr eaLnBrk="1" hangingPunct="1"/>
            <a:r>
              <a:rPr lang="en-US">
                <a:ea typeface="ＭＳ Ｐゴシック" charset="-128"/>
                <a:cs typeface="ＭＳ Ｐゴシック" charset="-128"/>
              </a:rPr>
              <a:t>Social or political priorities</a:t>
            </a:r>
          </a:p>
          <a:p>
            <a:pPr eaLnBrk="1" hangingPunct="1"/>
            <a:r>
              <a:rPr lang="en-US">
                <a:ea typeface="ＭＳ Ｐゴシック" charset="-128"/>
                <a:cs typeface="ＭＳ Ｐゴシック" charset="-128"/>
              </a:rPr>
              <a:t>New societal driving forces (e.g. suburbanization)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z="3600"/>
              <a:t>Characteristics of urban life today</a:t>
            </a:r>
            <a:endParaRPr lang="en-US"/>
          </a:p>
        </p:txBody>
      </p:sp>
      <p:sp>
        <p:nvSpPr>
          <p:cNvPr id="157699" name="Rectangle 3"/>
          <p:cNvSpPr>
            <a:spLocks noGrp="1" noChangeArrowheads="1"/>
          </p:cNvSpPr>
          <p:nvPr>
            <p:ph type="body" idx="1"/>
          </p:nvPr>
        </p:nvSpPr>
        <p:spPr/>
        <p:txBody>
          <a:bodyPr/>
          <a:lstStyle/>
          <a:p>
            <a:pPr eaLnBrk="1" hangingPunct="1"/>
            <a:r>
              <a:rPr lang="en-US"/>
              <a:t>More separation between private and public life</a:t>
            </a:r>
          </a:p>
          <a:p>
            <a:pPr eaLnBrk="1" hangingPunct="1"/>
            <a:r>
              <a:rPr lang="en-US"/>
              <a:t>More separation also in private homes</a:t>
            </a:r>
          </a:p>
          <a:p>
            <a:pPr eaLnBrk="1" hangingPunct="1"/>
            <a:r>
              <a:rPr lang="en-US"/>
              <a:t>Growth of individualism at expense of intergroup tolerance and public civility</a:t>
            </a:r>
          </a:p>
          <a:p>
            <a:pPr eaLnBrk="1" hangingPunct="1"/>
            <a:r>
              <a:rPr lang="en-US"/>
              <a:t>Americans spend less than 1 hour outdoor everyday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dirty="0"/>
              <a:t>Social Organization </a:t>
            </a:r>
            <a:r>
              <a:rPr lang="en-US" sz="3600" dirty="0" smtClean="0"/>
              <a:t>Needed</a:t>
            </a:r>
            <a:endParaRPr lang="en-US" dirty="0"/>
          </a:p>
        </p:txBody>
      </p:sp>
      <p:sp>
        <p:nvSpPr>
          <p:cNvPr id="38915" name="Rectangle 3"/>
          <p:cNvSpPr>
            <a:spLocks noGrp="1" noChangeArrowheads="1"/>
          </p:cNvSpPr>
          <p:nvPr>
            <p:ph type="body" idx="1"/>
          </p:nvPr>
        </p:nvSpPr>
        <p:spPr/>
        <p:txBody>
          <a:bodyPr/>
          <a:lstStyle/>
          <a:p>
            <a:pPr eaLnBrk="1" hangingPunct="1"/>
            <a:r>
              <a:rPr lang="en-US" sz="2800" dirty="0">
                <a:latin typeface="Helvetica" charset="0"/>
              </a:rPr>
              <a:t>Prevalence, strength and interlocking nature of social networks</a:t>
            </a:r>
          </a:p>
          <a:p>
            <a:pPr eaLnBrk="1" hangingPunct="1"/>
            <a:r>
              <a:rPr lang="en-US" sz="2800" dirty="0">
                <a:latin typeface="Helvetica" charset="0"/>
              </a:rPr>
              <a:t>Degree to which neighbors take personal responsibility for neigh. Problems</a:t>
            </a:r>
          </a:p>
          <a:p>
            <a:pPr eaLnBrk="1" hangingPunct="1"/>
            <a:r>
              <a:rPr lang="en-US" sz="2800" dirty="0">
                <a:latin typeface="Helvetica" charset="0"/>
              </a:rPr>
              <a:t>Extent of surveillance done by neighbors</a:t>
            </a:r>
          </a:p>
          <a:p>
            <a:pPr eaLnBrk="1" hangingPunct="1"/>
            <a:r>
              <a:rPr lang="en-US" sz="2800" dirty="0">
                <a:latin typeface="Helvetica" charset="0"/>
              </a:rPr>
              <a:t>Participation in voluntary organizations tied to neighborhood and broader community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Remaining Schedule</a:t>
            </a:r>
            <a:endParaRPr lang="en-US" dirty="0"/>
          </a:p>
        </p:txBody>
      </p:sp>
      <p:sp>
        <p:nvSpPr>
          <p:cNvPr id="5" name="Content Placeholder 4"/>
          <p:cNvSpPr>
            <a:spLocks noGrp="1"/>
          </p:cNvSpPr>
          <p:nvPr>
            <p:ph sz="half" idx="1"/>
          </p:nvPr>
        </p:nvSpPr>
        <p:spPr/>
        <p:txBody>
          <a:bodyPr/>
          <a:lstStyle/>
          <a:p>
            <a:r>
              <a:rPr lang="en-US" sz="1800" dirty="0" smtClean="0"/>
              <a:t>Tuesday November 13</a:t>
            </a:r>
          </a:p>
          <a:p>
            <a:pPr lvl="1"/>
            <a:r>
              <a:rPr lang="en-US" sz="1800" dirty="0" smtClean="0"/>
              <a:t>Review</a:t>
            </a:r>
          </a:p>
          <a:p>
            <a:pPr lvl="1"/>
            <a:r>
              <a:rPr lang="en-US" sz="1800" dirty="0" smtClean="0"/>
              <a:t>Time to revise one </a:t>
            </a:r>
            <a:r>
              <a:rPr lang="en-US" sz="1800" dirty="0" err="1" smtClean="0"/>
              <a:t>greenbook</a:t>
            </a:r>
            <a:r>
              <a:rPr lang="en-US" sz="1800" dirty="0" smtClean="0"/>
              <a:t> question</a:t>
            </a:r>
          </a:p>
          <a:p>
            <a:r>
              <a:rPr lang="en-US" sz="1800" dirty="0" smtClean="0"/>
              <a:t>Thursday, November 15</a:t>
            </a:r>
          </a:p>
          <a:p>
            <a:pPr lvl="1"/>
            <a:r>
              <a:rPr lang="en-US" sz="1800" dirty="0" smtClean="0"/>
              <a:t>Robin Cody</a:t>
            </a:r>
          </a:p>
          <a:p>
            <a:pPr lvl="1"/>
            <a:r>
              <a:rPr lang="en-US" sz="1800" dirty="0" err="1" smtClean="0"/>
              <a:t>Greenbook</a:t>
            </a:r>
            <a:r>
              <a:rPr lang="en-US" sz="1800" dirty="0" smtClean="0"/>
              <a:t>—Shannon thru #7</a:t>
            </a:r>
          </a:p>
          <a:p>
            <a:pPr lvl="1"/>
            <a:r>
              <a:rPr lang="en-US" sz="1800" dirty="0" smtClean="0"/>
              <a:t>Greater Portland 107-156</a:t>
            </a:r>
          </a:p>
          <a:p>
            <a:r>
              <a:rPr lang="en-US" sz="1800" dirty="0" smtClean="0"/>
              <a:t>Tuesday, Nov. 20</a:t>
            </a:r>
          </a:p>
          <a:p>
            <a:pPr lvl="1"/>
            <a:r>
              <a:rPr lang="en-US" sz="1800" dirty="0" smtClean="0"/>
              <a:t>Charles </a:t>
            </a:r>
            <a:r>
              <a:rPr lang="en-US" sz="1800" dirty="0" err="1" smtClean="0"/>
              <a:t>Heying</a:t>
            </a:r>
            <a:endParaRPr lang="en-US" sz="1800" dirty="0" smtClean="0"/>
          </a:p>
          <a:p>
            <a:pPr lvl="1"/>
            <a:r>
              <a:rPr lang="en-US" sz="1800" dirty="0" err="1" smtClean="0"/>
              <a:t>Greenbook</a:t>
            </a:r>
            <a:r>
              <a:rPr lang="en-US" sz="1800" dirty="0" smtClean="0"/>
              <a:t>—Shannon thru #8</a:t>
            </a:r>
          </a:p>
          <a:p>
            <a:pPr lvl="1"/>
            <a:r>
              <a:rPr lang="en-US" sz="1800" dirty="0" smtClean="0"/>
              <a:t>Greater Portland, 156-188</a:t>
            </a:r>
          </a:p>
          <a:p>
            <a:r>
              <a:rPr lang="en-US" sz="1800" dirty="0" smtClean="0"/>
              <a:t>Thursday, Nov. 22</a:t>
            </a:r>
          </a:p>
          <a:p>
            <a:pPr lvl="1"/>
            <a:r>
              <a:rPr lang="en-US" sz="1800" dirty="0" smtClean="0"/>
              <a:t>Holiday</a:t>
            </a:r>
          </a:p>
          <a:p>
            <a:pPr>
              <a:buNone/>
            </a:pPr>
            <a:endParaRPr lang="en-US" dirty="0"/>
          </a:p>
        </p:txBody>
      </p:sp>
      <p:sp>
        <p:nvSpPr>
          <p:cNvPr id="6" name="Content Placeholder 5"/>
          <p:cNvSpPr>
            <a:spLocks noGrp="1"/>
          </p:cNvSpPr>
          <p:nvPr>
            <p:ph sz="half" idx="2"/>
          </p:nvPr>
        </p:nvSpPr>
        <p:spPr/>
        <p:txBody>
          <a:bodyPr/>
          <a:lstStyle/>
          <a:p>
            <a:r>
              <a:rPr lang="en-US" sz="1800" dirty="0" smtClean="0"/>
              <a:t>Tuesday Nov. 27</a:t>
            </a:r>
          </a:p>
          <a:p>
            <a:pPr lvl="1"/>
            <a:r>
              <a:rPr lang="en-US" sz="1800" dirty="0" smtClean="0"/>
              <a:t>In class work day</a:t>
            </a:r>
          </a:p>
          <a:p>
            <a:pPr lvl="1"/>
            <a:r>
              <a:rPr lang="en-US" sz="1800" dirty="0" err="1" smtClean="0"/>
              <a:t>Greenbook</a:t>
            </a:r>
            <a:r>
              <a:rPr lang="en-US" sz="1800" dirty="0" smtClean="0"/>
              <a:t> closed book anything goes</a:t>
            </a:r>
          </a:p>
          <a:p>
            <a:pPr lvl="1"/>
            <a:r>
              <a:rPr lang="en-US" sz="1800" dirty="0" smtClean="0"/>
              <a:t>Ricochet River Assignment due</a:t>
            </a:r>
          </a:p>
          <a:p>
            <a:r>
              <a:rPr lang="en-US" sz="1800" dirty="0" smtClean="0"/>
              <a:t>Thursday, Nov 29</a:t>
            </a:r>
          </a:p>
          <a:p>
            <a:pPr lvl="1"/>
            <a:r>
              <a:rPr lang="en-US" sz="1800" dirty="0" smtClean="0"/>
              <a:t>Poster Session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dirty="0"/>
              <a:t>Importance of Social Networks</a:t>
            </a:r>
          </a:p>
        </p:txBody>
      </p:sp>
      <p:sp>
        <p:nvSpPr>
          <p:cNvPr id="86019" name="Rectangle 3"/>
          <p:cNvSpPr>
            <a:spLocks noGrp="1" noChangeArrowheads="1"/>
          </p:cNvSpPr>
          <p:nvPr>
            <p:ph type="body" idx="1"/>
          </p:nvPr>
        </p:nvSpPr>
        <p:spPr/>
        <p:txBody>
          <a:bodyPr/>
          <a:lstStyle/>
          <a:p>
            <a:pPr eaLnBrk="1" hangingPunct="1">
              <a:lnSpc>
                <a:spcPct val="90000"/>
              </a:lnSpc>
            </a:pPr>
            <a:r>
              <a:rPr lang="en-US" sz="2800" dirty="0"/>
              <a:t>People with good social networks have better </a:t>
            </a:r>
            <a:r>
              <a:rPr lang="en-US" sz="2800" dirty="0" smtClean="0"/>
              <a:t>health. We can design cities so they maintain social capital facilitate social networks</a:t>
            </a:r>
          </a:p>
          <a:p>
            <a:pPr lvl="1" eaLnBrk="1" hangingPunct="1">
              <a:lnSpc>
                <a:spcPct val="90000"/>
              </a:lnSpc>
            </a:pPr>
            <a:r>
              <a:rPr lang="en-US" sz="2400" dirty="0"/>
              <a:t>Urban design effects social interactions (front porches for example)</a:t>
            </a:r>
            <a:endParaRPr lang="en-US" sz="2400" dirty="0" smtClean="0"/>
          </a:p>
          <a:p>
            <a:pPr lvl="1" eaLnBrk="1" hangingPunct="1">
              <a:lnSpc>
                <a:spcPct val="90000"/>
              </a:lnSpc>
            </a:pPr>
            <a:r>
              <a:rPr lang="en-US" sz="2400" dirty="0" smtClean="0"/>
              <a:t>Creating defensible spaces</a:t>
            </a:r>
          </a:p>
          <a:p>
            <a:pPr lvl="1" eaLnBrk="1" hangingPunct="1">
              <a:lnSpc>
                <a:spcPct val="90000"/>
              </a:lnSpc>
            </a:pPr>
            <a:r>
              <a:rPr lang="en-US" sz="2400" dirty="0" smtClean="0"/>
              <a:t>Civic and public spaces</a:t>
            </a:r>
          </a:p>
          <a:p>
            <a:pPr lvl="1" eaLnBrk="1" hangingPunct="1">
              <a:lnSpc>
                <a:spcPct val="90000"/>
              </a:lnSpc>
            </a:pPr>
            <a:r>
              <a:rPr lang="en-US" sz="2400" dirty="0" smtClean="0"/>
              <a:t>Repairing intersections, reducing car impact</a:t>
            </a:r>
          </a:p>
        </p:txBody>
      </p:sp>
    </p:spTree>
  </p:cSld>
  <p:clrMapOvr>
    <a:masterClrMapping/>
  </p:clrMapOvr>
  <p:transition advTm="13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What is social capital?</a:t>
            </a:r>
          </a:p>
        </p:txBody>
      </p:sp>
      <p:sp>
        <p:nvSpPr>
          <p:cNvPr id="22531" name="Rectangle 3"/>
          <p:cNvSpPr>
            <a:spLocks noGrp="1" noChangeArrowheads="1"/>
          </p:cNvSpPr>
          <p:nvPr>
            <p:ph type="body" idx="1"/>
          </p:nvPr>
        </p:nvSpPr>
        <p:spPr/>
        <p:txBody>
          <a:bodyPr/>
          <a:lstStyle/>
          <a:p>
            <a:pPr eaLnBrk="1" hangingPunct="1"/>
            <a:r>
              <a:rPr lang="en-US" sz="2000">
                <a:latin typeface="Palatino" charset="0"/>
                <a:ea typeface="Times" charset="0"/>
                <a:cs typeface="Times" charset="0"/>
              </a:rPr>
              <a:t>According to Coleman, social capital is not human capital, anymore than it is economic capital.  "It is present," he said, "and yet not tangible, in all social interactions."  Social capital, according to Coleman, "comes about through changes in the relations among persons that facilitate action.  If physical capital is wholly tangible, being embodied in observable material form, and human capital is less tangible, being embodied in the skills and knowledge acquired by an individual, social capital is less tangible yet, for it exists in the relations among persons." </a:t>
            </a:r>
          </a:p>
          <a:p>
            <a:pPr eaLnBrk="1" hangingPunct="1">
              <a:buFont typeface="Wingdings" charset="2"/>
              <a:buNone/>
            </a:pPr>
            <a:endParaRPr lang="en-US" sz="20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dirty="0"/>
              <a:t>Bridging and Bonding Social Capital</a:t>
            </a:r>
          </a:p>
        </p:txBody>
      </p:sp>
      <p:sp>
        <p:nvSpPr>
          <p:cNvPr id="306179" name="Rectangle 3"/>
          <p:cNvSpPr>
            <a:spLocks noGrp="1" noChangeArrowheads="1"/>
          </p:cNvSpPr>
          <p:nvPr>
            <p:ph type="body" idx="1"/>
          </p:nvPr>
        </p:nvSpPr>
        <p:spPr/>
        <p:txBody>
          <a:bodyPr/>
          <a:lstStyle/>
          <a:p>
            <a:r>
              <a:rPr lang="en-US" dirty="0"/>
              <a:t> Difference between bridging (or inclusive) and bonding (or exclusive) social capital</a:t>
            </a:r>
          </a:p>
          <a:p>
            <a:r>
              <a:rPr lang="en-US" dirty="0"/>
              <a:t>Bonding capital constitutes a kind of sociological super-glue, whereas bridging social capital provides a sociological WD-40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Strong and Weak Ties</a:t>
            </a:r>
          </a:p>
        </p:txBody>
      </p:sp>
      <p:sp>
        <p:nvSpPr>
          <p:cNvPr id="28675"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 Difference between bridging (or inclusive) and bonding (or exclusive) social capital</a:t>
            </a:r>
          </a:p>
          <a:p>
            <a:pPr eaLnBrk="1" hangingPunct="1"/>
            <a:r>
              <a:rPr lang="en-US">
                <a:ea typeface="ＭＳ Ｐゴシック" charset="-128"/>
                <a:cs typeface="ＭＳ Ｐゴシック" charset="-128"/>
              </a:rPr>
              <a:t>Bonding capital constitutes a kind of sociological super-glue, whereas bridging social capital provides a sociological WD-40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267200" y="1797016"/>
            <a:ext cx="4876800" cy="2349566"/>
          </a:xfrm>
        </p:spPr>
        <p:txBody>
          <a:bodyPr wrap="square">
            <a:spAutoFit/>
          </a:bodyPr>
          <a:lstStyle/>
          <a:p>
            <a:pPr algn="l">
              <a:lnSpc>
                <a:spcPct val="87000"/>
              </a:lnSpc>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defRPr/>
            </a:pPr>
            <a:r>
              <a:rPr lang="en-GB" sz="2400" dirty="0" smtClean="0"/>
              <a:t>The </a:t>
            </a:r>
            <a:r>
              <a:rPr lang="en-GB" sz="2400" dirty="0"/>
              <a:t>Coalition for a</a:t>
            </a:r>
            <a:r>
              <a:rPr lang="en-GB" sz="2400" dirty="0" smtClean="0"/>
              <a:t> Liveable </a:t>
            </a:r>
            <a:r>
              <a:rPr lang="en-GB" sz="2400" dirty="0"/>
              <a:t>Future is a partnership of</a:t>
            </a:r>
            <a:r>
              <a:rPr lang="en-GB" sz="2400" dirty="0" smtClean="0"/>
              <a:t> 100 </a:t>
            </a:r>
            <a:r>
              <a:rPr lang="en-GB" sz="2400" dirty="0"/>
              <a:t>organizations and hundreds of individuals working for a healthy and sustainable Portland-Vancouver</a:t>
            </a:r>
            <a:r>
              <a:rPr lang="en-GB" sz="2400" dirty="0" smtClean="0"/>
              <a:t>  metropolitan </a:t>
            </a:r>
            <a:r>
              <a:rPr lang="en-GB" sz="2400" dirty="0"/>
              <a:t>region.</a:t>
            </a:r>
          </a:p>
        </p:txBody>
      </p:sp>
      <p:sp>
        <p:nvSpPr>
          <p:cNvPr id="20483" name="Text Box 2"/>
          <p:cNvSpPr txBox="1">
            <a:spLocks noChangeArrowheads="1"/>
          </p:cNvSpPr>
          <p:nvPr/>
        </p:nvSpPr>
        <p:spPr bwMode="auto">
          <a:xfrm>
            <a:off x="0" y="1981200"/>
            <a:ext cx="7772400" cy="252413"/>
          </a:xfrm>
          <a:prstGeom prst="rect">
            <a:avLst/>
          </a:prstGeom>
          <a:noFill/>
          <a:ln w="9525">
            <a:noFill/>
            <a:round/>
            <a:headEnd/>
            <a:tailEnd/>
          </a:ln>
        </p:spPr>
        <p:txBody>
          <a:bodyPr lIns="0" tIns="0" rIns="0" bIns="0">
            <a:prstTxWarp prst="textNoShape">
              <a:avLst/>
            </a:prstTxWarp>
            <a:spAutoFit/>
          </a:bodyPr>
          <a:lstStyle/>
          <a:p>
            <a:pPr marL="327025" indent="-327025">
              <a:lnSpc>
                <a:spcPct val="62000"/>
              </a:lnSpc>
              <a:spcBef>
                <a:spcPts val="800"/>
              </a:spcBef>
              <a:tabLst>
                <a:tab pos="327025" algn="l"/>
                <a:tab pos="407988" algn="l"/>
                <a:tab pos="830263" algn="l"/>
                <a:tab pos="1250950" algn="l"/>
                <a:tab pos="1671638" algn="l"/>
                <a:tab pos="2092325" algn="l"/>
                <a:tab pos="2514600" algn="l"/>
                <a:tab pos="2935288" algn="l"/>
                <a:tab pos="3355975" algn="l"/>
                <a:tab pos="3776663" algn="l"/>
                <a:tab pos="4198938" algn="l"/>
                <a:tab pos="4619625" algn="l"/>
                <a:tab pos="5040313" algn="l"/>
                <a:tab pos="5461000" algn="l"/>
                <a:tab pos="5883275" algn="l"/>
                <a:tab pos="6303963" algn="l"/>
                <a:tab pos="6724650" algn="l"/>
                <a:tab pos="7145338" algn="l"/>
                <a:tab pos="7567613" algn="l"/>
                <a:tab pos="7988300" algn="l"/>
                <a:tab pos="8408988" algn="l"/>
                <a:tab pos="8412163" algn="l"/>
                <a:tab pos="8832850" algn="l"/>
                <a:tab pos="9253538" algn="l"/>
                <a:tab pos="9675813" algn="l"/>
                <a:tab pos="9678988" algn="l"/>
                <a:tab pos="9680575" algn="l"/>
              </a:tabLst>
            </a:pPr>
            <a:r>
              <a:rPr lang="en-GB" dirty="0">
                <a:solidFill>
                  <a:srgbClr val="3333CC"/>
                </a:solidFill>
              </a:rPr>
              <a:t>	</a:t>
            </a:r>
          </a:p>
        </p:txBody>
      </p:sp>
      <p:pic>
        <p:nvPicPr>
          <p:cNvPr id="20484" name="Picture 3"/>
          <p:cNvPicPr>
            <a:picLocks noChangeAspect="1" noChangeArrowheads="1"/>
          </p:cNvPicPr>
          <p:nvPr/>
        </p:nvPicPr>
        <p:blipFill>
          <a:blip r:embed="rId3"/>
          <a:srcRect/>
          <a:stretch>
            <a:fillRect/>
          </a:stretch>
        </p:blipFill>
        <p:spPr bwMode="auto">
          <a:xfrm>
            <a:off x="228600" y="1676400"/>
            <a:ext cx="3962400" cy="3387725"/>
          </a:xfrm>
          <a:prstGeom prst="rect">
            <a:avLst/>
          </a:prstGeom>
          <a:noFill/>
          <a:ln w="9525">
            <a:noFill/>
            <a:round/>
            <a:headEnd/>
            <a:tailEnd/>
          </a:ln>
        </p:spPr>
      </p:pic>
      <p:sp>
        <p:nvSpPr>
          <p:cNvPr id="5" name="TextBox 4"/>
          <p:cNvSpPr txBox="1"/>
          <p:nvPr/>
        </p:nvSpPr>
        <p:spPr>
          <a:xfrm>
            <a:off x="685800" y="457200"/>
            <a:ext cx="7119257" cy="584776"/>
          </a:xfrm>
          <a:prstGeom prst="rect">
            <a:avLst/>
          </a:prstGeom>
          <a:noFill/>
        </p:spPr>
        <p:txBody>
          <a:bodyPr wrap="none" rtlCol="0">
            <a:spAutoFit/>
          </a:bodyPr>
          <a:lstStyle/>
          <a:p>
            <a:r>
              <a:rPr lang="en-US" sz="3200" dirty="0" smtClean="0">
                <a:solidFill>
                  <a:srgbClr val="FF0000"/>
                </a:solidFill>
              </a:rPr>
              <a:t>Social Sustainability and Social Equity</a:t>
            </a:r>
            <a:endParaRPr lang="en-US" sz="3200" dirty="0">
              <a:solidFill>
                <a:srgbClr val="FF0000"/>
              </a:solidFill>
            </a:endParaRPr>
          </a:p>
        </p:txBody>
      </p:sp>
      <p:sp>
        <p:nvSpPr>
          <p:cNvPr id="7" name="Rectangle 1"/>
          <p:cNvSpPr txBox="1">
            <a:spLocks noChangeArrowheads="1"/>
          </p:cNvSpPr>
          <p:nvPr/>
        </p:nvSpPr>
        <p:spPr bwMode="black">
          <a:xfrm>
            <a:off x="4419600" y="4343400"/>
            <a:ext cx="4038600" cy="138561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spAutoFit/>
          </a:bodyPr>
          <a:lstStyle/>
          <a:p>
            <a:pPr marL="0" marR="0" lvl="0" indent="0" algn="l" defTabSz="914400" rtl="0" eaLnBrk="1" fontAlgn="base" latinLnBrk="0" hangingPunct="1">
              <a:lnSpc>
                <a:spcPct val="87000"/>
              </a:lnSpc>
              <a:spcBef>
                <a:spcPct val="0"/>
              </a:spcBef>
              <a:spcAft>
                <a:spcPct val="0"/>
              </a:spcAft>
              <a:buClrTx/>
              <a:buSzTx/>
              <a:buFontTx/>
              <a:buNone/>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defRPr/>
            </a:pPr>
            <a:r>
              <a:rPr kumimoji="0" lang="en-GB" sz="2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CLF created the Social Equity</a:t>
            </a:r>
            <a:r>
              <a:rPr kumimoji="0" lang="en-GB" sz="2400" b="1"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a:t>
            </a:r>
            <a:r>
              <a:rPr lang="en-GB" sz="2400" b="1" kern="0" dirty="0" smtClean="0">
                <a:solidFill>
                  <a:schemeClr val="tx2"/>
                </a:solidFill>
                <a:effectLst>
                  <a:outerShdw blurRad="38100" dist="38100" dir="2700000" algn="tl">
                    <a:srgbClr val="000000"/>
                  </a:outerShdw>
                </a:effectLst>
                <a:latin typeface="+mj-lt"/>
                <a:ea typeface="+mj-ea"/>
                <a:cs typeface="+mj-cs"/>
              </a:rPr>
              <a:t>Atlas to bring Equity issues to the foreground</a:t>
            </a:r>
            <a:endParaRPr kumimoji="0" lang="en-GB" sz="24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srcRect/>
          <a:stretch>
            <a:fillRect/>
          </a:stretch>
        </p:blipFill>
        <p:spPr bwMode="auto">
          <a:xfrm>
            <a:off x="1160463" y="1143000"/>
            <a:ext cx="6791325" cy="5173663"/>
          </a:xfrm>
          <a:prstGeom prst="rect">
            <a:avLst/>
          </a:prstGeom>
          <a:noFill/>
          <a:ln w="12600">
            <a:solidFill>
              <a:srgbClr val="000000"/>
            </a:solidFill>
            <a:round/>
            <a:headEnd/>
            <a:tailEnd/>
          </a:ln>
        </p:spPr>
      </p:pic>
      <p:sp>
        <p:nvSpPr>
          <p:cNvPr id="64515" name="Rectangle 3"/>
          <p:cNvSpPr>
            <a:spLocks noChangeArrowheads="1"/>
          </p:cNvSpPr>
          <p:nvPr/>
        </p:nvSpPr>
        <p:spPr bwMode="auto">
          <a:xfrm>
            <a:off x="581025" y="4740275"/>
            <a:ext cx="2901950" cy="1579563"/>
          </a:xfrm>
          <a:prstGeom prst="rect">
            <a:avLst/>
          </a:prstGeom>
          <a:solidFill>
            <a:srgbClr val="FFFFFF"/>
          </a:solidFill>
          <a:ln w="12600">
            <a:solidFill>
              <a:srgbClr val="000000"/>
            </a:solidFill>
            <a:round/>
            <a:headEnd/>
            <a:tailEnd/>
          </a:ln>
        </p:spPr>
        <p:txBody>
          <a:bodyPr lIns="91511" tIns="45755" rIns="91511" bIns="45755" anchor="ctr">
            <a:prstTxWarp prst="textNoShape">
              <a:avLst/>
            </a:prstTxWarp>
          </a:bodyPr>
          <a:lstStyle/>
          <a:p>
            <a:pPr algn="ctr">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b="1" dirty="0">
                <a:solidFill>
                  <a:srgbClr val="000000"/>
                </a:solidFill>
              </a:rPr>
              <a:t>PERCENTAGE OF POPULATION WITHIN ¼ MILE OF A PUBLIC GREENSPACE, BY NEIGHBORHOOD/CITY ZONE</a:t>
            </a:r>
          </a:p>
        </p:txBody>
      </p:sp>
      <p:sp>
        <p:nvSpPr>
          <p:cNvPr id="64516" name="Rectangle 4"/>
          <p:cNvSpPr>
            <a:spLocks noChangeArrowheads="1"/>
          </p:cNvSpPr>
          <p:nvPr/>
        </p:nvSpPr>
        <p:spPr bwMode="auto">
          <a:xfrm>
            <a:off x="458788" y="481013"/>
            <a:ext cx="8224837" cy="527050"/>
          </a:xfrm>
          <a:prstGeom prst="rect">
            <a:avLst/>
          </a:prstGeom>
          <a:noFill/>
          <a:ln w="9525">
            <a:noFill/>
            <a:round/>
            <a:headEnd/>
            <a:tailEnd/>
          </a:ln>
        </p:spPr>
        <p:txBody>
          <a:bodyPr lIns="91511" tIns="45755" rIns="91511" bIns="45755" anchor="ctr">
            <a:prstTxWarp prst="textNoShape">
              <a:avLst/>
            </a:prstTxWarp>
          </a:bodyPr>
          <a:lstStyle/>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1800" b="1" dirty="0">
                <a:solidFill>
                  <a:srgbClr val="000000"/>
                </a:solidFill>
              </a:rPr>
              <a:t>POOR PEOPLE AND PEOPLE OF COLOR  </a:t>
            </a:r>
            <a:br>
              <a:rPr lang="en-GB" sz="1800" b="1" dirty="0">
                <a:solidFill>
                  <a:srgbClr val="000000"/>
                </a:solidFill>
              </a:rPr>
            </a:br>
            <a:r>
              <a:rPr lang="en-GB" sz="1800" b="1" dirty="0">
                <a:solidFill>
                  <a:srgbClr val="000000"/>
                </a:solidFill>
              </a:rPr>
              <a:t>HAVE WORSE ACCESS TO PUBLIC GREENSPACE AND NATURE</a:t>
            </a:r>
          </a:p>
        </p:txBody>
      </p:sp>
    </p:spTree>
  </p:cSld>
  <p:clrMapOvr>
    <a:masterClrMapping/>
  </p:clrMapOvr>
  <p:transition spd="med" advTm="1024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6047" cy="4895"/>
          </a:xfrm>
        </p:grpSpPr>
        <p:sp>
          <p:nvSpPr>
            <p:cNvPr id="72712" name="Rectangle 3"/>
            <p:cNvSpPr>
              <a:spLocks noChangeArrowheads="1"/>
            </p:cNvSpPr>
            <p:nvPr/>
          </p:nvSpPr>
          <p:spPr bwMode="auto">
            <a:xfrm>
              <a:off x="0" y="0"/>
              <a:ext cx="6048" cy="4896"/>
            </a:xfrm>
            <a:prstGeom prst="rect">
              <a:avLst/>
            </a:prstGeom>
            <a:solidFill>
              <a:srgbClr val="99CC00"/>
            </a:solidFill>
            <a:ln w="9525">
              <a:noFill/>
              <a:round/>
              <a:headEnd/>
              <a:tailEnd/>
            </a:ln>
          </p:spPr>
          <p:txBody>
            <a:bodyPr wrap="none" anchor="ctr">
              <a:prstTxWarp prst="textNoShape">
                <a:avLst/>
              </a:prstTxWarp>
            </a:bodyPr>
            <a:lstStyle/>
            <a:p>
              <a:endParaRPr lang="en-US" dirty="0"/>
            </a:p>
          </p:txBody>
        </p:sp>
        <p:sp>
          <p:nvSpPr>
            <p:cNvPr id="72713" name="Rectangle 4"/>
            <p:cNvSpPr>
              <a:spLocks noChangeArrowheads="1"/>
            </p:cNvSpPr>
            <p:nvPr/>
          </p:nvSpPr>
          <p:spPr bwMode="auto">
            <a:xfrm>
              <a:off x="101" y="82"/>
              <a:ext cx="5836" cy="46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dirty="0"/>
            </a:p>
          </p:txBody>
        </p:sp>
      </p:grpSp>
      <p:sp>
        <p:nvSpPr>
          <p:cNvPr id="72707" name="Text Box 5"/>
          <p:cNvSpPr txBox="1">
            <a:spLocks noChangeArrowheads="1"/>
          </p:cNvSpPr>
          <p:nvPr/>
        </p:nvSpPr>
        <p:spPr bwMode="auto">
          <a:xfrm>
            <a:off x="460375" y="366713"/>
            <a:ext cx="8223250" cy="468312"/>
          </a:xfrm>
          <a:prstGeom prst="rect">
            <a:avLst/>
          </a:prstGeom>
          <a:noFill/>
          <a:ln w="9525">
            <a:noFill/>
            <a:round/>
            <a:headEnd/>
            <a:tailEnd/>
          </a:ln>
        </p:spPr>
        <p:txBody>
          <a:bodyPr lIns="91511" tIns="45755" rIns="91511" bIns="45755" anchor="ctr">
            <a:prstTxWarp prst="textNoShape">
              <a:avLst/>
            </a:prstTxWarp>
            <a:spAutoFit/>
          </a:bodyPr>
          <a:lstStyle/>
          <a:p>
            <a:pPr algn="ctr">
              <a:lnSpc>
                <a:spcPct val="81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sz="2900" b="1" dirty="0">
                <a:solidFill>
                  <a:srgbClr val="000000"/>
                </a:solidFill>
              </a:rPr>
              <a:t>WALKING ACCESS TO GROCERY STORES</a:t>
            </a:r>
          </a:p>
        </p:txBody>
      </p:sp>
      <p:grpSp>
        <p:nvGrpSpPr>
          <p:cNvPr id="3" name="Group 6"/>
          <p:cNvGrpSpPr>
            <a:grpSpLocks/>
          </p:cNvGrpSpPr>
          <p:nvPr/>
        </p:nvGrpSpPr>
        <p:grpSpPr bwMode="auto">
          <a:xfrm>
            <a:off x="1741488" y="1457325"/>
            <a:ext cx="5659437" cy="5191125"/>
            <a:chOff x="1152" y="1040"/>
            <a:chExt cx="3743" cy="3706"/>
          </a:xfrm>
        </p:grpSpPr>
        <p:pic>
          <p:nvPicPr>
            <p:cNvPr id="72710" name="Picture 7"/>
            <p:cNvPicPr>
              <a:picLocks noChangeAspect="1" noChangeArrowheads="1"/>
            </p:cNvPicPr>
            <p:nvPr/>
          </p:nvPicPr>
          <p:blipFill>
            <a:blip r:embed="rId3"/>
            <a:srcRect/>
            <a:stretch>
              <a:fillRect/>
            </a:stretch>
          </p:blipFill>
          <p:spPr bwMode="auto">
            <a:xfrm>
              <a:off x="1152" y="1040"/>
              <a:ext cx="3744" cy="3707"/>
            </a:xfrm>
            <a:prstGeom prst="rect">
              <a:avLst/>
            </a:prstGeom>
            <a:noFill/>
            <a:ln w="12600">
              <a:solidFill>
                <a:srgbClr val="000000"/>
              </a:solidFill>
              <a:miter lim="800000"/>
              <a:headEnd/>
              <a:tailEnd/>
            </a:ln>
          </p:spPr>
        </p:pic>
        <p:sp>
          <p:nvSpPr>
            <p:cNvPr id="72711" name="Text Box 8"/>
            <p:cNvSpPr txBox="1">
              <a:spLocks noChangeArrowheads="1"/>
            </p:cNvSpPr>
            <p:nvPr/>
          </p:nvSpPr>
          <p:spPr bwMode="auto">
            <a:xfrm>
              <a:off x="1152" y="1040"/>
              <a:ext cx="3744" cy="3707"/>
            </a:xfrm>
            <a:prstGeom prst="rect">
              <a:avLst/>
            </a:prstGeom>
            <a:noFill/>
            <a:ln w="9525">
              <a:noFill/>
              <a:round/>
              <a:headEnd/>
              <a:tailEnd/>
            </a:ln>
          </p:spPr>
          <p:txBody>
            <a:bodyPr wrap="none" anchor="ctr">
              <a:prstTxWarp prst="textNoShape">
                <a:avLst/>
              </a:prstTxWarp>
            </a:bodyPr>
            <a:lstStyle/>
            <a:p>
              <a:endParaRPr lang="en-US" dirty="0"/>
            </a:p>
          </p:txBody>
        </p:sp>
      </p:grpSp>
      <p:sp>
        <p:nvSpPr>
          <p:cNvPr id="72709" name="Text Box 9"/>
          <p:cNvSpPr txBox="1">
            <a:spLocks noChangeArrowheads="1"/>
          </p:cNvSpPr>
          <p:nvPr/>
        </p:nvSpPr>
        <p:spPr bwMode="auto">
          <a:xfrm>
            <a:off x="1730375" y="942975"/>
            <a:ext cx="5684838" cy="1058863"/>
          </a:xfrm>
          <a:prstGeom prst="rect">
            <a:avLst/>
          </a:prstGeom>
          <a:solidFill>
            <a:srgbClr val="FFFFFF"/>
          </a:solidFill>
          <a:ln w="12600">
            <a:solidFill>
              <a:srgbClr val="000000"/>
            </a:solidFill>
            <a:miter lim="800000"/>
            <a:headEnd/>
            <a:tailEnd/>
          </a:ln>
        </p:spPr>
        <p:txBody>
          <a:bodyPr lIns="82890" tIns="43103" rIns="82890" bIns="43103">
            <a:prstTxWarp prst="textNoShape">
              <a:avLst/>
            </a:prstTxWarp>
            <a:spAutoFit/>
          </a:bodyPr>
          <a:lstStyle/>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b="1" dirty="0">
                <a:solidFill>
                  <a:srgbClr val="000000"/>
                </a:solidFill>
              </a:rPr>
              <a:t>ACCESS TO GROCERY STORES</a:t>
            </a:r>
          </a:p>
          <a:p>
            <a:pPr algn="ctr">
              <a:lnSpc>
                <a:spcPct val="87000"/>
              </a:lnSpc>
              <a:tabLst>
                <a:tab pos="0" algn="l"/>
                <a:tab pos="420688" algn="l"/>
                <a:tab pos="841375" algn="l"/>
                <a:tab pos="1262063" algn="l"/>
                <a:tab pos="1682750" algn="l"/>
                <a:tab pos="2105025" algn="l"/>
                <a:tab pos="2525713" algn="l"/>
                <a:tab pos="2946400" algn="l"/>
                <a:tab pos="3367088" algn="l"/>
                <a:tab pos="3789363" algn="l"/>
                <a:tab pos="4210050" algn="l"/>
                <a:tab pos="4630738" algn="l"/>
                <a:tab pos="5051425" algn="l"/>
                <a:tab pos="5473700" algn="l"/>
                <a:tab pos="5894388" algn="l"/>
                <a:tab pos="6315075" algn="l"/>
                <a:tab pos="6735763" algn="l"/>
                <a:tab pos="7158038" algn="l"/>
                <a:tab pos="7578725" algn="l"/>
                <a:tab pos="7999413" algn="l"/>
                <a:tab pos="8420100" algn="l"/>
              </a:tabLst>
            </a:pPr>
            <a:r>
              <a:rPr lang="en-GB" b="1" dirty="0">
                <a:solidFill>
                  <a:srgbClr val="000000"/>
                </a:solidFill>
              </a:rPr>
              <a:t>PORTLAND-VANCOUVER METRO AREA</a:t>
            </a:r>
          </a:p>
        </p:txBody>
      </p:sp>
    </p:spTree>
  </p:cSld>
  <p:clrMapOvr>
    <a:masterClrMapping/>
  </p:clrMapOvr>
  <p:transition spd="med" advTm="1024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dirty="0" smtClean="0">
                <a:ea typeface="ＭＳ Ｐゴシック" charset="-128"/>
                <a:cs typeface="ＭＳ Ｐゴシック" charset="-128"/>
              </a:rPr>
              <a:t>Zoning and Land Use</a:t>
            </a:r>
            <a:br>
              <a:rPr lang="en-US" sz="3600" dirty="0" smtClean="0">
                <a:ea typeface="ＭＳ Ｐゴシック" charset="-128"/>
                <a:cs typeface="ＭＳ Ｐゴシック" charset="-128"/>
              </a:rPr>
            </a:br>
            <a:r>
              <a:rPr lang="en-US" sz="3600" dirty="0" smtClean="0">
                <a:ea typeface="ＭＳ Ｐゴシック" charset="-128"/>
                <a:cs typeface="ＭＳ Ｐゴシック" charset="-128"/>
              </a:rPr>
              <a:t>Outcome of Reforms 19</a:t>
            </a:r>
            <a:r>
              <a:rPr lang="en-US" sz="3600" baseline="30000" dirty="0" smtClean="0">
                <a:ea typeface="ＭＳ Ｐゴシック" charset="-128"/>
                <a:cs typeface="ＭＳ Ｐゴシック" charset="-128"/>
              </a:rPr>
              <a:t>th</a:t>
            </a:r>
            <a:r>
              <a:rPr lang="en-US" sz="3600" dirty="0" smtClean="0">
                <a:ea typeface="ＭＳ Ｐゴシック" charset="-128"/>
                <a:cs typeface="ＭＳ Ｐゴシック" charset="-128"/>
              </a:rPr>
              <a:t> Century</a:t>
            </a:r>
            <a:endParaRPr lang="en-US" sz="3600" dirty="0">
              <a:ea typeface="ＭＳ Ｐゴシック" charset="-128"/>
              <a:cs typeface="ＭＳ Ｐゴシック" charset="-128"/>
            </a:endParaRPr>
          </a:p>
        </p:txBody>
      </p:sp>
      <p:sp>
        <p:nvSpPr>
          <p:cNvPr id="88067" name="Rectangle 3"/>
          <p:cNvSpPr>
            <a:spLocks noGrp="1" noChangeArrowheads="1"/>
          </p:cNvSpPr>
          <p:nvPr>
            <p:ph type="body" idx="1"/>
          </p:nvPr>
        </p:nvSpPr>
        <p:spPr>
          <a:xfrm>
            <a:off x="457200" y="2362200"/>
            <a:ext cx="8229600" cy="3768725"/>
          </a:xfrm>
        </p:spPr>
        <p:txBody>
          <a:bodyPr/>
          <a:lstStyle/>
          <a:p>
            <a:pPr eaLnBrk="1" hangingPunct="1"/>
            <a:r>
              <a:rPr lang="en-US" sz="2800" dirty="0">
                <a:ea typeface="ＭＳ Ｐゴシック" charset="-128"/>
                <a:cs typeface="ＭＳ Ｐゴシック" charset="-128"/>
              </a:rPr>
              <a:t>Sanitation and Public health</a:t>
            </a:r>
          </a:p>
          <a:p>
            <a:pPr eaLnBrk="1" hangingPunct="1"/>
            <a:r>
              <a:rPr lang="en-US" sz="2800" dirty="0">
                <a:ea typeface="ＭＳ Ｐゴシック" charset="-128"/>
                <a:cs typeface="ＭＳ Ｐゴシック" charset="-128"/>
              </a:rPr>
              <a:t>Disappearance of open space</a:t>
            </a:r>
          </a:p>
          <a:p>
            <a:pPr eaLnBrk="1" hangingPunct="1"/>
            <a:r>
              <a:rPr lang="en-US" sz="2800" dirty="0">
                <a:ea typeface="ＭＳ Ｐゴシック" charset="-128"/>
                <a:cs typeface="ＭＳ Ｐゴシック" charset="-128"/>
              </a:rPr>
              <a:t>Quality of housing</a:t>
            </a:r>
          </a:p>
          <a:p>
            <a:pPr eaLnBrk="1" hangingPunct="1"/>
            <a:r>
              <a:rPr lang="en-US" sz="2800" dirty="0">
                <a:ea typeface="ＭＳ Ｐゴシック" charset="-128"/>
                <a:cs typeface="ＭＳ Ｐゴシック" charset="-128"/>
              </a:rPr>
              <a:t>Over-crowding, grimness of urban life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Why Plan?</a:t>
            </a:r>
          </a:p>
        </p:txBody>
      </p:sp>
      <p:sp>
        <p:nvSpPr>
          <p:cNvPr id="453635" name="Rectangle 3"/>
          <p:cNvSpPr>
            <a:spLocks noGrp="1" noChangeArrowheads="1"/>
          </p:cNvSpPr>
          <p:nvPr>
            <p:ph type="body" idx="1"/>
          </p:nvPr>
        </p:nvSpPr>
        <p:spPr/>
        <p:txBody>
          <a:bodyPr/>
          <a:lstStyle/>
          <a:p>
            <a:r>
              <a:rPr lang="en-US"/>
              <a:t>Inter-connectedness</a:t>
            </a:r>
          </a:p>
          <a:p>
            <a:r>
              <a:rPr lang="en-US"/>
              <a:t>Complexity</a:t>
            </a:r>
          </a:p>
          <a:p>
            <a:r>
              <a:rPr lang="en-US"/>
              <a:t>Any development burdens community with obligations</a:t>
            </a:r>
          </a:p>
          <a:p>
            <a:r>
              <a:rPr lang="en-US"/>
              <a:t>To safeguard the commons</a:t>
            </a:r>
          </a:p>
          <a:p>
            <a:r>
              <a:rPr lang="en-US"/>
              <a:t>To provide rational basis for present and future community decision making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sz="3600" dirty="0" smtClean="0"/>
              <a:t>Central issues of Power: Public </a:t>
            </a:r>
            <a:r>
              <a:rPr lang="en-US" sz="3600" dirty="0"/>
              <a:t>Control of Private Property</a:t>
            </a:r>
            <a:endParaRPr lang="en-US" dirty="0"/>
          </a:p>
        </p:txBody>
      </p:sp>
      <p:sp>
        <p:nvSpPr>
          <p:cNvPr id="477187" name="Rectangle 3"/>
          <p:cNvSpPr>
            <a:spLocks noGrp="1" noChangeArrowheads="1"/>
          </p:cNvSpPr>
          <p:nvPr>
            <p:ph type="body" idx="1"/>
          </p:nvPr>
        </p:nvSpPr>
        <p:spPr/>
        <p:txBody>
          <a:bodyPr/>
          <a:lstStyle/>
          <a:p>
            <a:r>
              <a:rPr lang="en-US" sz="2400" dirty="0" smtClean="0"/>
              <a:t>Based on policing rights of government</a:t>
            </a:r>
          </a:p>
          <a:p>
            <a:r>
              <a:rPr lang="en-US" sz="2400" dirty="0" smtClean="0"/>
              <a:t>First </a:t>
            </a:r>
            <a:r>
              <a:rPr lang="en-US" sz="2400" dirty="0"/>
              <a:t>zoning laws 1920s</a:t>
            </a:r>
          </a:p>
          <a:p>
            <a:r>
              <a:rPr lang="en-US" sz="2400" dirty="0"/>
              <a:t>some of the reasons:</a:t>
            </a:r>
          </a:p>
          <a:p>
            <a:r>
              <a:rPr lang="en-US" sz="2400" dirty="0"/>
              <a:t>--rapid growth of auto and its consequences</a:t>
            </a:r>
          </a:p>
          <a:p>
            <a:r>
              <a:rPr lang="en-US" sz="2400" dirty="0"/>
              <a:t>--vast wave of suburbanization</a:t>
            </a:r>
          </a:p>
          <a:p>
            <a:r>
              <a:rPr lang="en-US" sz="2400" dirty="0"/>
              <a:t>--protect communities from undesirable elements of progress</a:t>
            </a:r>
          </a:p>
          <a:p>
            <a:r>
              <a:rPr lang="en-US" sz="2400" dirty="0"/>
              <a:t>--zoning regulates the future but also protects the past</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class speakers and Tests</a:t>
            </a:r>
            <a:br>
              <a:rPr lang="en-US" dirty="0" smtClean="0"/>
            </a:br>
            <a:endParaRPr lang="en-US" dirty="0"/>
          </a:p>
        </p:txBody>
      </p:sp>
      <p:sp>
        <p:nvSpPr>
          <p:cNvPr id="3" name="Content Placeholder 2"/>
          <p:cNvSpPr>
            <a:spLocks noGrp="1"/>
          </p:cNvSpPr>
          <p:nvPr>
            <p:ph idx="1"/>
          </p:nvPr>
        </p:nvSpPr>
        <p:spPr/>
        <p:txBody>
          <a:bodyPr/>
          <a:lstStyle/>
          <a:p>
            <a:r>
              <a:rPr lang="en-US" sz="2800" dirty="0" smtClean="0"/>
              <a:t>Robin Cody—author Ricochet River</a:t>
            </a:r>
          </a:p>
          <a:p>
            <a:r>
              <a:rPr lang="en-US" sz="2800" dirty="0" smtClean="0"/>
              <a:t>Mike Houck—Godfather </a:t>
            </a:r>
            <a:r>
              <a:rPr lang="en-US" sz="2800" dirty="0" err="1" smtClean="0"/>
              <a:t>Greenspaces</a:t>
            </a:r>
            <a:endParaRPr lang="en-US" sz="2800" dirty="0" smtClean="0"/>
          </a:p>
          <a:p>
            <a:r>
              <a:rPr lang="en-US" sz="2800" dirty="0" smtClean="0"/>
              <a:t>Robert Liberty—1000 Friends of Oregon</a:t>
            </a:r>
          </a:p>
          <a:p>
            <a:r>
              <a:rPr lang="en-US" sz="2800" dirty="0" smtClean="0"/>
              <a:t>Carlotta Collette—Metro Council</a:t>
            </a:r>
          </a:p>
          <a:p>
            <a:r>
              <a:rPr lang="en-US" sz="2800" dirty="0" smtClean="0"/>
              <a:t>Meg </a:t>
            </a:r>
            <a:r>
              <a:rPr lang="en-US" sz="2800" dirty="0" err="1" smtClean="0"/>
              <a:t>Marick</a:t>
            </a:r>
            <a:r>
              <a:rPr lang="en-US" sz="2800" dirty="0" smtClean="0"/>
              <a:t>—Social Equity</a:t>
            </a:r>
          </a:p>
          <a:p>
            <a:r>
              <a:rPr lang="en-US" sz="2800" dirty="0" smtClean="0"/>
              <a:t>Carl Abbott—Author Greater Portland</a:t>
            </a:r>
          </a:p>
          <a:p>
            <a:r>
              <a:rPr lang="en-US" sz="2800" dirty="0" smtClean="0"/>
              <a:t>Kim Stafford—Director NW Writer’s Institute</a:t>
            </a:r>
          </a:p>
          <a:p>
            <a:r>
              <a:rPr lang="en-US" sz="2800" dirty="0" smtClean="0"/>
              <a:t>Charles </a:t>
            </a:r>
            <a:r>
              <a:rPr lang="en-US" sz="2800" dirty="0" err="1" smtClean="0"/>
              <a:t>Heying</a:t>
            </a:r>
            <a:r>
              <a:rPr lang="en-US" sz="2800" dirty="0" smtClean="0"/>
              <a:t>—Café Du Play, Artisan Economy</a:t>
            </a:r>
          </a:p>
          <a:p>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sz="3600"/>
              <a:t>Goals of Comprehensive Planning</a:t>
            </a:r>
            <a:endParaRPr lang="en-US"/>
          </a:p>
        </p:txBody>
      </p:sp>
      <p:sp>
        <p:nvSpPr>
          <p:cNvPr id="527363" name="Rectangle 3"/>
          <p:cNvSpPr>
            <a:spLocks noGrp="1" noChangeArrowheads="1"/>
          </p:cNvSpPr>
          <p:nvPr>
            <p:ph type="body" idx="1"/>
          </p:nvPr>
        </p:nvSpPr>
        <p:spPr/>
        <p:txBody>
          <a:bodyPr/>
          <a:lstStyle/>
          <a:p>
            <a:pPr>
              <a:lnSpc>
                <a:spcPct val="90000"/>
              </a:lnSpc>
            </a:pPr>
            <a:r>
              <a:rPr lang="en-US" sz="2800"/>
              <a:t>Health</a:t>
            </a:r>
          </a:p>
          <a:p>
            <a:pPr>
              <a:lnSpc>
                <a:spcPct val="90000"/>
              </a:lnSpc>
            </a:pPr>
            <a:r>
              <a:rPr lang="en-US" sz="2800"/>
              <a:t>Public Safety</a:t>
            </a:r>
          </a:p>
          <a:p>
            <a:pPr>
              <a:lnSpc>
                <a:spcPct val="90000"/>
              </a:lnSpc>
            </a:pPr>
            <a:r>
              <a:rPr lang="en-US" sz="2800"/>
              <a:t>Circulation</a:t>
            </a:r>
          </a:p>
          <a:p>
            <a:pPr>
              <a:lnSpc>
                <a:spcPct val="90000"/>
              </a:lnSpc>
            </a:pPr>
            <a:r>
              <a:rPr lang="en-US" sz="2800"/>
              <a:t>Provision of services and facilities</a:t>
            </a:r>
          </a:p>
          <a:p>
            <a:pPr>
              <a:lnSpc>
                <a:spcPct val="90000"/>
              </a:lnSpc>
            </a:pPr>
            <a:r>
              <a:rPr lang="en-US" sz="2800"/>
              <a:t>Fiscal Health</a:t>
            </a:r>
          </a:p>
          <a:p>
            <a:pPr>
              <a:lnSpc>
                <a:spcPct val="90000"/>
              </a:lnSpc>
            </a:pPr>
            <a:r>
              <a:rPr lang="en-US" sz="2800"/>
              <a:t>Economic Goals</a:t>
            </a:r>
          </a:p>
          <a:p>
            <a:pPr>
              <a:lnSpc>
                <a:spcPct val="90000"/>
              </a:lnSpc>
            </a:pPr>
            <a:r>
              <a:rPr lang="en-US" sz="2800"/>
              <a:t>Environmental Protection</a:t>
            </a:r>
          </a:p>
          <a:p>
            <a:pPr>
              <a:lnSpc>
                <a:spcPct val="90000"/>
              </a:lnSpc>
            </a:pPr>
            <a:r>
              <a:rPr lang="en-US" sz="2800"/>
              <a:t>Redistributive goals (debatable)</a:t>
            </a:r>
          </a:p>
          <a:p>
            <a:pPr>
              <a:lnSpc>
                <a:spcPct val="90000"/>
              </a:lnSpc>
            </a:pPr>
            <a:endParaRPr lang="en-US"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t>Oregon Story</a:t>
            </a:r>
          </a:p>
        </p:txBody>
      </p:sp>
      <p:sp>
        <p:nvSpPr>
          <p:cNvPr id="590851" name="Rectangle 3"/>
          <p:cNvSpPr>
            <a:spLocks noGrp="1" noChangeArrowheads="1"/>
          </p:cNvSpPr>
          <p:nvPr>
            <p:ph type="body" idx="1"/>
          </p:nvPr>
        </p:nvSpPr>
        <p:spPr/>
        <p:txBody>
          <a:bodyPr/>
          <a:lstStyle/>
          <a:p>
            <a:pPr>
              <a:lnSpc>
                <a:spcPct val="90000"/>
              </a:lnSpc>
            </a:pPr>
            <a:r>
              <a:rPr lang="en-US" sz="2800"/>
              <a:t>State legislation 1919, 1923 granted cities authority to develop plans and land use regulations</a:t>
            </a:r>
          </a:p>
          <a:p>
            <a:pPr>
              <a:lnSpc>
                <a:spcPct val="90000"/>
              </a:lnSpc>
            </a:pPr>
            <a:r>
              <a:rPr lang="en-US" sz="2800"/>
              <a:t>Slow acceptance, Portland, 1924</a:t>
            </a:r>
          </a:p>
          <a:p>
            <a:pPr>
              <a:lnSpc>
                <a:spcPct val="90000"/>
              </a:lnSpc>
            </a:pPr>
            <a:r>
              <a:rPr lang="en-US" sz="2800"/>
              <a:t>Counties in 1947 to help with emerging sprawl problems</a:t>
            </a:r>
          </a:p>
          <a:p>
            <a:pPr>
              <a:lnSpc>
                <a:spcPct val="90000"/>
              </a:lnSpc>
            </a:pPr>
            <a:r>
              <a:rPr lang="en-US" sz="2800"/>
              <a:t>Counties developed planning commissions and “development plans”  Later (1963) comprehensive plans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dx_ugb.jpg"/>
          <p:cNvPicPr>
            <a:picLocks noGrp="1" noChangeAspect="1"/>
          </p:cNvPicPr>
          <p:nvPr>
            <p:ph idx="1"/>
          </p:nvPr>
        </p:nvPicPr>
        <p:blipFill>
          <a:blip r:embed="rId2"/>
          <a:srcRect l="-27507" r="-27507"/>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density and Protecting our Farmland</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average new lot in 1998 was 6,200 square feet (576 sq meters), down from 12,800 square feet (1189 sq meters) in 1978</a:t>
            </a:r>
          </a:p>
          <a:p>
            <a:r>
              <a:rPr lang="en-US" dirty="0" smtClean="0"/>
              <a:t>By 2040 Portland’s density will exceed New York City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Oaks Bottom, Ross Island and Portland Skyline  for UERC @ Mike Houck"/>
          <p:cNvPicPr>
            <a:picLocks noChangeAspect="1" noChangeArrowheads="1"/>
          </p:cNvPicPr>
          <p:nvPr/>
        </p:nvPicPr>
        <p:blipFill>
          <a:blip r:embed="rId3"/>
          <a:srcRect/>
          <a:stretch>
            <a:fillRect/>
          </a:stretch>
        </p:blipFill>
        <p:spPr bwMode="auto">
          <a:xfrm>
            <a:off x="533400" y="228600"/>
            <a:ext cx="8021563" cy="5334000"/>
          </a:xfrm>
          <a:prstGeom prst="rect">
            <a:avLst/>
          </a:prstGeom>
          <a:noFill/>
          <a:ln w="9525">
            <a:noFill/>
            <a:miter lim="800000"/>
            <a:headEnd/>
            <a:tailEnd/>
          </a:ln>
        </p:spPr>
      </p:pic>
      <p:sp>
        <p:nvSpPr>
          <p:cNvPr id="3" name="TextBox 2"/>
          <p:cNvSpPr txBox="1"/>
          <p:nvPr/>
        </p:nvSpPr>
        <p:spPr>
          <a:xfrm>
            <a:off x="799801" y="5638800"/>
            <a:ext cx="7263201" cy="954107"/>
          </a:xfrm>
          <a:prstGeom prst="rect">
            <a:avLst/>
          </a:prstGeom>
          <a:noFill/>
        </p:spPr>
        <p:txBody>
          <a:bodyPr wrap="none" rtlCol="0">
            <a:spAutoFit/>
          </a:bodyPr>
          <a:lstStyle/>
          <a:p>
            <a:r>
              <a:rPr lang="en-US" sz="2800" dirty="0" smtClean="0"/>
              <a:t>In the Mid-1980s we began to bring country</a:t>
            </a:r>
          </a:p>
          <a:p>
            <a:r>
              <a:rPr lang="en-US" sz="2800" dirty="0" smtClean="0"/>
              <a:t>Into the city. Contrary to our Land Use Goals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lum contrast="12000"/>
          </a:blip>
          <a:srcRect b="5650"/>
          <a:stretch>
            <a:fillRect/>
          </a:stretch>
        </p:blipFill>
        <p:spPr bwMode="auto">
          <a:xfrm>
            <a:off x="0" y="0"/>
            <a:ext cx="9144000" cy="6819900"/>
          </a:xfrm>
          <a:prstGeom prst="rect">
            <a:avLst/>
          </a:prstGeom>
          <a:noFill/>
          <a:ln w="9525">
            <a:noFill/>
            <a:miter lim="800000"/>
            <a:headEnd/>
            <a:tailEnd/>
          </a:ln>
        </p:spPr>
      </p:pic>
      <p:sp>
        <p:nvSpPr>
          <p:cNvPr id="216067" name="Rectangle 3"/>
          <p:cNvSpPr>
            <a:spLocks noChangeArrowheads="1"/>
          </p:cNvSpPr>
          <p:nvPr/>
        </p:nvSpPr>
        <p:spPr bwMode="auto">
          <a:xfrm>
            <a:off x="76200" y="5470525"/>
            <a:ext cx="2665413" cy="1311275"/>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prstTxWarp prst="textNoShape">
              <a:avLst/>
            </a:prstTxWarp>
            <a:spAutoFit/>
          </a:bodyPr>
          <a:lstStyle/>
          <a:p>
            <a:pPr algn="ctr">
              <a:defRPr/>
            </a:pPr>
            <a:r>
              <a:rPr lang="en-US" sz="2000" b="1" dirty="0">
                <a:solidFill>
                  <a:schemeClr val="tx2"/>
                </a:solidFill>
                <a:effectLst>
                  <a:outerShdw blurRad="38100" dist="38100" dir="2700000" algn="tl">
                    <a:srgbClr val="000000"/>
                  </a:outerShdw>
                </a:effectLst>
                <a:latin typeface="Arial" pitchFamily="-107" charset="0"/>
                <a:ea typeface="+mn-ea"/>
                <a:cs typeface="+mn-cs"/>
              </a:rPr>
              <a:t>City of Portland - 2005</a:t>
            </a:r>
          </a:p>
          <a:p>
            <a:pPr algn="ctr">
              <a:defRPr/>
            </a:pPr>
            <a:r>
              <a:rPr lang="en-US" sz="2000" b="1" dirty="0">
                <a:solidFill>
                  <a:schemeClr val="tx2"/>
                </a:solidFill>
                <a:effectLst>
                  <a:outerShdw blurRad="38100" dist="38100" dir="2700000" algn="tl">
                    <a:srgbClr val="000000"/>
                  </a:outerShdw>
                </a:effectLst>
                <a:latin typeface="Arial" pitchFamily="-107" charset="0"/>
                <a:ea typeface="+mn-ea"/>
                <a:cs typeface="+mn-cs"/>
              </a:rPr>
              <a:t>25 sq. miles rooftops</a:t>
            </a:r>
          </a:p>
          <a:p>
            <a:pPr algn="ctr">
              <a:defRPr/>
            </a:pPr>
            <a:r>
              <a:rPr lang="en-US" sz="2000" b="1" dirty="0">
                <a:solidFill>
                  <a:schemeClr val="tx2"/>
                </a:solidFill>
                <a:effectLst>
                  <a:outerShdw blurRad="38100" dist="38100" dir="2700000" algn="tl">
                    <a:srgbClr val="000000"/>
                  </a:outerShdw>
                </a:effectLst>
                <a:latin typeface="Arial" pitchFamily="-107" charset="0"/>
                <a:ea typeface="+mn-ea"/>
                <a:cs typeface="+mn-cs"/>
              </a:rPr>
              <a:t>45 sq. miles pavement</a:t>
            </a:r>
          </a:p>
          <a:p>
            <a:pPr algn="ctr">
              <a:defRPr/>
            </a:pPr>
            <a:r>
              <a:rPr lang="en-US" sz="2000" b="1" dirty="0">
                <a:solidFill>
                  <a:schemeClr val="tx2"/>
                </a:solidFill>
                <a:effectLst>
                  <a:outerShdw blurRad="38100" dist="38100" dir="2700000" algn="tl">
                    <a:srgbClr val="000000"/>
                  </a:outerShdw>
                </a:effectLst>
                <a:latin typeface="Arial" pitchFamily="-107" charset="0"/>
                <a:ea typeface="+mn-ea"/>
                <a:cs typeface="+mn-cs"/>
              </a:rPr>
              <a:t>City 140 sq. miles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810000" y="517525"/>
            <a:ext cx="5246688" cy="1323975"/>
          </a:xfrm>
          <a:prstGeom prst="rect">
            <a:avLst/>
          </a:prstGeom>
          <a:noFill/>
          <a:ln w="9525">
            <a:noFill/>
            <a:miter lim="800000"/>
            <a:headEnd/>
            <a:tailEnd/>
          </a:ln>
        </p:spPr>
        <p:txBody>
          <a:bodyPr wrap="none">
            <a:prstTxWarp prst="textNoShape">
              <a:avLst/>
            </a:prstTxWarp>
            <a:spAutoFit/>
          </a:bodyPr>
          <a:lstStyle/>
          <a:p>
            <a:r>
              <a:rPr lang="en-US" sz="2000" dirty="0"/>
              <a:t> The system is an essential part of the </a:t>
            </a:r>
          </a:p>
          <a:p>
            <a:r>
              <a:rPr lang="en-US" sz="2000" dirty="0"/>
              <a:t>urban infrastructure and intentionally used to </a:t>
            </a:r>
          </a:p>
          <a:p>
            <a:r>
              <a:rPr lang="en-US" sz="2000" dirty="0"/>
              <a:t>improve the region’s air and water quality. </a:t>
            </a:r>
          </a:p>
          <a:p>
            <a:endParaRPr lang="en-US" sz="2000" dirty="0"/>
          </a:p>
        </p:txBody>
      </p:sp>
      <p:pic>
        <p:nvPicPr>
          <p:cNvPr id="125955" name="Picture 3" descr="Bruce Forster smith_bybee_lakes"/>
          <p:cNvPicPr>
            <a:picLocks noChangeAspect="1" noChangeArrowheads="1"/>
          </p:cNvPicPr>
          <p:nvPr/>
        </p:nvPicPr>
        <p:blipFill>
          <a:blip r:embed="rId3"/>
          <a:srcRect/>
          <a:stretch>
            <a:fillRect/>
          </a:stretch>
        </p:blipFill>
        <p:spPr bwMode="auto">
          <a:xfrm>
            <a:off x="0" y="0"/>
            <a:ext cx="2971800" cy="1987550"/>
          </a:xfrm>
          <a:prstGeom prst="rect">
            <a:avLst/>
          </a:prstGeom>
          <a:noFill/>
          <a:ln w="9525">
            <a:noFill/>
            <a:miter lim="800000"/>
            <a:headEnd/>
            <a:tailEnd/>
          </a:ln>
        </p:spPr>
      </p:pic>
      <p:pic>
        <p:nvPicPr>
          <p:cNvPr id="125956" name="Picture 4" descr="DSC06973@Mike Houck"/>
          <p:cNvPicPr>
            <a:picLocks noChangeAspect="1" noChangeArrowheads="1"/>
          </p:cNvPicPr>
          <p:nvPr/>
        </p:nvPicPr>
        <p:blipFill>
          <a:blip r:embed="rId4"/>
          <a:srcRect/>
          <a:stretch>
            <a:fillRect/>
          </a:stretch>
        </p:blipFill>
        <p:spPr bwMode="auto">
          <a:xfrm>
            <a:off x="5715000" y="2362200"/>
            <a:ext cx="3371850" cy="4495800"/>
          </a:xfrm>
          <a:prstGeom prst="rect">
            <a:avLst/>
          </a:prstGeom>
          <a:noFill/>
          <a:ln w="9525">
            <a:noFill/>
            <a:miter lim="800000"/>
            <a:headEnd/>
            <a:tailEnd/>
          </a:ln>
        </p:spPr>
      </p:pic>
      <p:pic>
        <p:nvPicPr>
          <p:cNvPr id="125957" name="Picture 5" descr="DSC_0037"/>
          <p:cNvPicPr>
            <a:picLocks noChangeAspect="1" noChangeArrowheads="1"/>
          </p:cNvPicPr>
          <p:nvPr/>
        </p:nvPicPr>
        <p:blipFill>
          <a:blip r:embed="rId5"/>
          <a:srcRect/>
          <a:stretch>
            <a:fillRect/>
          </a:stretch>
        </p:blipFill>
        <p:spPr bwMode="auto">
          <a:xfrm>
            <a:off x="0" y="2667000"/>
            <a:ext cx="2584450" cy="3886200"/>
          </a:xfrm>
          <a:prstGeom prst="rect">
            <a:avLst/>
          </a:prstGeom>
          <a:noFill/>
          <a:ln w="9525">
            <a:noFill/>
            <a:miter lim="800000"/>
            <a:headEnd/>
            <a:tailEnd/>
          </a:ln>
        </p:spPr>
      </p:pic>
      <p:pic>
        <p:nvPicPr>
          <p:cNvPr id="125958" name="Picture 6" descr="Downtown Ecoroofs @ Mike Houck DSC_0013"/>
          <p:cNvPicPr>
            <a:picLocks noChangeAspect="1" noChangeArrowheads="1"/>
          </p:cNvPicPr>
          <p:nvPr/>
        </p:nvPicPr>
        <p:blipFill>
          <a:blip r:embed="rId6"/>
          <a:srcRect/>
          <a:stretch>
            <a:fillRect/>
          </a:stretch>
        </p:blipFill>
        <p:spPr bwMode="auto">
          <a:xfrm>
            <a:off x="2667000" y="2189163"/>
            <a:ext cx="2895600" cy="1925637"/>
          </a:xfrm>
          <a:prstGeom prst="rect">
            <a:avLst/>
          </a:prstGeom>
          <a:noFill/>
          <a:ln w="9525">
            <a:noFill/>
            <a:miter lim="800000"/>
            <a:headEnd/>
            <a:tailEnd/>
          </a:ln>
        </p:spPr>
      </p:pic>
      <p:pic>
        <p:nvPicPr>
          <p:cNvPr id="125959" name="Picture 7"/>
          <p:cNvPicPr>
            <a:picLocks noChangeAspect="1" noChangeArrowheads="1"/>
          </p:cNvPicPr>
          <p:nvPr/>
        </p:nvPicPr>
        <p:blipFill>
          <a:blip r:embed="rId7"/>
          <a:srcRect r="63"/>
          <a:stretch>
            <a:fillRect/>
          </a:stretch>
        </p:blipFill>
        <p:spPr bwMode="auto">
          <a:xfrm>
            <a:off x="3048000" y="4295775"/>
            <a:ext cx="221932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descr="DSC06964@Mike Houck"/>
          <p:cNvPicPr>
            <a:picLocks noChangeAspect="1" noChangeArrowheads="1"/>
          </p:cNvPicPr>
          <p:nvPr/>
        </p:nvPicPr>
        <p:blipFill>
          <a:blip r:embed="rId2"/>
          <a:srcRect/>
          <a:stretch>
            <a:fillRect/>
          </a:stretch>
        </p:blipFill>
        <p:spPr bwMode="auto">
          <a:xfrm>
            <a:off x="0" y="95250"/>
            <a:ext cx="8915400" cy="6686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9746" name="Picture 2" descr="convention center stormwater wetland 7 05 300 dpi @Mike Houck"/>
          <p:cNvPicPr>
            <a:picLocks noChangeAspect="1" noChangeArrowheads="1"/>
          </p:cNvPicPr>
          <p:nvPr/>
        </p:nvPicPr>
        <p:blipFill>
          <a:blip r:embed="rId2"/>
          <a:srcRect/>
          <a:stretch>
            <a:fillRect/>
          </a:stretch>
        </p:blipFill>
        <p:spPr bwMode="auto">
          <a:xfrm>
            <a:off x="152400" y="152400"/>
            <a:ext cx="85344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2" descr="tabor before"/>
          <p:cNvPicPr>
            <a:picLocks noChangeAspect="1" noChangeArrowheads="1"/>
          </p:cNvPicPr>
          <p:nvPr/>
        </p:nvPicPr>
        <p:blipFill>
          <a:blip r:embed="rId2">
            <a:lum bright="-12000" contrast="24000"/>
          </a:blip>
          <a:srcRect/>
          <a:stretch>
            <a:fillRect/>
          </a:stretch>
        </p:blipFill>
        <p:spPr bwMode="auto">
          <a:xfrm>
            <a:off x="0" y="0"/>
            <a:ext cx="9144000" cy="6858000"/>
          </a:xfrm>
          <a:prstGeom prst="rect">
            <a:avLst/>
          </a:prstGeom>
          <a:noFill/>
          <a:ln w="9525">
            <a:noFill/>
            <a:miter lim="800000"/>
            <a:headEnd/>
            <a:tailEnd/>
          </a:ln>
        </p:spPr>
      </p:pic>
      <p:sp>
        <p:nvSpPr>
          <p:cNvPr id="299011" name="Rectangle 3"/>
          <p:cNvSpPr>
            <a:spLocks noGrp="1" noRot="1" noChangeArrowheads="1"/>
          </p:cNvSpPr>
          <p:nvPr>
            <p:ph type="title"/>
          </p:nvPr>
        </p:nvSpPr>
        <p:spPr>
          <a:xfrm>
            <a:off x="457200" y="5883275"/>
            <a:ext cx="8385175" cy="822325"/>
          </a:xfrm>
        </p:spPr>
        <p:txBody>
          <a:bodyPr/>
          <a:lstStyle/>
          <a:p>
            <a:pPr eaLnBrk="1" hangingPunct="1">
              <a:defRPr/>
            </a:pPr>
            <a:r>
              <a:rPr lang="en-US" sz="3600" dirty="0">
                <a:ea typeface="+mj-ea"/>
                <a:cs typeface="+mj-cs"/>
              </a:rPr>
              <a:t>Tabor School before rain-garden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3505200" cy="3124200"/>
          </a:xfrm>
        </p:spPr>
        <p:txBody>
          <a:bodyPr/>
          <a:lstStyle/>
          <a:p>
            <a:pPr>
              <a:defRPr/>
            </a:pPr>
            <a:r>
              <a:rPr lang="en-US" sz="3200" cap="small" dirty="0" smtClean="0"/>
              <a:t>Everyone should know where they are at all times</a:t>
            </a:r>
            <a:br>
              <a:rPr lang="en-US" sz="3200" cap="small" dirty="0" smtClean="0"/>
            </a:br>
            <a:r>
              <a:rPr lang="en-US" sz="3200" cap="small" dirty="0" smtClean="0"/>
              <a:t>and </a:t>
            </a:r>
            <a:br>
              <a:rPr lang="en-US" sz="3200" cap="small" dirty="0" smtClean="0"/>
            </a:br>
            <a:r>
              <a:rPr lang="en-US" sz="3200" cap="small" dirty="0" smtClean="0"/>
              <a:t>everyone should know how to live in place</a:t>
            </a:r>
            <a:br>
              <a:rPr lang="en-US" sz="3200" cap="small" dirty="0" smtClean="0"/>
            </a:br>
            <a:r>
              <a:rPr lang="en-US" sz="3200" cap="small" dirty="0" smtClean="0"/>
              <a:t>sustainably</a:t>
            </a:r>
            <a:endParaRPr lang="en-US" sz="2800" dirty="0"/>
          </a:p>
        </p:txBody>
      </p:sp>
      <p:pic>
        <p:nvPicPr>
          <p:cNvPr id="22531" name="Picture 2052" descr="ctrf_front"/>
          <p:cNvPicPr>
            <a:picLocks noGrp="1" noChangeAspect="1" noChangeArrowheads="1"/>
          </p:cNvPicPr>
          <p:nvPr>
            <p:ph idx="1"/>
          </p:nvPr>
        </p:nvPicPr>
        <p:blipFill>
          <a:blip r:embed="rId2"/>
          <a:srcRect l="-103889" r="-103889"/>
          <a:stretch>
            <a:fillRect/>
          </a:stretch>
        </p:blipFill>
        <p:spPr bwMode="auto">
          <a:xfrm>
            <a:off x="1295400" y="0"/>
            <a:ext cx="11751703" cy="6400800"/>
          </a:xfrm>
          <a:ln>
            <a:solidFill>
              <a:srgbClr val="336699"/>
            </a:solidFill>
          </a:ln>
        </p:spPr>
      </p:pic>
      <p:sp>
        <p:nvSpPr>
          <p:cNvPr id="8" name="Rectangle 7"/>
          <p:cNvSpPr/>
          <p:nvPr/>
        </p:nvSpPr>
        <p:spPr>
          <a:xfrm>
            <a:off x="4038600" y="5029200"/>
            <a:ext cx="5105400"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b="1" dirty="0">
                <a:latin typeface="New Century Schoolbook" charset="0"/>
              </a:rPr>
              <a:t>A Bioregion: </a:t>
            </a:r>
            <a:r>
              <a:rPr lang="en-US" sz="1600" dirty="0">
                <a:latin typeface="New Century Schoolbook" charset="0"/>
              </a:rPr>
              <a:t>A distinct area where the conditions that influence life are similar and these in turn influence human occupancy.  The extent of a bioregion can be determined by scientific means.  </a:t>
            </a:r>
          </a:p>
          <a:p>
            <a:pPr>
              <a:defRPr/>
            </a:pPr>
            <a:r>
              <a:rPr lang="en-US" sz="1600" dirty="0">
                <a:latin typeface="New Century Schoolbook" charset="0"/>
              </a:rPr>
              <a:t>The idea of a bioregion, however, is cultural.  It defines both a place and adaptive ideas about living in that place  				</a:t>
            </a:r>
          </a:p>
        </p:txBody>
      </p:sp>
      <p:sp>
        <p:nvSpPr>
          <p:cNvPr id="9" name="TextBox 8"/>
          <p:cNvSpPr txBox="1"/>
          <p:nvPr/>
        </p:nvSpPr>
        <p:spPr>
          <a:xfrm>
            <a:off x="7048575" y="457200"/>
            <a:ext cx="1531789" cy="369332"/>
          </a:xfrm>
          <a:prstGeom prst="rect">
            <a:avLst/>
          </a:prstGeom>
          <a:noFill/>
        </p:spPr>
        <p:txBody>
          <a:bodyPr wrap="none">
            <a:spAutoFit/>
          </a:bodyPr>
          <a:lstStyle/>
          <a:p>
            <a:pPr>
              <a:defRPr/>
            </a:pPr>
            <a:r>
              <a:rPr lang="en-US" dirty="0" smtClean="0">
                <a:solidFill>
                  <a:schemeClr val="tx2">
                    <a:lumMod val="10000"/>
                  </a:schemeClr>
                </a:solidFill>
              </a:rPr>
              <a:t>My Bioreigon</a:t>
            </a:r>
            <a:endParaRPr lang="en-US" dirty="0">
              <a:solidFill>
                <a:schemeClr val="tx2">
                  <a:lumMod val="10000"/>
                </a:schemeClr>
              </a:solidFill>
            </a:endParaRPr>
          </a:p>
        </p:txBody>
      </p:sp>
      <p:sp>
        <p:nvSpPr>
          <p:cNvPr id="22534" name="Rectangle 10"/>
          <p:cNvSpPr>
            <a:spLocks noChangeArrowheads="1"/>
          </p:cNvSpPr>
          <p:nvPr/>
        </p:nvSpPr>
        <p:spPr bwMode="auto">
          <a:xfrm>
            <a:off x="4038600" y="5105400"/>
            <a:ext cx="5105400" cy="1752600"/>
          </a:xfrm>
          <a:prstGeom prst="rect">
            <a:avLst/>
          </a:prstGeom>
          <a:noFill/>
          <a:ln w="9525">
            <a:solidFill>
              <a:schemeClr val="tx1"/>
            </a:solidFill>
            <a:round/>
            <a:headEnd/>
            <a:tailEnd/>
          </a:ln>
        </p:spPr>
        <p:txBody>
          <a:bodyPr wrap="none" anchor="ctr">
            <a:prstTxWarp prst="textNoShape">
              <a:avLst/>
            </a:prstTxWarp>
          </a:bodyPr>
          <a:lstStyle/>
          <a:p>
            <a:pPr algn="ctr"/>
            <a:endParaRPr 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0530" name="Picture 2" descr="tabor after"/>
          <p:cNvPicPr>
            <a:picLocks noChangeAspect="1" noChangeArrowheads="1"/>
          </p:cNvPicPr>
          <p:nvPr/>
        </p:nvPicPr>
        <p:blipFill>
          <a:blip r:embed="rId2">
            <a:lum contrast="30000"/>
          </a:blip>
          <a:srcRect/>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Rot="1" noChangeArrowheads="1"/>
          </p:cNvSpPr>
          <p:nvPr>
            <p:ph type="title"/>
          </p:nvPr>
        </p:nvSpPr>
        <p:spPr>
          <a:xfrm>
            <a:off x="304800" y="5791200"/>
            <a:ext cx="8385175" cy="1066800"/>
          </a:xfrm>
        </p:spPr>
        <p:txBody>
          <a:bodyPr/>
          <a:lstStyle/>
          <a:p>
            <a:pPr eaLnBrk="1" hangingPunct="1">
              <a:defRPr/>
            </a:pPr>
            <a:r>
              <a:rPr lang="en-US" sz="3600" dirty="0">
                <a:solidFill>
                  <a:schemeClr val="hlink"/>
                </a:solidFill>
                <a:ea typeface="+mj-ea"/>
                <a:cs typeface="+mj-cs"/>
              </a:rPr>
              <a:t>Tabor School Rain-garden</a:t>
            </a:r>
          </a:p>
        </p:txBody>
      </p:sp>
      <p:sp>
        <p:nvSpPr>
          <p:cNvPr id="150532" name="Text Box 4"/>
          <p:cNvSpPr txBox="1">
            <a:spLocks noChangeArrowheads="1"/>
          </p:cNvSpPr>
          <p:nvPr/>
        </p:nvSpPr>
        <p:spPr bwMode="auto">
          <a:xfrm>
            <a:off x="228600" y="625475"/>
            <a:ext cx="8686800" cy="822325"/>
          </a:xfrm>
          <a:prstGeom prst="rect">
            <a:avLst/>
          </a:prstGeom>
          <a:noFill/>
          <a:ln w="9525">
            <a:noFill/>
            <a:miter lim="800000"/>
            <a:headEnd/>
            <a:tailEnd/>
          </a:ln>
        </p:spPr>
        <p:txBody>
          <a:bodyPr>
            <a:prstTxWarp prst="textNoShape">
              <a:avLst/>
            </a:prstTxWarp>
            <a:spAutoFit/>
          </a:bodyPr>
          <a:lstStyle/>
          <a:p>
            <a:pPr algn="ctr" eaLnBrk="0" hangingPunct="0"/>
            <a:r>
              <a:rPr lang="en-US" b="1" dirty="0">
                <a:solidFill>
                  <a:schemeClr val="hlink"/>
                </a:solidFill>
                <a:latin typeface="Verdana" charset="0"/>
              </a:rPr>
              <a:t>“Our classroom is cool now…as in temperature since the rain-garden was installed.”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838200"/>
            <a:ext cx="7620000" cy="838200"/>
          </a:xfrm>
          <a:prstGeom prst="rect">
            <a:avLst/>
          </a:prstGeom>
          <a:solidFill>
            <a:srgbClr val="C5E1BA"/>
          </a:solidFill>
          <a:ln w="9525">
            <a:solidFill>
              <a:schemeClr val="tx1"/>
            </a:solidFill>
            <a:miter lim="800000"/>
            <a:headEnd/>
            <a:tailEnd/>
          </a:ln>
        </p:spPr>
        <p:txBody>
          <a:bodyPr wrap="none" anchor="ctr">
            <a:prstTxWarp prst="textNoShape">
              <a:avLst/>
            </a:prstTxWarp>
          </a:bodyPr>
          <a:lstStyle/>
          <a:p>
            <a:pPr algn="ctr"/>
            <a:r>
              <a:rPr lang="en-US" sz="4000"/>
              <a:t>Built (Urban) Environment</a:t>
            </a:r>
          </a:p>
        </p:txBody>
      </p:sp>
      <p:sp>
        <p:nvSpPr>
          <p:cNvPr id="20483" name="Rectangle 4"/>
          <p:cNvSpPr>
            <a:spLocks noChangeArrowheads="1"/>
          </p:cNvSpPr>
          <p:nvPr/>
        </p:nvSpPr>
        <p:spPr bwMode="auto">
          <a:xfrm>
            <a:off x="685800" y="1676400"/>
            <a:ext cx="2438400" cy="1066800"/>
          </a:xfrm>
          <a:prstGeom prst="rect">
            <a:avLst/>
          </a:prstGeom>
          <a:solidFill>
            <a:srgbClr val="91CBA5"/>
          </a:solidFill>
          <a:ln w="19050">
            <a:solidFill>
              <a:schemeClr val="tx1"/>
            </a:solidFill>
            <a:miter lim="800000"/>
            <a:headEnd/>
            <a:tailEnd/>
          </a:ln>
        </p:spPr>
        <p:txBody>
          <a:bodyPr wrap="none" anchor="ctr">
            <a:prstTxWarp prst="textNoShape">
              <a:avLst/>
            </a:prstTxWarp>
          </a:bodyPr>
          <a:lstStyle/>
          <a:p>
            <a:pPr algn="ctr"/>
            <a:r>
              <a:rPr lang="en-US"/>
              <a:t>Land Use</a:t>
            </a:r>
          </a:p>
          <a:p>
            <a:pPr algn="ctr"/>
            <a:r>
              <a:rPr lang="en-US"/>
              <a:t>Patterns</a:t>
            </a:r>
          </a:p>
        </p:txBody>
      </p:sp>
      <p:sp>
        <p:nvSpPr>
          <p:cNvPr id="20484" name="Rectangle 6"/>
          <p:cNvSpPr>
            <a:spLocks noChangeArrowheads="1"/>
          </p:cNvSpPr>
          <p:nvPr/>
        </p:nvSpPr>
        <p:spPr bwMode="auto">
          <a:xfrm>
            <a:off x="3124200" y="1676400"/>
            <a:ext cx="2590800" cy="1066800"/>
          </a:xfrm>
          <a:prstGeom prst="rect">
            <a:avLst/>
          </a:prstGeom>
          <a:solidFill>
            <a:srgbClr val="91CBA5"/>
          </a:solidFill>
          <a:ln w="19050">
            <a:solidFill>
              <a:schemeClr val="tx1"/>
            </a:solidFill>
            <a:miter lim="800000"/>
            <a:headEnd/>
            <a:tailEnd/>
          </a:ln>
        </p:spPr>
        <p:txBody>
          <a:bodyPr wrap="none" anchor="ctr">
            <a:prstTxWarp prst="textNoShape">
              <a:avLst/>
            </a:prstTxWarp>
          </a:bodyPr>
          <a:lstStyle/>
          <a:p>
            <a:pPr algn="ctr"/>
            <a:r>
              <a:rPr lang="en-US"/>
              <a:t>Urban Design</a:t>
            </a:r>
          </a:p>
        </p:txBody>
      </p:sp>
      <p:sp>
        <p:nvSpPr>
          <p:cNvPr id="20485" name="Rectangle 7"/>
          <p:cNvSpPr>
            <a:spLocks noChangeArrowheads="1"/>
          </p:cNvSpPr>
          <p:nvPr/>
        </p:nvSpPr>
        <p:spPr bwMode="auto">
          <a:xfrm>
            <a:off x="5715000" y="1676400"/>
            <a:ext cx="2590800" cy="1066800"/>
          </a:xfrm>
          <a:prstGeom prst="rect">
            <a:avLst/>
          </a:prstGeom>
          <a:solidFill>
            <a:srgbClr val="91CBA5"/>
          </a:solidFill>
          <a:ln w="19050">
            <a:solidFill>
              <a:schemeClr val="tx1"/>
            </a:solidFill>
            <a:miter lim="800000"/>
            <a:headEnd/>
            <a:tailEnd/>
          </a:ln>
        </p:spPr>
        <p:txBody>
          <a:bodyPr wrap="none" anchor="ctr">
            <a:prstTxWarp prst="textNoShape">
              <a:avLst/>
            </a:prstTxWarp>
          </a:bodyPr>
          <a:lstStyle/>
          <a:p>
            <a:endParaRPr lang="en-US"/>
          </a:p>
        </p:txBody>
      </p:sp>
      <p:sp>
        <p:nvSpPr>
          <p:cNvPr id="20486" name="Text Box 11"/>
          <p:cNvSpPr txBox="1">
            <a:spLocks noChangeArrowheads="1"/>
          </p:cNvSpPr>
          <p:nvPr/>
        </p:nvSpPr>
        <p:spPr bwMode="auto">
          <a:xfrm>
            <a:off x="5943600" y="1981200"/>
            <a:ext cx="2149475" cy="457200"/>
          </a:xfrm>
          <a:prstGeom prst="rect">
            <a:avLst/>
          </a:prstGeom>
          <a:noFill/>
          <a:ln w="9525">
            <a:noFill/>
            <a:miter lim="800000"/>
            <a:headEnd/>
            <a:tailEnd/>
          </a:ln>
        </p:spPr>
        <p:txBody>
          <a:bodyPr wrap="none">
            <a:prstTxWarp prst="textNoShape">
              <a:avLst/>
            </a:prstTxWarp>
            <a:spAutoFit/>
          </a:bodyPr>
          <a:lstStyle/>
          <a:p>
            <a:pPr>
              <a:spcBef>
                <a:spcPct val="50000"/>
              </a:spcBef>
            </a:pPr>
            <a:r>
              <a:rPr lang="en-US"/>
              <a:t>Transportation</a:t>
            </a:r>
          </a:p>
        </p:txBody>
      </p:sp>
      <p:sp>
        <p:nvSpPr>
          <p:cNvPr id="20487" name="Line 14"/>
          <p:cNvSpPr>
            <a:spLocks noChangeShapeType="1"/>
          </p:cNvSpPr>
          <p:nvPr/>
        </p:nvSpPr>
        <p:spPr bwMode="auto">
          <a:xfrm>
            <a:off x="2057400" y="2743200"/>
            <a:ext cx="2286000" cy="838200"/>
          </a:xfrm>
          <a:prstGeom prst="line">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0488" name="Line 15"/>
          <p:cNvSpPr>
            <a:spLocks noChangeShapeType="1"/>
          </p:cNvSpPr>
          <p:nvPr/>
        </p:nvSpPr>
        <p:spPr bwMode="auto">
          <a:xfrm flipH="1">
            <a:off x="4343400" y="2743200"/>
            <a:ext cx="2590800" cy="838200"/>
          </a:xfrm>
          <a:prstGeom prst="line">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20489" name="Line 16"/>
          <p:cNvSpPr>
            <a:spLocks noChangeShapeType="1"/>
          </p:cNvSpPr>
          <p:nvPr/>
        </p:nvSpPr>
        <p:spPr bwMode="auto">
          <a:xfrm>
            <a:off x="4343400" y="2743200"/>
            <a:ext cx="0" cy="838200"/>
          </a:xfrm>
          <a:prstGeom prst="line">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20490" name="Line 17"/>
          <p:cNvSpPr>
            <a:spLocks noChangeShapeType="1"/>
          </p:cNvSpPr>
          <p:nvPr/>
        </p:nvSpPr>
        <p:spPr bwMode="auto">
          <a:xfrm>
            <a:off x="4343400" y="3505200"/>
            <a:ext cx="0" cy="457200"/>
          </a:xfrm>
          <a:prstGeom prst="line">
            <a:avLst/>
          </a:prstGeom>
          <a:noFill/>
          <a:ln w="28575">
            <a:solidFill>
              <a:schemeClr val="tx1"/>
            </a:solidFill>
            <a:miter lim="800000"/>
            <a:headEnd/>
            <a:tailEnd type="triangle" w="med" len="med"/>
          </a:ln>
        </p:spPr>
        <p:txBody>
          <a:bodyPr wrap="none" anchor="ctr">
            <a:prstTxWarp prst="textNoShape">
              <a:avLst/>
            </a:prstTxWarp>
          </a:bodyPr>
          <a:lstStyle/>
          <a:p>
            <a:endParaRPr lang="en-US"/>
          </a:p>
        </p:txBody>
      </p:sp>
      <p:sp>
        <p:nvSpPr>
          <p:cNvPr id="20491" name="Rectangle 18"/>
          <p:cNvSpPr>
            <a:spLocks noChangeArrowheads="1"/>
          </p:cNvSpPr>
          <p:nvPr/>
        </p:nvSpPr>
        <p:spPr bwMode="auto">
          <a:xfrm>
            <a:off x="2133600" y="3962400"/>
            <a:ext cx="48006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Activities Patterns</a:t>
            </a:r>
          </a:p>
        </p:txBody>
      </p:sp>
      <p:sp>
        <p:nvSpPr>
          <p:cNvPr id="20492" name="Rectangle 20"/>
          <p:cNvSpPr>
            <a:spLocks noChangeArrowheads="1"/>
          </p:cNvSpPr>
          <p:nvPr/>
        </p:nvSpPr>
        <p:spPr bwMode="auto">
          <a:xfrm>
            <a:off x="1295400" y="4953000"/>
            <a:ext cx="66294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Public Health</a:t>
            </a:r>
          </a:p>
        </p:txBody>
      </p:sp>
      <p:sp>
        <p:nvSpPr>
          <p:cNvPr id="20493" name="Line 23"/>
          <p:cNvSpPr>
            <a:spLocks noChangeShapeType="1"/>
          </p:cNvSpPr>
          <p:nvPr/>
        </p:nvSpPr>
        <p:spPr bwMode="auto">
          <a:xfrm>
            <a:off x="4343400" y="4572000"/>
            <a:ext cx="0" cy="381000"/>
          </a:xfrm>
          <a:prstGeom prst="line">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0494" name="Rectangle 26"/>
          <p:cNvSpPr>
            <a:spLocks noChangeArrowheads="1"/>
          </p:cNvSpPr>
          <p:nvPr/>
        </p:nvSpPr>
        <p:spPr bwMode="auto">
          <a:xfrm>
            <a:off x="5257800" y="2895600"/>
            <a:ext cx="9144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0495" name="Rectangle 27"/>
          <p:cNvSpPr>
            <a:spLocks noChangeArrowheads="1"/>
          </p:cNvSpPr>
          <p:nvPr/>
        </p:nvSpPr>
        <p:spPr bwMode="auto">
          <a:xfrm>
            <a:off x="2895600" y="2895600"/>
            <a:ext cx="9144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Food</a:t>
            </a:r>
            <a:endParaRPr lang="en-US"/>
          </a:p>
        </p:txBody>
      </p:sp>
      <p:sp>
        <p:nvSpPr>
          <p:cNvPr id="20496" name="Text Box 28"/>
          <p:cNvSpPr txBox="1">
            <a:spLocks noChangeArrowheads="1"/>
          </p:cNvSpPr>
          <p:nvPr/>
        </p:nvSpPr>
        <p:spPr bwMode="auto">
          <a:xfrm>
            <a:off x="5257800" y="3200400"/>
            <a:ext cx="869950"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Nature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A Healthy Community Also</a:t>
            </a:r>
            <a:endParaRPr lang="en-US" dirty="0"/>
          </a:p>
        </p:txBody>
      </p:sp>
      <p:sp>
        <p:nvSpPr>
          <p:cNvPr id="26627" name="Rectangle 3"/>
          <p:cNvSpPr>
            <a:spLocks noGrp="1" noChangeArrowheads="1"/>
          </p:cNvSpPr>
          <p:nvPr>
            <p:ph type="body" idx="1"/>
          </p:nvPr>
        </p:nvSpPr>
        <p:spPr/>
        <p:txBody>
          <a:bodyPr/>
          <a:lstStyle/>
          <a:p>
            <a:pPr eaLnBrk="1" hangingPunct="1"/>
            <a:r>
              <a:rPr lang="en-US" dirty="0" smtClean="0"/>
              <a:t>Has a robust civic infrastructure</a:t>
            </a:r>
          </a:p>
          <a:p>
            <a:pPr eaLnBrk="1" hangingPunct="1"/>
            <a:r>
              <a:rPr lang="en-US" dirty="0" smtClean="0"/>
              <a:t>Rich social capital and social networks across class and race</a:t>
            </a:r>
          </a:p>
          <a:p>
            <a:pPr eaLnBrk="1" hangingPunct="1"/>
            <a:r>
              <a:rPr lang="en-US" dirty="0" smtClean="0"/>
              <a:t>And provides equal opportunity access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6200" y="76200"/>
            <a:ext cx="8915400" cy="609600"/>
          </a:xfrm>
          <a:prstGeom prst="rect">
            <a:avLst/>
          </a:prstGeom>
          <a:noFill/>
          <a:ln w="9525">
            <a:noFill/>
            <a:miter lim="800000"/>
            <a:headEnd/>
            <a:tailEnd/>
          </a:ln>
        </p:spPr>
        <p:txBody>
          <a:bodyPr anchor="ctr">
            <a:prstTxWarp prst="textNoShape">
              <a:avLst/>
            </a:prstTxWarp>
          </a:bodyPr>
          <a:lstStyle/>
          <a:p>
            <a:pPr algn="ctr"/>
            <a:r>
              <a:rPr lang="en-US" sz="3800">
                <a:solidFill>
                  <a:srgbClr val="FF9933"/>
                </a:solidFill>
                <a:latin typeface="Comic Sans MS" charset="0"/>
              </a:rPr>
              <a:t>What is needed for healthy change?</a:t>
            </a:r>
            <a:endParaRPr lang="en-US" sz="5400">
              <a:solidFill>
                <a:srgbClr val="FF9933"/>
              </a:solidFill>
              <a:latin typeface="Comic Sans MS" charset="0"/>
            </a:endParaRPr>
          </a:p>
        </p:txBody>
      </p:sp>
      <p:sp>
        <p:nvSpPr>
          <p:cNvPr id="237571" name="AutoShape 3"/>
          <p:cNvSpPr>
            <a:spLocks noChangeArrowheads="1"/>
          </p:cNvSpPr>
          <p:nvPr/>
        </p:nvSpPr>
        <p:spPr bwMode="auto">
          <a:xfrm>
            <a:off x="2514600" y="762000"/>
            <a:ext cx="4114800" cy="5715000"/>
          </a:xfrm>
          <a:prstGeom prst="flowChartExtract">
            <a:avLst/>
          </a:prstGeom>
          <a:blipFill dpi="0" rotWithShape="0">
            <a:blip r:embed="rId3"/>
            <a:srcRect/>
            <a:stretch>
              <a:fillRect/>
            </a:stretch>
          </a:blipFill>
          <a:ln w="38100">
            <a:solidFill>
              <a:schemeClr val="bg1"/>
            </a:solidFill>
            <a:miter lim="800000"/>
            <a:headEnd/>
            <a:tailEnd/>
          </a:ln>
          <a:effectLst>
            <a:outerShdw blurRad="63500" dist="52363" dir="4557825" algn="ctr" rotWithShape="0">
              <a:schemeClr val="tx1">
                <a:alpha val="74998"/>
              </a:schemeClr>
            </a:outerShdw>
          </a:effectLst>
        </p:spPr>
        <p:txBody>
          <a:bodyPr wrap="none" anchor="ctr">
            <a:prstTxWarp prst="textNoShape">
              <a:avLst/>
            </a:prstTxWarp>
          </a:bodyPr>
          <a:lstStyle/>
          <a:p>
            <a:endParaRPr lang="en-US"/>
          </a:p>
        </p:txBody>
      </p:sp>
      <p:sp>
        <p:nvSpPr>
          <p:cNvPr id="237572" name="Oval 4"/>
          <p:cNvSpPr>
            <a:spLocks noChangeArrowheads="1"/>
          </p:cNvSpPr>
          <p:nvPr/>
        </p:nvSpPr>
        <p:spPr bwMode="auto">
          <a:xfrm>
            <a:off x="152400" y="4114800"/>
            <a:ext cx="3581400" cy="2438400"/>
          </a:xfrm>
          <a:prstGeom prst="ellipse">
            <a:avLst/>
          </a:prstGeom>
          <a:gradFill rotWithShape="0">
            <a:gsLst>
              <a:gs pos="0">
                <a:srgbClr val="FFFFCC"/>
              </a:gs>
              <a:gs pos="100000">
                <a:srgbClr val="FFCC66"/>
              </a:gs>
            </a:gsLst>
            <a:lin ang="5400000" scaled="1"/>
          </a:gradFill>
          <a:ln w="28575">
            <a:solidFill>
              <a:schemeClr val="bg1"/>
            </a:solidFill>
            <a:round/>
            <a:headEnd/>
            <a:tailEnd/>
          </a:ln>
          <a:effectLst>
            <a:outerShdw blurRad="63500" dist="57501" dir="3723739" algn="ctr" rotWithShape="0">
              <a:schemeClr val="tx1">
                <a:alpha val="74998"/>
              </a:schemeClr>
            </a:outerShdw>
          </a:effectLst>
        </p:spPr>
        <p:txBody>
          <a:bodyPr anchorCtr="1">
            <a:prstTxWarp prst="textNoShape">
              <a:avLst/>
            </a:prstTxWarp>
          </a:bodyPr>
          <a:lstStyle/>
          <a:p>
            <a:pPr algn="ctr"/>
            <a:r>
              <a:rPr lang="en-US" sz="2600">
                <a:solidFill>
                  <a:srgbClr val="000066"/>
                </a:solidFill>
                <a:effectLst>
                  <a:outerShdw blurRad="38100" dist="38100" dir="2700000" algn="tl">
                    <a:srgbClr val="000000"/>
                  </a:outerShdw>
                </a:effectLst>
                <a:latin typeface="Comic Sans MS" charset="0"/>
              </a:rPr>
              <a:t>Proactive encouragement by health care providers</a:t>
            </a:r>
          </a:p>
        </p:txBody>
      </p:sp>
      <p:sp>
        <p:nvSpPr>
          <p:cNvPr id="237573" name="Oval 5"/>
          <p:cNvSpPr>
            <a:spLocks noChangeArrowheads="1"/>
          </p:cNvSpPr>
          <p:nvPr/>
        </p:nvSpPr>
        <p:spPr bwMode="auto">
          <a:xfrm>
            <a:off x="5562600" y="4114800"/>
            <a:ext cx="3505200" cy="2438400"/>
          </a:xfrm>
          <a:prstGeom prst="ellipse">
            <a:avLst/>
          </a:prstGeom>
          <a:gradFill rotWithShape="0">
            <a:gsLst>
              <a:gs pos="0">
                <a:srgbClr val="FFFFCC"/>
              </a:gs>
              <a:gs pos="100000">
                <a:srgbClr val="FFCC66"/>
              </a:gs>
            </a:gsLst>
            <a:lin ang="5400000" scaled="1"/>
          </a:gradFill>
          <a:ln w="28575">
            <a:solidFill>
              <a:schemeClr val="bg1"/>
            </a:solidFill>
            <a:round/>
            <a:headEnd/>
            <a:tailEnd/>
          </a:ln>
          <a:effectLst>
            <a:outerShdw blurRad="63500" dist="57501" dir="3723739" algn="ctr" rotWithShape="0">
              <a:schemeClr val="tx1">
                <a:alpha val="74998"/>
              </a:schemeClr>
            </a:outerShdw>
          </a:effectLst>
        </p:spPr>
        <p:txBody>
          <a:bodyPr lIns="0" tIns="0" rIns="0" bIns="0" anchorCtr="1">
            <a:prstTxWarp prst="textNoShape">
              <a:avLst/>
            </a:prstTxWarp>
          </a:bodyPr>
          <a:lstStyle/>
          <a:p>
            <a:pPr algn="ctr"/>
            <a:endParaRPr lang="en-US">
              <a:latin typeface="Comic Sans MS" charset="0"/>
            </a:endParaRPr>
          </a:p>
          <a:p>
            <a:pPr algn="ctr"/>
            <a:endParaRPr lang="en-US">
              <a:latin typeface="Times New Roman" charset="0"/>
            </a:endParaRPr>
          </a:p>
        </p:txBody>
      </p:sp>
      <p:sp>
        <p:nvSpPr>
          <p:cNvPr id="237574" name="Oval 6"/>
          <p:cNvSpPr>
            <a:spLocks noChangeArrowheads="1"/>
          </p:cNvSpPr>
          <p:nvPr/>
        </p:nvSpPr>
        <p:spPr bwMode="auto">
          <a:xfrm>
            <a:off x="2895600" y="685800"/>
            <a:ext cx="3352800" cy="2057400"/>
          </a:xfrm>
          <a:prstGeom prst="ellipse">
            <a:avLst/>
          </a:prstGeom>
          <a:gradFill rotWithShape="0">
            <a:gsLst>
              <a:gs pos="0">
                <a:srgbClr val="FFFFCC"/>
              </a:gs>
              <a:gs pos="100000">
                <a:srgbClr val="FFCC66"/>
              </a:gs>
            </a:gsLst>
            <a:lin ang="5400000" scaled="1"/>
          </a:gradFill>
          <a:ln w="28575">
            <a:solidFill>
              <a:schemeClr val="bg1"/>
            </a:solidFill>
            <a:round/>
            <a:headEnd/>
            <a:tailEnd/>
          </a:ln>
          <a:effectLst>
            <a:outerShdw blurRad="63500" dist="57501" dir="3723739" algn="ctr" rotWithShape="0">
              <a:schemeClr val="tx1">
                <a:alpha val="74998"/>
              </a:schemeClr>
            </a:outerShdw>
          </a:effectLst>
        </p:spPr>
        <p:txBody>
          <a:bodyPr anchorCtr="1">
            <a:prstTxWarp prst="textNoShape">
              <a:avLst/>
            </a:prstTxWarp>
          </a:bodyPr>
          <a:lstStyle/>
          <a:p>
            <a:pPr algn="ctr"/>
            <a:r>
              <a:rPr lang="en-US" sz="2800">
                <a:solidFill>
                  <a:srgbClr val="000066"/>
                </a:solidFill>
                <a:effectLst>
                  <a:outerShdw blurRad="38100" dist="38100" dir="2700000" algn="tl">
                    <a:srgbClr val="000000"/>
                  </a:outerShdw>
                </a:effectLst>
                <a:latin typeface="Comic Sans MS" charset="0"/>
              </a:rPr>
              <a:t>Changes in individual behavior</a:t>
            </a:r>
          </a:p>
        </p:txBody>
      </p:sp>
      <p:sp>
        <p:nvSpPr>
          <p:cNvPr id="237575" name="Text Box 7"/>
          <p:cNvSpPr txBox="1">
            <a:spLocks noChangeArrowheads="1"/>
          </p:cNvSpPr>
          <p:nvPr/>
        </p:nvSpPr>
        <p:spPr bwMode="auto">
          <a:xfrm>
            <a:off x="5562600" y="4343400"/>
            <a:ext cx="3505200" cy="2076450"/>
          </a:xfrm>
          <a:prstGeom prst="rect">
            <a:avLst/>
          </a:prstGeom>
          <a:noFill/>
          <a:ln w="9525">
            <a:noFill/>
            <a:miter lim="800000"/>
            <a:headEnd/>
            <a:tailEnd/>
          </a:ln>
          <a:effectLst/>
        </p:spPr>
        <p:txBody>
          <a:bodyPr>
            <a:prstTxWarp prst="textNoShape">
              <a:avLst/>
            </a:prstTxWarp>
            <a:spAutoFit/>
          </a:bodyPr>
          <a:lstStyle/>
          <a:p>
            <a:pPr algn="ctr"/>
            <a:r>
              <a:rPr lang="en-US" sz="2600">
                <a:solidFill>
                  <a:srgbClr val="000066"/>
                </a:solidFill>
                <a:effectLst>
                  <a:outerShdw blurRad="38100" dist="38100" dir="2700000" algn="tl">
                    <a:srgbClr val="DDDDDD"/>
                  </a:outerShdw>
                </a:effectLst>
                <a:latin typeface="Comic Sans MS" charset="0"/>
              </a:rPr>
              <a:t>Community </a:t>
            </a:r>
          </a:p>
          <a:p>
            <a:pPr algn="ctr"/>
            <a:r>
              <a:rPr lang="en-US" sz="2600">
                <a:solidFill>
                  <a:srgbClr val="000066"/>
                </a:solidFill>
                <a:effectLst>
                  <a:outerShdw blurRad="38100" dist="38100" dir="2700000" algn="tl">
                    <a:srgbClr val="DDDDDD"/>
                  </a:outerShdw>
                </a:effectLst>
                <a:latin typeface="Comic Sans MS" charset="0"/>
              </a:rPr>
              <a:t>designs that make walking &amp; biking safe, easy &amp; enjoyable!</a:t>
            </a:r>
            <a:endParaRPr lang="en-US" sz="2600">
              <a:solidFill>
                <a:srgbClr val="000066"/>
              </a:solidFill>
              <a:effectLst>
                <a:outerShdw blurRad="38100" dist="38100" dir="2700000" algn="tl">
                  <a:srgbClr val="DDDDDD"/>
                </a:outerShdw>
              </a:effectLst>
              <a:latin typeface="Times New Roman" charset="0"/>
            </a:endParaRPr>
          </a:p>
        </p:txBody>
      </p:sp>
      <p:sp>
        <p:nvSpPr>
          <p:cNvPr id="24584" name="AutoShape 10"/>
          <p:cNvSpPr>
            <a:spLocks noChangeArrowheads="1"/>
          </p:cNvSpPr>
          <p:nvPr/>
        </p:nvSpPr>
        <p:spPr bwMode="auto">
          <a:xfrm>
            <a:off x="8610600" y="6477000"/>
            <a:ext cx="381000" cy="200025"/>
          </a:xfrm>
          <a:prstGeom prst="curvedDownArrow">
            <a:avLst>
              <a:gd name="adj1" fmla="val 38095"/>
              <a:gd name="adj2" fmla="val 7619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prstTxWarp prst="textNoShape">
              <a:avLst/>
            </a:prstTxWarp>
          </a:bodyPr>
          <a:lstStyle/>
          <a:p>
            <a:pPr algn="ctr"/>
            <a:r>
              <a:rPr lang="en-US" sz="4000">
                <a:solidFill>
                  <a:srgbClr val="FF9933"/>
                </a:solidFill>
                <a:latin typeface="Comic Sans MS" charset="0"/>
              </a:rPr>
              <a:t>How do we create Active Community Environments?</a:t>
            </a:r>
            <a:endParaRPr lang="en-US" sz="4800">
              <a:solidFill>
                <a:srgbClr val="FF9933"/>
              </a:solidFill>
              <a:latin typeface="Comic Sans MS" charset="0"/>
            </a:endParaRPr>
          </a:p>
        </p:txBody>
      </p:sp>
      <p:sp>
        <p:nvSpPr>
          <p:cNvPr id="238597" name="Text Box 5"/>
          <p:cNvSpPr txBox="1">
            <a:spLocks noChangeArrowheads="1"/>
          </p:cNvSpPr>
          <p:nvPr/>
        </p:nvSpPr>
        <p:spPr bwMode="auto">
          <a:xfrm>
            <a:off x="5181600" y="4524375"/>
            <a:ext cx="4038600" cy="1800225"/>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FF9045"/>
                </a:solidFill>
                <a:latin typeface="Comic Sans MS" charset="0"/>
              </a:rPr>
              <a:t>Development patterns</a:t>
            </a:r>
            <a:r>
              <a:rPr lang="en-US" sz="2800">
                <a:latin typeface="Comic Sans MS" charset="0"/>
              </a:rPr>
              <a:t> that improve the walking &amp; biking environment</a:t>
            </a:r>
          </a:p>
        </p:txBody>
      </p:sp>
      <p:pic>
        <p:nvPicPr>
          <p:cNvPr id="238599" name="Picture 7" descr="along collector street (Chemeketa)"/>
          <p:cNvPicPr>
            <a:picLocks noChangeAspect="1" noChangeArrowheads="1"/>
          </p:cNvPicPr>
          <p:nvPr/>
        </p:nvPicPr>
        <p:blipFill>
          <a:blip r:embed="rId4"/>
          <a:srcRect l="3378" t="14761" r="3378" b="6560"/>
          <a:stretch>
            <a:fillRect/>
          </a:stretch>
        </p:blipFill>
        <p:spPr bwMode="auto">
          <a:xfrm>
            <a:off x="3886200" y="1447800"/>
            <a:ext cx="5257800" cy="3041650"/>
          </a:xfrm>
          <a:prstGeom prst="rect">
            <a:avLst/>
          </a:prstGeom>
          <a:noFill/>
          <a:ln w="9525">
            <a:noFill/>
            <a:miter lim="800000"/>
            <a:headEnd/>
            <a:tailEnd/>
          </a:ln>
        </p:spPr>
      </p:pic>
      <p:sp>
        <p:nvSpPr>
          <p:cNvPr id="238598" name="Text Box 6"/>
          <p:cNvSpPr txBox="1">
            <a:spLocks noChangeArrowheads="1"/>
          </p:cNvSpPr>
          <p:nvPr/>
        </p:nvSpPr>
        <p:spPr bwMode="auto">
          <a:xfrm>
            <a:off x="76200" y="1371600"/>
            <a:ext cx="4495800" cy="1800225"/>
          </a:xfrm>
          <a:prstGeom prst="rect">
            <a:avLst/>
          </a:prstGeom>
          <a:noFill/>
          <a:ln w="9525">
            <a:noFill/>
            <a:miter lim="800000"/>
            <a:headEnd/>
            <a:tailEnd/>
          </a:ln>
        </p:spPr>
        <p:txBody>
          <a:bodyPr>
            <a:prstTxWarp prst="textNoShape">
              <a:avLst/>
            </a:prstTxWarp>
            <a:spAutoFit/>
          </a:bodyPr>
          <a:lstStyle/>
          <a:p>
            <a:pPr>
              <a:spcBef>
                <a:spcPct val="20000"/>
              </a:spcBef>
            </a:pPr>
            <a:r>
              <a:rPr lang="en-US" sz="2800">
                <a:solidFill>
                  <a:srgbClr val="FF9045"/>
                </a:solidFill>
                <a:latin typeface="Comic Sans MS" charset="0"/>
              </a:rPr>
              <a:t>Street designs</a:t>
            </a:r>
            <a:r>
              <a:rPr lang="en-US" sz="2800">
                <a:latin typeface="Comic Sans MS" charset="0"/>
              </a:rPr>
              <a:t> that improve pedestrian &amp; bicycle convenience, comfort &amp; safety</a:t>
            </a:r>
            <a:endParaRPr lang="en-US" sz="2800"/>
          </a:p>
        </p:txBody>
      </p:sp>
      <p:pic>
        <p:nvPicPr>
          <p:cNvPr id="238602" name="Picture 10" descr="Corner grocery"/>
          <p:cNvPicPr>
            <a:picLocks noChangeAspect="1" noChangeArrowheads="1"/>
          </p:cNvPicPr>
          <p:nvPr/>
        </p:nvPicPr>
        <p:blipFill>
          <a:blip r:embed="rId5"/>
          <a:srcRect t="18814" r="6755" b="11578"/>
          <a:stretch>
            <a:fillRect/>
          </a:stretch>
        </p:blipFill>
        <p:spPr bwMode="auto">
          <a:xfrm>
            <a:off x="0" y="3251200"/>
            <a:ext cx="5181600" cy="3009900"/>
          </a:xfrm>
          <a:prstGeom prst="rect">
            <a:avLst/>
          </a:prstGeom>
          <a:noFill/>
          <a:ln w="9525">
            <a:noFill/>
            <a:miter lim="800000"/>
            <a:headEnd/>
            <a:tailEnd/>
          </a:ln>
        </p:spPr>
      </p:pic>
      <p:sp>
        <p:nvSpPr>
          <p:cNvPr id="54279" name="AutoShape 12"/>
          <p:cNvSpPr>
            <a:spLocks noChangeArrowheads="1"/>
          </p:cNvSpPr>
          <p:nvPr/>
        </p:nvSpPr>
        <p:spPr bwMode="auto">
          <a:xfrm>
            <a:off x="8610600" y="6477000"/>
            <a:ext cx="381000" cy="200025"/>
          </a:xfrm>
          <a:prstGeom prst="curvedDownArrow">
            <a:avLst>
              <a:gd name="adj1" fmla="val 38095"/>
              <a:gd name="adj2" fmla="val 7619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ustDataLst>
      <p:tags r:id="rId1"/>
    </p:custDataLst>
  </p:cSld>
  <p:clrMapOvr>
    <a:masterClrMapping/>
  </p:clrMapOvr>
  <p:transition advTm="2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animEffect transition="in" filter="wipe(left)">
                                      <p:cBhvr>
                                        <p:cTn id="7" dur="500"/>
                                        <p:tgtEl>
                                          <p:spTgt spid="2385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38599"/>
                                        </p:tgtEl>
                                        <p:attrNameLst>
                                          <p:attrName>style.visibility</p:attrName>
                                        </p:attrNameLst>
                                      </p:cBhvr>
                                      <p:to>
                                        <p:strVal val="visible"/>
                                      </p:to>
                                    </p:set>
                                    <p:animEffect transition="in" filter="strips(downLeft)">
                                      <p:cBhvr>
                                        <p:cTn id="12" dur="500"/>
                                        <p:tgtEl>
                                          <p:spTgt spid="2385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8597"/>
                                        </p:tgtEl>
                                        <p:attrNameLst>
                                          <p:attrName>style.visibility</p:attrName>
                                        </p:attrNameLst>
                                      </p:cBhvr>
                                      <p:to>
                                        <p:strVal val="visible"/>
                                      </p:to>
                                    </p:set>
                                    <p:animEffect transition="in" filter="wipe(left)">
                                      <p:cBhvr>
                                        <p:cTn id="17" dur="500"/>
                                        <p:tgtEl>
                                          <p:spTgt spid="23859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38602"/>
                                        </p:tgtEl>
                                        <p:attrNameLst>
                                          <p:attrName>style.visibility</p:attrName>
                                        </p:attrNameLst>
                                      </p:cBhvr>
                                      <p:to>
                                        <p:strVal val="visible"/>
                                      </p:to>
                                    </p:set>
                                    <p:animEffect transition="in" filter="strips(upRight)">
                                      <p:cBhvr>
                                        <p:cTn id="22" dur="500"/>
                                        <p:tgtEl>
                                          <p:spTgt spid="23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utoUpdateAnimBg="0"/>
      <p:bldP spid="238598" grpId="0"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ltLang="zh-CN">
                <a:ea typeface="SimSun" pitchFamily="2" charset="-122"/>
                <a:cs typeface="SimSun" pitchFamily="2" charset="-122"/>
              </a:rPr>
              <a:t>Transit-oriented development</a:t>
            </a:r>
          </a:p>
        </p:txBody>
      </p:sp>
      <p:sp>
        <p:nvSpPr>
          <p:cNvPr id="340995" name="Rectangle 3"/>
          <p:cNvSpPr>
            <a:spLocks noGrp="1" noChangeArrowheads="1"/>
          </p:cNvSpPr>
          <p:nvPr>
            <p:ph type="body" idx="1"/>
          </p:nvPr>
        </p:nvSpPr>
        <p:spPr>
          <a:xfrm>
            <a:off x="609600" y="1371600"/>
            <a:ext cx="7924800" cy="1766888"/>
          </a:xfrm>
        </p:spPr>
        <p:txBody>
          <a:bodyPr/>
          <a:lstStyle/>
          <a:p>
            <a:r>
              <a:rPr lang="en-US" altLang="zh-CN">
                <a:ea typeface="SimSun" pitchFamily="2" charset="-122"/>
                <a:cs typeface="SimSun" pitchFamily="2" charset="-122"/>
              </a:rPr>
              <a:t>Provide public funding to develop at higher density near transit</a:t>
            </a:r>
          </a:p>
        </p:txBody>
      </p:sp>
      <p:pic>
        <p:nvPicPr>
          <p:cNvPr id="39940" name="Picture 4" descr="IMG_01201"/>
          <p:cNvPicPr>
            <a:picLocks noChangeAspect="1" noChangeArrowheads="1"/>
          </p:cNvPicPr>
          <p:nvPr/>
        </p:nvPicPr>
        <p:blipFill>
          <a:blip r:embed="rId3"/>
          <a:srcRect/>
          <a:stretch>
            <a:fillRect/>
          </a:stretch>
        </p:blipFill>
        <p:spPr bwMode="auto">
          <a:xfrm>
            <a:off x="731838" y="2963863"/>
            <a:ext cx="4273550" cy="3205162"/>
          </a:xfrm>
          <a:prstGeom prst="rect">
            <a:avLst/>
          </a:prstGeom>
          <a:noFill/>
          <a:ln w="9525">
            <a:noFill/>
            <a:miter lim="800000"/>
            <a:headEnd/>
            <a:tailEnd/>
          </a:ln>
        </p:spPr>
      </p:pic>
      <p:pic>
        <p:nvPicPr>
          <p:cNvPr id="39941" name="Picture 5" descr="P4160120"/>
          <p:cNvPicPr>
            <a:picLocks noChangeAspect="1" noChangeArrowheads="1"/>
          </p:cNvPicPr>
          <p:nvPr/>
        </p:nvPicPr>
        <p:blipFill>
          <a:blip r:embed="rId4"/>
          <a:srcRect l="20689" r="10939" b="31035"/>
          <a:stretch>
            <a:fillRect/>
          </a:stretch>
        </p:blipFill>
        <p:spPr bwMode="auto">
          <a:xfrm>
            <a:off x="5197475" y="2970213"/>
            <a:ext cx="3419475" cy="260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2713" y="152400"/>
            <a:ext cx="8882062" cy="1143000"/>
          </a:xfrm>
        </p:spPr>
        <p:txBody>
          <a:bodyPr/>
          <a:lstStyle/>
          <a:p>
            <a:r>
              <a:rPr lang="en-US" sz="4000">
                <a:solidFill>
                  <a:schemeClr val="tx1"/>
                </a:solidFill>
              </a:rPr>
              <a:t>Mode Split Comparison:</a:t>
            </a:r>
            <a:br>
              <a:rPr lang="en-US" sz="4000">
                <a:solidFill>
                  <a:schemeClr val="tx1"/>
                </a:solidFill>
              </a:rPr>
            </a:br>
            <a:r>
              <a:rPr lang="en-US" sz="4000">
                <a:solidFill>
                  <a:schemeClr val="tx1"/>
                </a:solidFill>
              </a:rPr>
              <a:t>Europe and North America</a:t>
            </a:r>
          </a:p>
        </p:txBody>
      </p:sp>
      <p:sp>
        <p:nvSpPr>
          <p:cNvPr id="56323" name="Rectangle 3"/>
          <p:cNvSpPr>
            <a:spLocks noChangeArrowheads="1"/>
          </p:cNvSpPr>
          <p:nvPr/>
        </p:nvSpPr>
        <p:spPr bwMode="auto">
          <a:xfrm>
            <a:off x="473075" y="6477000"/>
            <a:ext cx="565150" cy="304800"/>
          </a:xfrm>
          <a:prstGeom prst="rect">
            <a:avLst/>
          </a:prstGeom>
          <a:noFill/>
          <a:ln w="9525">
            <a:noFill/>
            <a:miter lim="800000"/>
            <a:headEnd/>
            <a:tailEnd/>
          </a:ln>
        </p:spPr>
        <p:txBody>
          <a:bodyPr wrap="none" lIns="0" tIns="0" rIns="0" bIns="0">
            <a:prstTxWarp prst="textNoShape">
              <a:avLst/>
            </a:prstTxWarp>
            <a:spAutoFit/>
          </a:bodyPr>
          <a:lstStyle/>
          <a:p>
            <a:r>
              <a:rPr lang="en-US" sz="1000">
                <a:latin typeface="Tahoma" charset="0"/>
              </a:rPr>
              <a:t>data 1990</a:t>
            </a:r>
          </a:p>
          <a:p>
            <a:r>
              <a:rPr lang="en-US" sz="1000">
                <a:latin typeface="Tahoma" charset="0"/>
              </a:rPr>
              <a:t>or later</a:t>
            </a:r>
            <a:endParaRPr lang="en-US" sz="1200">
              <a:latin typeface="Tahoma" charset="0"/>
            </a:endParaRPr>
          </a:p>
        </p:txBody>
      </p:sp>
      <p:sp>
        <p:nvSpPr>
          <p:cNvPr id="56324" name="Rectangle 4"/>
          <p:cNvSpPr>
            <a:spLocks noChangeArrowheads="1"/>
          </p:cNvSpPr>
          <p:nvPr/>
        </p:nvSpPr>
        <p:spPr bwMode="auto">
          <a:xfrm>
            <a:off x="1584325" y="1539875"/>
            <a:ext cx="7294563" cy="4265613"/>
          </a:xfrm>
          <a:prstGeom prst="rect">
            <a:avLst/>
          </a:prstGeom>
          <a:noFill/>
          <a:ln w="9525">
            <a:solidFill>
              <a:schemeClr val="tx1"/>
            </a:solidFill>
            <a:miter lim="800000"/>
            <a:headEnd/>
            <a:tailEnd/>
          </a:ln>
        </p:spPr>
        <p:txBody>
          <a:bodyPr>
            <a:prstTxWarp prst="textNoShape">
              <a:avLst/>
            </a:prstTxWarp>
          </a:bodyPr>
          <a:lstStyle/>
          <a:p>
            <a:endParaRPr lang="en-US"/>
          </a:p>
        </p:txBody>
      </p:sp>
      <p:sp>
        <p:nvSpPr>
          <p:cNvPr id="56325" name="Freeform 5"/>
          <p:cNvSpPr>
            <a:spLocks/>
          </p:cNvSpPr>
          <p:nvPr/>
        </p:nvSpPr>
        <p:spPr bwMode="auto">
          <a:xfrm>
            <a:off x="1169988" y="5805488"/>
            <a:ext cx="7743825" cy="427037"/>
          </a:xfrm>
          <a:custGeom>
            <a:avLst/>
            <a:gdLst>
              <a:gd name="T0" fmla="*/ 242815318 w 14343"/>
              <a:gd name="T1" fmla="*/ 0 h 834"/>
              <a:gd name="T2" fmla="*/ 2147483647 w 14343"/>
              <a:gd name="T3" fmla="*/ 0 h 834"/>
              <a:gd name="T4" fmla="*/ 2147483647 w 14343"/>
              <a:gd name="T5" fmla="*/ 218657793 h 834"/>
              <a:gd name="T6" fmla="*/ 0 w 14343"/>
              <a:gd name="T7" fmla="*/ 218657793 h 834"/>
              <a:gd name="T8" fmla="*/ 242815318 w 14343"/>
              <a:gd name="T9" fmla="*/ 0 h 834"/>
              <a:gd name="T10" fmla="*/ 0 60000 65536"/>
              <a:gd name="T11" fmla="*/ 0 60000 65536"/>
              <a:gd name="T12" fmla="*/ 0 60000 65536"/>
              <a:gd name="T13" fmla="*/ 0 60000 65536"/>
              <a:gd name="T14" fmla="*/ 0 60000 65536"/>
              <a:gd name="T15" fmla="*/ 0 w 14343"/>
              <a:gd name="T16" fmla="*/ 0 h 834"/>
              <a:gd name="T17" fmla="*/ 14343 w 14343"/>
              <a:gd name="T18" fmla="*/ 834 h 834"/>
            </a:gdLst>
            <a:ahLst/>
            <a:cxnLst>
              <a:cxn ang="T10">
                <a:pos x="T0" y="T1"/>
              </a:cxn>
              <a:cxn ang="T11">
                <a:pos x="T2" y="T3"/>
              </a:cxn>
              <a:cxn ang="T12">
                <a:pos x="T4" y="T5"/>
              </a:cxn>
              <a:cxn ang="T13">
                <a:pos x="T6" y="T7"/>
              </a:cxn>
              <a:cxn ang="T14">
                <a:pos x="T8" y="T9"/>
              </a:cxn>
            </a:cxnLst>
            <a:rect l="T15" t="T16" r="T17" b="T18"/>
            <a:pathLst>
              <a:path w="14343" h="834">
                <a:moveTo>
                  <a:pt x="833" y="0"/>
                </a:moveTo>
                <a:lnTo>
                  <a:pt x="14343" y="0"/>
                </a:lnTo>
                <a:lnTo>
                  <a:pt x="13509" y="834"/>
                </a:lnTo>
                <a:lnTo>
                  <a:pt x="0" y="834"/>
                </a:lnTo>
                <a:lnTo>
                  <a:pt x="833" y="0"/>
                </a:lnTo>
                <a:close/>
              </a:path>
            </a:pathLst>
          </a:custGeom>
          <a:noFill/>
          <a:ln w="9525">
            <a:noFill/>
            <a:round/>
            <a:headEnd/>
            <a:tailEnd/>
          </a:ln>
        </p:spPr>
        <p:txBody>
          <a:bodyPr>
            <a:prstTxWarp prst="textNoShape">
              <a:avLst/>
            </a:prstTxWarp>
          </a:bodyPr>
          <a:lstStyle/>
          <a:p>
            <a:endParaRPr lang="en-US"/>
          </a:p>
        </p:txBody>
      </p:sp>
      <p:sp>
        <p:nvSpPr>
          <p:cNvPr id="56326" name="Line 6"/>
          <p:cNvSpPr>
            <a:spLocks noChangeShapeType="1"/>
          </p:cNvSpPr>
          <p:nvPr/>
        </p:nvSpPr>
        <p:spPr bwMode="auto">
          <a:xfrm>
            <a:off x="1619250" y="5805488"/>
            <a:ext cx="7294563" cy="1587"/>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56327" name="Line 7"/>
          <p:cNvSpPr>
            <a:spLocks noChangeShapeType="1"/>
          </p:cNvSpPr>
          <p:nvPr/>
        </p:nvSpPr>
        <p:spPr bwMode="auto">
          <a:xfrm>
            <a:off x="1619250" y="1539875"/>
            <a:ext cx="7294563" cy="1588"/>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56328" name="Line 8"/>
          <p:cNvSpPr>
            <a:spLocks noChangeShapeType="1"/>
          </p:cNvSpPr>
          <p:nvPr/>
        </p:nvSpPr>
        <p:spPr bwMode="auto">
          <a:xfrm flipV="1">
            <a:off x="1169988" y="5805488"/>
            <a:ext cx="449262" cy="427037"/>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56329" name="Line 9"/>
          <p:cNvSpPr>
            <a:spLocks noChangeShapeType="1"/>
          </p:cNvSpPr>
          <p:nvPr/>
        </p:nvSpPr>
        <p:spPr bwMode="auto">
          <a:xfrm flipV="1">
            <a:off x="1169988" y="1539875"/>
            <a:ext cx="449262" cy="427038"/>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56330" name="Line 10"/>
          <p:cNvSpPr>
            <a:spLocks noChangeShapeType="1"/>
          </p:cNvSpPr>
          <p:nvPr/>
        </p:nvSpPr>
        <p:spPr bwMode="auto">
          <a:xfrm>
            <a:off x="1619250" y="5805488"/>
            <a:ext cx="7294563" cy="158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31" name="Line 11"/>
          <p:cNvSpPr>
            <a:spLocks noChangeShapeType="1"/>
          </p:cNvSpPr>
          <p:nvPr/>
        </p:nvSpPr>
        <p:spPr bwMode="auto">
          <a:xfrm flipV="1">
            <a:off x="8913813" y="1539875"/>
            <a:ext cx="1587" cy="426561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32" name="Line 12"/>
          <p:cNvSpPr>
            <a:spLocks noChangeShapeType="1"/>
          </p:cNvSpPr>
          <p:nvPr/>
        </p:nvSpPr>
        <p:spPr bwMode="auto">
          <a:xfrm flipH="1">
            <a:off x="1619250" y="1539875"/>
            <a:ext cx="7294563"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33" name="Line 13"/>
          <p:cNvSpPr>
            <a:spLocks noChangeShapeType="1"/>
          </p:cNvSpPr>
          <p:nvPr/>
        </p:nvSpPr>
        <p:spPr bwMode="auto">
          <a:xfrm>
            <a:off x="1619250" y="1539875"/>
            <a:ext cx="1588" cy="426561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34" name="Line 14"/>
          <p:cNvSpPr>
            <a:spLocks noChangeShapeType="1"/>
          </p:cNvSpPr>
          <p:nvPr/>
        </p:nvSpPr>
        <p:spPr bwMode="auto">
          <a:xfrm flipH="1">
            <a:off x="1169988" y="5805488"/>
            <a:ext cx="449262" cy="42703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35" name="Line 15"/>
          <p:cNvSpPr>
            <a:spLocks noChangeShapeType="1"/>
          </p:cNvSpPr>
          <p:nvPr/>
        </p:nvSpPr>
        <p:spPr bwMode="auto">
          <a:xfrm flipV="1">
            <a:off x="1169988" y="1966913"/>
            <a:ext cx="1587" cy="42656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36" name="Line 16"/>
          <p:cNvSpPr>
            <a:spLocks noChangeShapeType="1"/>
          </p:cNvSpPr>
          <p:nvPr/>
        </p:nvSpPr>
        <p:spPr bwMode="auto">
          <a:xfrm flipV="1">
            <a:off x="1169988" y="1539875"/>
            <a:ext cx="449262" cy="42703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37" name="Line 17"/>
          <p:cNvSpPr>
            <a:spLocks noChangeShapeType="1"/>
          </p:cNvSpPr>
          <p:nvPr/>
        </p:nvSpPr>
        <p:spPr bwMode="auto">
          <a:xfrm>
            <a:off x="1619250" y="1539875"/>
            <a:ext cx="1588" cy="426561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38" name="Line 18"/>
          <p:cNvSpPr>
            <a:spLocks noChangeShapeType="1"/>
          </p:cNvSpPr>
          <p:nvPr/>
        </p:nvSpPr>
        <p:spPr bwMode="auto">
          <a:xfrm>
            <a:off x="1619250" y="5805488"/>
            <a:ext cx="7294563" cy="158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39" name="Line 19"/>
          <p:cNvSpPr>
            <a:spLocks noChangeShapeType="1"/>
          </p:cNvSpPr>
          <p:nvPr/>
        </p:nvSpPr>
        <p:spPr bwMode="auto">
          <a:xfrm flipH="1">
            <a:off x="8462963" y="5805488"/>
            <a:ext cx="450850" cy="42703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40" name="Line 20"/>
          <p:cNvSpPr>
            <a:spLocks noChangeShapeType="1"/>
          </p:cNvSpPr>
          <p:nvPr/>
        </p:nvSpPr>
        <p:spPr bwMode="auto">
          <a:xfrm flipH="1">
            <a:off x="1169988" y="6232525"/>
            <a:ext cx="7292975"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41" name="Line 21"/>
          <p:cNvSpPr>
            <a:spLocks noChangeShapeType="1"/>
          </p:cNvSpPr>
          <p:nvPr/>
        </p:nvSpPr>
        <p:spPr bwMode="auto">
          <a:xfrm flipV="1">
            <a:off x="1169988" y="5805488"/>
            <a:ext cx="449262" cy="42703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6342" name="Line 22"/>
          <p:cNvSpPr>
            <a:spLocks noChangeShapeType="1"/>
          </p:cNvSpPr>
          <p:nvPr/>
        </p:nvSpPr>
        <p:spPr bwMode="auto">
          <a:xfrm>
            <a:off x="1282700" y="6124575"/>
            <a:ext cx="7292975"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43" name="Line 23"/>
          <p:cNvSpPr>
            <a:spLocks noChangeShapeType="1"/>
          </p:cNvSpPr>
          <p:nvPr/>
        </p:nvSpPr>
        <p:spPr bwMode="auto">
          <a:xfrm>
            <a:off x="1395413" y="6019800"/>
            <a:ext cx="7292975"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44" name="Line 24"/>
          <p:cNvSpPr>
            <a:spLocks noChangeShapeType="1"/>
          </p:cNvSpPr>
          <p:nvPr/>
        </p:nvSpPr>
        <p:spPr bwMode="auto">
          <a:xfrm>
            <a:off x="1506538" y="5911850"/>
            <a:ext cx="7292975" cy="1588"/>
          </a:xfrm>
          <a:prstGeom prst="line">
            <a:avLst/>
          </a:prstGeom>
          <a:noFill/>
          <a:ln w="12700">
            <a:solidFill>
              <a:schemeClr val="tx1"/>
            </a:solidFill>
            <a:round/>
            <a:headEnd/>
            <a:tailEnd/>
          </a:ln>
        </p:spPr>
        <p:txBody>
          <a:bodyPr>
            <a:prstTxWarp prst="textNoShape">
              <a:avLst/>
            </a:prstTxWarp>
          </a:bodyPr>
          <a:lstStyle/>
          <a:p>
            <a:endParaRPr lang="en-US"/>
          </a:p>
        </p:txBody>
      </p:sp>
      <p:grpSp>
        <p:nvGrpSpPr>
          <p:cNvPr id="2" name="Group 25"/>
          <p:cNvGrpSpPr>
            <a:grpSpLocks/>
          </p:cNvGrpSpPr>
          <p:nvPr/>
        </p:nvGrpSpPr>
        <p:grpSpPr bwMode="auto">
          <a:xfrm>
            <a:off x="7770813" y="2271713"/>
            <a:ext cx="954087" cy="3592512"/>
            <a:chOff x="4713" y="1373"/>
            <a:chExt cx="601" cy="2263"/>
          </a:xfrm>
        </p:grpSpPr>
        <p:grpSp>
          <p:nvGrpSpPr>
            <p:cNvPr id="3" name="Group 26"/>
            <p:cNvGrpSpPr>
              <a:grpSpLocks/>
            </p:cNvGrpSpPr>
            <p:nvPr/>
          </p:nvGrpSpPr>
          <p:grpSpPr bwMode="auto">
            <a:xfrm>
              <a:off x="4713" y="1642"/>
              <a:ext cx="218" cy="1994"/>
              <a:chOff x="4713" y="1642"/>
              <a:chExt cx="218" cy="1994"/>
            </a:xfrm>
          </p:grpSpPr>
          <p:sp>
            <p:nvSpPr>
              <p:cNvPr id="56571" name="Freeform 27"/>
              <p:cNvSpPr>
                <a:spLocks/>
              </p:cNvSpPr>
              <p:nvPr/>
            </p:nvSpPr>
            <p:spPr bwMode="auto">
              <a:xfrm>
                <a:off x="4713" y="1642"/>
                <a:ext cx="218" cy="6"/>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72" name="Freeform 28"/>
              <p:cNvSpPr>
                <a:spLocks/>
              </p:cNvSpPr>
              <p:nvPr/>
            </p:nvSpPr>
            <p:spPr bwMode="auto">
              <a:xfrm>
                <a:off x="4924" y="1642"/>
                <a:ext cx="7" cy="1994"/>
              </a:xfrm>
              <a:custGeom>
                <a:avLst/>
                <a:gdLst>
                  <a:gd name="T0" fmla="*/ 3 w 19"/>
                  <a:gd name="T1" fmla="*/ 640 h 6190"/>
                  <a:gd name="T2" fmla="*/ 3 w 19"/>
                  <a:gd name="T3" fmla="*/ 0 h 6190"/>
                  <a:gd name="T4" fmla="*/ 0 w 19"/>
                  <a:gd name="T5" fmla="*/ 2 h 6190"/>
                  <a:gd name="T6" fmla="*/ 0 w 19"/>
                  <a:gd name="T7" fmla="*/ 642 h 6190"/>
                  <a:gd name="T8" fmla="*/ 3 w 19"/>
                  <a:gd name="T9" fmla="*/ 640 h 6190"/>
                  <a:gd name="T10" fmla="*/ 0 60000 65536"/>
                  <a:gd name="T11" fmla="*/ 0 60000 65536"/>
                  <a:gd name="T12" fmla="*/ 0 60000 65536"/>
                  <a:gd name="T13" fmla="*/ 0 60000 65536"/>
                  <a:gd name="T14" fmla="*/ 0 60000 65536"/>
                  <a:gd name="T15" fmla="*/ 0 w 19"/>
                  <a:gd name="T16" fmla="*/ 0 h 6190"/>
                  <a:gd name="T17" fmla="*/ 19 w 19"/>
                  <a:gd name="T18" fmla="*/ 6190 h 6190"/>
                </a:gdLst>
                <a:ahLst/>
                <a:cxnLst>
                  <a:cxn ang="T10">
                    <a:pos x="T0" y="T1"/>
                  </a:cxn>
                  <a:cxn ang="T11">
                    <a:pos x="T2" y="T3"/>
                  </a:cxn>
                  <a:cxn ang="T12">
                    <a:pos x="T4" y="T5"/>
                  </a:cxn>
                  <a:cxn ang="T13">
                    <a:pos x="T6" y="T7"/>
                  </a:cxn>
                  <a:cxn ang="T14">
                    <a:pos x="T8" y="T9"/>
                  </a:cxn>
                </a:cxnLst>
                <a:rect l="T15" t="T16" r="T17" b="T18"/>
                <a:pathLst>
                  <a:path w="19" h="6190">
                    <a:moveTo>
                      <a:pt x="19" y="6171"/>
                    </a:moveTo>
                    <a:lnTo>
                      <a:pt x="19" y="0"/>
                    </a:lnTo>
                    <a:lnTo>
                      <a:pt x="0" y="20"/>
                    </a:lnTo>
                    <a:lnTo>
                      <a:pt x="0" y="6190"/>
                    </a:lnTo>
                    <a:lnTo>
                      <a:pt x="19" y="6171"/>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73" name="Rectangle 29"/>
              <p:cNvSpPr>
                <a:spLocks noChangeArrowheads="1"/>
              </p:cNvSpPr>
              <p:nvPr/>
            </p:nvSpPr>
            <p:spPr bwMode="auto">
              <a:xfrm>
                <a:off x="4713" y="1648"/>
                <a:ext cx="211" cy="1988"/>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4" name="Group 30"/>
            <p:cNvGrpSpPr>
              <a:grpSpLocks/>
            </p:cNvGrpSpPr>
            <p:nvPr/>
          </p:nvGrpSpPr>
          <p:grpSpPr bwMode="auto">
            <a:xfrm>
              <a:off x="5097" y="1373"/>
              <a:ext cx="217" cy="2263"/>
              <a:chOff x="5097" y="1373"/>
              <a:chExt cx="217" cy="2263"/>
            </a:xfrm>
          </p:grpSpPr>
          <p:sp>
            <p:nvSpPr>
              <p:cNvPr id="56568" name="Freeform 31"/>
              <p:cNvSpPr>
                <a:spLocks/>
              </p:cNvSpPr>
              <p:nvPr/>
            </p:nvSpPr>
            <p:spPr bwMode="auto">
              <a:xfrm>
                <a:off x="5097" y="1373"/>
                <a:ext cx="217" cy="6"/>
              </a:xfrm>
              <a:custGeom>
                <a:avLst/>
                <a:gdLst>
                  <a:gd name="T0" fmla="*/ 2 w 639"/>
                  <a:gd name="T1" fmla="*/ 0 h 19"/>
                  <a:gd name="T2" fmla="*/ 0 w 639"/>
                  <a:gd name="T3" fmla="*/ 2 h 19"/>
                  <a:gd name="T4" fmla="*/ 71 w 639"/>
                  <a:gd name="T5" fmla="*/ 2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19" y="0"/>
                    </a:moveTo>
                    <a:lnTo>
                      <a:pt x="0" y="19"/>
                    </a:lnTo>
                    <a:lnTo>
                      <a:pt x="619" y="19"/>
                    </a:lnTo>
                    <a:lnTo>
                      <a:pt x="639" y="0"/>
                    </a:lnTo>
                    <a:lnTo>
                      <a:pt x="19"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69" name="Freeform 32"/>
              <p:cNvSpPr>
                <a:spLocks/>
              </p:cNvSpPr>
              <p:nvPr/>
            </p:nvSpPr>
            <p:spPr bwMode="auto">
              <a:xfrm>
                <a:off x="5307" y="1373"/>
                <a:ext cx="7" cy="2263"/>
              </a:xfrm>
              <a:custGeom>
                <a:avLst/>
                <a:gdLst>
                  <a:gd name="T0" fmla="*/ 2 w 20"/>
                  <a:gd name="T1" fmla="*/ 727 h 7023"/>
                  <a:gd name="T2" fmla="*/ 2 w 20"/>
                  <a:gd name="T3" fmla="*/ 0 h 7023"/>
                  <a:gd name="T4" fmla="*/ 0 w 20"/>
                  <a:gd name="T5" fmla="*/ 2 h 7023"/>
                  <a:gd name="T6" fmla="*/ 0 w 20"/>
                  <a:gd name="T7" fmla="*/ 729 h 7023"/>
                  <a:gd name="T8" fmla="*/ 2 w 20"/>
                  <a:gd name="T9" fmla="*/ 727 h 7023"/>
                  <a:gd name="T10" fmla="*/ 0 60000 65536"/>
                  <a:gd name="T11" fmla="*/ 0 60000 65536"/>
                  <a:gd name="T12" fmla="*/ 0 60000 65536"/>
                  <a:gd name="T13" fmla="*/ 0 60000 65536"/>
                  <a:gd name="T14" fmla="*/ 0 60000 65536"/>
                  <a:gd name="T15" fmla="*/ 0 w 20"/>
                  <a:gd name="T16" fmla="*/ 0 h 7023"/>
                  <a:gd name="T17" fmla="*/ 20 w 20"/>
                  <a:gd name="T18" fmla="*/ 7023 h 7023"/>
                </a:gdLst>
                <a:ahLst/>
                <a:cxnLst>
                  <a:cxn ang="T10">
                    <a:pos x="T0" y="T1"/>
                  </a:cxn>
                  <a:cxn ang="T11">
                    <a:pos x="T2" y="T3"/>
                  </a:cxn>
                  <a:cxn ang="T12">
                    <a:pos x="T4" y="T5"/>
                  </a:cxn>
                  <a:cxn ang="T13">
                    <a:pos x="T6" y="T7"/>
                  </a:cxn>
                  <a:cxn ang="T14">
                    <a:pos x="T8" y="T9"/>
                  </a:cxn>
                </a:cxnLst>
                <a:rect l="T15" t="T16" r="T17" b="T18"/>
                <a:pathLst>
                  <a:path w="20" h="7023">
                    <a:moveTo>
                      <a:pt x="20" y="7004"/>
                    </a:moveTo>
                    <a:lnTo>
                      <a:pt x="20" y="0"/>
                    </a:lnTo>
                    <a:lnTo>
                      <a:pt x="0" y="19"/>
                    </a:lnTo>
                    <a:lnTo>
                      <a:pt x="0" y="7023"/>
                    </a:lnTo>
                    <a:lnTo>
                      <a:pt x="20" y="7004"/>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70" name="Rectangle 33"/>
              <p:cNvSpPr>
                <a:spLocks noChangeArrowheads="1"/>
              </p:cNvSpPr>
              <p:nvPr/>
            </p:nvSpPr>
            <p:spPr bwMode="auto">
              <a:xfrm>
                <a:off x="5097" y="1379"/>
                <a:ext cx="210" cy="2257"/>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grpSp>
        <p:nvGrpSpPr>
          <p:cNvPr id="5" name="Group 34"/>
          <p:cNvGrpSpPr>
            <a:grpSpLocks/>
          </p:cNvGrpSpPr>
          <p:nvPr/>
        </p:nvGrpSpPr>
        <p:grpSpPr bwMode="auto">
          <a:xfrm>
            <a:off x="7659688" y="5364163"/>
            <a:ext cx="952500" cy="608012"/>
            <a:chOff x="4643" y="3321"/>
            <a:chExt cx="600" cy="383"/>
          </a:xfrm>
        </p:grpSpPr>
        <p:grpSp>
          <p:nvGrpSpPr>
            <p:cNvPr id="6" name="Group 35"/>
            <p:cNvGrpSpPr>
              <a:grpSpLocks/>
            </p:cNvGrpSpPr>
            <p:nvPr/>
          </p:nvGrpSpPr>
          <p:grpSpPr bwMode="auto">
            <a:xfrm>
              <a:off x="4643" y="3321"/>
              <a:ext cx="217" cy="383"/>
              <a:chOff x="4643" y="3321"/>
              <a:chExt cx="217" cy="383"/>
            </a:xfrm>
          </p:grpSpPr>
          <p:sp>
            <p:nvSpPr>
              <p:cNvPr id="56563" name="Freeform 36"/>
              <p:cNvSpPr>
                <a:spLocks/>
              </p:cNvSpPr>
              <p:nvPr/>
            </p:nvSpPr>
            <p:spPr bwMode="auto">
              <a:xfrm>
                <a:off x="4643" y="3321"/>
                <a:ext cx="217" cy="7"/>
              </a:xfrm>
              <a:custGeom>
                <a:avLst/>
                <a:gdLst>
                  <a:gd name="T0" fmla="*/ 2 w 638"/>
                  <a:gd name="T1" fmla="*/ 0 h 20"/>
                  <a:gd name="T2" fmla="*/ 0 w 638"/>
                  <a:gd name="T3" fmla="*/ 2 h 20"/>
                  <a:gd name="T4" fmla="*/ 71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8" y="20"/>
                    </a:lnTo>
                    <a:lnTo>
                      <a:pt x="638"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64" name="Freeform 37"/>
              <p:cNvSpPr>
                <a:spLocks/>
              </p:cNvSpPr>
              <p:nvPr/>
            </p:nvSpPr>
            <p:spPr bwMode="auto">
              <a:xfrm>
                <a:off x="4853" y="3321"/>
                <a:ext cx="7" cy="383"/>
              </a:xfrm>
              <a:custGeom>
                <a:avLst/>
                <a:gdLst>
                  <a:gd name="T0" fmla="*/ 2 w 20"/>
                  <a:gd name="T1" fmla="*/ 122 h 1187"/>
                  <a:gd name="T2" fmla="*/ 2 w 20"/>
                  <a:gd name="T3" fmla="*/ 0 h 1187"/>
                  <a:gd name="T4" fmla="*/ 0 w 20"/>
                  <a:gd name="T5" fmla="*/ 2 h 1187"/>
                  <a:gd name="T6" fmla="*/ 0 w 20"/>
                  <a:gd name="T7" fmla="*/ 124 h 1187"/>
                  <a:gd name="T8" fmla="*/ 2 w 20"/>
                  <a:gd name="T9" fmla="*/ 122 h 1187"/>
                  <a:gd name="T10" fmla="*/ 0 60000 65536"/>
                  <a:gd name="T11" fmla="*/ 0 60000 65536"/>
                  <a:gd name="T12" fmla="*/ 0 60000 65536"/>
                  <a:gd name="T13" fmla="*/ 0 60000 65536"/>
                  <a:gd name="T14" fmla="*/ 0 60000 65536"/>
                  <a:gd name="T15" fmla="*/ 0 w 20"/>
                  <a:gd name="T16" fmla="*/ 0 h 1187"/>
                  <a:gd name="T17" fmla="*/ 20 w 20"/>
                  <a:gd name="T18" fmla="*/ 1187 h 1187"/>
                </a:gdLst>
                <a:ahLst/>
                <a:cxnLst>
                  <a:cxn ang="T10">
                    <a:pos x="T0" y="T1"/>
                  </a:cxn>
                  <a:cxn ang="T11">
                    <a:pos x="T2" y="T3"/>
                  </a:cxn>
                  <a:cxn ang="T12">
                    <a:pos x="T4" y="T5"/>
                  </a:cxn>
                  <a:cxn ang="T13">
                    <a:pos x="T6" y="T7"/>
                  </a:cxn>
                  <a:cxn ang="T14">
                    <a:pos x="T8" y="T9"/>
                  </a:cxn>
                </a:cxnLst>
                <a:rect l="T15" t="T16" r="T17" b="T18"/>
                <a:pathLst>
                  <a:path w="20" h="1187">
                    <a:moveTo>
                      <a:pt x="20" y="1167"/>
                    </a:moveTo>
                    <a:lnTo>
                      <a:pt x="20" y="0"/>
                    </a:lnTo>
                    <a:lnTo>
                      <a:pt x="0" y="20"/>
                    </a:lnTo>
                    <a:lnTo>
                      <a:pt x="0" y="1187"/>
                    </a:lnTo>
                    <a:lnTo>
                      <a:pt x="20" y="1167"/>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65" name="Rectangle 38"/>
              <p:cNvSpPr>
                <a:spLocks noChangeArrowheads="1"/>
              </p:cNvSpPr>
              <p:nvPr/>
            </p:nvSpPr>
            <p:spPr bwMode="auto">
              <a:xfrm>
                <a:off x="4643" y="3328"/>
                <a:ext cx="210" cy="376"/>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7" name="Group 39"/>
            <p:cNvGrpSpPr>
              <a:grpSpLocks/>
            </p:cNvGrpSpPr>
            <p:nvPr/>
          </p:nvGrpSpPr>
          <p:grpSpPr bwMode="auto">
            <a:xfrm>
              <a:off x="5025" y="3617"/>
              <a:ext cx="218" cy="87"/>
              <a:chOff x="5025" y="3617"/>
              <a:chExt cx="218" cy="87"/>
            </a:xfrm>
          </p:grpSpPr>
          <p:sp>
            <p:nvSpPr>
              <p:cNvPr id="56560" name="Freeform 40"/>
              <p:cNvSpPr>
                <a:spLocks/>
              </p:cNvSpPr>
              <p:nvPr/>
            </p:nvSpPr>
            <p:spPr bwMode="auto">
              <a:xfrm>
                <a:off x="5025" y="3617"/>
                <a:ext cx="218" cy="6"/>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61" name="Freeform 41"/>
              <p:cNvSpPr>
                <a:spLocks/>
              </p:cNvSpPr>
              <p:nvPr/>
            </p:nvSpPr>
            <p:spPr bwMode="auto">
              <a:xfrm>
                <a:off x="5237" y="3617"/>
                <a:ext cx="6" cy="87"/>
              </a:xfrm>
              <a:custGeom>
                <a:avLst/>
                <a:gdLst>
                  <a:gd name="T0" fmla="*/ 2 w 19"/>
                  <a:gd name="T1" fmla="*/ 26 h 270"/>
                  <a:gd name="T2" fmla="*/ 2 w 19"/>
                  <a:gd name="T3" fmla="*/ 0 h 270"/>
                  <a:gd name="T4" fmla="*/ 0 w 19"/>
                  <a:gd name="T5" fmla="*/ 2 h 270"/>
                  <a:gd name="T6" fmla="*/ 0 w 19"/>
                  <a:gd name="T7" fmla="*/ 28 h 270"/>
                  <a:gd name="T8" fmla="*/ 2 w 19"/>
                  <a:gd name="T9" fmla="*/ 26 h 270"/>
                  <a:gd name="T10" fmla="*/ 0 60000 65536"/>
                  <a:gd name="T11" fmla="*/ 0 60000 65536"/>
                  <a:gd name="T12" fmla="*/ 0 60000 65536"/>
                  <a:gd name="T13" fmla="*/ 0 60000 65536"/>
                  <a:gd name="T14" fmla="*/ 0 60000 65536"/>
                  <a:gd name="T15" fmla="*/ 0 w 19"/>
                  <a:gd name="T16" fmla="*/ 0 h 270"/>
                  <a:gd name="T17" fmla="*/ 19 w 19"/>
                  <a:gd name="T18" fmla="*/ 270 h 270"/>
                </a:gdLst>
                <a:ahLst/>
                <a:cxnLst>
                  <a:cxn ang="T10">
                    <a:pos x="T0" y="T1"/>
                  </a:cxn>
                  <a:cxn ang="T11">
                    <a:pos x="T2" y="T3"/>
                  </a:cxn>
                  <a:cxn ang="T12">
                    <a:pos x="T4" y="T5"/>
                  </a:cxn>
                  <a:cxn ang="T13">
                    <a:pos x="T6" y="T7"/>
                  </a:cxn>
                  <a:cxn ang="T14">
                    <a:pos x="T8" y="T9"/>
                  </a:cxn>
                </a:cxnLst>
                <a:rect l="T15" t="T16" r="T17" b="T18"/>
                <a:pathLst>
                  <a:path w="19" h="270">
                    <a:moveTo>
                      <a:pt x="19" y="250"/>
                    </a:moveTo>
                    <a:lnTo>
                      <a:pt x="19" y="0"/>
                    </a:lnTo>
                    <a:lnTo>
                      <a:pt x="0" y="20"/>
                    </a:lnTo>
                    <a:lnTo>
                      <a:pt x="0" y="270"/>
                    </a:lnTo>
                    <a:lnTo>
                      <a:pt x="19" y="25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62" name="Rectangle 42"/>
              <p:cNvSpPr>
                <a:spLocks noChangeArrowheads="1"/>
              </p:cNvSpPr>
              <p:nvPr/>
            </p:nvSpPr>
            <p:spPr bwMode="auto">
              <a:xfrm>
                <a:off x="5025" y="3623"/>
                <a:ext cx="212" cy="81"/>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grpSp>
        <p:nvGrpSpPr>
          <p:cNvPr id="8" name="Group 43"/>
          <p:cNvGrpSpPr>
            <a:grpSpLocks/>
          </p:cNvGrpSpPr>
          <p:nvPr/>
        </p:nvGrpSpPr>
        <p:grpSpPr bwMode="auto">
          <a:xfrm>
            <a:off x="7548563" y="5640388"/>
            <a:ext cx="950912" cy="436562"/>
            <a:chOff x="4573" y="3495"/>
            <a:chExt cx="599" cy="275"/>
          </a:xfrm>
        </p:grpSpPr>
        <p:grpSp>
          <p:nvGrpSpPr>
            <p:cNvPr id="9" name="Group 44"/>
            <p:cNvGrpSpPr>
              <a:grpSpLocks/>
            </p:cNvGrpSpPr>
            <p:nvPr/>
          </p:nvGrpSpPr>
          <p:grpSpPr bwMode="auto">
            <a:xfrm>
              <a:off x="4573" y="3495"/>
              <a:ext cx="217" cy="275"/>
              <a:chOff x="4573" y="3495"/>
              <a:chExt cx="217" cy="275"/>
            </a:xfrm>
          </p:grpSpPr>
          <p:sp>
            <p:nvSpPr>
              <p:cNvPr id="56555" name="Freeform 45"/>
              <p:cNvSpPr>
                <a:spLocks/>
              </p:cNvSpPr>
              <p:nvPr/>
            </p:nvSpPr>
            <p:spPr bwMode="auto">
              <a:xfrm>
                <a:off x="4573" y="3495"/>
                <a:ext cx="217" cy="7"/>
              </a:xfrm>
              <a:custGeom>
                <a:avLst/>
                <a:gdLst>
                  <a:gd name="T0" fmla="*/ 2 w 639"/>
                  <a:gd name="T1" fmla="*/ 0 h 20"/>
                  <a:gd name="T2" fmla="*/ 0 w 639"/>
                  <a:gd name="T3" fmla="*/ 2 h 20"/>
                  <a:gd name="T4" fmla="*/ 71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19" y="0"/>
                    </a:moveTo>
                    <a:lnTo>
                      <a:pt x="0" y="20"/>
                    </a:lnTo>
                    <a:lnTo>
                      <a:pt x="619" y="20"/>
                    </a:lnTo>
                    <a:lnTo>
                      <a:pt x="639" y="0"/>
                    </a:lnTo>
                    <a:lnTo>
                      <a:pt x="19"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556" name="Freeform 46"/>
              <p:cNvSpPr>
                <a:spLocks/>
              </p:cNvSpPr>
              <p:nvPr/>
            </p:nvSpPr>
            <p:spPr bwMode="auto">
              <a:xfrm>
                <a:off x="4783" y="3495"/>
                <a:ext cx="7" cy="275"/>
              </a:xfrm>
              <a:custGeom>
                <a:avLst/>
                <a:gdLst>
                  <a:gd name="T0" fmla="*/ 2 w 20"/>
                  <a:gd name="T1" fmla="*/ 87 h 854"/>
                  <a:gd name="T2" fmla="*/ 2 w 20"/>
                  <a:gd name="T3" fmla="*/ 0 h 854"/>
                  <a:gd name="T4" fmla="*/ 0 w 20"/>
                  <a:gd name="T5" fmla="*/ 2 h 854"/>
                  <a:gd name="T6" fmla="*/ 0 w 20"/>
                  <a:gd name="T7" fmla="*/ 89 h 854"/>
                  <a:gd name="T8" fmla="*/ 2 w 20"/>
                  <a:gd name="T9" fmla="*/ 87 h 854"/>
                  <a:gd name="T10" fmla="*/ 0 60000 65536"/>
                  <a:gd name="T11" fmla="*/ 0 60000 65536"/>
                  <a:gd name="T12" fmla="*/ 0 60000 65536"/>
                  <a:gd name="T13" fmla="*/ 0 60000 65536"/>
                  <a:gd name="T14" fmla="*/ 0 60000 65536"/>
                  <a:gd name="T15" fmla="*/ 0 w 20"/>
                  <a:gd name="T16" fmla="*/ 0 h 854"/>
                  <a:gd name="T17" fmla="*/ 20 w 20"/>
                  <a:gd name="T18" fmla="*/ 854 h 854"/>
                </a:gdLst>
                <a:ahLst/>
                <a:cxnLst>
                  <a:cxn ang="T10">
                    <a:pos x="T0" y="T1"/>
                  </a:cxn>
                  <a:cxn ang="T11">
                    <a:pos x="T2" y="T3"/>
                  </a:cxn>
                  <a:cxn ang="T12">
                    <a:pos x="T4" y="T5"/>
                  </a:cxn>
                  <a:cxn ang="T13">
                    <a:pos x="T6" y="T7"/>
                  </a:cxn>
                  <a:cxn ang="T14">
                    <a:pos x="T8" y="T9"/>
                  </a:cxn>
                </a:cxnLst>
                <a:rect l="T15" t="T16" r="T17" b="T18"/>
                <a:pathLst>
                  <a:path w="20" h="854">
                    <a:moveTo>
                      <a:pt x="20" y="835"/>
                    </a:moveTo>
                    <a:lnTo>
                      <a:pt x="20" y="0"/>
                    </a:lnTo>
                    <a:lnTo>
                      <a:pt x="0" y="20"/>
                    </a:lnTo>
                    <a:lnTo>
                      <a:pt x="0" y="854"/>
                    </a:lnTo>
                    <a:lnTo>
                      <a:pt x="20" y="835"/>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557" name="Rectangle 47"/>
              <p:cNvSpPr>
                <a:spLocks noChangeArrowheads="1"/>
              </p:cNvSpPr>
              <p:nvPr/>
            </p:nvSpPr>
            <p:spPr bwMode="auto">
              <a:xfrm>
                <a:off x="4573" y="3502"/>
                <a:ext cx="210" cy="268"/>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10" name="Group 48"/>
            <p:cNvGrpSpPr>
              <a:grpSpLocks/>
            </p:cNvGrpSpPr>
            <p:nvPr/>
          </p:nvGrpSpPr>
          <p:grpSpPr bwMode="auto">
            <a:xfrm>
              <a:off x="4955" y="3522"/>
              <a:ext cx="217" cy="248"/>
              <a:chOff x="4955" y="3522"/>
              <a:chExt cx="217" cy="248"/>
            </a:xfrm>
          </p:grpSpPr>
          <p:sp>
            <p:nvSpPr>
              <p:cNvPr id="56552" name="Freeform 49"/>
              <p:cNvSpPr>
                <a:spLocks/>
              </p:cNvSpPr>
              <p:nvPr/>
            </p:nvSpPr>
            <p:spPr bwMode="auto">
              <a:xfrm>
                <a:off x="4955" y="3522"/>
                <a:ext cx="217" cy="7"/>
              </a:xfrm>
              <a:custGeom>
                <a:avLst/>
                <a:gdLst>
                  <a:gd name="T0" fmla="*/ 2 w 638"/>
                  <a:gd name="T1" fmla="*/ 0 h 20"/>
                  <a:gd name="T2" fmla="*/ 0 w 638"/>
                  <a:gd name="T3" fmla="*/ 2 h 20"/>
                  <a:gd name="T4" fmla="*/ 71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19" y="0"/>
                    </a:moveTo>
                    <a:lnTo>
                      <a:pt x="0" y="20"/>
                    </a:lnTo>
                    <a:lnTo>
                      <a:pt x="618" y="20"/>
                    </a:lnTo>
                    <a:lnTo>
                      <a:pt x="638" y="0"/>
                    </a:lnTo>
                    <a:lnTo>
                      <a:pt x="19"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553" name="Freeform 50"/>
              <p:cNvSpPr>
                <a:spLocks/>
              </p:cNvSpPr>
              <p:nvPr/>
            </p:nvSpPr>
            <p:spPr bwMode="auto">
              <a:xfrm>
                <a:off x="5165" y="3522"/>
                <a:ext cx="7" cy="248"/>
              </a:xfrm>
              <a:custGeom>
                <a:avLst/>
                <a:gdLst>
                  <a:gd name="T0" fmla="*/ 2 w 20"/>
                  <a:gd name="T1" fmla="*/ 78 h 770"/>
                  <a:gd name="T2" fmla="*/ 2 w 20"/>
                  <a:gd name="T3" fmla="*/ 0 h 770"/>
                  <a:gd name="T4" fmla="*/ 0 w 20"/>
                  <a:gd name="T5" fmla="*/ 2 h 770"/>
                  <a:gd name="T6" fmla="*/ 0 w 20"/>
                  <a:gd name="T7" fmla="*/ 80 h 770"/>
                  <a:gd name="T8" fmla="*/ 2 w 20"/>
                  <a:gd name="T9" fmla="*/ 78 h 770"/>
                  <a:gd name="T10" fmla="*/ 0 60000 65536"/>
                  <a:gd name="T11" fmla="*/ 0 60000 65536"/>
                  <a:gd name="T12" fmla="*/ 0 60000 65536"/>
                  <a:gd name="T13" fmla="*/ 0 60000 65536"/>
                  <a:gd name="T14" fmla="*/ 0 60000 65536"/>
                  <a:gd name="T15" fmla="*/ 0 w 20"/>
                  <a:gd name="T16" fmla="*/ 0 h 770"/>
                  <a:gd name="T17" fmla="*/ 20 w 20"/>
                  <a:gd name="T18" fmla="*/ 770 h 770"/>
                </a:gdLst>
                <a:ahLst/>
                <a:cxnLst>
                  <a:cxn ang="T10">
                    <a:pos x="T0" y="T1"/>
                  </a:cxn>
                  <a:cxn ang="T11">
                    <a:pos x="T2" y="T3"/>
                  </a:cxn>
                  <a:cxn ang="T12">
                    <a:pos x="T4" y="T5"/>
                  </a:cxn>
                  <a:cxn ang="T13">
                    <a:pos x="T6" y="T7"/>
                  </a:cxn>
                  <a:cxn ang="T14">
                    <a:pos x="T8" y="T9"/>
                  </a:cxn>
                </a:cxnLst>
                <a:rect l="T15" t="T16" r="T17" b="T18"/>
                <a:pathLst>
                  <a:path w="20" h="770">
                    <a:moveTo>
                      <a:pt x="20" y="751"/>
                    </a:moveTo>
                    <a:lnTo>
                      <a:pt x="20" y="0"/>
                    </a:lnTo>
                    <a:lnTo>
                      <a:pt x="0" y="20"/>
                    </a:lnTo>
                    <a:lnTo>
                      <a:pt x="0" y="770"/>
                    </a:lnTo>
                    <a:lnTo>
                      <a:pt x="20" y="751"/>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554" name="Rectangle 51"/>
              <p:cNvSpPr>
                <a:spLocks noChangeArrowheads="1"/>
              </p:cNvSpPr>
              <p:nvPr/>
            </p:nvSpPr>
            <p:spPr bwMode="auto">
              <a:xfrm>
                <a:off x="4955" y="3529"/>
                <a:ext cx="210" cy="241"/>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grpSp>
        <p:nvGrpSpPr>
          <p:cNvPr id="11" name="Group 254"/>
          <p:cNvGrpSpPr>
            <a:grpSpLocks/>
          </p:cNvGrpSpPr>
          <p:nvPr/>
        </p:nvGrpSpPr>
        <p:grpSpPr bwMode="auto">
          <a:xfrm>
            <a:off x="1357313" y="3211513"/>
            <a:ext cx="6151562" cy="2971800"/>
            <a:chOff x="855" y="2023"/>
            <a:chExt cx="3875" cy="1872"/>
          </a:xfrm>
        </p:grpSpPr>
        <p:grpSp>
          <p:nvGrpSpPr>
            <p:cNvPr id="12" name="Group 53"/>
            <p:cNvGrpSpPr>
              <a:grpSpLocks/>
            </p:cNvGrpSpPr>
            <p:nvPr/>
          </p:nvGrpSpPr>
          <p:grpSpPr bwMode="auto">
            <a:xfrm>
              <a:off x="1066" y="2023"/>
              <a:ext cx="3664" cy="1671"/>
              <a:chOff x="884" y="1965"/>
              <a:chExt cx="3664" cy="1671"/>
            </a:xfrm>
          </p:grpSpPr>
          <p:grpSp>
            <p:nvGrpSpPr>
              <p:cNvPr id="13" name="Group 54"/>
              <p:cNvGrpSpPr>
                <a:grpSpLocks/>
              </p:cNvGrpSpPr>
              <p:nvPr/>
            </p:nvGrpSpPr>
            <p:grpSpPr bwMode="auto">
              <a:xfrm>
                <a:off x="884" y="2421"/>
                <a:ext cx="218" cy="1215"/>
                <a:chOff x="884" y="2421"/>
                <a:chExt cx="218" cy="1215"/>
              </a:xfrm>
            </p:grpSpPr>
            <p:sp>
              <p:nvSpPr>
                <p:cNvPr id="56547" name="Freeform 55"/>
                <p:cNvSpPr>
                  <a:spLocks/>
                </p:cNvSpPr>
                <p:nvPr/>
              </p:nvSpPr>
              <p:spPr bwMode="auto">
                <a:xfrm>
                  <a:off x="884" y="2421"/>
                  <a:ext cx="218" cy="6"/>
                </a:xfrm>
                <a:custGeom>
                  <a:avLst/>
                  <a:gdLst>
                    <a:gd name="T0" fmla="*/ 2 w 639"/>
                    <a:gd name="T1" fmla="*/ 0 h 19"/>
                    <a:gd name="T2" fmla="*/ 0 w 639"/>
                    <a:gd name="T3" fmla="*/ 2 h 19"/>
                    <a:gd name="T4" fmla="*/ 72 w 639"/>
                    <a:gd name="T5" fmla="*/ 2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20" y="0"/>
                      </a:moveTo>
                      <a:lnTo>
                        <a:pt x="0" y="19"/>
                      </a:lnTo>
                      <a:lnTo>
                        <a:pt x="620" y="19"/>
                      </a:lnTo>
                      <a:lnTo>
                        <a:pt x="639"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8" name="Freeform 56"/>
                <p:cNvSpPr>
                  <a:spLocks/>
                </p:cNvSpPr>
                <p:nvPr/>
              </p:nvSpPr>
              <p:spPr bwMode="auto">
                <a:xfrm>
                  <a:off x="1096" y="2421"/>
                  <a:ext cx="6" cy="1215"/>
                </a:xfrm>
                <a:custGeom>
                  <a:avLst/>
                  <a:gdLst>
                    <a:gd name="T0" fmla="*/ 2 w 19"/>
                    <a:gd name="T1" fmla="*/ 390 h 3771"/>
                    <a:gd name="T2" fmla="*/ 2 w 19"/>
                    <a:gd name="T3" fmla="*/ 0 h 3771"/>
                    <a:gd name="T4" fmla="*/ 0 w 19"/>
                    <a:gd name="T5" fmla="*/ 2 h 3771"/>
                    <a:gd name="T6" fmla="*/ 0 w 19"/>
                    <a:gd name="T7" fmla="*/ 391 h 3771"/>
                    <a:gd name="T8" fmla="*/ 2 w 19"/>
                    <a:gd name="T9" fmla="*/ 390 h 3771"/>
                    <a:gd name="T10" fmla="*/ 0 60000 65536"/>
                    <a:gd name="T11" fmla="*/ 0 60000 65536"/>
                    <a:gd name="T12" fmla="*/ 0 60000 65536"/>
                    <a:gd name="T13" fmla="*/ 0 60000 65536"/>
                    <a:gd name="T14" fmla="*/ 0 60000 65536"/>
                    <a:gd name="T15" fmla="*/ 0 w 19"/>
                    <a:gd name="T16" fmla="*/ 0 h 3771"/>
                    <a:gd name="T17" fmla="*/ 19 w 19"/>
                    <a:gd name="T18" fmla="*/ 3771 h 3771"/>
                  </a:gdLst>
                  <a:ahLst/>
                  <a:cxnLst>
                    <a:cxn ang="T10">
                      <a:pos x="T0" y="T1"/>
                    </a:cxn>
                    <a:cxn ang="T11">
                      <a:pos x="T2" y="T3"/>
                    </a:cxn>
                    <a:cxn ang="T12">
                      <a:pos x="T4" y="T5"/>
                    </a:cxn>
                    <a:cxn ang="T13">
                      <a:pos x="T6" y="T7"/>
                    </a:cxn>
                    <a:cxn ang="T14">
                      <a:pos x="T8" y="T9"/>
                    </a:cxn>
                  </a:cxnLst>
                  <a:rect l="T15" t="T16" r="T17" b="T18"/>
                  <a:pathLst>
                    <a:path w="19" h="3771">
                      <a:moveTo>
                        <a:pt x="19" y="3752"/>
                      </a:moveTo>
                      <a:lnTo>
                        <a:pt x="19" y="0"/>
                      </a:lnTo>
                      <a:lnTo>
                        <a:pt x="0" y="19"/>
                      </a:lnTo>
                      <a:lnTo>
                        <a:pt x="0" y="3771"/>
                      </a:lnTo>
                      <a:lnTo>
                        <a:pt x="19" y="3752"/>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9" name="Rectangle 57"/>
                <p:cNvSpPr>
                  <a:spLocks noChangeArrowheads="1"/>
                </p:cNvSpPr>
                <p:nvPr/>
              </p:nvSpPr>
              <p:spPr bwMode="auto">
                <a:xfrm>
                  <a:off x="884" y="2427"/>
                  <a:ext cx="212" cy="1209"/>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14" name="Group 58"/>
              <p:cNvGrpSpPr>
                <a:grpSpLocks/>
              </p:cNvGrpSpPr>
              <p:nvPr/>
            </p:nvGrpSpPr>
            <p:grpSpPr bwMode="auto">
              <a:xfrm>
                <a:off x="1268" y="2501"/>
                <a:ext cx="217" cy="1135"/>
                <a:chOff x="1268" y="2501"/>
                <a:chExt cx="217" cy="1135"/>
              </a:xfrm>
            </p:grpSpPr>
            <p:sp>
              <p:nvSpPr>
                <p:cNvPr id="56544" name="Freeform 59"/>
                <p:cNvSpPr>
                  <a:spLocks/>
                </p:cNvSpPr>
                <p:nvPr/>
              </p:nvSpPr>
              <p:spPr bwMode="auto">
                <a:xfrm>
                  <a:off x="1268" y="2501"/>
                  <a:ext cx="217" cy="7"/>
                </a:xfrm>
                <a:custGeom>
                  <a:avLst/>
                  <a:gdLst>
                    <a:gd name="T0" fmla="*/ 2 w 640"/>
                    <a:gd name="T1" fmla="*/ 0 h 20"/>
                    <a:gd name="T2" fmla="*/ 0 w 640"/>
                    <a:gd name="T3" fmla="*/ 2 h 20"/>
                    <a:gd name="T4" fmla="*/ 71 w 640"/>
                    <a:gd name="T5" fmla="*/ 2 h 20"/>
                    <a:gd name="T6" fmla="*/ 74 w 640"/>
                    <a:gd name="T7" fmla="*/ 0 h 20"/>
                    <a:gd name="T8" fmla="*/ 2 w 640"/>
                    <a:gd name="T9" fmla="*/ 0 h 20"/>
                    <a:gd name="T10" fmla="*/ 0 60000 65536"/>
                    <a:gd name="T11" fmla="*/ 0 60000 65536"/>
                    <a:gd name="T12" fmla="*/ 0 60000 65536"/>
                    <a:gd name="T13" fmla="*/ 0 60000 65536"/>
                    <a:gd name="T14" fmla="*/ 0 60000 65536"/>
                    <a:gd name="T15" fmla="*/ 0 w 640"/>
                    <a:gd name="T16" fmla="*/ 0 h 20"/>
                    <a:gd name="T17" fmla="*/ 640 w 640"/>
                    <a:gd name="T18" fmla="*/ 20 h 20"/>
                  </a:gdLst>
                  <a:ahLst/>
                  <a:cxnLst>
                    <a:cxn ang="T10">
                      <a:pos x="T0" y="T1"/>
                    </a:cxn>
                    <a:cxn ang="T11">
                      <a:pos x="T2" y="T3"/>
                    </a:cxn>
                    <a:cxn ang="T12">
                      <a:pos x="T4" y="T5"/>
                    </a:cxn>
                    <a:cxn ang="T13">
                      <a:pos x="T6" y="T7"/>
                    </a:cxn>
                    <a:cxn ang="T14">
                      <a:pos x="T8" y="T9"/>
                    </a:cxn>
                  </a:cxnLst>
                  <a:rect l="T15" t="T16" r="T17" b="T18"/>
                  <a:pathLst>
                    <a:path w="640" h="20">
                      <a:moveTo>
                        <a:pt x="20" y="0"/>
                      </a:moveTo>
                      <a:lnTo>
                        <a:pt x="0" y="20"/>
                      </a:lnTo>
                      <a:lnTo>
                        <a:pt x="620" y="20"/>
                      </a:lnTo>
                      <a:lnTo>
                        <a:pt x="640"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5" name="Freeform 60"/>
                <p:cNvSpPr>
                  <a:spLocks/>
                </p:cNvSpPr>
                <p:nvPr/>
              </p:nvSpPr>
              <p:spPr bwMode="auto">
                <a:xfrm>
                  <a:off x="1478" y="2501"/>
                  <a:ext cx="7" cy="1135"/>
                </a:xfrm>
                <a:custGeom>
                  <a:avLst/>
                  <a:gdLst>
                    <a:gd name="T0" fmla="*/ 2 w 20"/>
                    <a:gd name="T1" fmla="*/ 364 h 3521"/>
                    <a:gd name="T2" fmla="*/ 2 w 20"/>
                    <a:gd name="T3" fmla="*/ 0 h 3521"/>
                    <a:gd name="T4" fmla="*/ 0 w 20"/>
                    <a:gd name="T5" fmla="*/ 2 h 3521"/>
                    <a:gd name="T6" fmla="*/ 0 w 20"/>
                    <a:gd name="T7" fmla="*/ 366 h 3521"/>
                    <a:gd name="T8" fmla="*/ 2 w 20"/>
                    <a:gd name="T9" fmla="*/ 364 h 3521"/>
                    <a:gd name="T10" fmla="*/ 0 60000 65536"/>
                    <a:gd name="T11" fmla="*/ 0 60000 65536"/>
                    <a:gd name="T12" fmla="*/ 0 60000 65536"/>
                    <a:gd name="T13" fmla="*/ 0 60000 65536"/>
                    <a:gd name="T14" fmla="*/ 0 60000 65536"/>
                    <a:gd name="T15" fmla="*/ 0 w 20"/>
                    <a:gd name="T16" fmla="*/ 0 h 3521"/>
                    <a:gd name="T17" fmla="*/ 20 w 20"/>
                    <a:gd name="T18" fmla="*/ 3521 h 3521"/>
                  </a:gdLst>
                  <a:ahLst/>
                  <a:cxnLst>
                    <a:cxn ang="T10">
                      <a:pos x="T0" y="T1"/>
                    </a:cxn>
                    <a:cxn ang="T11">
                      <a:pos x="T2" y="T3"/>
                    </a:cxn>
                    <a:cxn ang="T12">
                      <a:pos x="T4" y="T5"/>
                    </a:cxn>
                    <a:cxn ang="T13">
                      <a:pos x="T6" y="T7"/>
                    </a:cxn>
                    <a:cxn ang="T14">
                      <a:pos x="T8" y="T9"/>
                    </a:cxn>
                  </a:cxnLst>
                  <a:rect l="T15" t="T16" r="T17" b="T18"/>
                  <a:pathLst>
                    <a:path w="20" h="3521">
                      <a:moveTo>
                        <a:pt x="20" y="3502"/>
                      </a:moveTo>
                      <a:lnTo>
                        <a:pt x="20" y="0"/>
                      </a:lnTo>
                      <a:lnTo>
                        <a:pt x="0" y="20"/>
                      </a:lnTo>
                      <a:lnTo>
                        <a:pt x="0" y="3521"/>
                      </a:lnTo>
                      <a:lnTo>
                        <a:pt x="20" y="3502"/>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6" name="Rectangle 61"/>
                <p:cNvSpPr>
                  <a:spLocks noChangeArrowheads="1"/>
                </p:cNvSpPr>
                <p:nvPr/>
              </p:nvSpPr>
              <p:spPr bwMode="auto">
                <a:xfrm>
                  <a:off x="1268" y="2508"/>
                  <a:ext cx="210" cy="1128"/>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15" name="Group 62"/>
              <p:cNvGrpSpPr>
                <a:grpSpLocks/>
              </p:cNvGrpSpPr>
              <p:nvPr/>
            </p:nvGrpSpPr>
            <p:grpSpPr bwMode="auto">
              <a:xfrm>
                <a:off x="1651" y="2314"/>
                <a:ext cx="217" cy="1322"/>
                <a:chOff x="1651" y="2314"/>
                <a:chExt cx="217" cy="1322"/>
              </a:xfrm>
            </p:grpSpPr>
            <p:sp>
              <p:nvSpPr>
                <p:cNvPr id="56541" name="Freeform 63"/>
                <p:cNvSpPr>
                  <a:spLocks/>
                </p:cNvSpPr>
                <p:nvPr/>
              </p:nvSpPr>
              <p:spPr bwMode="auto">
                <a:xfrm>
                  <a:off x="1651" y="2314"/>
                  <a:ext cx="217" cy="5"/>
                </a:xfrm>
                <a:custGeom>
                  <a:avLst/>
                  <a:gdLst>
                    <a:gd name="T0" fmla="*/ 2 w 639"/>
                    <a:gd name="T1" fmla="*/ 0 h 19"/>
                    <a:gd name="T2" fmla="*/ 0 w 639"/>
                    <a:gd name="T3" fmla="*/ 1 h 19"/>
                    <a:gd name="T4" fmla="*/ 71 w 639"/>
                    <a:gd name="T5" fmla="*/ 1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19" y="0"/>
                      </a:moveTo>
                      <a:lnTo>
                        <a:pt x="0" y="19"/>
                      </a:lnTo>
                      <a:lnTo>
                        <a:pt x="619" y="19"/>
                      </a:lnTo>
                      <a:lnTo>
                        <a:pt x="639" y="0"/>
                      </a:lnTo>
                      <a:lnTo>
                        <a:pt x="19"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2" name="Freeform 64"/>
                <p:cNvSpPr>
                  <a:spLocks/>
                </p:cNvSpPr>
                <p:nvPr/>
              </p:nvSpPr>
              <p:spPr bwMode="auto">
                <a:xfrm>
                  <a:off x="1862" y="2314"/>
                  <a:ext cx="6" cy="1322"/>
                </a:xfrm>
                <a:custGeom>
                  <a:avLst/>
                  <a:gdLst>
                    <a:gd name="T0" fmla="*/ 2 w 20"/>
                    <a:gd name="T1" fmla="*/ 424 h 4105"/>
                    <a:gd name="T2" fmla="*/ 2 w 20"/>
                    <a:gd name="T3" fmla="*/ 0 h 4105"/>
                    <a:gd name="T4" fmla="*/ 0 w 20"/>
                    <a:gd name="T5" fmla="*/ 2 h 4105"/>
                    <a:gd name="T6" fmla="*/ 0 w 20"/>
                    <a:gd name="T7" fmla="*/ 426 h 4105"/>
                    <a:gd name="T8" fmla="*/ 2 w 20"/>
                    <a:gd name="T9" fmla="*/ 424 h 4105"/>
                    <a:gd name="T10" fmla="*/ 0 60000 65536"/>
                    <a:gd name="T11" fmla="*/ 0 60000 65536"/>
                    <a:gd name="T12" fmla="*/ 0 60000 65536"/>
                    <a:gd name="T13" fmla="*/ 0 60000 65536"/>
                    <a:gd name="T14" fmla="*/ 0 60000 65536"/>
                    <a:gd name="T15" fmla="*/ 0 w 20"/>
                    <a:gd name="T16" fmla="*/ 0 h 4105"/>
                    <a:gd name="T17" fmla="*/ 20 w 20"/>
                    <a:gd name="T18" fmla="*/ 4105 h 4105"/>
                  </a:gdLst>
                  <a:ahLst/>
                  <a:cxnLst>
                    <a:cxn ang="T10">
                      <a:pos x="T0" y="T1"/>
                    </a:cxn>
                    <a:cxn ang="T11">
                      <a:pos x="T2" y="T3"/>
                    </a:cxn>
                    <a:cxn ang="T12">
                      <a:pos x="T4" y="T5"/>
                    </a:cxn>
                    <a:cxn ang="T13">
                      <a:pos x="T6" y="T7"/>
                    </a:cxn>
                    <a:cxn ang="T14">
                      <a:pos x="T8" y="T9"/>
                    </a:cxn>
                  </a:cxnLst>
                  <a:rect l="T15" t="T16" r="T17" b="T18"/>
                  <a:pathLst>
                    <a:path w="20" h="4105">
                      <a:moveTo>
                        <a:pt x="20" y="4086"/>
                      </a:moveTo>
                      <a:lnTo>
                        <a:pt x="20" y="0"/>
                      </a:lnTo>
                      <a:lnTo>
                        <a:pt x="0" y="19"/>
                      </a:lnTo>
                      <a:lnTo>
                        <a:pt x="0" y="4105"/>
                      </a:lnTo>
                      <a:lnTo>
                        <a:pt x="20" y="4086"/>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3" name="Rectangle 65"/>
                <p:cNvSpPr>
                  <a:spLocks noChangeArrowheads="1"/>
                </p:cNvSpPr>
                <p:nvPr/>
              </p:nvSpPr>
              <p:spPr bwMode="auto">
                <a:xfrm>
                  <a:off x="1651" y="2319"/>
                  <a:ext cx="211" cy="1317"/>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16" name="Group 66"/>
              <p:cNvGrpSpPr>
                <a:grpSpLocks/>
              </p:cNvGrpSpPr>
              <p:nvPr/>
            </p:nvGrpSpPr>
            <p:grpSpPr bwMode="auto">
              <a:xfrm>
                <a:off x="2034" y="2609"/>
                <a:ext cx="216" cy="1027"/>
                <a:chOff x="2034" y="2609"/>
                <a:chExt cx="216" cy="1027"/>
              </a:xfrm>
            </p:grpSpPr>
            <p:sp>
              <p:nvSpPr>
                <p:cNvPr id="56538" name="Freeform 67"/>
                <p:cNvSpPr>
                  <a:spLocks/>
                </p:cNvSpPr>
                <p:nvPr/>
              </p:nvSpPr>
              <p:spPr bwMode="auto">
                <a:xfrm>
                  <a:off x="2034" y="2609"/>
                  <a:ext cx="216" cy="6"/>
                </a:xfrm>
                <a:custGeom>
                  <a:avLst/>
                  <a:gdLst>
                    <a:gd name="T0" fmla="*/ 2 w 638"/>
                    <a:gd name="T1" fmla="*/ 0 h 20"/>
                    <a:gd name="T2" fmla="*/ 0 w 638"/>
                    <a:gd name="T3" fmla="*/ 2 h 20"/>
                    <a:gd name="T4" fmla="*/ 71 w 638"/>
                    <a:gd name="T5" fmla="*/ 2 h 20"/>
                    <a:gd name="T6" fmla="*/ 73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8" y="20"/>
                      </a:lnTo>
                      <a:lnTo>
                        <a:pt x="638"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9" name="Freeform 68"/>
                <p:cNvSpPr>
                  <a:spLocks/>
                </p:cNvSpPr>
                <p:nvPr/>
              </p:nvSpPr>
              <p:spPr bwMode="auto">
                <a:xfrm>
                  <a:off x="2244" y="2609"/>
                  <a:ext cx="6" cy="1027"/>
                </a:xfrm>
                <a:custGeom>
                  <a:avLst/>
                  <a:gdLst>
                    <a:gd name="T0" fmla="*/ 2 w 20"/>
                    <a:gd name="T1" fmla="*/ 329 h 3188"/>
                    <a:gd name="T2" fmla="*/ 2 w 20"/>
                    <a:gd name="T3" fmla="*/ 0 h 3188"/>
                    <a:gd name="T4" fmla="*/ 0 w 20"/>
                    <a:gd name="T5" fmla="*/ 2 h 3188"/>
                    <a:gd name="T6" fmla="*/ 0 w 20"/>
                    <a:gd name="T7" fmla="*/ 331 h 3188"/>
                    <a:gd name="T8" fmla="*/ 2 w 20"/>
                    <a:gd name="T9" fmla="*/ 329 h 3188"/>
                    <a:gd name="T10" fmla="*/ 0 60000 65536"/>
                    <a:gd name="T11" fmla="*/ 0 60000 65536"/>
                    <a:gd name="T12" fmla="*/ 0 60000 65536"/>
                    <a:gd name="T13" fmla="*/ 0 60000 65536"/>
                    <a:gd name="T14" fmla="*/ 0 60000 65536"/>
                    <a:gd name="T15" fmla="*/ 0 w 20"/>
                    <a:gd name="T16" fmla="*/ 0 h 3188"/>
                    <a:gd name="T17" fmla="*/ 20 w 20"/>
                    <a:gd name="T18" fmla="*/ 3188 h 3188"/>
                  </a:gdLst>
                  <a:ahLst/>
                  <a:cxnLst>
                    <a:cxn ang="T10">
                      <a:pos x="T0" y="T1"/>
                    </a:cxn>
                    <a:cxn ang="T11">
                      <a:pos x="T2" y="T3"/>
                    </a:cxn>
                    <a:cxn ang="T12">
                      <a:pos x="T4" y="T5"/>
                    </a:cxn>
                    <a:cxn ang="T13">
                      <a:pos x="T6" y="T7"/>
                    </a:cxn>
                    <a:cxn ang="T14">
                      <a:pos x="T8" y="T9"/>
                    </a:cxn>
                  </a:cxnLst>
                  <a:rect l="T15" t="T16" r="T17" b="T18"/>
                  <a:pathLst>
                    <a:path w="20" h="3188">
                      <a:moveTo>
                        <a:pt x="20" y="3169"/>
                      </a:moveTo>
                      <a:lnTo>
                        <a:pt x="20" y="0"/>
                      </a:lnTo>
                      <a:lnTo>
                        <a:pt x="0" y="20"/>
                      </a:lnTo>
                      <a:lnTo>
                        <a:pt x="0" y="3188"/>
                      </a:lnTo>
                      <a:lnTo>
                        <a:pt x="20" y="3169"/>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40" name="Rectangle 69"/>
                <p:cNvSpPr>
                  <a:spLocks noChangeArrowheads="1"/>
                </p:cNvSpPr>
                <p:nvPr/>
              </p:nvSpPr>
              <p:spPr bwMode="auto">
                <a:xfrm>
                  <a:off x="2034" y="2615"/>
                  <a:ext cx="210" cy="1021"/>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17" name="Group 70"/>
              <p:cNvGrpSpPr>
                <a:grpSpLocks/>
              </p:cNvGrpSpPr>
              <p:nvPr/>
            </p:nvGrpSpPr>
            <p:grpSpPr bwMode="auto">
              <a:xfrm>
                <a:off x="2417" y="2663"/>
                <a:ext cx="217" cy="973"/>
                <a:chOff x="2417" y="2663"/>
                <a:chExt cx="217" cy="973"/>
              </a:xfrm>
            </p:grpSpPr>
            <p:sp>
              <p:nvSpPr>
                <p:cNvPr id="56535" name="Freeform 71"/>
                <p:cNvSpPr>
                  <a:spLocks/>
                </p:cNvSpPr>
                <p:nvPr/>
              </p:nvSpPr>
              <p:spPr bwMode="auto">
                <a:xfrm>
                  <a:off x="2417" y="2663"/>
                  <a:ext cx="217" cy="6"/>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6" name="Freeform 72"/>
                <p:cNvSpPr>
                  <a:spLocks/>
                </p:cNvSpPr>
                <p:nvPr/>
              </p:nvSpPr>
              <p:spPr bwMode="auto">
                <a:xfrm>
                  <a:off x="2627" y="2663"/>
                  <a:ext cx="7" cy="973"/>
                </a:xfrm>
                <a:custGeom>
                  <a:avLst/>
                  <a:gdLst>
                    <a:gd name="T0" fmla="*/ 3 w 19"/>
                    <a:gd name="T1" fmla="*/ 311 h 3021"/>
                    <a:gd name="T2" fmla="*/ 3 w 19"/>
                    <a:gd name="T3" fmla="*/ 0 h 3021"/>
                    <a:gd name="T4" fmla="*/ 0 w 19"/>
                    <a:gd name="T5" fmla="*/ 2 h 3021"/>
                    <a:gd name="T6" fmla="*/ 0 w 19"/>
                    <a:gd name="T7" fmla="*/ 313 h 3021"/>
                    <a:gd name="T8" fmla="*/ 3 w 19"/>
                    <a:gd name="T9" fmla="*/ 311 h 3021"/>
                    <a:gd name="T10" fmla="*/ 0 60000 65536"/>
                    <a:gd name="T11" fmla="*/ 0 60000 65536"/>
                    <a:gd name="T12" fmla="*/ 0 60000 65536"/>
                    <a:gd name="T13" fmla="*/ 0 60000 65536"/>
                    <a:gd name="T14" fmla="*/ 0 60000 65536"/>
                    <a:gd name="T15" fmla="*/ 0 w 19"/>
                    <a:gd name="T16" fmla="*/ 0 h 3021"/>
                    <a:gd name="T17" fmla="*/ 19 w 19"/>
                    <a:gd name="T18" fmla="*/ 3021 h 3021"/>
                  </a:gdLst>
                  <a:ahLst/>
                  <a:cxnLst>
                    <a:cxn ang="T10">
                      <a:pos x="T0" y="T1"/>
                    </a:cxn>
                    <a:cxn ang="T11">
                      <a:pos x="T2" y="T3"/>
                    </a:cxn>
                    <a:cxn ang="T12">
                      <a:pos x="T4" y="T5"/>
                    </a:cxn>
                    <a:cxn ang="T13">
                      <a:pos x="T6" y="T7"/>
                    </a:cxn>
                    <a:cxn ang="T14">
                      <a:pos x="T8" y="T9"/>
                    </a:cxn>
                  </a:cxnLst>
                  <a:rect l="T15" t="T16" r="T17" b="T18"/>
                  <a:pathLst>
                    <a:path w="19" h="3021">
                      <a:moveTo>
                        <a:pt x="19" y="3002"/>
                      </a:moveTo>
                      <a:lnTo>
                        <a:pt x="19" y="0"/>
                      </a:lnTo>
                      <a:lnTo>
                        <a:pt x="0" y="20"/>
                      </a:lnTo>
                      <a:lnTo>
                        <a:pt x="0" y="3021"/>
                      </a:lnTo>
                      <a:lnTo>
                        <a:pt x="19" y="3002"/>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7" name="Rectangle 73"/>
                <p:cNvSpPr>
                  <a:spLocks noChangeArrowheads="1"/>
                </p:cNvSpPr>
                <p:nvPr/>
              </p:nvSpPr>
              <p:spPr bwMode="auto">
                <a:xfrm>
                  <a:off x="2417" y="2669"/>
                  <a:ext cx="210" cy="967"/>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18" name="Group 74"/>
              <p:cNvGrpSpPr>
                <a:grpSpLocks/>
              </p:cNvGrpSpPr>
              <p:nvPr/>
            </p:nvGrpSpPr>
            <p:grpSpPr bwMode="auto">
              <a:xfrm>
                <a:off x="2799" y="2582"/>
                <a:ext cx="218" cy="1054"/>
                <a:chOff x="2799" y="2582"/>
                <a:chExt cx="218" cy="1054"/>
              </a:xfrm>
            </p:grpSpPr>
            <p:sp>
              <p:nvSpPr>
                <p:cNvPr id="56532" name="Freeform 75"/>
                <p:cNvSpPr>
                  <a:spLocks/>
                </p:cNvSpPr>
                <p:nvPr/>
              </p:nvSpPr>
              <p:spPr bwMode="auto">
                <a:xfrm>
                  <a:off x="2799" y="2582"/>
                  <a:ext cx="218" cy="6"/>
                </a:xfrm>
                <a:custGeom>
                  <a:avLst/>
                  <a:gdLst>
                    <a:gd name="T0" fmla="*/ 2 w 638"/>
                    <a:gd name="T1" fmla="*/ 0 h 20"/>
                    <a:gd name="T2" fmla="*/ 0 w 638"/>
                    <a:gd name="T3" fmla="*/ 2 h 20"/>
                    <a:gd name="T4" fmla="*/ 72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9" y="20"/>
                      </a:lnTo>
                      <a:lnTo>
                        <a:pt x="638"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3" name="Freeform 76"/>
                <p:cNvSpPr>
                  <a:spLocks/>
                </p:cNvSpPr>
                <p:nvPr/>
              </p:nvSpPr>
              <p:spPr bwMode="auto">
                <a:xfrm>
                  <a:off x="3010" y="2582"/>
                  <a:ext cx="7" cy="1054"/>
                </a:xfrm>
                <a:custGeom>
                  <a:avLst/>
                  <a:gdLst>
                    <a:gd name="T0" fmla="*/ 3 w 19"/>
                    <a:gd name="T1" fmla="*/ 338 h 3271"/>
                    <a:gd name="T2" fmla="*/ 3 w 19"/>
                    <a:gd name="T3" fmla="*/ 0 h 3271"/>
                    <a:gd name="T4" fmla="*/ 0 w 19"/>
                    <a:gd name="T5" fmla="*/ 2 h 3271"/>
                    <a:gd name="T6" fmla="*/ 0 w 19"/>
                    <a:gd name="T7" fmla="*/ 340 h 3271"/>
                    <a:gd name="T8" fmla="*/ 3 w 19"/>
                    <a:gd name="T9" fmla="*/ 338 h 3271"/>
                    <a:gd name="T10" fmla="*/ 0 60000 65536"/>
                    <a:gd name="T11" fmla="*/ 0 60000 65536"/>
                    <a:gd name="T12" fmla="*/ 0 60000 65536"/>
                    <a:gd name="T13" fmla="*/ 0 60000 65536"/>
                    <a:gd name="T14" fmla="*/ 0 60000 65536"/>
                    <a:gd name="T15" fmla="*/ 0 w 19"/>
                    <a:gd name="T16" fmla="*/ 0 h 3271"/>
                    <a:gd name="T17" fmla="*/ 19 w 19"/>
                    <a:gd name="T18" fmla="*/ 3271 h 3271"/>
                  </a:gdLst>
                  <a:ahLst/>
                  <a:cxnLst>
                    <a:cxn ang="T10">
                      <a:pos x="T0" y="T1"/>
                    </a:cxn>
                    <a:cxn ang="T11">
                      <a:pos x="T2" y="T3"/>
                    </a:cxn>
                    <a:cxn ang="T12">
                      <a:pos x="T4" y="T5"/>
                    </a:cxn>
                    <a:cxn ang="T13">
                      <a:pos x="T6" y="T7"/>
                    </a:cxn>
                    <a:cxn ang="T14">
                      <a:pos x="T8" y="T9"/>
                    </a:cxn>
                  </a:cxnLst>
                  <a:rect l="T15" t="T16" r="T17" b="T18"/>
                  <a:pathLst>
                    <a:path w="19" h="3271">
                      <a:moveTo>
                        <a:pt x="19" y="3252"/>
                      </a:moveTo>
                      <a:lnTo>
                        <a:pt x="19" y="0"/>
                      </a:lnTo>
                      <a:lnTo>
                        <a:pt x="0" y="20"/>
                      </a:lnTo>
                      <a:lnTo>
                        <a:pt x="0" y="3271"/>
                      </a:lnTo>
                      <a:lnTo>
                        <a:pt x="19" y="3252"/>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4" name="Rectangle 77"/>
                <p:cNvSpPr>
                  <a:spLocks noChangeArrowheads="1"/>
                </p:cNvSpPr>
                <p:nvPr/>
              </p:nvSpPr>
              <p:spPr bwMode="auto">
                <a:xfrm>
                  <a:off x="2799" y="2588"/>
                  <a:ext cx="211" cy="1048"/>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19" name="Group 78"/>
              <p:cNvGrpSpPr>
                <a:grpSpLocks/>
              </p:cNvGrpSpPr>
              <p:nvPr/>
            </p:nvGrpSpPr>
            <p:grpSpPr bwMode="auto">
              <a:xfrm>
                <a:off x="3183" y="2341"/>
                <a:ext cx="216" cy="1295"/>
                <a:chOff x="3183" y="2341"/>
                <a:chExt cx="216" cy="1295"/>
              </a:xfrm>
            </p:grpSpPr>
            <p:sp>
              <p:nvSpPr>
                <p:cNvPr id="56529" name="Freeform 79"/>
                <p:cNvSpPr>
                  <a:spLocks/>
                </p:cNvSpPr>
                <p:nvPr/>
              </p:nvSpPr>
              <p:spPr bwMode="auto">
                <a:xfrm>
                  <a:off x="3183" y="2341"/>
                  <a:ext cx="216" cy="6"/>
                </a:xfrm>
                <a:custGeom>
                  <a:avLst/>
                  <a:gdLst>
                    <a:gd name="T0" fmla="*/ 2 w 637"/>
                    <a:gd name="T1" fmla="*/ 0 h 19"/>
                    <a:gd name="T2" fmla="*/ 0 w 637"/>
                    <a:gd name="T3" fmla="*/ 2 h 19"/>
                    <a:gd name="T4" fmla="*/ 71 w 637"/>
                    <a:gd name="T5" fmla="*/ 2 h 19"/>
                    <a:gd name="T6" fmla="*/ 73 w 637"/>
                    <a:gd name="T7" fmla="*/ 0 h 19"/>
                    <a:gd name="T8" fmla="*/ 2 w 637"/>
                    <a:gd name="T9" fmla="*/ 0 h 19"/>
                    <a:gd name="T10" fmla="*/ 0 60000 65536"/>
                    <a:gd name="T11" fmla="*/ 0 60000 65536"/>
                    <a:gd name="T12" fmla="*/ 0 60000 65536"/>
                    <a:gd name="T13" fmla="*/ 0 60000 65536"/>
                    <a:gd name="T14" fmla="*/ 0 60000 65536"/>
                    <a:gd name="T15" fmla="*/ 0 w 637"/>
                    <a:gd name="T16" fmla="*/ 0 h 19"/>
                    <a:gd name="T17" fmla="*/ 637 w 637"/>
                    <a:gd name="T18" fmla="*/ 19 h 19"/>
                  </a:gdLst>
                  <a:ahLst/>
                  <a:cxnLst>
                    <a:cxn ang="T10">
                      <a:pos x="T0" y="T1"/>
                    </a:cxn>
                    <a:cxn ang="T11">
                      <a:pos x="T2" y="T3"/>
                    </a:cxn>
                    <a:cxn ang="T12">
                      <a:pos x="T4" y="T5"/>
                    </a:cxn>
                    <a:cxn ang="T13">
                      <a:pos x="T6" y="T7"/>
                    </a:cxn>
                    <a:cxn ang="T14">
                      <a:pos x="T8" y="T9"/>
                    </a:cxn>
                  </a:cxnLst>
                  <a:rect l="T15" t="T16" r="T17" b="T18"/>
                  <a:pathLst>
                    <a:path w="637" h="19">
                      <a:moveTo>
                        <a:pt x="19" y="0"/>
                      </a:moveTo>
                      <a:lnTo>
                        <a:pt x="0" y="19"/>
                      </a:lnTo>
                      <a:lnTo>
                        <a:pt x="617" y="19"/>
                      </a:lnTo>
                      <a:lnTo>
                        <a:pt x="637" y="0"/>
                      </a:lnTo>
                      <a:lnTo>
                        <a:pt x="19"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0" name="Freeform 80"/>
                <p:cNvSpPr>
                  <a:spLocks/>
                </p:cNvSpPr>
                <p:nvPr/>
              </p:nvSpPr>
              <p:spPr bwMode="auto">
                <a:xfrm>
                  <a:off x="3392" y="2341"/>
                  <a:ext cx="7" cy="1295"/>
                </a:xfrm>
                <a:custGeom>
                  <a:avLst/>
                  <a:gdLst>
                    <a:gd name="T0" fmla="*/ 2 w 20"/>
                    <a:gd name="T1" fmla="*/ 415 h 4021"/>
                    <a:gd name="T2" fmla="*/ 2 w 20"/>
                    <a:gd name="T3" fmla="*/ 0 h 4021"/>
                    <a:gd name="T4" fmla="*/ 0 w 20"/>
                    <a:gd name="T5" fmla="*/ 2 h 4021"/>
                    <a:gd name="T6" fmla="*/ 0 w 20"/>
                    <a:gd name="T7" fmla="*/ 417 h 4021"/>
                    <a:gd name="T8" fmla="*/ 2 w 20"/>
                    <a:gd name="T9" fmla="*/ 415 h 4021"/>
                    <a:gd name="T10" fmla="*/ 0 60000 65536"/>
                    <a:gd name="T11" fmla="*/ 0 60000 65536"/>
                    <a:gd name="T12" fmla="*/ 0 60000 65536"/>
                    <a:gd name="T13" fmla="*/ 0 60000 65536"/>
                    <a:gd name="T14" fmla="*/ 0 60000 65536"/>
                    <a:gd name="T15" fmla="*/ 0 w 20"/>
                    <a:gd name="T16" fmla="*/ 0 h 4021"/>
                    <a:gd name="T17" fmla="*/ 20 w 20"/>
                    <a:gd name="T18" fmla="*/ 4021 h 4021"/>
                  </a:gdLst>
                  <a:ahLst/>
                  <a:cxnLst>
                    <a:cxn ang="T10">
                      <a:pos x="T0" y="T1"/>
                    </a:cxn>
                    <a:cxn ang="T11">
                      <a:pos x="T2" y="T3"/>
                    </a:cxn>
                    <a:cxn ang="T12">
                      <a:pos x="T4" y="T5"/>
                    </a:cxn>
                    <a:cxn ang="T13">
                      <a:pos x="T6" y="T7"/>
                    </a:cxn>
                    <a:cxn ang="T14">
                      <a:pos x="T8" y="T9"/>
                    </a:cxn>
                  </a:cxnLst>
                  <a:rect l="T15" t="T16" r="T17" b="T18"/>
                  <a:pathLst>
                    <a:path w="20" h="4021">
                      <a:moveTo>
                        <a:pt x="20" y="4002"/>
                      </a:moveTo>
                      <a:lnTo>
                        <a:pt x="20" y="0"/>
                      </a:lnTo>
                      <a:lnTo>
                        <a:pt x="0" y="19"/>
                      </a:lnTo>
                      <a:lnTo>
                        <a:pt x="0" y="4021"/>
                      </a:lnTo>
                      <a:lnTo>
                        <a:pt x="20" y="4002"/>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31" name="Rectangle 81"/>
                <p:cNvSpPr>
                  <a:spLocks noChangeArrowheads="1"/>
                </p:cNvSpPr>
                <p:nvPr/>
              </p:nvSpPr>
              <p:spPr bwMode="auto">
                <a:xfrm>
                  <a:off x="3183" y="2347"/>
                  <a:ext cx="209" cy="1289"/>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20" name="Group 82"/>
              <p:cNvGrpSpPr>
                <a:grpSpLocks/>
              </p:cNvGrpSpPr>
              <p:nvPr/>
            </p:nvGrpSpPr>
            <p:grpSpPr bwMode="auto">
              <a:xfrm>
                <a:off x="3565" y="1965"/>
                <a:ext cx="217" cy="1671"/>
                <a:chOff x="3565" y="1965"/>
                <a:chExt cx="217" cy="1671"/>
              </a:xfrm>
            </p:grpSpPr>
            <p:sp>
              <p:nvSpPr>
                <p:cNvPr id="56526" name="Freeform 83"/>
                <p:cNvSpPr>
                  <a:spLocks/>
                </p:cNvSpPr>
                <p:nvPr/>
              </p:nvSpPr>
              <p:spPr bwMode="auto">
                <a:xfrm>
                  <a:off x="3565" y="1965"/>
                  <a:ext cx="217" cy="6"/>
                </a:xfrm>
                <a:custGeom>
                  <a:avLst/>
                  <a:gdLst>
                    <a:gd name="T0" fmla="*/ 2 w 639"/>
                    <a:gd name="T1" fmla="*/ 0 h 19"/>
                    <a:gd name="T2" fmla="*/ 0 w 639"/>
                    <a:gd name="T3" fmla="*/ 2 h 19"/>
                    <a:gd name="T4" fmla="*/ 71 w 639"/>
                    <a:gd name="T5" fmla="*/ 2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19" y="0"/>
                      </a:moveTo>
                      <a:lnTo>
                        <a:pt x="0" y="19"/>
                      </a:lnTo>
                      <a:lnTo>
                        <a:pt x="619" y="19"/>
                      </a:lnTo>
                      <a:lnTo>
                        <a:pt x="639" y="0"/>
                      </a:lnTo>
                      <a:lnTo>
                        <a:pt x="19"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27" name="Freeform 84"/>
                <p:cNvSpPr>
                  <a:spLocks/>
                </p:cNvSpPr>
                <p:nvPr/>
              </p:nvSpPr>
              <p:spPr bwMode="auto">
                <a:xfrm>
                  <a:off x="3776" y="1965"/>
                  <a:ext cx="6" cy="1671"/>
                </a:xfrm>
                <a:custGeom>
                  <a:avLst/>
                  <a:gdLst>
                    <a:gd name="T0" fmla="*/ 2 w 20"/>
                    <a:gd name="T1" fmla="*/ 536 h 5188"/>
                    <a:gd name="T2" fmla="*/ 2 w 20"/>
                    <a:gd name="T3" fmla="*/ 0 h 5188"/>
                    <a:gd name="T4" fmla="*/ 0 w 20"/>
                    <a:gd name="T5" fmla="*/ 2 h 5188"/>
                    <a:gd name="T6" fmla="*/ 0 w 20"/>
                    <a:gd name="T7" fmla="*/ 538 h 5188"/>
                    <a:gd name="T8" fmla="*/ 2 w 20"/>
                    <a:gd name="T9" fmla="*/ 536 h 5188"/>
                    <a:gd name="T10" fmla="*/ 0 60000 65536"/>
                    <a:gd name="T11" fmla="*/ 0 60000 65536"/>
                    <a:gd name="T12" fmla="*/ 0 60000 65536"/>
                    <a:gd name="T13" fmla="*/ 0 60000 65536"/>
                    <a:gd name="T14" fmla="*/ 0 60000 65536"/>
                    <a:gd name="T15" fmla="*/ 0 w 20"/>
                    <a:gd name="T16" fmla="*/ 0 h 5188"/>
                    <a:gd name="T17" fmla="*/ 20 w 20"/>
                    <a:gd name="T18" fmla="*/ 5188 h 5188"/>
                  </a:gdLst>
                  <a:ahLst/>
                  <a:cxnLst>
                    <a:cxn ang="T10">
                      <a:pos x="T0" y="T1"/>
                    </a:cxn>
                    <a:cxn ang="T11">
                      <a:pos x="T2" y="T3"/>
                    </a:cxn>
                    <a:cxn ang="T12">
                      <a:pos x="T4" y="T5"/>
                    </a:cxn>
                    <a:cxn ang="T13">
                      <a:pos x="T6" y="T7"/>
                    </a:cxn>
                    <a:cxn ang="T14">
                      <a:pos x="T8" y="T9"/>
                    </a:cxn>
                  </a:cxnLst>
                  <a:rect l="T15" t="T16" r="T17" b="T18"/>
                  <a:pathLst>
                    <a:path w="20" h="5188">
                      <a:moveTo>
                        <a:pt x="20" y="5169"/>
                      </a:moveTo>
                      <a:lnTo>
                        <a:pt x="20" y="0"/>
                      </a:lnTo>
                      <a:lnTo>
                        <a:pt x="0" y="19"/>
                      </a:lnTo>
                      <a:lnTo>
                        <a:pt x="0" y="5188"/>
                      </a:lnTo>
                      <a:lnTo>
                        <a:pt x="20" y="5169"/>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28" name="Rectangle 85"/>
                <p:cNvSpPr>
                  <a:spLocks noChangeArrowheads="1"/>
                </p:cNvSpPr>
                <p:nvPr/>
              </p:nvSpPr>
              <p:spPr bwMode="auto">
                <a:xfrm>
                  <a:off x="3565" y="1971"/>
                  <a:ext cx="211" cy="1665"/>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21" name="Group 86"/>
              <p:cNvGrpSpPr>
                <a:grpSpLocks/>
              </p:cNvGrpSpPr>
              <p:nvPr/>
            </p:nvGrpSpPr>
            <p:grpSpPr bwMode="auto">
              <a:xfrm>
                <a:off x="3948" y="2368"/>
                <a:ext cx="216" cy="1268"/>
                <a:chOff x="3948" y="2368"/>
                <a:chExt cx="216" cy="1268"/>
              </a:xfrm>
            </p:grpSpPr>
            <p:sp>
              <p:nvSpPr>
                <p:cNvPr id="56523" name="Freeform 87"/>
                <p:cNvSpPr>
                  <a:spLocks/>
                </p:cNvSpPr>
                <p:nvPr/>
              </p:nvSpPr>
              <p:spPr bwMode="auto">
                <a:xfrm>
                  <a:off x="3948" y="2368"/>
                  <a:ext cx="216" cy="6"/>
                </a:xfrm>
                <a:custGeom>
                  <a:avLst/>
                  <a:gdLst>
                    <a:gd name="T0" fmla="*/ 2 w 638"/>
                    <a:gd name="T1" fmla="*/ 0 h 19"/>
                    <a:gd name="T2" fmla="*/ 0 w 638"/>
                    <a:gd name="T3" fmla="*/ 2 h 19"/>
                    <a:gd name="T4" fmla="*/ 71 w 638"/>
                    <a:gd name="T5" fmla="*/ 2 h 19"/>
                    <a:gd name="T6" fmla="*/ 73 w 638"/>
                    <a:gd name="T7" fmla="*/ 0 h 19"/>
                    <a:gd name="T8" fmla="*/ 2 w 638"/>
                    <a:gd name="T9" fmla="*/ 0 h 19"/>
                    <a:gd name="T10" fmla="*/ 0 60000 65536"/>
                    <a:gd name="T11" fmla="*/ 0 60000 65536"/>
                    <a:gd name="T12" fmla="*/ 0 60000 65536"/>
                    <a:gd name="T13" fmla="*/ 0 60000 65536"/>
                    <a:gd name="T14" fmla="*/ 0 60000 65536"/>
                    <a:gd name="T15" fmla="*/ 0 w 638"/>
                    <a:gd name="T16" fmla="*/ 0 h 19"/>
                    <a:gd name="T17" fmla="*/ 638 w 638"/>
                    <a:gd name="T18" fmla="*/ 19 h 19"/>
                  </a:gdLst>
                  <a:ahLst/>
                  <a:cxnLst>
                    <a:cxn ang="T10">
                      <a:pos x="T0" y="T1"/>
                    </a:cxn>
                    <a:cxn ang="T11">
                      <a:pos x="T2" y="T3"/>
                    </a:cxn>
                    <a:cxn ang="T12">
                      <a:pos x="T4" y="T5"/>
                    </a:cxn>
                    <a:cxn ang="T13">
                      <a:pos x="T6" y="T7"/>
                    </a:cxn>
                    <a:cxn ang="T14">
                      <a:pos x="T8" y="T9"/>
                    </a:cxn>
                  </a:cxnLst>
                  <a:rect l="T15" t="T16" r="T17" b="T18"/>
                  <a:pathLst>
                    <a:path w="638" h="19">
                      <a:moveTo>
                        <a:pt x="19" y="0"/>
                      </a:moveTo>
                      <a:lnTo>
                        <a:pt x="0" y="19"/>
                      </a:lnTo>
                      <a:lnTo>
                        <a:pt x="618" y="19"/>
                      </a:lnTo>
                      <a:lnTo>
                        <a:pt x="638" y="0"/>
                      </a:lnTo>
                      <a:lnTo>
                        <a:pt x="19"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24" name="Freeform 88"/>
                <p:cNvSpPr>
                  <a:spLocks/>
                </p:cNvSpPr>
                <p:nvPr/>
              </p:nvSpPr>
              <p:spPr bwMode="auto">
                <a:xfrm>
                  <a:off x="4158" y="2368"/>
                  <a:ext cx="6" cy="1268"/>
                </a:xfrm>
                <a:custGeom>
                  <a:avLst/>
                  <a:gdLst>
                    <a:gd name="T0" fmla="*/ 2 w 20"/>
                    <a:gd name="T1" fmla="*/ 406 h 3937"/>
                    <a:gd name="T2" fmla="*/ 2 w 20"/>
                    <a:gd name="T3" fmla="*/ 0 h 3937"/>
                    <a:gd name="T4" fmla="*/ 0 w 20"/>
                    <a:gd name="T5" fmla="*/ 2 h 3937"/>
                    <a:gd name="T6" fmla="*/ 0 w 20"/>
                    <a:gd name="T7" fmla="*/ 408 h 3937"/>
                    <a:gd name="T8" fmla="*/ 2 w 20"/>
                    <a:gd name="T9" fmla="*/ 406 h 3937"/>
                    <a:gd name="T10" fmla="*/ 0 60000 65536"/>
                    <a:gd name="T11" fmla="*/ 0 60000 65536"/>
                    <a:gd name="T12" fmla="*/ 0 60000 65536"/>
                    <a:gd name="T13" fmla="*/ 0 60000 65536"/>
                    <a:gd name="T14" fmla="*/ 0 60000 65536"/>
                    <a:gd name="T15" fmla="*/ 0 w 20"/>
                    <a:gd name="T16" fmla="*/ 0 h 3937"/>
                    <a:gd name="T17" fmla="*/ 20 w 20"/>
                    <a:gd name="T18" fmla="*/ 3937 h 3937"/>
                  </a:gdLst>
                  <a:ahLst/>
                  <a:cxnLst>
                    <a:cxn ang="T10">
                      <a:pos x="T0" y="T1"/>
                    </a:cxn>
                    <a:cxn ang="T11">
                      <a:pos x="T2" y="T3"/>
                    </a:cxn>
                    <a:cxn ang="T12">
                      <a:pos x="T4" y="T5"/>
                    </a:cxn>
                    <a:cxn ang="T13">
                      <a:pos x="T6" y="T7"/>
                    </a:cxn>
                    <a:cxn ang="T14">
                      <a:pos x="T8" y="T9"/>
                    </a:cxn>
                  </a:cxnLst>
                  <a:rect l="T15" t="T16" r="T17" b="T18"/>
                  <a:pathLst>
                    <a:path w="20" h="3937">
                      <a:moveTo>
                        <a:pt x="20" y="3918"/>
                      </a:moveTo>
                      <a:lnTo>
                        <a:pt x="20" y="0"/>
                      </a:lnTo>
                      <a:lnTo>
                        <a:pt x="0" y="19"/>
                      </a:lnTo>
                      <a:lnTo>
                        <a:pt x="0" y="3937"/>
                      </a:lnTo>
                      <a:lnTo>
                        <a:pt x="20" y="3918"/>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25" name="Rectangle 89"/>
                <p:cNvSpPr>
                  <a:spLocks noChangeArrowheads="1"/>
                </p:cNvSpPr>
                <p:nvPr/>
              </p:nvSpPr>
              <p:spPr bwMode="auto">
                <a:xfrm>
                  <a:off x="3948" y="2374"/>
                  <a:ext cx="210" cy="1262"/>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nvGrpSpPr>
              <p:cNvPr id="22" name="Group 90"/>
              <p:cNvGrpSpPr>
                <a:grpSpLocks/>
              </p:cNvGrpSpPr>
              <p:nvPr/>
            </p:nvGrpSpPr>
            <p:grpSpPr bwMode="auto">
              <a:xfrm>
                <a:off x="4331" y="2501"/>
                <a:ext cx="217" cy="1135"/>
                <a:chOff x="4331" y="2501"/>
                <a:chExt cx="217" cy="1135"/>
              </a:xfrm>
            </p:grpSpPr>
            <p:sp>
              <p:nvSpPr>
                <p:cNvPr id="56520" name="Freeform 91"/>
                <p:cNvSpPr>
                  <a:spLocks/>
                </p:cNvSpPr>
                <p:nvPr/>
              </p:nvSpPr>
              <p:spPr bwMode="auto">
                <a:xfrm>
                  <a:off x="4331" y="2501"/>
                  <a:ext cx="217" cy="7"/>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21" name="Freeform 92"/>
                <p:cNvSpPr>
                  <a:spLocks/>
                </p:cNvSpPr>
                <p:nvPr/>
              </p:nvSpPr>
              <p:spPr bwMode="auto">
                <a:xfrm>
                  <a:off x="4541" y="2501"/>
                  <a:ext cx="7" cy="1135"/>
                </a:xfrm>
                <a:custGeom>
                  <a:avLst/>
                  <a:gdLst>
                    <a:gd name="T0" fmla="*/ 3 w 19"/>
                    <a:gd name="T1" fmla="*/ 364 h 3521"/>
                    <a:gd name="T2" fmla="*/ 3 w 19"/>
                    <a:gd name="T3" fmla="*/ 0 h 3521"/>
                    <a:gd name="T4" fmla="*/ 0 w 19"/>
                    <a:gd name="T5" fmla="*/ 2 h 3521"/>
                    <a:gd name="T6" fmla="*/ 0 w 19"/>
                    <a:gd name="T7" fmla="*/ 366 h 3521"/>
                    <a:gd name="T8" fmla="*/ 3 w 19"/>
                    <a:gd name="T9" fmla="*/ 364 h 3521"/>
                    <a:gd name="T10" fmla="*/ 0 60000 65536"/>
                    <a:gd name="T11" fmla="*/ 0 60000 65536"/>
                    <a:gd name="T12" fmla="*/ 0 60000 65536"/>
                    <a:gd name="T13" fmla="*/ 0 60000 65536"/>
                    <a:gd name="T14" fmla="*/ 0 60000 65536"/>
                    <a:gd name="T15" fmla="*/ 0 w 19"/>
                    <a:gd name="T16" fmla="*/ 0 h 3521"/>
                    <a:gd name="T17" fmla="*/ 19 w 19"/>
                    <a:gd name="T18" fmla="*/ 3521 h 3521"/>
                  </a:gdLst>
                  <a:ahLst/>
                  <a:cxnLst>
                    <a:cxn ang="T10">
                      <a:pos x="T0" y="T1"/>
                    </a:cxn>
                    <a:cxn ang="T11">
                      <a:pos x="T2" y="T3"/>
                    </a:cxn>
                    <a:cxn ang="T12">
                      <a:pos x="T4" y="T5"/>
                    </a:cxn>
                    <a:cxn ang="T13">
                      <a:pos x="T6" y="T7"/>
                    </a:cxn>
                    <a:cxn ang="T14">
                      <a:pos x="T8" y="T9"/>
                    </a:cxn>
                  </a:cxnLst>
                  <a:rect l="T15" t="T16" r="T17" b="T18"/>
                  <a:pathLst>
                    <a:path w="19" h="3521">
                      <a:moveTo>
                        <a:pt x="19" y="3502"/>
                      </a:moveTo>
                      <a:lnTo>
                        <a:pt x="19" y="0"/>
                      </a:lnTo>
                      <a:lnTo>
                        <a:pt x="0" y="20"/>
                      </a:lnTo>
                      <a:lnTo>
                        <a:pt x="0" y="3521"/>
                      </a:lnTo>
                      <a:lnTo>
                        <a:pt x="19" y="3502"/>
                      </a:lnTo>
                      <a:close/>
                    </a:path>
                  </a:pathLst>
                </a:custGeom>
                <a:solidFill>
                  <a:schemeClr val="tx1"/>
                </a:solidFill>
                <a:ln w="12700">
                  <a:solidFill>
                    <a:schemeClr val="tx1"/>
                  </a:solidFill>
                  <a:round/>
                  <a:headEnd/>
                  <a:tailEnd/>
                </a:ln>
              </p:spPr>
              <p:txBody>
                <a:bodyPr>
                  <a:prstTxWarp prst="textNoShape">
                    <a:avLst/>
                  </a:prstTxWarp>
                </a:bodyPr>
                <a:lstStyle/>
                <a:p>
                  <a:endParaRPr lang="en-US"/>
                </a:p>
              </p:txBody>
            </p:sp>
            <p:sp>
              <p:nvSpPr>
                <p:cNvPr id="56522" name="Rectangle 93"/>
                <p:cNvSpPr>
                  <a:spLocks noChangeArrowheads="1"/>
                </p:cNvSpPr>
                <p:nvPr/>
              </p:nvSpPr>
              <p:spPr bwMode="auto">
                <a:xfrm>
                  <a:off x="4331" y="2508"/>
                  <a:ext cx="210" cy="1128"/>
                </a:xfrm>
                <a:prstGeom prst="rect">
                  <a:avLst/>
                </a:prstGeom>
                <a:solidFill>
                  <a:schemeClr val="tx1"/>
                </a:solidFill>
                <a:ln w="12700">
                  <a:solidFill>
                    <a:schemeClr val="tx1"/>
                  </a:solidFill>
                  <a:miter lim="800000"/>
                  <a:headEnd/>
                  <a:tailEnd/>
                </a:ln>
              </p:spPr>
              <p:txBody>
                <a:bodyPr>
                  <a:prstTxWarp prst="textNoShape">
                    <a:avLst/>
                  </a:prstTxWarp>
                </a:bodyPr>
                <a:lstStyle/>
                <a:p>
                  <a:endParaRPr lang="en-US"/>
                </a:p>
              </p:txBody>
            </p:sp>
          </p:grpSp>
        </p:grpSp>
        <p:grpSp>
          <p:nvGrpSpPr>
            <p:cNvPr id="23" name="Group 94"/>
            <p:cNvGrpSpPr>
              <a:grpSpLocks/>
            </p:cNvGrpSpPr>
            <p:nvPr/>
          </p:nvGrpSpPr>
          <p:grpSpPr bwMode="auto">
            <a:xfrm>
              <a:off x="996" y="3218"/>
              <a:ext cx="3664" cy="544"/>
              <a:chOff x="814" y="3160"/>
              <a:chExt cx="3664" cy="544"/>
            </a:xfrm>
          </p:grpSpPr>
          <p:grpSp>
            <p:nvGrpSpPr>
              <p:cNvPr id="24" name="Group 95"/>
              <p:cNvGrpSpPr>
                <a:grpSpLocks/>
              </p:cNvGrpSpPr>
              <p:nvPr/>
            </p:nvGrpSpPr>
            <p:grpSpPr bwMode="auto">
              <a:xfrm>
                <a:off x="3877" y="3374"/>
                <a:ext cx="217" cy="330"/>
                <a:chOff x="3877" y="3374"/>
                <a:chExt cx="217" cy="330"/>
              </a:xfrm>
            </p:grpSpPr>
            <p:sp>
              <p:nvSpPr>
                <p:cNvPr id="56507" name="Freeform 96"/>
                <p:cNvSpPr>
                  <a:spLocks/>
                </p:cNvSpPr>
                <p:nvPr/>
              </p:nvSpPr>
              <p:spPr bwMode="auto">
                <a:xfrm>
                  <a:off x="3877" y="3374"/>
                  <a:ext cx="217" cy="7"/>
                </a:xfrm>
                <a:custGeom>
                  <a:avLst/>
                  <a:gdLst>
                    <a:gd name="T0" fmla="*/ 2 w 640"/>
                    <a:gd name="T1" fmla="*/ 0 h 19"/>
                    <a:gd name="T2" fmla="*/ 0 w 640"/>
                    <a:gd name="T3" fmla="*/ 3 h 19"/>
                    <a:gd name="T4" fmla="*/ 71 w 640"/>
                    <a:gd name="T5" fmla="*/ 3 h 19"/>
                    <a:gd name="T6" fmla="*/ 74 w 640"/>
                    <a:gd name="T7" fmla="*/ 0 h 19"/>
                    <a:gd name="T8" fmla="*/ 2 w 640"/>
                    <a:gd name="T9" fmla="*/ 0 h 19"/>
                    <a:gd name="T10" fmla="*/ 0 60000 65536"/>
                    <a:gd name="T11" fmla="*/ 0 60000 65536"/>
                    <a:gd name="T12" fmla="*/ 0 60000 65536"/>
                    <a:gd name="T13" fmla="*/ 0 60000 65536"/>
                    <a:gd name="T14" fmla="*/ 0 60000 65536"/>
                    <a:gd name="T15" fmla="*/ 0 w 640"/>
                    <a:gd name="T16" fmla="*/ 0 h 19"/>
                    <a:gd name="T17" fmla="*/ 640 w 640"/>
                    <a:gd name="T18" fmla="*/ 19 h 19"/>
                  </a:gdLst>
                  <a:ahLst/>
                  <a:cxnLst>
                    <a:cxn ang="T10">
                      <a:pos x="T0" y="T1"/>
                    </a:cxn>
                    <a:cxn ang="T11">
                      <a:pos x="T2" y="T3"/>
                    </a:cxn>
                    <a:cxn ang="T12">
                      <a:pos x="T4" y="T5"/>
                    </a:cxn>
                    <a:cxn ang="T13">
                      <a:pos x="T6" y="T7"/>
                    </a:cxn>
                    <a:cxn ang="T14">
                      <a:pos x="T8" y="T9"/>
                    </a:cxn>
                  </a:cxnLst>
                  <a:rect l="T15" t="T16" r="T17" b="T18"/>
                  <a:pathLst>
                    <a:path w="640" h="19">
                      <a:moveTo>
                        <a:pt x="20" y="0"/>
                      </a:moveTo>
                      <a:lnTo>
                        <a:pt x="0" y="19"/>
                      </a:lnTo>
                      <a:lnTo>
                        <a:pt x="620" y="19"/>
                      </a:lnTo>
                      <a:lnTo>
                        <a:pt x="640"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8" name="Freeform 97"/>
                <p:cNvSpPr>
                  <a:spLocks/>
                </p:cNvSpPr>
                <p:nvPr/>
              </p:nvSpPr>
              <p:spPr bwMode="auto">
                <a:xfrm>
                  <a:off x="4088" y="3374"/>
                  <a:ext cx="6" cy="330"/>
                </a:xfrm>
                <a:custGeom>
                  <a:avLst/>
                  <a:gdLst>
                    <a:gd name="T0" fmla="*/ 2 w 20"/>
                    <a:gd name="T1" fmla="*/ 105 h 1021"/>
                    <a:gd name="T2" fmla="*/ 2 w 20"/>
                    <a:gd name="T3" fmla="*/ 0 h 1021"/>
                    <a:gd name="T4" fmla="*/ 0 w 20"/>
                    <a:gd name="T5" fmla="*/ 2 h 1021"/>
                    <a:gd name="T6" fmla="*/ 0 w 20"/>
                    <a:gd name="T7" fmla="*/ 107 h 1021"/>
                    <a:gd name="T8" fmla="*/ 2 w 20"/>
                    <a:gd name="T9" fmla="*/ 105 h 1021"/>
                    <a:gd name="T10" fmla="*/ 0 60000 65536"/>
                    <a:gd name="T11" fmla="*/ 0 60000 65536"/>
                    <a:gd name="T12" fmla="*/ 0 60000 65536"/>
                    <a:gd name="T13" fmla="*/ 0 60000 65536"/>
                    <a:gd name="T14" fmla="*/ 0 60000 65536"/>
                    <a:gd name="T15" fmla="*/ 0 w 20"/>
                    <a:gd name="T16" fmla="*/ 0 h 1021"/>
                    <a:gd name="T17" fmla="*/ 20 w 20"/>
                    <a:gd name="T18" fmla="*/ 1021 h 1021"/>
                  </a:gdLst>
                  <a:ahLst/>
                  <a:cxnLst>
                    <a:cxn ang="T10">
                      <a:pos x="T0" y="T1"/>
                    </a:cxn>
                    <a:cxn ang="T11">
                      <a:pos x="T2" y="T3"/>
                    </a:cxn>
                    <a:cxn ang="T12">
                      <a:pos x="T4" y="T5"/>
                    </a:cxn>
                    <a:cxn ang="T13">
                      <a:pos x="T6" y="T7"/>
                    </a:cxn>
                    <a:cxn ang="T14">
                      <a:pos x="T8" y="T9"/>
                    </a:cxn>
                  </a:cxnLst>
                  <a:rect l="T15" t="T16" r="T17" b="T18"/>
                  <a:pathLst>
                    <a:path w="20" h="1021">
                      <a:moveTo>
                        <a:pt x="20" y="1001"/>
                      </a:moveTo>
                      <a:lnTo>
                        <a:pt x="20" y="0"/>
                      </a:lnTo>
                      <a:lnTo>
                        <a:pt x="0" y="19"/>
                      </a:lnTo>
                      <a:lnTo>
                        <a:pt x="0" y="1021"/>
                      </a:lnTo>
                      <a:lnTo>
                        <a:pt x="20" y="1001"/>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9" name="Rectangle 98"/>
                <p:cNvSpPr>
                  <a:spLocks noChangeArrowheads="1"/>
                </p:cNvSpPr>
                <p:nvPr/>
              </p:nvSpPr>
              <p:spPr bwMode="auto">
                <a:xfrm>
                  <a:off x="3877" y="3381"/>
                  <a:ext cx="211" cy="323"/>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25" name="Group 99"/>
              <p:cNvGrpSpPr>
                <a:grpSpLocks/>
              </p:cNvGrpSpPr>
              <p:nvPr/>
            </p:nvGrpSpPr>
            <p:grpSpPr bwMode="auto">
              <a:xfrm>
                <a:off x="814" y="3563"/>
                <a:ext cx="217" cy="141"/>
                <a:chOff x="814" y="3563"/>
                <a:chExt cx="217" cy="141"/>
              </a:xfrm>
            </p:grpSpPr>
            <p:sp>
              <p:nvSpPr>
                <p:cNvPr id="56504" name="Freeform 100"/>
                <p:cNvSpPr>
                  <a:spLocks/>
                </p:cNvSpPr>
                <p:nvPr/>
              </p:nvSpPr>
              <p:spPr bwMode="auto">
                <a:xfrm>
                  <a:off x="814" y="3563"/>
                  <a:ext cx="217" cy="6"/>
                </a:xfrm>
                <a:custGeom>
                  <a:avLst/>
                  <a:gdLst>
                    <a:gd name="T0" fmla="*/ 2 w 638"/>
                    <a:gd name="T1" fmla="*/ 0 h 19"/>
                    <a:gd name="T2" fmla="*/ 0 w 638"/>
                    <a:gd name="T3" fmla="*/ 2 h 19"/>
                    <a:gd name="T4" fmla="*/ 71 w 638"/>
                    <a:gd name="T5" fmla="*/ 2 h 19"/>
                    <a:gd name="T6" fmla="*/ 74 w 638"/>
                    <a:gd name="T7" fmla="*/ 0 h 19"/>
                    <a:gd name="T8" fmla="*/ 2 w 638"/>
                    <a:gd name="T9" fmla="*/ 0 h 19"/>
                    <a:gd name="T10" fmla="*/ 0 60000 65536"/>
                    <a:gd name="T11" fmla="*/ 0 60000 65536"/>
                    <a:gd name="T12" fmla="*/ 0 60000 65536"/>
                    <a:gd name="T13" fmla="*/ 0 60000 65536"/>
                    <a:gd name="T14" fmla="*/ 0 60000 65536"/>
                    <a:gd name="T15" fmla="*/ 0 w 638"/>
                    <a:gd name="T16" fmla="*/ 0 h 19"/>
                    <a:gd name="T17" fmla="*/ 638 w 638"/>
                    <a:gd name="T18" fmla="*/ 19 h 19"/>
                  </a:gdLst>
                  <a:ahLst/>
                  <a:cxnLst>
                    <a:cxn ang="T10">
                      <a:pos x="T0" y="T1"/>
                    </a:cxn>
                    <a:cxn ang="T11">
                      <a:pos x="T2" y="T3"/>
                    </a:cxn>
                    <a:cxn ang="T12">
                      <a:pos x="T4" y="T5"/>
                    </a:cxn>
                    <a:cxn ang="T13">
                      <a:pos x="T6" y="T7"/>
                    </a:cxn>
                    <a:cxn ang="T14">
                      <a:pos x="T8" y="T9"/>
                    </a:cxn>
                  </a:cxnLst>
                  <a:rect l="T15" t="T16" r="T17" b="T18"/>
                  <a:pathLst>
                    <a:path w="638" h="19">
                      <a:moveTo>
                        <a:pt x="20" y="0"/>
                      </a:moveTo>
                      <a:lnTo>
                        <a:pt x="0" y="19"/>
                      </a:lnTo>
                      <a:lnTo>
                        <a:pt x="618" y="19"/>
                      </a:lnTo>
                      <a:lnTo>
                        <a:pt x="638"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5" name="Freeform 101"/>
                <p:cNvSpPr>
                  <a:spLocks/>
                </p:cNvSpPr>
                <p:nvPr/>
              </p:nvSpPr>
              <p:spPr bwMode="auto">
                <a:xfrm>
                  <a:off x="1024" y="3563"/>
                  <a:ext cx="7" cy="141"/>
                </a:xfrm>
                <a:custGeom>
                  <a:avLst/>
                  <a:gdLst>
                    <a:gd name="T0" fmla="*/ 2 w 20"/>
                    <a:gd name="T1" fmla="*/ 44 h 436"/>
                    <a:gd name="T2" fmla="*/ 2 w 20"/>
                    <a:gd name="T3" fmla="*/ 0 h 436"/>
                    <a:gd name="T4" fmla="*/ 0 w 20"/>
                    <a:gd name="T5" fmla="*/ 2 h 436"/>
                    <a:gd name="T6" fmla="*/ 0 w 20"/>
                    <a:gd name="T7" fmla="*/ 46 h 436"/>
                    <a:gd name="T8" fmla="*/ 2 w 20"/>
                    <a:gd name="T9" fmla="*/ 44 h 436"/>
                    <a:gd name="T10" fmla="*/ 0 60000 65536"/>
                    <a:gd name="T11" fmla="*/ 0 60000 65536"/>
                    <a:gd name="T12" fmla="*/ 0 60000 65536"/>
                    <a:gd name="T13" fmla="*/ 0 60000 65536"/>
                    <a:gd name="T14" fmla="*/ 0 60000 65536"/>
                    <a:gd name="T15" fmla="*/ 0 w 20"/>
                    <a:gd name="T16" fmla="*/ 0 h 436"/>
                    <a:gd name="T17" fmla="*/ 20 w 20"/>
                    <a:gd name="T18" fmla="*/ 436 h 436"/>
                  </a:gdLst>
                  <a:ahLst/>
                  <a:cxnLst>
                    <a:cxn ang="T10">
                      <a:pos x="T0" y="T1"/>
                    </a:cxn>
                    <a:cxn ang="T11">
                      <a:pos x="T2" y="T3"/>
                    </a:cxn>
                    <a:cxn ang="T12">
                      <a:pos x="T4" y="T5"/>
                    </a:cxn>
                    <a:cxn ang="T13">
                      <a:pos x="T6" y="T7"/>
                    </a:cxn>
                    <a:cxn ang="T14">
                      <a:pos x="T8" y="T9"/>
                    </a:cxn>
                  </a:cxnLst>
                  <a:rect l="T15" t="T16" r="T17" b="T18"/>
                  <a:pathLst>
                    <a:path w="20" h="436">
                      <a:moveTo>
                        <a:pt x="20" y="416"/>
                      </a:moveTo>
                      <a:lnTo>
                        <a:pt x="20" y="0"/>
                      </a:lnTo>
                      <a:lnTo>
                        <a:pt x="0" y="19"/>
                      </a:lnTo>
                      <a:lnTo>
                        <a:pt x="0" y="436"/>
                      </a:lnTo>
                      <a:lnTo>
                        <a:pt x="20" y="416"/>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6" name="Rectangle 102"/>
                <p:cNvSpPr>
                  <a:spLocks noChangeArrowheads="1"/>
                </p:cNvSpPr>
                <p:nvPr/>
              </p:nvSpPr>
              <p:spPr bwMode="auto">
                <a:xfrm>
                  <a:off x="814" y="3569"/>
                  <a:ext cx="210" cy="135"/>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26" name="Group 103"/>
              <p:cNvGrpSpPr>
                <a:grpSpLocks/>
              </p:cNvGrpSpPr>
              <p:nvPr/>
            </p:nvGrpSpPr>
            <p:grpSpPr bwMode="auto">
              <a:xfrm>
                <a:off x="1198" y="3321"/>
                <a:ext cx="216" cy="383"/>
                <a:chOff x="1198" y="3321"/>
                <a:chExt cx="216" cy="383"/>
              </a:xfrm>
            </p:grpSpPr>
            <p:sp>
              <p:nvSpPr>
                <p:cNvPr id="56501" name="Freeform 104"/>
                <p:cNvSpPr>
                  <a:spLocks/>
                </p:cNvSpPr>
                <p:nvPr/>
              </p:nvSpPr>
              <p:spPr bwMode="auto">
                <a:xfrm>
                  <a:off x="1198" y="3321"/>
                  <a:ext cx="216" cy="7"/>
                </a:xfrm>
                <a:custGeom>
                  <a:avLst/>
                  <a:gdLst>
                    <a:gd name="T0" fmla="*/ 2 w 638"/>
                    <a:gd name="T1" fmla="*/ 0 h 20"/>
                    <a:gd name="T2" fmla="*/ 0 w 638"/>
                    <a:gd name="T3" fmla="*/ 2 h 20"/>
                    <a:gd name="T4" fmla="*/ 71 w 638"/>
                    <a:gd name="T5" fmla="*/ 2 h 20"/>
                    <a:gd name="T6" fmla="*/ 73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9" y="20"/>
                      </a:lnTo>
                      <a:lnTo>
                        <a:pt x="638"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2" name="Freeform 105"/>
                <p:cNvSpPr>
                  <a:spLocks/>
                </p:cNvSpPr>
                <p:nvPr/>
              </p:nvSpPr>
              <p:spPr bwMode="auto">
                <a:xfrm>
                  <a:off x="1408" y="3321"/>
                  <a:ext cx="6" cy="383"/>
                </a:xfrm>
                <a:custGeom>
                  <a:avLst/>
                  <a:gdLst>
                    <a:gd name="T0" fmla="*/ 2 w 19"/>
                    <a:gd name="T1" fmla="*/ 122 h 1187"/>
                    <a:gd name="T2" fmla="*/ 2 w 19"/>
                    <a:gd name="T3" fmla="*/ 0 h 1187"/>
                    <a:gd name="T4" fmla="*/ 0 w 19"/>
                    <a:gd name="T5" fmla="*/ 2 h 1187"/>
                    <a:gd name="T6" fmla="*/ 0 w 19"/>
                    <a:gd name="T7" fmla="*/ 124 h 1187"/>
                    <a:gd name="T8" fmla="*/ 2 w 19"/>
                    <a:gd name="T9" fmla="*/ 122 h 1187"/>
                    <a:gd name="T10" fmla="*/ 0 60000 65536"/>
                    <a:gd name="T11" fmla="*/ 0 60000 65536"/>
                    <a:gd name="T12" fmla="*/ 0 60000 65536"/>
                    <a:gd name="T13" fmla="*/ 0 60000 65536"/>
                    <a:gd name="T14" fmla="*/ 0 60000 65536"/>
                    <a:gd name="T15" fmla="*/ 0 w 19"/>
                    <a:gd name="T16" fmla="*/ 0 h 1187"/>
                    <a:gd name="T17" fmla="*/ 19 w 19"/>
                    <a:gd name="T18" fmla="*/ 1187 h 1187"/>
                  </a:gdLst>
                  <a:ahLst/>
                  <a:cxnLst>
                    <a:cxn ang="T10">
                      <a:pos x="T0" y="T1"/>
                    </a:cxn>
                    <a:cxn ang="T11">
                      <a:pos x="T2" y="T3"/>
                    </a:cxn>
                    <a:cxn ang="T12">
                      <a:pos x="T4" y="T5"/>
                    </a:cxn>
                    <a:cxn ang="T13">
                      <a:pos x="T6" y="T7"/>
                    </a:cxn>
                    <a:cxn ang="T14">
                      <a:pos x="T8" y="T9"/>
                    </a:cxn>
                  </a:cxnLst>
                  <a:rect l="T15" t="T16" r="T17" b="T18"/>
                  <a:pathLst>
                    <a:path w="19" h="1187">
                      <a:moveTo>
                        <a:pt x="19" y="1167"/>
                      </a:moveTo>
                      <a:lnTo>
                        <a:pt x="19" y="0"/>
                      </a:lnTo>
                      <a:lnTo>
                        <a:pt x="0" y="20"/>
                      </a:lnTo>
                      <a:lnTo>
                        <a:pt x="0" y="1187"/>
                      </a:lnTo>
                      <a:lnTo>
                        <a:pt x="19" y="1167"/>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3" name="Rectangle 106"/>
                <p:cNvSpPr>
                  <a:spLocks noChangeArrowheads="1"/>
                </p:cNvSpPr>
                <p:nvPr/>
              </p:nvSpPr>
              <p:spPr bwMode="auto">
                <a:xfrm>
                  <a:off x="1198" y="3328"/>
                  <a:ext cx="210" cy="376"/>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27" name="Group 107"/>
              <p:cNvGrpSpPr>
                <a:grpSpLocks/>
              </p:cNvGrpSpPr>
              <p:nvPr/>
            </p:nvGrpSpPr>
            <p:grpSpPr bwMode="auto">
              <a:xfrm>
                <a:off x="1580" y="3267"/>
                <a:ext cx="217" cy="437"/>
                <a:chOff x="1580" y="3267"/>
                <a:chExt cx="217" cy="437"/>
              </a:xfrm>
            </p:grpSpPr>
            <p:sp>
              <p:nvSpPr>
                <p:cNvPr id="56498" name="Freeform 108"/>
                <p:cNvSpPr>
                  <a:spLocks/>
                </p:cNvSpPr>
                <p:nvPr/>
              </p:nvSpPr>
              <p:spPr bwMode="auto">
                <a:xfrm>
                  <a:off x="1580" y="3267"/>
                  <a:ext cx="217" cy="7"/>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9" name="Freeform 109"/>
                <p:cNvSpPr>
                  <a:spLocks/>
                </p:cNvSpPr>
                <p:nvPr/>
              </p:nvSpPr>
              <p:spPr bwMode="auto">
                <a:xfrm>
                  <a:off x="1790" y="3267"/>
                  <a:ext cx="7" cy="437"/>
                </a:xfrm>
                <a:custGeom>
                  <a:avLst/>
                  <a:gdLst>
                    <a:gd name="T0" fmla="*/ 3 w 19"/>
                    <a:gd name="T1" fmla="*/ 139 h 1354"/>
                    <a:gd name="T2" fmla="*/ 3 w 19"/>
                    <a:gd name="T3" fmla="*/ 0 h 1354"/>
                    <a:gd name="T4" fmla="*/ 0 w 19"/>
                    <a:gd name="T5" fmla="*/ 2 h 1354"/>
                    <a:gd name="T6" fmla="*/ 0 w 19"/>
                    <a:gd name="T7" fmla="*/ 141 h 1354"/>
                    <a:gd name="T8" fmla="*/ 3 w 19"/>
                    <a:gd name="T9" fmla="*/ 139 h 1354"/>
                    <a:gd name="T10" fmla="*/ 0 60000 65536"/>
                    <a:gd name="T11" fmla="*/ 0 60000 65536"/>
                    <a:gd name="T12" fmla="*/ 0 60000 65536"/>
                    <a:gd name="T13" fmla="*/ 0 60000 65536"/>
                    <a:gd name="T14" fmla="*/ 0 60000 65536"/>
                    <a:gd name="T15" fmla="*/ 0 w 19"/>
                    <a:gd name="T16" fmla="*/ 0 h 1354"/>
                    <a:gd name="T17" fmla="*/ 19 w 19"/>
                    <a:gd name="T18" fmla="*/ 1354 h 1354"/>
                  </a:gdLst>
                  <a:ahLst/>
                  <a:cxnLst>
                    <a:cxn ang="T10">
                      <a:pos x="T0" y="T1"/>
                    </a:cxn>
                    <a:cxn ang="T11">
                      <a:pos x="T2" y="T3"/>
                    </a:cxn>
                    <a:cxn ang="T12">
                      <a:pos x="T4" y="T5"/>
                    </a:cxn>
                    <a:cxn ang="T13">
                      <a:pos x="T6" y="T7"/>
                    </a:cxn>
                    <a:cxn ang="T14">
                      <a:pos x="T8" y="T9"/>
                    </a:cxn>
                  </a:cxnLst>
                  <a:rect l="T15" t="T16" r="T17" b="T18"/>
                  <a:pathLst>
                    <a:path w="19" h="1354">
                      <a:moveTo>
                        <a:pt x="19" y="1334"/>
                      </a:moveTo>
                      <a:lnTo>
                        <a:pt x="19" y="0"/>
                      </a:lnTo>
                      <a:lnTo>
                        <a:pt x="0" y="20"/>
                      </a:lnTo>
                      <a:lnTo>
                        <a:pt x="0" y="1354"/>
                      </a:lnTo>
                      <a:lnTo>
                        <a:pt x="19" y="1334"/>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500" name="Rectangle 110"/>
                <p:cNvSpPr>
                  <a:spLocks noChangeArrowheads="1"/>
                </p:cNvSpPr>
                <p:nvPr/>
              </p:nvSpPr>
              <p:spPr bwMode="auto">
                <a:xfrm>
                  <a:off x="1580" y="3274"/>
                  <a:ext cx="210" cy="430"/>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28" name="Group 111"/>
              <p:cNvGrpSpPr>
                <a:grpSpLocks/>
              </p:cNvGrpSpPr>
              <p:nvPr/>
            </p:nvGrpSpPr>
            <p:grpSpPr bwMode="auto">
              <a:xfrm>
                <a:off x="1963" y="3160"/>
                <a:ext cx="217" cy="544"/>
                <a:chOff x="1963" y="3160"/>
                <a:chExt cx="217" cy="544"/>
              </a:xfrm>
            </p:grpSpPr>
            <p:sp>
              <p:nvSpPr>
                <p:cNvPr id="56495" name="Freeform 112"/>
                <p:cNvSpPr>
                  <a:spLocks/>
                </p:cNvSpPr>
                <p:nvPr/>
              </p:nvSpPr>
              <p:spPr bwMode="auto">
                <a:xfrm>
                  <a:off x="1963" y="3160"/>
                  <a:ext cx="217" cy="6"/>
                </a:xfrm>
                <a:custGeom>
                  <a:avLst/>
                  <a:gdLst>
                    <a:gd name="T0" fmla="*/ 2 w 639"/>
                    <a:gd name="T1" fmla="*/ 0 h 20"/>
                    <a:gd name="T2" fmla="*/ 0 w 639"/>
                    <a:gd name="T3" fmla="*/ 2 h 20"/>
                    <a:gd name="T4" fmla="*/ 71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19" y="0"/>
                      </a:moveTo>
                      <a:lnTo>
                        <a:pt x="0" y="20"/>
                      </a:lnTo>
                      <a:lnTo>
                        <a:pt x="619" y="20"/>
                      </a:lnTo>
                      <a:lnTo>
                        <a:pt x="639" y="0"/>
                      </a:lnTo>
                      <a:lnTo>
                        <a:pt x="19"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6" name="Freeform 113"/>
                <p:cNvSpPr>
                  <a:spLocks/>
                </p:cNvSpPr>
                <p:nvPr/>
              </p:nvSpPr>
              <p:spPr bwMode="auto">
                <a:xfrm>
                  <a:off x="2174" y="3160"/>
                  <a:ext cx="6" cy="544"/>
                </a:xfrm>
                <a:custGeom>
                  <a:avLst/>
                  <a:gdLst>
                    <a:gd name="T0" fmla="*/ 2 w 20"/>
                    <a:gd name="T1" fmla="*/ 173 h 1688"/>
                    <a:gd name="T2" fmla="*/ 2 w 20"/>
                    <a:gd name="T3" fmla="*/ 0 h 1688"/>
                    <a:gd name="T4" fmla="*/ 0 w 20"/>
                    <a:gd name="T5" fmla="*/ 2 h 1688"/>
                    <a:gd name="T6" fmla="*/ 0 w 20"/>
                    <a:gd name="T7" fmla="*/ 175 h 1688"/>
                    <a:gd name="T8" fmla="*/ 2 w 20"/>
                    <a:gd name="T9" fmla="*/ 173 h 1688"/>
                    <a:gd name="T10" fmla="*/ 0 60000 65536"/>
                    <a:gd name="T11" fmla="*/ 0 60000 65536"/>
                    <a:gd name="T12" fmla="*/ 0 60000 65536"/>
                    <a:gd name="T13" fmla="*/ 0 60000 65536"/>
                    <a:gd name="T14" fmla="*/ 0 60000 65536"/>
                    <a:gd name="T15" fmla="*/ 0 w 20"/>
                    <a:gd name="T16" fmla="*/ 0 h 1688"/>
                    <a:gd name="T17" fmla="*/ 20 w 20"/>
                    <a:gd name="T18" fmla="*/ 1688 h 1688"/>
                  </a:gdLst>
                  <a:ahLst/>
                  <a:cxnLst>
                    <a:cxn ang="T10">
                      <a:pos x="T0" y="T1"/>
                    </a:cxn>
                    <a:cxn ang="T11">
                      <a:pos x="T2" y="T3"/>
                    </a:cxn>
                    <a:cxn ang="T12">
                      <a:pos x="T4" y="T5"/>
                    </a:cxn>
                    <a:cxn ang="T13">
                      <a:pos x="T6" y="T7"/>
                    </a:cxn>
                    <a:cxn ang="T14">
                      <a:pos x="T8" y="T9"/>
                    </a:cxn>
                  </a:cxnLst>
                  <a:rect l="T15" t="T16" r="T17" b="T18"/>
                  <a:pathLst>
                    <a:path w="20" h="1688">
                      <a:moveTo>
                        <a:pt x="20" y="1668"/>
                      </a:moveTo>
                      <a:lnTo>
                        <a:pt x="20" y="0"/>
                      </a:lnTo>
                      <a:lnTo>
                        <a:pt x="0" y="20"/>
                      </a:lnTo>
                      <a:lnTo>
                        <a:pt x="0" y="1688"/>
                      </a:lnTo>
                      <a:lnTo>
                        <a:pt x="20" y="1668"/>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7" name="Rectangle 114"/>
                <p:cNvSpPr>
                  <a:spLocks noChangeArrowheads="1"/>
                </p:cNvSpPr>
                <p:nvPr/>
              </p:nvSpPr>
              <p:spPr bwMode="auto">
                <a:xfrm>
                  <a:off x="1963" y="3166"/>
                  <a:ext cx="211" cy="538"/>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29" name="Group 115"/>
              <p:cNvGrpSpPr>
                <a:grpSpLocks/>
              </p:cNvGrpSpPr>
              <p:nvPr/>
            </p:nvGrpSpPr>
            <p:grpSpPr bwMode="auto">
              <a:xfrm>
                <a:off x="2345" y="3401"/>
                <a:ext cx="218" cy="303"/>
                <a:chOff x="2345" y="3401"/>
                <a:chExt cx="218" cy="303"/>
              </a:xfrm>
            </p:grpSpPr>
            <p:sp>
              <p:nvSpPr>
                <p:cNvPr id="56492" name="Freeform 116"/>
                <p:cNvSpPr>
                  <a:spLocks/>
                </p:cNvSpPr>
                <p:nvPr/>
              </p:nvSpPr>
              <p:spPr bwMode="auto">
                <a:xfrm>
                  <a:off x="2345" y="3401"/>
                  <a:ext cx="218" cy="7"/>
                </a:xfrm>
                <a:custGeom>
                  <a:avLst/>
                  <a:gdLst>
                    <a:gd name="T0" fmla="*/ 2 w 639"/>
                    <a:gd name="T1" fmla="*/ 0 h 19"/>
                    <a:gd name="T2" fmla="*/ 0 w 639"/>
                    <a:gd name="T3" fmla="*/ 3 h 19"/>
                    <a:gd name="T4" fmla="*/ 72 w 639"/>
                    <a:gd name="T5" fmla="*/ 3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19" y="0"/>
                      </a:moveTo>
                      <a:lnTo>
                        <a:pt x="0" y="19"/>
                      </a:lnTo>
                      <a:lnTo>
                        <a:pt x="619" y="19"/>
                      </a:lnTo>
                      <a:lnTo>
                        <a:pt x="639" y="0"/>
                      </a:lnTo>
                      <a:lnTo>
                        <a:pt x="19"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3" name="Freeform 117"/>
                <p:cNvSpPr>
                  <a:spLocks/>
                </p:cNvSpPr>
                <p:nvPr/>
              </p:nvSpPr>
              <p:spPr bwMode="auto">
                <a:xfrm>
                  <a:off x="2557" y="3401"/>
                  <a:ext cx="6" cy="303"/>
                </a:xfrm>
                <a:custGeom>
                  <a:avLst/>
                  <a:gdLst>
                    <a:gd name="T0" fmla="*/ 2 w 20"/>
                    <a:gd name="T1" fmla="*/ 96 h 937"/>
                    <a:gd name="T2" fmla="*/ 2 w 20"/>
                    <a:gd name="T3" fmla="*/ 0 h 937"/>
                    <a:gd name="T4" fmla="*/ 0 w 20"/>
                    <a:gd name="T5" fmla="*/ 2 h 937"/>
                    <a:gd name="T6" fmla="*/ 0 w 20"/>
                    <a:gd name="T7" fmla="*/ 98 h 937"/>
                    <a:gd name="T8" fmla="*/ 2 w 20"/>
                    <a:gd name="T9" fmla="*/ 96 h 937"/>
                    <a:gd name="T10" fmla="*/ 0 60000 65536"/>
                    <a:gd name="T11" fmla="*/ 0 60000 65536"/>
                    <a:gd name="T12" fmla="*/ 0 60000 65536"/>
                    <a:gd name="T13" fmla="*/ 0 60000 65536"/>
                    <a:gd name="T14" fmla="*/ 0 60000 65536"/>
                    <a:gd name="T15" fmla="*/ 0 w 20"/>
                    <a:gd name="T16" fmla="*/ 0 h 937"/>
                    <a:gd name="T17" fmla="*/ 20 w 20"/>
                    <a:gd name="T18" fmla="*/ 937 h 937"/>
                  </a:gdLst>
                  <a:ahLst/>
                  <a:cxnLst>
                    <a:cxn ang="T10">
                      <a:pos x="T0" y="T1"/>
                    </a:cxn>
                    <a:cxn ang="T11">
                      <a:pos x="T2" y="T3"/>
                    </a:cxn>
                    <a:cxn ang="T12">
                      <a:pos x="T4" y="T5"/>
                    </a:cxn>
                    <a:cxn ang="T13">
                      <a:pos x="T6" y="T7"/>
                    </a:cxn>
                    <a:cxn ang="T14">
                      <a:pos x="T8" y="T9"/>
                    </a:cxn>
                  </a:cxnLst>
                  <a:rect l="T15" t="T16" r="T17" b="T18"/>
                  <a:pathLst>
                    <a:path w="20" h="937">
                      <a:moveTo>
                        <a:pt x="20" y="917"/>
                      </a:moveTo>
                      <a:lnTo>
                        <a:pt x="20" y="0"/>
                      </a:lnTo>
                      <a:lnTo>
                        <a:pt x="0" y="19"/>
                      </a:lnTo>
                      <a:lnTo>
                        <a:pt x="0" y="937"/>
                      </a:lnTo>
                      <a:lnTo>
                        <a:pt x="20" y="917"/>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4" name="Rectangle 118"/>
                <p:cNvSpPr>
                  <a:spLocks noChangeArrowheads="1"/>
                </p:cNvSpPr>
                <p:nvPr/>
              </p:nvSpPr>
              <p:spPr bwMode="auto">
                <a:xfrm>
                  <a:off x="2345" y="3408"/>
                  <a:ext cx="212" cy="296"/>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30" name="Group 119"/>
              <p:cNvGrpSpPr>
                <a:grpSpLocks/>
              </p:cNvGrpSpPr>
              <p:nvPr/>
            </p:nvGrpSpPr>
            <p:grpSpPr bwMode="auto">
              <a:xfrm>
                <a:off x="2729" y="3348"/>
                <a:ext cx="217" cy="356"/>
                <a:chOff x="2729" y="3348"/>
                <a:chExt cx="217" cy="356"/>
              </a:xfrm>
            </p:grpSpPr>
            <p:sp>
              <p:nvSpPr>
                <p:cNvPr id="56489" name="Freeform 120"/>
                <p:cNvSpPr>
                  <a:spLocks/>
                </p:cNvSpPr>
                <p:nvPr/>
              </p:nvSpPr>
              <p:spPr bwMode="auto">
                <a:xfrm>
                  <a:off x="2729" y="3348"/>
                  <a:ext cx="217" cy="6"/>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0" name="Freeform 121"/>
                <p:cNvSpPr>
                  <a:spLocks/>
                </p:cNvSpPr>
                <p:nvPr/>
              </p:nvSpPr>
              <p:spPr bwMode="auto">
                <a:xfrm>
                  <a:off x="2939" y="3348"/>
                  <a:ext cx="7" cy="356"/>
                </a:xfrm>
                <a:custGeom>
                  <a:avLst/>
                  <a:gdLst>
                    <a:gd name="T0" fmla="*/ 3 w 19"/>
                    <a:gd name="T1" fmla="*/ 113 h 1104"/>
                    <a:gd name="T2" fmla="*/ 3 w 19"/>
                    <a:gd name="T3" fmla="*/ 0 h 1104"/>
                    <a:gd name="T4" fmla="*/ 0 w 19"/>
                    <a:gd name="T5" fmla="*/ 2 h 1104"/>
                    <a:gd name="T6" fmla="*/ 0 w 19"/>
                    <a:gd name="T7" fmla="*/ 115 h 1104"/>
                    <a:gd name="T8" fmla="*/ 3 w 19"/>
                    <a:gd name="T9" fmla="*/ 113 h 1104"/>
                    <a:gd name="T10" fmla="*/ 0 60000 65536"/>
                    <a:gd name="T11" fmla="*/ 0 60000 65536"/>
                    <a:gd name="T12" fmla="*/ 0 60000 65536"/>
                    <a:gd name="T13" fmla="*/ 0 60000 65536"/>
                    <a:gd name="T14" fmla="*/ 0 60000 65536"/>
                    <a:gd name="T15" fmla="*/ 0 w 19"/>
                    <a:gd name="T16" fmla="*/ 0 h 1104"/>
                    <a:gd name="T17" fmla="*/ 19 w 19"/>
                    <a:gd name="T18" fmla="*/ 1104 h 1104"/>
                  </a:gdLst>
                  <a:ahLst/>
                  <a:cxnLst>
                    <a:cxn ang="T10">
                      <a:pos x="T0" y="T1"/>
                    </a:cxn>
                    <a:cxn ang="T11">
                      <a:pos x="T2" y="T3"/>
                    </a:cxn>
                    <a:cxn ang="T12">
                      <a:pos x="T4" y="T5"/>
                    </a:cxn>
                    <a:cxn ang="T13">
                      <a:pos x="T6" y="T7"/>
                    </a:cxn>
                    <a:cxn ang="T14">
                      <a:pos x="T8" y="T9"/>
                    </a:cxn>
                  </a:cxnLst>
                  <a:rect l="T15" t="T16" r="T17" b="T18"/>
                  <a:pathLst>
                    <a:path w="19" h="1104">
                      <a:moveTo>
                        <a:pt x="19" y="1084"/>
                      </a:moveTo>
                      <a:lnTo>
                        <a:pt x="19" y="0"/>
                      </a:lnTo>
                      <a:lnTo>
                        <a:pt x="0" y="20"/>
                      </a:lnTo>
                      <a:lnTo>
                        <a:pt x="0" y="1104"/>
                      </a:lnTo>
                      <a:lnTo>
                        <a:pt x="19" y="1084"/>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91" name="Rectangle 122"/>
                <p:cNvSpPr>
                  <a:spLocks noChangeArrowheads="1"/>
                </p:cNvSpPr>
                <p:nvPr/>
              </p:nvSpPr>
              <p:spPr bwMode="auto">
                <a:xfrm>
                  <a:off x="2729" y="3354"/>
                  <a:ext cx="210" cy="350"/>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31" name="Group 123"/>
              <p:cNvGrpSpPr>
                <a:grpSpLocks/>
              </p:cNvGrpSpPr>
              <p:nvPr/>
            </p:nvGrpSpPr>
            <p:grpSpPr bwMode="auto">
              <a:xfrm>
                <a:off x="3112" y="3321"/>
                <a:ext cx="217" cy="383"/>
                <a:chOff x="3112" y="3321"/>
                <a:chExt cx="217" cy="383"/>
              </a:xfrm>
            </p:grpSpPr>
            <p:sp>
              <p:nvSpPr>
                <p:cNvPr id="56486" name="Freeform 124"/>
                <p:cNvSpPr>
                  <a:spLocks/>
                </p:cNvSpPr>
                <p:nvPr/>
              </p:nvSpPr>
              <p:spPr bwMode="auto">
                <a:xfrm>
                  <a:off x="3112" y="3321"/>
                  <a:ext cx="217" cy="7"/>
                </a:xfrm>
                <a:custGeom>
                  <a:avLst/>
                  <a:gdLst>
                    <a:gd name="T0" fmla="*/ 2 w 638"/>
                    <a:gd name="T1" fmla="*/ 0 h 20"/>
                    <a:gd name="T2" fmla="*/ 0 w 638"/>
                    <a:gd name="T3" fmla="*/ 2 h 20"/>
                    <a:gd name="T4" fmla="*/ 72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9" y="20"/>
                      </a:lnTo>
                      <a:lnTo>
                        <a:pt x="638"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87" name="Freeform 125"/>
                <p:cNvSpPr>
                  <a:spLocks/>
                </p:cNvSpPr>
                <p:nvPr/>
              </p:nvSpPr>
              <p:spPr bwMode="auto">
                <a:xfrm>
                  <a:off x="3322" y="3321"/>
                  <a:ext cx="7" cy="383"/>
                </a:xfrm>
                <a:custGeom>
                  <a:avLst/>
                  <a:gdLst>
                    <a:gd name="T0" fmla="*/ 3 w 19"/>
                    <a:gd name="T1" fmla="*/ 122 h 1187"/>
                    <a:gd name="T2" fmla="*/ 3 w 19"/>
                    <a:gd name="T3" fmla="*/ 0 h 1187"/>
                    <a:gd name="T4" fmla="*/ 0 w 19"/>
                    <a:gd name="T5" fmla="*/ 2 h 1187"/>
                    <a:gd name="T6" fmla="*/ 0 w 19"/>
                    <a:gd name="T7" fmla="*/ 124 h 1187"/>
                    <a:gd name="T8" fmla="*/ 3 w 19"/>
                    <a:gd name="T9" fmla="*/ 122 h 1187"/>
                    <a:gd name="T10" fmla="*/ 0 60000 65536"/>
                    <a:gd name="T11" fmla="*/ 0 60000 65536"/>
                    <a:gd name="T12" fmla="*/ 0 60000 65536"/>
                    <a:gd name="T13" fmla="*/ 0 60000 65536"/>
                    <a:gd name="T14" fmla="*/ 0 60000 65536"/>
                    <a:gd name="T15" fmla="*/ 0 w 19"/>
                    <a:gd name="T16" fmla="*/ 0 h 1187"/>
                    <a:gd name="T17" fmla="*/ 19 w 19"/>
                    <a:gd name="T18" fmla="*/ 1187 h 1187"/>
                  </a:gdLst>
                  <a:ahLst/>
                  <a:cxnLst>
                    <a:cxn ang="T10">
                      <a:pos x="T0" y="T1"/>
                    </a:cxn>
                    <a:cxn ang="T11">
                      <a:pos x="T2" y="T3"/>
                    </a:cxn>
                    <a:cxn ang="T12">
                      <a:pos x="T4" y="T5"/>
                    </a:cxn>
                    <a:cxn ang="T13">
                      <a:pos x="T6" y="T7"/>
                    </a:cxn>
                    <a:cxn ang="T14">
                      <a:pos x="T8" y="T9"/>
                    </a:cxn>
                  </a:cxnLst>
                  <a:rect l="T15" t="T16" r="T17" b="T18"/>
                  <a:pathLst>
                    <a:path w="19" h="1187">
                      <a:moveTo>
                        <a:pt x="19" y="1167"/>
                      </a:moveTo>
                      <a:lnTo>
                        <a:pt x="19" y="0"/>
                      </a:lnTo>
                      <a:lnTo>
                        <a:pt x="0" y="20"/>
                      </a:lnTo>
                      <a:lnTo>
                        <a:pt x="0" y="1187"/>
                      </a:lnTo>
                      <a:lnTo>
                        <a:pt x="19" y="1167"/>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88" name="Rectangle 126"/>
                <p:cNvSpPr>
                  <a:spLocks noChangeArrowheads="1"/>
                </p:cNvSpPr>
                <p:nvPr/>
              </p:nvSpPr>
              <p:spPr bwMode="auto">
                <a:xfrm>
                  <a:off x="3112" y="3328"/>
                  <a:ext cx="210" cy="376"/>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56470" name="Group 127"/>
              <p:cNvGrpSpPr>
                <a:grpSpLocks/>
              </p:cNvGrpSpPr>
              <p:nvPr/>
            </p:nvGrpSpPr>
            <p:grpSpPr bwMode="auto">
              <a:xfrm>
                <a:off x="4260" y="3267"/>
                <a:ext cx="218" cy="437"/>
                <a:chOff x="4260" y="3267"/>
                <a:chExt cx="218" cy="437"/>
              </a:xfrm>
            </p:grpSpPr>
            <p:sp>
              <p:nvSpPr>
                <p:cNvPr id="56483" name="Freeform 128"/>
                <p:cNvSpPr>
                  <a:spLocks/>
                </p:cNvSpPr>
                <p:nvPr/>
              </p:nvSpPr>
              <p:spPr bwMode="auto">
                <a:xfrm>
                  <a:off x="4260" y="3267"/>
                  <a:ext cx="218" cy="7"/>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19" y="0"/>
                      </a:moveTo>
                      <a:lnTo>
                        <a:pt x="0" y="20"/>
                      </a:lnTo>
                      <a:lnTo>
                        <a:pt x="619" y="20"/>
                      </a:lnTo>
                      <a:lnTo>
                        <a:pt x="639" y="0"/>
                      </a:lnTo>
                      <a:lnTo>
                        <a:pt x="19"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84" name="Freeform 129"/>
                <p:cNvSpPr>
                  <a:spLocks/>
                </p:cNvSpPr>
                <p:nvPr/>
              </p:nvSpPr>
              <p:spPr bwMode="auto">
                <a:xfrm>
                  <a:off x="4470" y="3267"/>
                  <a:ext cx="8" cy="437"/>
                </a:xfrm>
                <a:custGeom>
                  <a:avLst/>
                  <a:gdLst>
                    <a:gd name="T0" fmla="*/ 3 w 20"/>
                    <a:gd name="T1" fmla="*/ 139 h 1354"/>
                    <a:gd name="T2" fmla="*/ 3 w 20"/>
                    <a:gd name="T3" fmla="*/ 0 h 1354"/>
                    <a:gd name="T4" fmla="*/ 0 w 20"/>
                    <a:gd name="T5" fmla="*/ 2 h 1354"/>
                    <a:gd name="T6" fmla="*/ 0 w 20"/>
                    <a:gd name="T7" fmla="*/ 141 h 1354"/>
                    <a:gd name="T8" fmla="*/ 3 w 20"/>
                    <a:gd name="T9" fmla="*/ 139 h 1354"/>
                    <a:gd name="T10" fmla="*/ 0 60000 65536"/>
                    <a:gd name="T11" fmla="*/ 0 60000 65536"/>
                    <a:gd name="T12" fmla="*/ 0 60000 65536"/>
                    <a:gd name="T13" fmla="*/ 0 60000 65536"/>
                    <a:gd name="T14" fmla="*/ 0 60000 65536"/>
                    <a:gd name="T15" fmla="*/ 0 w 20"/>
                    <a:gd name="T16" fmla="*/ 0 h 1354"/>
                    <a:gd name="T17" fmla="*/ 20 w 20"/>
                    <a:gd name="T18" fmla="*/ 1354 h 1354"/>
                  </a:gdLst>
                  <a:ahLst/>
                  <a:cxnLst>
                    <a:cxn ang="T10">
                      <a:pos x="T0" y="T1"/>
                    </a:cxn>
                    <a:cxn ang="T11">
                      <a:pos x="T2" y="T3"/>
                    </a:cxn>
                    <a:cxn ang="T12">
                      <a:pos x="T4" y="T5"/>
                    </a:cxn>
                    <a:cxn ang="T13">
                      <a:pos x="T6" y="T7"/>
                    </a:cxn>
                    <a:cxn ang="T14">
                      <a:pos x="T8" y="T9"/>
                    </a:cxn>
                  </a:cxnLst>
                  <a:rect l="T15" t="T16" r="T17" b="T18"/>
                  <a:pathLst>
                    <a:path w="20" h="1354">
                      <a:moveTo>
                        <a:pt x="20" y="1334"/>
                      </a:moveTo>
                      <a:lnTo>
                        <a:pt x="20" y="0"/>
                      </a:lnTo>
                      <a:lnTo>
                        <a:pt x="0" y="20"/>
                      </a:lnTo>
                      <a:lnTo>
                        <a:pt x="0" y="1354"/>
                      </a:lnTo>
                      <a:lnTo>
                        <a:pt x="20" y="1334"/>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85" name="Rectangle 130"/>
                <p:cNvSpPr>
                  <a:spLocks noChangeArrowheads="1"/>
                </p:cNvSpPr>
                <p:nvPr/>
              </p:nvSpPr>
              <p:spPr bwMode="auto">
                <a:xfrm>
                  <a:off x="4260" y="3274"/>
                  <a:ext cx="210" cy="430"/>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nvGrpSpPr>
              <p:cNvPr id="56471" name="Group 131"/>
              <p:cNvGrpSpPr>
                <a:grpSpLocks/>
              </p:cNvGrpSpPr>
              <p:nvPr/>
            </p:nvGrpSpPr>
            <p:grpSpPr bwMode="auto">
              <a:xfrm>
                <a:off x="3494" y="3321"/>
                <a:ext cx="217" cy="383"/>
                <a:chOff x="3494" y="3321"/>
                <a:chExt cx="217" cy="383"/>
              </a:xfrm>
            </p:grpSpPr>
            <p:sp>
              <p:nvSpPr>
                <p:cNvPr id="56480" name="Freeform 132"/>
                <p:cNvSpPr>
                  <a:spLocks/>
                </p:cNvSpPr>
                <p:nvPr/>
              </p:nvSpPr>
              <p:spPr bwMode="auto">
                <a:xfrm>
                  <a:off x="3494" y="3321"/>
                  <a:ext cx="217" cy="7"/>
                </a:xfrm>
                <a:custGeom>
                  <a:avLst/>
                  <a:gdLst>
                    <a:gd name="T0" fmla="*/ 2 w 638"/>
                    <a:gd name="T1" fmla="*/ 0 h 20"/>
                    <a:gd name="T2" fmla="*/ 0 w 638"/>
                    <a:gd name="T3" fmla="*/ 2 h 20"/>
                    <a:gd name="T4" fmla="*/ 72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9" y="20"/>
                      </a:lnTo>
                      <a:lnTo>
                        <a:pt x="638" y="0"/>
                      </a:lnTo>
                      <a:lnTo>
                        <a:pt x="20" y="0"/>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81" name="Freeform 133"/>
                <p:cNvSpPr>
                  <a:spLocks/>
                </p:cNvSpPr>
                <p:nvPr/>
              </p:nvSpPr>
              <p:spPr bwMode="auto">
                <a:xfrm>
                  <a:off x="3704" y="3321"/>
                  <a:ext cx="7" cy="383"/>
                </a:xfrm>
                <a:custGeom>
                  <a:avLst/>
                  <a:gdLst>
                    <a:gd name="T0" fmla="*/ 3 w 19"/>
                    <a:gd name="T1" fmla="*/ 122 h 1187"/>
                    <a:gd name="T2" fmla="*/ 3 w 19"/>
                    <a:gd name="T3" fmla="*/ 0 h 1187"/>
                    <a:gd name="T4" fmla="*/ 0 w 19"/>
                    <a:gd name="T5" fmla="*/ 2 h 1187"/>
                    <a:gd name="T6" fmla="*/ 0 w 19"/>
                    <a:gd name="T7" fmla="*/ 124 h 1187"/>
                    <a:gd name="T8" fmla="*/ 3 w 19"/>
                    <a:gd name="T9" fmla="*/ 122 h 1187"/>
                    <a:gd name="T10" fmla="*/ 0 60000 65536"/>
                    <a:gd name="T11" fmla="*/ 0 60000 65536"/>
                    <a:gd name="T12" fmla="*/ 0 60000 65536"/>
                    <a:gd name="T13" fmla="*/ 0 60000 65536"/>
                    <a:gd name="T14" fmla="*/ 0 60000 65536"/>
                    <a:gd name="T15" fmla="*/ 0 w 19"/>
                    <a:gd name="T16" fmla="*/ 0 h 1187"/>
                    <a:gd name="T17" fmla="*/ 19 w 19"/>
                    <a:gd name="T18" fmla="*/ 1187 h 1187"/>
                  </a:gdLst>
                  <a:ahLst/>
                  <a:cxnLst>
                    <a:cxn ang="T10">
                      <a:pos x="T0" y="T1"/>
                    </a:cxn>
                    <a:cxn ang="T11">
                      <a:pos x="T2" y="T3"/>
                    </a:cxn>
                    <a:cxn ang="T12">
                      <a:pos x="T4" y="T5"/>
                    </a:cxn>
                    <a:cxn ang="T13">
                      <a:pos x="T6" y="T7"/>
                    </a:cxn>
                    <a:cxn ang="T14">
                      <a:pos x="T8" y="T9"/>
                    </a:cxn>
                  </a:cxnLst>
                  <a:rect l="T15" t="T16" r="T17" b="T18"/>
                  <a:pathLst>
                    <a:path w="19" h="1187">
                      <a:moveTo>
                        <a:pt x="19" y="1167"/>
                      </a:moveTo>
                      <a:lnTo>
                        <a:pt x="19" y="0"/>
                      </a:lnTo>
                      <a:lnTo>
                        <a:pt x="0" y="20"/>
                      </a:lnTo>
                      <a:lnTo>
                        <a:pt x="0" y="1187"/>
                      </a:lnTo>
                      <a:lnTo>
                        <a:pt x="19" y="1167"/>
                      </a:lnTo>
                      <a:close/>
                    </a:path>
                  </a:pathLst>
                </a:custGeom>
                <a:solidFill>
                  <a:srgbClr val="CCCCFF"/>
                </a:solidFill>
                <a:ln w="12700">
                  <a:solidFill>
                    <a:srgbClr val="000000"/>
                  </a:solidFill>
                  <a:round/>
                  <a:headEnd/>
                  <a:tailEnd/>
                </a:ln>
              </p:spPr>
              <p:txBody>
                <a:bodyPr>
                  <a:prstTxWarp prst="textNoShape">
                    <a:avLst/>
                  </a:prstTxWarp>
                </a:bodyPr>
                <a:lstStyle/>
                <a:p>
                  <a:endParaRPr lang="en-US"/>
                </a:p>
              </p:txBody>
            </p:sp>
            <p:sp>
              <p:nvSpPr>
                <p:cNvPr id="56482" name="Rectangle 134"/>
                <p:cNvSpPr>
                  <a:spLocks noChangeArrowheads="1"/>
                </p:cNvSpPr>
                <p:nvPr/>
              </p:nvSpPr>
              <p:spPr bwMode="auto">
                <a:xfrm>
                  <a:off x="3494" y="3328"/>
                  <a:ext cx="210" cy="376"/>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grpSp>
        </p:grpSp>
        <p:grpSp>
          <p:nvGrpSpPr>
            <p:cNvPr id="56472" name="Group 135"/>
            <p:cNvGrpSpPr>
              <a:grpSpLocks/>
            </p:cNvGrpSpPr>
            <p:nvPr/>
          </p:nvGrpSpPr>
          <p:grpSpPr bwMode="auto">
            <a:xfrm>
              <a:off x="926" y="2775"/>
              <a:ext cx="3662" cy="1053"/>
              <a:chOff x="744" y="2717"/>
              <a:chExt cx="3662" cy="1053"/>
            </a:xfrm>
          </p:grpSpPr>
          <p:grpSp>
            <p:nvGrpSpPr>
              <p:cNvPr id="56473" name="Group 136"/>
              <p:cNvGrpSpPr>
                <a:grpSpLocks/>
              </p:cNvGrpSpPr>
              <p:nvPr/>
            </p:nvGrpSpPr>
            <p:grpSpPr bwMode="auto">
              <a:xfrm>
                <a:off x="744" y="3280"/>
                <a:ext cx="217" cy="490"/>
                <a:chOff x="744" y="3280"/>
                <a:chExt cx="217" cy="490"/>
              </a:xfrm>
            </p:grpSpPr>
            <p:sp>
              <p:nvSpPr>
                <p:cNvPr id="56467" name="Freeform 137"/>
                <p:cNvSpPr>
                  <a:spLocks/>
                </p:cNvSpPr>
                <p:nvPr/>
              </p:nvSpPr>
              <p:spPr bwMode="auto">
                <a:xfrm>
                  <a:off x="744" y="3280"/>
                  <a:ext cx="217" cy="7"/>
                </a:xfrm>
                <a:custGeom>
                  <a:avLst/>
                  <a:gdLst>
                    <a:gd name="T0" fmla="*/ 2 w 640"/>
                    <a:gd name="T1" fmla="*/ 0 h 19"/>
                    <a:gd name="T2" fmla="*/ 0 w 640"/>
                    <a:gd name="T3" fmla="*/ 3 h 19"/>
                    <a:gd name="T4" fmla="*/ 71 w 640"/>
                    <a:gd name="T5" fmla="*/ 3 h 19"/>
                    <a:gd name="T6" fmla="*/ 74 w 640"/>
                    <a:gd name="T7" fmla="*/ 0 h 19"/>
                    <a:gd name="T8" fmla="*/ 2 w 640"/>
                    <a:gd name="T9" fmla="*/ 0 h 19"/>
                    <a:gd name="T10" fmla="*/ 0 60000 65536"/>
                    <a:gd name="T11" fmla="*/ 0 60000 65536"/>
                    <a:gd name="T12" fmla="*/ 0 60000 65536"/>
                    <a:gd name="T13" fmla="*/ 0 60000 65536"/>
                    <a:gd name="T14" fmla="*/ 0 60000 65536"/>
                    <a:gd name="T15" fmla="*/ 0 w 640"/>
                    <a:gd name="T16" fmla="*/ 0 h 19"/>
                    <a:gd name="T17" fmla="*/ 640 w 640"/>
                    <a:gd name="T18" fmla="*/ 19 h 19"/>
                  </a:gdLst>
                  <a:ahLst/>
                  <a:cxnLst>
                    <a:cxn ang="T10">
                      <a:pos x="T0" y="T1"/>
                    </a:cxn>
                    <a:cxn ang="T11">
                      <a:pos x="T2" y="T3"/>
                    </a:cxn>
                    <a:cxn ang="T12">
                      <a:pos x="T4" y="T5"/>
                    </a:cxn>
                    <a:cxn ang="T13">
                      <a:pos x="T6" y="T7"/>
                    </a:cxn>
                    <a:cxn ang="T14">
                      <a:pos x="T8" y="T9"/>
                    </a:cxn>
                  </a:cxnLst>
                  <a:rect l="T15" t="T16" r="T17" b="T18"/>
                  <a:pathLst>
                    <a:path w="640" h="19">
                      <a:moveTo>
                        <a:pt x="20" y="0"/>
                      </a:moveTo>
                      <a:lnTo>
                        <a:pt x="0" y="19"/>
                      </a:lnTo>
                      <a:lnTo>
                        <a:pt x="620" y="19"/>
                      </a:lnTo>
                      <a:lnTo>
                        <a:pt x="640" y="0"/>
                      </a:lnTo>
                      <a:lnTo>
                        <a:pt x="20"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8" name="Freeform 138"/>
                <p:cNvSpPr>
                  <a:spLocks/>
                </p:cNvSpPr>
                <p:nvPr/>
              </p:nvSpPr>
              <p:spPr bwMode="auto">
                <a:xfrm>
                  <a:off x="954" y="3280"/>
                  <a:ext cx="7" cy="490"/>
                </a:xfrm>
                <a:custGeom>
                  <a:avLst/>
                  <a:gdLst>
                    <a:gd name="T0" fmla="*/ 2 w 20"/>
                    <a:gd name="T1" fmla="*/ 156 h 1520"/>
                    <a:gd name="T2" fmla="*/ 2 w 20"/>
                    <a:gd name="T3" fmla="*/ 0 h 1520"/>
                    <a:gd name="T4" fmla="*/ 0 w 20"/>
                    <a:gd name="T5" fmla="*/ 2 h 1520"/>
                    <a:gd name="T6" fmla="*/ 0 w 20"/>
                    <a:gd name="T7" fmla="*/ 158 h 1520"/>
                    <a:gd name="T8" fmla="*/ 2 w 20"/>
                    <a:gd name="T9" fmla="*/ 156 h 1520"/>
                    <a:gd name="T10" fmla="*/ 0 60000 65536"/>
                    <a:gd name="T11" fmla="*/ 0 60000 65536"/>
                    <a:gd name="T12" fmla="*/ 0 60000 65536"/>
                    <a:gd name="T13" fmla="*/ 0 60000 65536"/>
                    <a:gd name="T14" fmla="*/ 0 60000 65536"/>
                    <a:gd name="T15" fmla="*/ 0 w 20"/>
                    <a:gd name="T16" fmla="*/ 0 h 1520"/>
                    <a:gd name="T17" fmla="*/ 20 w 20"/>
                    <a:gd name="T18" fmla="*/ 1520 h 1520"/>
                  </a:gdLst>
                  <a:ahLst/>
                  <a:cxnLst>
                    <a:cxn ang="T10">
                      <a:pos x="T0" y="T1"/>
                    </a:cxn>
                    <a:cxn ang="T11">
                      <a:pos x="T2" y="T3"/>
                    </a:cxn>
                    <a:cxn ang="T12">
                      <a:pos x="T4" y="T5"/>
                    </a:cxn>
                    <a:cxn ang="T13">
                      <a:pos x="T6" y="T7"/>
                    </a:cxn>
                    <a:cxn ang="T14">
                      <a:pos x="T8" y="T9"/>
                    </a:cxn>
                  </a:cxnLst>
                  <a:rect l="T15" t="T16" r="T17" b="T18"/>
                  <a:pathLst>
                    <a:path w="20" h="1520">
                      <a:moveTo>
                        <a:pt x="20" y="1501"/>
                      </a:moveTo>
                      <a:lnTo>
                        <a:pt x="20" y="0"/>
                      </a:lnTo>
                      <a:lnTo>
                        <a:pt x="0" y="19"/>
                      </a:lnTo>
                      <a:lnTo>
                        <a:pt x="0" y="1520"/>
                      </a:lnTo>
                      <a:lnTo>
                        <a:pt x="20" y="1501"/>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9" name="Rectangle 139"/>
                <p:cNvSpPr>
                  <a:spLocks noChangeArrowheads="1"/>
                </p:cNvSpPr>
                <p:nvPr/>
              </p:nvSpPr>
              <p:spPr bwMode="auto">
                <a:xfrm>
                  <a:off x="744" y="3287"/>
                  <a:ext cx="210" cy="483"/>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474" name="Group 140"/>
              <p:cNvGrpSpPr>
                <a:grpSpLocks/>
              </p:cNvGrpSpPr>
              <p:nvPr/>
            </p:nvGrpSpPr>
            <p:grpSpPr bwMode="auto">
              <a:xfrm>
                <a:off x="1126" y="3200"/>
                <a:ext cx="217" cy="570"/>
                <a:chOff x="1126" y="3200"/>
                <a:chExt cx="217" cy="570"/>
              </a:xfrm>
            </p:grpSpPr>
            <p:sp>
              <p:nvSpPr>
                <p:cNvPr id="56464" name="Freeform 141"/>
                <p:cNvSpPr>
                  <a:spLocks/>
                </p:cNvSpPr>
                <p:nvPr/>
              </p:nvSpPr>
              <p:spPr bwMode="auto">
                <a:xfrm>
                  <a:off x="1126" y="3200"/>
                  <a:ext cx="217" cy="6"/>
                </a:xfrm>
                <a:custGeom>
                  <a:avLst/>
                  <a:gdLst>
                    <a:gd name="T0" fmla="*/ 2 w 639"/>
                    <a:gd name="T1" fmla="*/ 0 h 19"/>
                    <a:gd name="T2" fmla="*/ 0 w 639"/>
                    <a:gd name="T3" fmla="*/ 2 h 19"/>
                    <a:gd name="T4" fmla="*/ 71 w 639"/>
                    <a:gd name="T5" fmla="*/ 2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19" y="0"/>
                      </a:moveTo>
                      <a:lnTo>
                        <a:pt x="0" y="19"/>
                      </a:lnTo>
                      <a:lnTo>
                        <a:pt x="619" y="19"/>
                      </a:lnTo>
                      <a:lnTo>
                        <a:pt x="639" y="0"/>
                      </a:lnTo>
                      <a:lnTo>
                        <a:pt x="19"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5" name="Freeform 142"/>
                <p:cNvSpPr>
                  <a:spLocks/>
                </p:cNvSpPr>
                <p:nvPr/>
              </p:nvSpPr>
              <p:spPr bwMode="auto">
                <a:xfrm>
                  <a:off x="1337" y="3200"/>
                  <a:ext cx="6" cy="570"/>
                </a:xfrm>
                <a:custGeom>
                  <a:avLst/>
                  <a:gdLst>
                    <a:gd name="T0" fmla="*/ 2 w 20"/>
                    <a:gd name="T1" fmla="*/ 182 h 1770"/>
                    <a:gd name="T2" fmla="*/ 2 w 20"/>
                    <a:gd name="T3" fmla="*/ 0 h 1770"/>
                    <a:gd name="T4" fmla="*/ 0 w 20"/>
                    <a:gd name="T5" fmla="*/ 2 h 1770"/>
                    <a:gd name="T6" fmla="*/ 0 w 20"/>
                    <a:gd name="T7" fmla="*/ 184 h 1770"/>
                    <a:gd name="T8" fmla="*/ 2 w 20"/>
                    <a:gd name="T9" fmla="*/ 182 h 1770"/>
                    <a:gd name="T10" fmla="*/ 0 60000 65536"/>
                    <a:gd name="T11" fmla="*/ 0 60000 65536"/>
                    <a:gd name="T12" fmla="*/ 0 60000 65536"/>
                    <a:gd name="T13" fmla="*/ 0 60000 65536"/>
                    <a:gd name="T14" fmla="*/ 0 60000 65536"/>
                    <a:gd name="T15" fmla="*/ 0 w 20"/>
                    <a:gd name="T16" fmla="*/ 0 h 1770"/>
                    <a:gd name="T17" fmla="*/ 20 w 20"/>
                    <a:gd name="T18" fmla="*/ 1770 h 1770"/>
                  </a:gdLst>
                  <a:ahLst/>
                  <a:cxnLst>
                    <a:cxn ang="T10">
                      <a:pos x="T0" y="T1"/>
                    </a:cxn>
                    <a:cxn ang="T11">
                      <a:pos x="T2" y="T3"/>
                    </a:cxn>
                    <a:cxn ang="T12">
                      <a:pos x="T4" y="T5"/>
                    </a:cxn>
                    <a:cxn ang="T13">
                      <a:pos x="T6" y="T7"/>
                    </a:cxn>
                    <a:cxn ang="T14">
                      <a:pos x="T8" y="T9"/>
                    </a:cxn>
                  </a:cxnLst>
                  <a:rect l="T15" t="T16" r="T17" b="T18"/>
                  <a:pathLst>
                    <a:path w="20" h="1770">
                      <a:moveTo>
                        <a:pt x="20" y="1751"/>
                      </a:moveTo>
                      <a:lnTo>
                        <a:pt x="20" y="0"/>
                      </a:lnTo>
                      <a:lnTo>
                        <a:pt x="0" y="19"/>
                      </a:lnTo>
                      <a:lnTo>
                        <a:pt x="0" y="1770"/>
                      </a:lnTo>
                      <a:lnTo>
                        <a:pt x="20" y="1751"/>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6" name="Rectangle 143"/>
                <p:cNvSpPr>
                  <a:spLocks noChangeArrowheads="1"/>
                </p:cNvSpPr>
                <p:nvPr/>
              </p:nvSpPr>
              <p:spPr bwMode="auto">
                <a:xfrm>
                  <a:off x="1126" y="3206"/>
                  <a:ext cx="211" cy="564"/>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475" name="Group 144"/>
              <p:cNvGrpSpPr>
                <a:grpSpLocks/>
              </p:cNvGrpSpPr>
              <p:nvPr/>
            </p:nvGrpSpPr>
            <p:grpSpPr bwMode="auto">
              <a:xfrm>
                <a:off x="1510" y="3173"/>
                <a:ext cx="216" cy="597"/>
                <a:chOff x="1510" y="3173"/>
                <a:chExt cx="216" cy="597"/>
              </a:xfrm>
            </p:grpSpPr>
            <p:sp>
              <p:nvSpPr>
                <p:cNvPr id="56461" name="Freeform 145"/>
                <p:cNvSpPr>
                  <a:spLocks/>
                </p:cNvSpPr>
                <p:nvPr/>
              </p:nvSpPr>
              <p:spPr bwMode="auto">
                <a:xfrm>
                  <a:off x="1510" y="3173"/>
                  <a:ext cx="216" cy="6"/>
                </a:xfrm>
                <a:custGeom>
                  <a:avLst/>
                  <a:gdLst>
                    <a:gd name="T0" fmla="*/ 2 w 638"/>
                    <a:gd name="T1" fmla="*/ 0 h 19"/>
                    <a:gd name="T2" fmla="*/ 0 w 638"/>
                    <a:gd name="T3" fmla="*/ 2 h 19"/>
                    <a:gd name="T4" fmla="*/ 71 w 638"/>
                    <a:gd name="T5" fmla="*/ 2 h 19"/>
                    <a:gd name="T6" fmla="*/ 73 w 638"/>
                    <a:gd name="T7" fmla="*/ 0 h 19"/>
                    <a:gd name="T8" fmla="*/ 2 w 638"/>
                    <a:gd name="T9" fmla="*/ 0 h 19"/>
                    <a:gd name="T10" fmla="*/ 0 60000 65536"/>
                    <a:gd name="T11" fmla="*/ 0 60000 65536"/>
                    <a:gd name="T12" fmla="*/ 0 60000 65536"/>
                    <a:gd name="T13" fmla="*/ 0 60000 65536"/>
                    <a:gd name="T14" fmla="*/ 0 60000 65536"/>
                    <a:gd name="T15" fmla="*/ 0 w 638"/>
                    <a:gd name="T16" fmla="*/ 0 h 19"/>
                    <a:gd name="T17" fmla="*/ 638 w 638"/>
                    <a:gd name="T18" fmla="*/ 19 h 19"/>
                  </a:gdLst>
                  <a:ahLst/>
                  <a:cxnLst>
                    <a:cxn ang="T10">
                      <a:pos x="T0" y="T1"/>
                    </a:cxn>
                    <a:cxn ang="T11">
                      <a:pos x="T2" y="T3"/>
                    </a:cxn>
                    <a:cxn ang="T12">
                      <a:pos x="T4" y="T5"/>
                    </a:cxn>
                    <a:cxn ang="T13">
                      <a:pos x="T6" y="T7"/>
                    </a:cxn>
                    <a:cxn ang="T14">
                      <a:pos x="T8" y="T9"/>
                    </a:cxn>
                  </a:cxnLst>
                  <a:rect l="T15" t="T16" r="T17" b="T18"/>
                  <a:pathLst>
                    <a:path w="638" h="19">
                      <a:moveTo>
                        <a:pt x="20" y="0"/>
                      </a:moveTo>
                      <a:lnTo>
                        <a:pt x="0" y="19"/>
                      </a:lnTo>
                      <a:lnTo>
                        <a:pt x="618" y="19"/>
                      </a:lnTo>
                      <a:lnTo>
                        <a:pt x="638" y="0"/>
                      </a:lnTo>
                      <a:lnTo>
                        <a:pt x="20"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2" name="Freeform 146"/>
                <p:cNvSpPr>
                  <a:spLocks/>
                </p:cNvSpPr>
                <p:nvPr/>
              </p:nvSpPr>
              <p:spPr bwMode="auto">
                <a:xfrm>
                  <a:off x="1720" y="3173"/>
                  <a:ext cx="6" cy="597"/>
                </a:xfrm>
                <a:custGeom>
                  <a:avLst/>
                  <a:gdLst>
                    <a:gd name="T0" fmla="*/ 2 w 20"/>
                    <a:gd name="T1" fmla="*/ 190 h 1854"/>
                    <a:gd name="T2" fmla="*/ 2 w 20"/>
                    <a:gd name="T3" fmla="*/ 0 h 1854"/>
                    <a:gd name="T4" fmla="*/ 0 w 20"/>
                    <a:gd name="T5" fmla="*/ 2 h 1854"/>
                    <a:gd name="T6" fmla="*/ 0 w 20"/>
                    <a:gd name="T7" fmla="*/ 192 h 1854"/>
                    <a:gd name="T8" fmla="*/ 2 w 20"/>
                    <a:gd name="T9" fmla="*/ 190 h 1854"/>
                    <a:gd name="T10" fmla="*/ 0 60000 65536"/>
                    <a:gd name="T11" fmla="*/ 0 60000 65536"/>
                    <a:gd name="T12" fmla="*/ 0 60000 65536"/>
                    <a:gd name="T13" fmla="*/ 0 60000 65536"/>
                    <a:gd name="T14" fmla="*/ 0 60000 65536"/>
                    <a:gd name="T15" fmla="*/ 0 w 20"/>
                    <a:gd name="T16" fmla="*/ 0 h 1854"/>
                    <a:gd name="T17" fmla="*/ 20 w 20"/>
                    <a:gd name="T18" fmla="*/ 1854 h 1854"/>
                  </a:gdLst>
                  <a:ahLst/>
                  <a:cxnLst>
                    <a:cxn ang="T10">
                      <a:pos x="T0" y="T1"/>
                    </a:cxn>
                    <a:cxn ang="T11">
                      <a:pos x="T2" y="T3"/>
                    </a:cxn>
                    <a:cxn ang="T12">
                      <a:pos x="T4" y="T5"/>
                    </a:cxn>
                    <a:cxn ang="T13">
                      <a:pos x="T6" y="T7"/>
                    </a:cxn>
                    <a:cxn ang="T14">
                      <a:pos x="T8" y="T9"/>
                    </a:cxn>
                  </a:cxnLst>
                  <a:rect l="T15" t="T16" r="T17" b="T18"/>
                  <a:pathLst>
                    <a:path w="20" h="1854">
                      <a:moveTo>
                        <a:pt x="20" y="1835"/>
                      </a:moveTo>
                      <a:lnTo>
                        <a:pt x="20" y="0"/>
                      </a:lnTo>
                      <a:lnTo>
                        <a:pt x="0" y="19"/>
                      </a:lnTo>
                      <a:lnTo>
                        <a:pt x="0" y="1854"/>
                      </a:lnTo>
                      <a:lnTo>
                        <a:pt x="20" y="1835"/>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3" name="Rectangle 147"/>
                <p:cNvSpPr>
                  <a:spLocks noChangeArrowheads="1"/>
                </p:cNvSpPr>
                <p:nvPr/>
              </p:nvSpPr>
              <p:spPr bwMode="auto">
                <a:xfrm>
                  <a:off x="1510" y="3179"/>
                  <a:ext cx="210" cy="591"/>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476" name="Group 148"/>
              <p:cNvGrpSpPr>
                <a:grpSpLocks/>
              </p:cNvGrpSpPr>
              <p:nvPr/>
            </p:nvGrpSpPr>
            <p:grpSpPr bwMode="auto">
              <a:xfrm>
                <a:off x="1892" y="2985"/>
                <a:ext cx="218" cy="785"/>
                <a:chOff x="1892" y="2985"/>
                <a:chExt cx="218" cy="785"/>
              </a:xfrm>
            </p:grpSpPr>
            <p:sp>
              <p:nvSpPr>
                <p:cNvPr id="56458" name="Freeform 149"/>
                <p:cNvSpPr>
                  <a:spLocks/>
                </p:cNvSpPr>
                <p:nvPr/>
              </p:nvSpPr>
              <p:spPr bwMode="auto">
                <a:xfrm>
                  <a:off x="1892" y="2985"/>
                  <a:ext cx="218" cy="6"/>
                </a:xfrm>
                <a:custGeom>
                  <a:avLst/>
                  <a:gdLst>
                    <a:gd name="T0" fmla="*/ 2 w 638"/>
                    <a:gd name="T1" fmla="*/ 0 h 20"/>
                    <a:gd name="T2" fmla="*/ 0 w 638"/>
                    <a:gd name="T3" fmla="*/ 2 h 20"/>
                    <a:gd name="T4" fmla="*/ 72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9" y="20"/>
                      </a:lnTo>
                      <a:lnTo>
                        <a:pt x="638" y="0"/>
                      </a:lnTo>
                      <a:lnTo>
                        <a:pt x="20"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9" name="Freeform 150"/>
                <p:cNvSpPr>
                  <a:spLocks/>
                </p:cNvSpPr>
                <p:nvPr/>
              </p:nvSpPr>
              <p:spPr bwMode="auto">
                <a:xfrm>
                  <a:off x="2103" y="2985"/>
                  <a:ext cx="7" cy="785"/>
                </a:xfrm>
                <a:custGeom>
                  <a:avLst/>
                  <a:gdLst>
                    <a:gd name="T0" fmla="*/ 3 w 19"/>
                    <a:gd name="T1" fmla="*/ 251 h 2438"/>
                    <a:gd name="T2" fmla="*/ 3 w 19"/>
                    <a:gd name="T3" fmla="*/ 0 h 2438"/>
                    <a:gd name="T4" fmla="*/ 0 w 19"/>
                    <a:gd name="T5" fmla="*/ 2 h 2438"/>
                    <a:gd name="T6" fmla="*/ 0 w 19"/>
                    <a:gd name="T7" fmla="*/ 253 h 2438"/>
                    <a:gd name="T8" fmla="*/ 3 w 19"/>
                    <a:gd name="T9" fmla="*/ 251 h 2438"/>
                    <a:gd name="T10" fmla="*/ 0 60000 65536"/>
                    <a:gd name="T11" fmla="*/ 0 60000 65536"/>
                    <a:gd name="T12" fmla="*/ 0 60000 65536"/>
                    <a:gd name="T13" fmla="*/ 0 60000 65536"/>
                    <a:gd name="T14" fmla="*/ 0 60000 65536"/>
                    <a:gd name="T15" fmla="*/ 0 w 19"/>
                    <a:gd name="T16" fmla="*/ 0 h 2438"/>
                    <a:gd name="T17" fmla="*/ 19 w 19"/>
                    <a:gd name="T18" fmla="*/ 2438 h 2438"/>
                  </a:gdLst>
                  <a:ahLst/>
                  <a:cxnLst>
                    <a:cxn ang="T10">
                      <a:pos x="T0" y="T1"/>
                    </a:cxn>
                    <a:cxn ang="T11">
                      <a:pos x="T2" y="T3"/>
                    </a:cxn>
                    <a:cxn ang="T12">
                      <a:pos x="T4" y="T5"/>
                    </a:cxn>
                    <a:cxn ang="T13">
                      <a:pos x="T6" y="T7"/>
                    </a:cxn>
                    <a:cxn ang="T14">
                      <a:pos x="T8" y="T9"/>
                    </a:cxn>
                  </a:cxnLst>
                  <a:rect l="T15" t="T16" r="T17" b="T18"/>
                  <a:pathLst>
                    <a:path w="19" h="2438">
                      <a:moveTo>
                        <a:pt x="19" y="2419"/>
                      </a:moveTo>
                      <a:lnTo>
                        <a:pt x="19" y="0"/>
                      </a:lnTo>
                      <a:lnTo>
                        <a:pt x="0" y="20"/>
                      </a:lnTo>
                      <a:lnTo>
                        <a:pt x="0" y="2438"/>
                      </a:lnTo>
                      <a:lnTo>
                        <a:pt x="19" y="2419"/>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60" name="Rectangle 151"/>
                <p:cNvSpPr>
                  <a:spLocks noChangeArrowheads="1"/>
                </p:cNvSpPr>
                <p:nvPr/>
              </p:nvSpPr>
              <p:spPr bwMode="auto">
                <a:xfrm>
                  <a:off x="1892" y="2991"/>
                  <a:ext cx="211" cy="779"/>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477" name="Group 152"/>
              <p:cNvGrpSpPr>
                <a:grpSpLocks/>
              </p:cNvGrpSpPr>
              <p:nvPr/>
            </p:nvGrpSpPr>
            <p:grpSpPr bwMode="auto">
              <a:xfrm>
                <a:off x="2275" y="2717"/>
                <a:ext cx="217" cy="1053"/>
                <a:chOff x="2275" y="2717"/>
                <a:chExt cx="217" cy="1053"/>
              </a:xfrm>
            </p:grpSpPr>
            <p:sp>
              <p:nvSpPr>
                <p:cNvPr id="56455" name="Freeform 153"/>
                <p:cNvSpPr>
                  <a:spLocks/>
                </p:cNvSpPr>
                <p:nvPr/>
              </p:nvSpPr>
              <p:spPr bwMode="auto">
                <a:xfrm>
                  <a:off x="2275" y="2717"/>
                  <a:ext cx="217" cy="6"/>
                </a:xfrm>
                <a:custGeom>
                  <a:avLst/>
                  <a:gdLst>
                    <a:gd name="T0" fmla="*/ 2 w 638"/>
                    <a:gd name="T1" fmla="*/ 0 h 19"/>
                    <a:gd name="T2" fmla="*/ 0 w 638"/>
                    <a:gd name="T3" fmla="*/ 2 h 19"/>
                    <a:gd name="T4" fmla="*/ 72 w 638"/>
                    <a:gd name="T5" fmla="*/ 2 h 19"/>
                    <a:gd name="T6" fmla="*/ 74 w 638"/>
                    <a:gd name="T7" fmla="*/ 0 h 19"/>
                    <a:gd name="T8" fmla="*/ 2 w 638"/>
                    <a:gd name="T9" fmla="*/ 0 h 19"/>
                    <a:gd name="T10" fmla="*/ 0 60000 65536"/>
                    <a:gd name="T11" fmla="*/ 0 60000 65536"/>
                    <a:gd name="T12" fmla="*/ 0 60000 65536"/>
                    <a:gd name="T13" fmla="*/ 0 60000 65536"/>
                    <a:gd name="T14" fmla="*/ 0 60000 65536"/>
                    <a:gd name="T15" fmla="*/ 0 w 638"/>
                    <a:gd name="T16" fmla="*/ 0 h 19"/>
                    <a:gd name="T17" fmla="*/ 638 w 638"/>
                    <a:gd name="T18" fmla="*/ 19 h 19"/>
                  </a:gdLst>
                  <a:ahLst/>
                  <a:cxnLst>
                    <a:cxn ang="T10">
                      <a:pos x="T0" y="T1"/>
                    </a:cxn>
                    <a:cxn ang="T11">
                      <a:pos x="T2" y="T3"/>
                    </a:cxn>
                    <a:cxn ang="T12">
                      <a:pos x="T4" y="T5"/>
                    </a:cxn>
                    <a:cxn ang="T13">
                      <a:pos x="T6" y="T7"/>
                    </a:cxn>
                    <a:cxn ang="T14">
                      <a:pos x="T8" y="T9"/>
                    </a:cxn>
                  </a:cxnLst>
                  <a:rect l="T15" t="T16" r="T17" b="T18"/>
                  <a:pathLst>
                    <a:path w="638" h="19">
                      <a:moveTo>
                        <a:pt x="20" y="0"/>
                      </a:moveTo>
                      <a:lnTo>
                        <a:pt x="0" y="19"/>
                      </a:lnTo>
                      <a:lnTo>
                        <a:pt x="619" y="19"/>
                      </a:lnTo>
                      <a:lnTo>
                        <a:pt x="638" y="0"/>
                      </a:lnTo>
                      <a:lnTo>
                        <a:pt x="20"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6" name="Freeform 154"/>
                <p:cNvSpPr>
                  <a:spLocks/>
                </p:cNvSpPr>
                <p:nvPr/>
              </p:nvSpPr>
              <p:spPr bwMode="auto">
                <a:xfrm>
                  <a:off x="2485" y="2717"/>
                  <a:ext cx="7" cy="1053"/>
                </a:xfrm>
                <a:custGeom>
                  <a:avLst/>
                  <a:gdLst>
                    <a:gd name="T0" fmla="*/ 3 w 19"/>
                    <a:gd name="T1" fmla="*/ 337 h 3271"/>
                    <a:gd name="T2" fmla="*/ 3 w 19"/>
                    <a:gd name="T3" fmla="*/ 0 h 3271"/>
                    <a:gd name="T4" fmla="*/ 0 w 19"/>
                    <a:gd name="T5" fmla="*/ 2 h 3271"/>
                    <a:gd name="T6" fmla="*/ 0 w 19"/>
                    <a:gd name="T7" fmla="*/ 339 h 3271"/>
                    <a:gd name="T8" fmla="*/ 3 w 19"/>
                    <a:gd name="T9" fmla="*/ 337 h 3271"/>
                    <a:gd name="T10" fmla="*/ 0 60000 65536"/>
                    <a:gd name="T11" fmla="*/ 0 60000 65536"/>
                    <a:gd name="T12" fmla="*/ 0 60000 65536"/>
                    <a:gd name="T13" fmla="*/ 0 60000 65536"/>
                    <a:gd name="T14" fmla="*/ 0 60000 65536"/>
                    <a:gd name="T15" fmla="*/ 0 w 19"/>
                    <a:gd name="T16" fmla="*/ 0 h 3271"/>
                    <a:gd name="T17" fmla="*/ 19 w 19"/>
                    <a:gd name="T18" fmla="*/ 3271 h 3271"/>
                  </a:gdLst>
                  <a:ahLst/>
                  <a:cxnLst>
                    <a:cxn ang="T10">
                      <a:pos x="T0" y="T1"/>
                    </a:cxn>
                    <a:cxn ang="T11">
                      <a:pos x="T2" y="T3"/>
                    </a:cxn>
                    <a:cxn ang="T12">
                      <a:pos x="T4" y="T5"/>
                    </a:cxn>
                    <a:cxn ang="T13">
                      <a:pos x="T6" y="T7"/>
                    </a:cxn>
                    <a:cxn ang="T14">
                      <a:pos x="T8" y="T9"/>
                    </a:cxn>
                  </a:cxnLst>
                  <a:rect l="T15" t="T16" r="T17" b="T18"/>
                  <a:pathLst>
                    <a:path w="19" h="3271">
                      <a:moveTo>
                        <a:pt x="19" y="3252"/>
                      </a:moveTo>
                      <a:lnTo>
                        <a:pt x="19" y="0"/>
                      </a:lnTo>
                      <a:lnTo>
                        <a:pt x="0" y="19"/>
                      </a:lnTo>
                      <a:lnTo>
                        <a:pt x="0" y="3271"/>
                      </a:lnTo>
                      <a:lnTo>
                        <a:pt x="19" y="3252"/>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7" name="Rectangle 155"/>
                <p:cNvSpPr>
                  <a:spLocks noChangeArrowheads="1"/>
                </p:cNvSpPr>
                <p:nvPr/>
              </p:nvSpPr>
              <p:spPr bwMode="auto">
                <a:xfrm>
                  <a:off x="2275" y="2723"/>
                  <a:ext cx="210" cy="1047"/>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478" name="Group 156"/>
              <p:cNvGrpSpPr>
                <a:grpSpLocks/>
              </p:cNvGrpSpPr>
              <p:nvPr/>
            </p:nvGrpSpPr>
            <p:grpSpPr bwMode="auto">
              <a:xfrm>
                <a:off x="2659" y="2931"/>
                <a:ext cx="216" cy="839"/>
                <a:chOff x="2659" y="2931"/>
                <a:chExt cx="216" cy="839"/>
              </a:xfrm>
            </p:grpSpPr>
            <p:sp>
              <p:nvSpPr>
                <p:cNvPr id="56452" name="Freeform 157"/>
                <p:cNvSpPr>
                  <a:spLocks/>
                </p:cNvSpPr>
                <p:nvPr/>
              </p:nvSpPr>
              <p:spPr bwMode="auto">
                <a:xfrm>
                  <a:off x="2659" y="2931"/>
                  <a:ext cx="216" cy="6"/>
                </a:xfrm>
                <a:custGeom>
                  <a:avLst/>
                  <a:gdLst>
                    <a:gd name="T0" fmla="*/ 2 w 638"/>
                    <a:gd name="T1" fmla="*/ 0 h 20"/>
                    <a:gd name="T2" fmla="*/ 0 w 638"/>
                    <a:gd name="T3" fmla="*/ 2 h 20"/>
                    <a:gd name="T4" fmla="*/ 71 w 638"/>
                    <a:gd name="T5" fmla="*/ 2 h 20"/>
                    <a:gd name="T6" fmla="*/ 73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19" y="0"/>
                      </a:moveTo>
                      <a:lnTo>
                        <a:pt x="0" y="20"/>
                      </a:lnTo>
                      <a:lnTo>
                        <a:pt x="618" y="20"/>
                      </a:lnTo>
                      <a:lnTo>
                        <a:pt x="638" y="0"/>
                      </a:lnTo>
                      <a:lnTo>
                        <a:pt x="19"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3" name="Freeform 158"/>
                <p:cNvSpPr>
                  <a:spLocks/>
                </p:cNvSpPr>
                <p:nvPr/>
              </p:nvSpPr>
              <p:spPr bwMode="auto">
                <a:xfrm>
                  <a:off x="2869" y="2931"/>
                  <a:ext cx="6" cy="839"/>
                </a:xfrm>
                <a:custGeom>
                  <a:avLst/>
                  <a:gdLst>
                    <a:gd name="T0" fmla="*/ 2 w 20"/>
                    <a:gd name="T1" fmla="*/ 268 h 2605"/>
                    <a:gd name="T2" fmla="*/ 2 w 20"/>
                    <a:gd name="T3" fmla="*/ 0 h 2605"/>
                    <a:gd name="T4" fmla="*/ 0 w 20"/>
                    <a:gd name="T5" fmla="*/ 2 h 2605"/>
                    <a:gd name="T6" fmla="*/ 0 w 20"/>
                    <a:gd name="T7" fmla="*/ 270 h 2605"/>
                    <a:gd name="T8" fmla="*/ 2 w 20"/>
                    <a:gd name="T9" fmla="*/ 268 h 2605"/>
                    <a:gd name="T10" fmla="*/ 0 60000 65536"/>
                    <a:gd name="T11" fmla="*/ 0 60000 65536"/>
                    <a:gd name="T12" fmla="*/ 0 60000 65536"/>
                    <a:gd name="T13" fmla="*/ 0 60000 65536"/>
                    <a:gd name="T14" fmla="*/ 0 60000 65536"/>
                    <a:gd name="T15" fmla="*/ 0 w 20"/>
                    <a:gd name="T16" fmla="*/ 0 h 2605"/>
                    <a:gd name="T17" fmla="*/ 20 w 20"/>
                    <a:gd name="T18" fmla="*/ 2605 h 2605"/>
                  </a:gdLst>
                  <a:ahLst/>
                  <a:cxnLst>
                    <a:cxn ang="T10">
                      <a:pos x="T0" y="T1"/>
                    </a:cxn>
                    <a:cxn ang="T11">
                      <a:pos x="T2" y="T3"/>
                    </a:cxn>
                    <a:cxn ang="T12">
                      <a:pos x="T4" y="T5"/>
                    </a:cxn>
                    <a:cxn ang="T13">
                      <a:pos x="T6" y="T7"/>
                    </a:cxn>
                    <a:cxn ang="T14">
                      <a:pos x="T8" y="T9"/>
                    </a:cxn>
                  </a:cxnLst>
                  <a:rect l="T15" t="T16" r="T17" b="T18"/>
                  <a:pathLst>
                    <a:path w="20" h="2605">
                      <a:moveTo>
                        <a:pt x="20" y="2586"/>
                      </a:moveTo>
                      <a:lnTo>
                        <a:pt x="20" y="0"/>
                      </a:lnTo>
                      <a:lnTo>
                        <a:pt x="0" y="20"/>
                      </a:lnTo>
                      <a:lnTo>
                        <a:pt x="0" y="2605"/>
                      </a:lnTo>
                      <a:lnTo>
                        <a:pt x="20" y="2586"/>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4" name="Rectangle 159"/>
                <p:cNvSpPr>
                  <a:spLocks noChangeArrowheads="1"/>
                </p:cNvSpPr>
                <p:nvPr/>
              </p:nvSpPr>
              <p:spPr bwMode="auto">
                <a:xfrm>
                  <a:off x="2659" y="2937"/>
                  <a:ext cx="210" cy="833"/>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479" name="Group 160"/>
              <p:cNvGrpSpPr>
                <a:grpSpLocks/>
              </p:cNvGrpSpPr>
              <p:nvPr/>
            </p:nvGrpSpPr>
            <p:grpSpPr bwMode="auto">
              <a:xfrm>
                <a:off x="3041" y="2985"/>
                <a:ext cx="216" cy="785"/>
                <a:chOff x="3041" y="2985"/>
                <a:chExt cx="216" cy="785"/>
              </a:xfrm>
            </p:grpSpPr>
            <p:sp>
              <p:nvSpPr>
                <p:cNvPr id="56449" name="Freeform 161"/>
                <p:cNvSpPr>
                  <a:spLocks/>
                </p:cNvSpPr>
                <p:nvPr/>
              </p:nvSpPr>
              <p:spPr bwMode="auto">
                <a:xfrm>
                  <a:off x="3041" y="2985"/>
                  <a:ext cx="216" cy="6"/>
                </a:xfrm>
                <a:custGeom>
                  <a:avLst/>
                  <a:gdLst>
                    <a:gd name="T0" fmla="*/ 2 w 638"/>
                    <a:gd name="T1" fmla="*/ 0 h 20"/>
                    <a:gd name="T2" fmla="*/ 0 w 638"/>
                    <a:gd name="T3" fmla="*/ 2 h 20"/>
                    <a:gd name="T4" fmla="*/ 71 w 638"/>
                    <a:gd name="T5" fmla="*/ 2 h 20"/>
                    <a:gd name="T6" fmla="*/ 73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19" y="0"/>
                      </a:moveTo>
                      <a:lnTo>
                        <a:pt x="0" y="20"/>
                      </a:lnTo>
                      <a:lnTo>
                        <a:pt x="618" y="20"/>
                      </a:lnTo>
                      <a:lnTo>
                        <a:pt x="638" y="0"/>
                      </a:lnTo>
                      <a:lnTo>
                        <a:pt x="19"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0" name="Freeform 162"/>
                <p:cNvSpPr>
                  <a:spLocks/>
                </p:cNvSpPr>
                <p:nvPr/>
              </p:nvSpPr>
              <p:spPr bwMode="auto">
                <a:xfrm>
                  <a:off x="3251" y="2985"/>
                  <a:ext cx="6" cy="785"/>
                </a:xfrm>
                <a:custGeom>
                  <a:avLst/>
                  <a:gdLst>
                    <a:gd name="T0" fmla="*/ 2 w 20"/>
                    <a:gd name="T1" fmla="*/ 251 h 2438"/>
                    <a:gd name="T2" fmla="*/ 2 w 20"/>
                    <a:gd name="T3" fmla="*/ 0 h 2438"/>
                    <a:gd name="T4" fmla="*/ 0 w 20"/>
                    <a:gd name="T5" fmla="*/ 2 h 2438"/>
                    <a:gd name="T6" fmla="*/ 0 w 20"/>
                    <a:gd name="T7" fmla="*/ 253 h 2438"/>
                    <a:gd name="T8" fmla="*/ 2 w 20"/>
                    <a:gd name="T9" fmla="*/ 251 h 2438"/>
                    <a:gd name="T10" fmla="*/ 0 60000 65536"/>
                    <a:gd name="T11" fmla="*/ 0 60000 65536"/>
                    <a:gd name="T12" fmla="*/ 0 60000 65536"/>
                    <a:gd name="T13" fmla="*/ 0 60000 65536"/>
                    <a:gd name="T14" fmla="*/ 0 60000 65536"/>
                    <a:gd name="T15" fmla="*/ 0 w 20"/>
                    <a:gd name="T16" fmla="*/ 0 h 2438"/>
                    <a:gd name="T17" fmla="*/ 20 w 20"/>
                    <a:gd name="T18" fmla="*/ 2438 h 2438"/>
                  </a:gdLst>
                  <a:ahLst/>
                  <a:cxnLst>
                    <a:cxn ang="T10">
                      <a:pos x="T0" y="T1"/>
                    </a:cxn>
                    <a:cxn ang="T11">
                      <a:pos x="T2" y="T3"/>
                    </a:cxn>
                    <a:cxn ang="T12">
                      <a:pos x="T4" y="T5"/>
                    </a:cxn>
                    <a:cxn ang="T13">
                      <a:pos x="T6" y="T7"/>
                    </a:cxn>
                    <a:cxn ang="T14">
                      <a:pos x="T8" y="T9"/>
                    </a:cxn>
                  </a:cxnLst>
                  <a:rect l="T15" t="T16" r="T17" b="T18"/>
                  <a:pathLst>
                    <a:path w="20" h="2438">
                      <a:moveTo>
                        <a:pt x="20" y="2419"/>
                      </a:moveTo>
                      <a:lnTo>
                        <a:pt x="20" y="0"/>
                      </a:lnTo>
                      <a:lnTo>
                        <a:pt x="0" y="20"/>
                      </a:lnTo>
                      <a:lnTo>
                        <a:pt x="0" y="2438"/>
                      </a:lnTo>
                      <a:lnTo>
                        <a:pt x="20" y="2419"/>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51" name="Rectangle 163"/>
                <p:cNvSpPr>
                  <a:spLocks noChangeArrowheads="1"/>
                </p:cNvSpPr>
                <p:nvPr/>
              </p:nvSpPr>
              <p:spPr bwMode="auto">
                <a:xfrm>
                  <a:off x="3041" y="2991"/>
                  <a:ext cx="210" cy="779"/>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510" name="Group 164"/>
              <p:cNvGrpSpPr>
                <a:grpSpLocks/>
              </p:cNvGrpSpPr>
              <p:nvPr/>
            </p:nvGrpSpPr>
            <p:grpSpPr bwMode="auto">
              <a:xfrm>
                <a:off x="3424" y="3442"/>
                <a:ext cx="217" cy="328"/>
                <a:chOff x="3424" y="3442"/>
                <a:chExt cx="217" cy="328"/>
              </a:xfrm>
            </p:grpSpPr>
            <p:sp>
              <p:nvSpPr>
                <p:cNvPr id="56446" name="Freeform 165"/>
                <p:cNvSpPr>
                  <a:spLocks/>
                </p:cNvSpPr>
                <p:nvPr/>
              </p:nvSpPr>
              <p:spPr bwMode="auto">
                <a:xfrm>
                  <a:off x="3634" y="3442"/>
                  <a:ext cx="7" cy="328"/>
                </a:xfrm>
                <a:custGeom>
                  <a:avLst/>
                  <a:gdLst>
                    <a:gd name="T0" fmla="*/ 2 w 20"/>
                    <a:gd name="T1" fmla="*/ 103 h 1021"/>
                    <a:gd name="T2" fmla="*/ 2 w 20"/>
                    <a:gd name="T3" fmla="*/ 0 h 1021"/>
                    <a:gd name="T4" fmla="*/ 0 w 20"/>
                    <a:gd name="T5" fmla="*/ 2 h 1021"/>
                    <a:gd name="T6" fmla="*/ 0 w 20"/>
                    <a:gd name="T7" fmla="*/ 105 h 1021"/>
                    <a:gd name="T8" fmla="*/ 2 w 20"/>
                    <a:gd name="T9" fmla="*/ 103 h 1021"/>
                    <a:gd name="T10" fmla="*/ 0 60000 65536"/>
                    <a:gd name="T11" fmla="*/ 0 60000 65536"/>
                    <a:gd name="T12" fmla="*/ 0 60000 65536"/>
                    <a:gd name="T13" fmla="*/ 0 60000 65536"/>
                    <a:gd name="T14" fmla="*/ 0 60000 65536"/>
                    <a:gd name="T15" fmla="*/ 0 w 20"/>
                    <a:gd name="T16" fmla="*/ 0 h 1021"/>
                    <a:gd name="T17" fmla="*/ 20 w 20"/>
                    <a:gd name="T18" fmla="*/ 1021 h 1021"/>
                  </a:gdLst>
                  <a:ahLst/>
                  <a:cxnLst>
                    <a:cxn ang="T10">
                      <a:pos x="T0" y="T1"/>
                    </a:cxn>
                    <a:cxn ang="T11">
                      <a:pos x="T2" y="T3"/>
                    </a:cxn>
                    <a:cxn ang="T12">
                      <a:pos x="T4" y="T5"/>
                    </a:cxn>
                    <a:cxn ang="T13">
                      <a:pos x="T6" y="T7"/>
                    </a:cxn>
                    <a:cxn ang="T14">
                      <a:pos x="T8" y="T9"/>
                    </a:cxn>
                  </a:cxnLst>
                  <a:rect l="T15" t="T16" r="T17" b="T18"/>
                  <a:pathLst>
                    <a:path w="20" h="1021">
                      <a:moveTo>
                        <a:pt x="20" y="1002"/>
                      </a:moveTo>
                      <a:lnTo>
                        <a:pt x="20" y="0"/>
                      </a:lnTo>
                      <a:lnTo>
                        <a:pt x="0" y="20"/>
                      </a:lnTo>
                      <a:lnTo>
                        <a:pt x="0" y="1021"/>
                      </a:lnTo>
                      <a:lnTo>
                        <a:pt x="20" y="1002"/>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47" name="Freeform 166"/>
                <p:cNvSpPr>
                  <a:spLocks/>
                </p:cNvSpPr>
                <p:nvPr/>
              </p:nvSpPr>
              <p:spPr bwMode="auto">
                <a:xfrm>
                  <a:off x="3424" y="3442"/>
                  <a:ext cx="217" cy="6"/>
                </a:xfrm>
                <a:custGeom>
                  <a:avLst/>
                  <a:gdLst>
                    <a:gd name="T0" fmla="*/ 2 w 639"/>
                    <a:gd name="T1" fmla="*/ 0 h 20"/>
                    <a:gd name="T2" fmla="*/ 0 w 639"/>
                    <a:gd name="T3" fmla="*/ 2 h 20"/>
                    <a:gd name="T4" fmla="*/ 71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19" y="0"/>
                      </a:moveTo>
                      <a:lnTo>
                        <a:pt x="0" y="20"/>
                      </a:lnTo>
                      <a:lnTo>
                        <a:pt x="619" y="20"/>
                      </a:lnTo>
                      <a:lnTo>
                        <a:pt x="639" y="0"/>
                      </a:lnTo>
                      <a:lnTo>
                        <a:pt x="19"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48" name="Rectangle 167"/>
                <p:cNvSpPr>
                  <a:spLocks noChangeArrowheads="1"/>
                </p:cNvSpPr>
                <p:nvPr/>
              </p:nvSpPr>
              <p:spPr bwMode="auto">
                <a:xfrm>
                  <a:off x="3424" y="3448"/>
                  <a:ext cx="210" cy="322"/>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511" name="Group 168"/>
              <p:cNvGrpSpPr>
                <a:grpSpLocks/>
              </p:cNvGrpSpPr>
              <p:nvPr/>
            </p:nvGrpSpPr>
            <p:grpSpPr bwMode="auto">
              <a:xfrm>
                <a:off x="3806" y="2958"/>
                <a:ext cx="218" cy="812"/>
                <a:chOff x="3806" y="2958"/>
                <a:chExt cx="218" cy="812"/>
              </a:xfrm>
            </p:grpSpPr>
            <p:sp>
              <p:nvSpPr>
                <p:cNvPr id="56443" name="Freeform 169"/>
                <p:cNvSpPr>
                  <a:spLocks/>
                </p:cNvSpPr>
                <p:nvPr/>
              </p:nvSpPr>
              <p:spPr bwMode="auto">
                <a:xfrm>
                  <a:off x="3806" y="2958"/>
                  <a:ext cx="218" cy="6"/>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44" name="Freeform 170"/>
                <p:cNvSpPr>
                  <a:spLocks/>
                </p:cNvSpPr>
                <p:nvPr/>
              </p:nvSpPr>
              <p:spPr bwMode="auto">
                <a:xfrm>
                  <a:off x="4016" y="2958"/>
                  <a:ext cx="8" cy="812"/>
                </a:xfrm>
                <a:custGeom>
                  <a:avLst/>
                  <a:gdLst>
                    <a:gd name="T0" fmla="*/ 3 w 19"/>
                    <a:gd name="T1" fmla="*/ 260 h 2521"/>
                    <a:gd name="T2" fmla="*/ 3 w 19"/>
                    <a:gd name="T3" fmla="*/ 0 h 2521"/>
                    <a:gd name="T4" fmla="*/ 0 w 19"/>
                    <a:gd name="T5" fmla="*/ 2 h 2521"/>
                    <a:gd name="T6" fmla="*/ 0 w 19"/>
                    <a:gd name="T7" fmla="*/ 262 h 2521"/>
                    <a:gd name="T8" fmla="*/ 3 w 19"/>
                    <a:gd name="T9" fmla="*/ 260 h 2521"/>
                    <a:gd name="T10" fmla="*/ 0 60000 65536"/>
                    <a:gd name="T11" fmla="*/ 0 60000 65536"/>
                    <a:gd name="T12" fmla="*/ 0 60000 65536"/>
                    <a:gd name="T13" fmla="*/ 0 60000 65536"/>
                    <a:gd name="T14" fmla="*/ 0 60000 65536"/>
                    <a:gd name="T15" fmla="*/ 0 w 19"/>
                    <a:gd name="T16" fmla="*/ 0 h 2521"/>
                    <a:gd name="T17" fmla="*/ 19 w 19"/>
                    <a:gd name="T18" fmla="*/ 2521 h 2521"/>
                  </a:gdLst>
                  <a:ahLst/>
                  <a:cxnLst>
                    <a:cxn ang="T10">
                      <a:pos x="T0" y="T1"/>
                    </a:cxn>
                    <a:cxn ang="T11">
                      <a:pos x="T2" y="T3"/>
                    </a:cxn>
                    <a:cxn ang="T12">
                      <a:pos x="T4" y="T5"/>
                    </a:cxn>
                    <a:cxn ang="T13">
                      <a:pos x="T6" y="T7"/>
                    </a:cxn>
                    <a:cxn ang="T14">
                      <a:pos x="T8" y="T9"/>
                    </a:cxn>
                  </a:cxnLst>
                  <a:rect l="T15" t="T16" r="T17" b="T18"/>
                  <a:pathLst>
                    <a:path w="19" h="2521">
                      <a:moveTo>
                        <a:pt x="19" y="2502"/>
                      </a:moveTo>
                      <a:lnTo>
                        <a:pt x="19" y="0"/>
                      </a:lnTo>
                      <a:lnTo>
                        <a:pt x="0" y="20"/>
                      </a:lnTo>
                      <a:lnTo>
                        <a:pt x="0" y="2521"/>
                      </a:lnTo>
                      <a:lnTo>
                        <a:pt x="19" y="2502"/>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45" name="Rectangle 171"/>
                <p:cNvSpPr>
                  <a:spLocks noChangeArrowheads="1"/>
                </p:cNvSpPr>
                <p:nvPr/>
              </p:nvSpPr>
              <p:spPr bwMode="auto">
                <a:xfrm>
                  <a:off x="3806" y="2964"/>
                  <a:ext cx="210" cy="806"/>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nvGrpSpPr>
              <p:cNvPr id="56512" name="Group 172"/>
              <p:cNvGrpSpPr>
                <a:grpSpLocks/>
              </p:cNvGrpSpPr>
              <p:nvPr/>
            </p:nvGrpSpPr>
            <p:grpSpPr bwMode="auto">
              <a:xfrm>
                <a:off x="4189" y="3012"/>
                <a:ext cx="217" cy="758"/>
                <a:chOff x="4189" y="3012"/>
                <a:chExt cx="217" cy="758"/>
              </a:xfrm>
            </p:grpSpPr>
            <p:sp>
              <p:nvSpPr>
                <p:cNvPr id="56440" name="Freeform 173"/>
                <p:cNvSpPr>
                  <a:spLocks/>
                </p:cNvSpPr>
                <p:nvPr/>
              </p:nvSpPr>
              <p:spPr bwMode="auto">
                <a:xfrm>
                  <a:off x="4189" y="3012"/>
                  <a:ext cx="217" cy="6"/>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41" name="Freeform 174"/>
                <p:cNvSpPr>
                  <a:spLocks/>
                </p:cNvSpPr>
                <p:nvPr/>
              </p:nvSpPr>
              <p:spPr bwMode="auto">
                <a:xfrm>
                  <a:off x="4400" y="3012"/>
                  <a:ext cx="6" cy="758"/>
                </a:xfrm>
                <a:custGeom>
                  <a:avLst/>
                  <a:gdLst>
                    <a:gd name="T0" fmla="*/ 2 w 19"/>
                    <a:gd name="T1" fmla="*/ 242 h 2355"/>
                    <a:gd name="T2" fmla="*/ 2 w 19"/>
                    <a:gd name="T3" fmla="*/ 0 h 2355"/>
                    <a:gd name="T4" fmla="*/ 0 w 19"/>
                    <a:gd name="T5" fmla="*/ 2 h 2355"/>
                    <a:gd name="T6" fmla="*/ 0 w 19"/>
                    <a:gd name="T7" fmla="*/ 244 h 2355"/>
                    <a:gd name="T8" fmla="*/ 2 w 19"/>
                    <a:gd name="T9" fmla="*/ 242 h 2355"/>
                    <a:gd name="T10" fmla="*/ 0 60000 65536"/>
                    <a:gd name="T11" fmla="*/ 0 60000 65536"/>
                    <a:gd name="T12" fmla="*/ 0 60000 65536"/>
                    <a:gd name="T13" fmla="*/ 0 60000 65536"/>
                    <a:gd name="T14" fmla="*/ 0 60000 65536"/>
                    <a:gd name="T15" fmla="*/ 0 w 19"/>
                    <a:gd name="T16" fmla="*/ 0 h 2355"/>
                    <a:gd name="T17" fmla="*/ 19 w 19"/>
                    <a:gd name="T18" fmla="*/ 2355 h 2355"/>
                  </a:gdLst>
                  <a:ahLst/>
                  <a:cxnLst>
                    <a:cxn ang="T10">
                      <a:pos x="T0" y="T1"/>
                    </a:cxn>
                    <a:cxn ang="T11">
                      <a:pos x="T2" y="T3"/>
                    </a:cxn>
                    <a:cxn ang="T12">
                      <a:pos x="T4" y="T5"/>
                    </a:cxn>
                    <a:cxn ang="T13">
                      <a:pos x="T6" y="T7"/>
                    </a:cxn>
                    <a:cxn ang="T14">
                      <a:pos x="T8" y="T9"/>
                    </a:cxn>
                  </a:cxnLst>
                  <a:rect l="T15" t="T16" r="T17" b="T18"/>
                  <a:pathLst>
                    <a:path w="19" h="2355">
                      <a:moveTo>
                        <a:pt x="19" y="2336"/>
                      </a:moveTo>
                      <a:lnTo>
                        <a:pt x="19" y="0"/>
                      </a:lnTo>
                      <a:lnTo>
                        <a:pt x="0" y="20"/>
                      </a:lnTo>
                      <a:lnTo>
                        <a:pt x="0" y="2355"/>
                      </a:lnTo>
                      <a:lnTo>
                        <a:pt x="19" y="2336"/>
                      </a:lnTo>
                      <a:close/>
                    </a:path>
                  </a:pathLst>
                </a:custGeom>
                <a:solidFill>
                  <a:schemeClr val="tx2"/>
                </a:solidFill>
                <a:ln w="12700">
                  <a:solidFill>
                    <a:srgbClr val="000000"/>
                  </a:solidFill>
                  <a:round/>
                  <a:headEnd/>
                  <a:tailEnd/>
                </a:ln>
              </p:spPr>
              <p:txBody>
                <a:bodyPr>
                  <a:prstTxWarp prst="textNoShape">
                    <a:avLst/>
                  </a:prstTxWarp>
                </a:bodyPr>
                <a:lstStyle/>
                <a:p>
                  <a:endParaRPr lang="en-US"/>
                </a:p>
              </p:txBody>
            </p:sp>
            <p:sp>
              <p:nvSpPr>
                <p:cNvPr id="56442" name="Rectangle 175"/>
                <p:cNvSpPr>
                  <a:spLocks noChangeArrowheads="1"/>
                </p:cNvSpPr>
                <p:nvPr/>
              </p:nvSpPr>
              <p:spPr bwMode="auto">
                <a:xfrm>
                  <a:off x="4189" y="3018"/>
                  <a:ext cx="211" cy="752"/>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grpSp>
        </p:grpSp>
        <p:grpSp>
          <p:nvGrpSpPr>
            <p:cNvPr id="56513" name="Group 176"/>
            <p:cNvGrpSpPr>
              <a:grpSpLocks/>
            </p:cNvGrpSpPr>
            <p:nvPr/>
          </p:nvGrpSpPr>
          <p:grpSpPr bwMode="auto">
            <a:xfrm>
              <a:off x="855" y="3083"/>
              <a:ext cx="3663" cy="812"/>
              <a:chOff x="673" y="3025"/>
              <a:chExt cx="3663" cy="812"/>
            </a:xfrm>
          </p:grpSpPr>
          <p:grpSp>
            <p:nvGrpSpPr>
              <p:cNvPr id="56514" name="Group 177"/>
              <p:cNvGrpSpPr>
                <a:grpSpLocks/>
              </p:cNvGrpSpPr>
              <p:nvPr/>
            </p:nvGrpSpPr>
            <p:grpSpPr bwMode="auto">
              <a:xfrm>
                <a:off x="673" y="3025"/>
                <a:ext cx="216" cy="812"/>
                <a:chOff x="673" y="3025"/>
                <a:chExt cx="216" cy="812"/>
              </a:xfrm>
            </p:grpSpPr>
            <p:sp>
              <p:nvSpPr>
                <p:cNvPr id="56427" name="Freeform 178"/>
                <p:cNvSpPr>
                  <a:spLocks/>
                </p:cNvSpPr>
                <p:nvPr/>
              </p:nvSpPr>
              <p:spPr bwMode="auto">
                <a:xfrm>
                  <a:off x="673" y="3025"/>
                  <a:ext cx="216" cy="7"/>
                </a:xfrm>
                <a:custGeom>
                  <a:avLst/>
                  <a:gdLst>
                    <a:gd name="T0" fmla="*/ 2 w 638"/>
                    <a:gd name="T1" fmla="*/ 0 h 19"/>
                    <a:gd name="T2" fmla="*/ 0 w 638"/>
                    <a:gd name="T3" fmla="*/ 3 h 19"/>
                    <a:gd name="T4" fmla="*/ 71 w 638"/>
                    <a:gd name="T5" fmla="*/ 3 h 19"/>
                    <a:gd name="T6" fmla="*/ 73 w 638"/>
                    <a:gd name="T7" fmla="*/ 0 h 19"/>
                    <a:gd name="T8" fmla="*/ 2 w 638"/>
                    <a:gd name="T9" fmla="*/ 0 h 19"/>
                    <a:gd name="T10" fmla="*/ 0 60000 65536"/>
                    <a:gd name="T11" fmla="*/ 0 60000 65536"/>
                    <a:gd name="T12" fmla="*/ 0 60000 65536"/>
                    <a:gd name="T13" fmla="*/ 0 60000 65536"/>
                    <a:gd name="T14" fmla="*/ 0 60000 65536"/>
                    <a:gd name="T15" fmla="*/ 0 w 638"/>
                    <a:gd name="T16" fmla="*/ 0 h 19"/>
                    <a:gd name="T17" fmla="*/ 638 w 638"/>
                    <a:gd name="T18" fmla="*/ 19 h 19"/>
                  </a:gdLst>
                  <a:ahLst/>
                  <a:cxnLst>
                    <a:cxn ang="T10">
                      <a:pos x="T0" y="T1"/>
                    </a:cxn>
                    <a:cxn ang="T11">
                      <a:pos x="T2" y="T3"/>
                    </a:cxn>
                    <a:cxn ang="T12">
                      <a:pos x="T4" y="T5"/>
                    </a:cxn>
                    <a:cxn ang="T13">
                      <a:pos x="T6" y="T7"/>
                    </a:cxn>
                    <a:cxn ang="T14">
                      <a:pos x="T8" y="T9"/>
                    </a:cxn>
                  </a:cxnLst>
                  <a:rect l="T15" t="T16" r="T17" b="T18"/>
                  <a:pathLst>
                    <a:path w="638" h="19">
                      <a:moveTo>
                        <a:pt x="20" y="0"/>
                      </a:moveTo>
                      <a:lnTo>
                        <a:pt x="0" y="19"/>
                      </a:lnTo>
                      <a:lnTo>
                        <a:pt x="619" y="19"/>
                      </a:lnTo>
                      <a:lnTo>
                        <a:pt x="638"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8" name="Freeform 179"/>
                <p:cNvSpPr>
                  <a:spLocks/>
                </p:cNvSpPr>
                <p:nvPr/>
              </p:nvSpPr>
              <p:spPr bwMode="auto">
                <a:xfrm>
                  <a:off x="883" y="3025"/>
                  <a:ext cx="6" cy="812"/>
                </a:xfrm>
                <a:custGeom>
                  <a:avLst/>
                  <a:gdLst>
                    <a:gd name="T0" fmla="*/ 2 w 19"/>
                    <a:gd name="T1" fmla="*/ 260 h 2519"/>
                    <a:gd name="T2" fmla="*/ 2 w 19"/>
                    <a:gd name="T3" fmla="*/ 0 h 2519"/>
                    <a:gd name="T4" fmla="*/ 0 w 19"/>
                    <a:gd name="T5" fmla="*/ 2 h 2519"/>
                    <a:gd name="T6" fmla="*/ 0 w 19"/>
                    <a:gd name="T7" fmla="*/ 262 h 2519"/>
                    <a:gd name="T8" fmla="*/ 2 w 19"/>
                    <a:gd name="T9" fmla="*/ 260 h 2519"/>
                    <a:gd name="T10" fmla="*/ 0 60000 65536"/>
                    <a:gd name="T11" fmla="*/ 0 60000 65536"/>
                    <a:gd name="T12" fmla="*/ 0 60000 65536"/>
                    <a:gd name="T13" fmla="*/ 0 60000 65536"/>
                    <a:gd name="T14" fmla="*/ 0 60000 65536"/>
                    <a:gd name="T15" fmla="*/ 0 w 19"/>
                    <a:gd name="T16" fmla="*/ 0 h 2519"/>
                    <a:gd name="T17" fmla="*/ 19 w 19"/>
                    <a:gd name="T18" fmla="*/ 2519 h 2519"/>
                  </a:gdLst>
                  <a:ahLst/>
                  <a:cxnLst>
                    <a:cxn ang="T10">
                      <a:pos x="T0" y="T1"/>
                    </a:cxn>
                    <a:cxn ang="T11">
                      <a:pos x="T2" y="T3"/>
                    </a:cxn>
                    <a:cxn ang="T12">
                      <a:pos x="T4" y="T5"/>
                    </a:cxn>
                    <a:cxn ang="T13">
                      <a:pos x="T6" y="T7"/>
                    </a:cxn>
                    <a:cxn ang="T14">
                      <a:pos x="T8" y="T9"/>
                    </a:cxn>
                  </a:cxnLst>
                  <a:rect l="T15" t="T16" r="T17" b="T18"/>
                  <a:pathLst>
                    <a:path w="19" h="2519">
                      <a:moveTo>
                        <a:pt x="19" y="2500"/>
                      </a:moveTo>
                      <a:lnTo>
                        <a:pt x="19" y="0"/>
                      </a:lnTo>
                      <a:lnTo>
                        <a:pt x="0" y="19"/>
                      </a:lnTo>
                      <a:lnTo>
                        <a:pt x="0" y="2519"/>
                      </a:lnTo>
                      <a:lnTo>
                        <a:pt x="19" y="250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9" name="Rectangle 180"/>
                <p:cNvSpPr>
                  <a:spLocks noChangeArrowheads="1"/>
                </p:cNvSpPr>
                <p:nvPr/>
              </p:nvSpPr>
              <p:spPr bwMode="auto">
                <a:xfrm>
                  <a:off x="673" y="3032"/>
                  <a:ext cx="210" cy="805"/>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515" name="Group 181"/>
              <p:cNvGrpSpPr>
                <a:grpSpLocks/>
              </p:cNvGrpSpPr>
              <p:nvPr/>
            </p:nvGrpSpPr>
            <p:grpSpPr bwMode="auto">
              <a:xfrm>
                <a:off x="1056" y="3294"/>
                <a:ext cx="217" cy="543"/>
                <a:chOff x="1056" y="3294"/>
                <a:chExt cx="217" cy="543"/>
              </a:xfrm>
            </p:grpSpPr>
            <p:sp>
              <p:nvSpPr>
                <p:cNvPr id="56424" name="Freeform 182"/>
                <p:cNvSpPr>
                  <a:spLocks/>
                </p:cNvSpPr>
                <p:nvPr/>
              </p:nvSpPr>
              <p:spPr bwMode="auto">
                <a:xfrm>
                  <a:off x="1056" y="3294"/>
                  <a:ext cx="217" cy="7"/>
                </a:xfrm>
                <a:custGeom>
                  <a:avLst/>
                  <a:gdLst>
                    <a:gd name="T0" fmla="*/ 2 w 639"/>
                    <a:gd name="T1" fmla="*/ 0 h 20"/>
                    <a:gd name="T2" fmla="*/ 0 w 639"/>
                    <a:gd name="T3" fmla="*/ 2 h 20"/>
                    <a:gd name="T4" fmla="*/ 72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5" name="Freeform 183"/>
                <p:cNvSpPr>
                  <a:spLocks/>
                </p:cNvSpPr>
                <p:nvPr/>
              </p:nvSpPr>
              <p:spPr bwMode="auto">
                <a:xfrm>
                  <a:off x="1266" y="3294"/>
                  <a:ext cx="7" cy="543"/>
                </a:xfrm>
                <a:custGeom>
                  <a:avLst/>
                  <a:gdLst>
                    <a:gd name="T0" fmla="*/ 3 w 19"/>
                    <a:gd name="T1" fmla="*/ 173 h 1686"/>
                    <a:gd name="T2" fmla="*/ 3 w 19"/>
                    <a:gd name="T3" fmla="*/ 0 h 1686"/>
                    <a:gd name="T4" fmla="*/ 0 w 19"/>
                    <a:gd name="T5" fmla="*/ 2 h 1686"/>
                    <a:gd name="T6" fmla="*/ 0 w 19"/>
                    <a:gd name="T7" fmla="*/ 175 h 1686"/>
                    <a:gd name="T8" fmla="*/ 3 w 19"/>
                    <a:gd name="T9" fmla="*/ 173 h 1686"/>
                    <a:gd name="T10" fmla="*/ 0 60000 65536"/>
                    <a:gd name="T11" fmla="*/ 0 60000 65536"/>
                    <a:gd name="T12" fmla="*/ 0 60000 65536"/>
                    <a:gd name="T13" fmla="*/ 0 60000 65536"/>
                    <a:gd name="T14" fmla="*/ 0 60000 65536"/>
                    <a:gd name="T15" fmla="*/ 0 w 19"/>
                    <a:gd name="T16" fmla="*/ 0 h 1686"/>
                    <a:gd name="T17" fmla="*/ 19 w 19"/>
                    <a:gd name="T18" fmla="*/ 1686 h 1686"/>
                  </a:gdLst>
                  <a:ahLst/>
                  <a:cxnLst>
                    <a:cxn ang="T10">
                      <a:pos x="T0" y="T1"/>
                    </a:cxn>
                    <a:cxn ang="T11">
                      <a:pos x="T2" y="T3"/>
                    </a:cxn>
                    <a:cxn ang="T12">
                      <a:pos x="T4" y="T5"/>
                    </a:cxn>
                    <a:cxn ang="T13">
                      <a:pos x="T6" y="T7"/>
                    </a:cxn>
                    <a:cxn ang="T14">
                      <a:pos x="T8" y="T9"/>
                    </a:cxn>
                  </a:cxnLst>
                  <a:rect l="T15" t="T16" r="T17" b="T18"/>
                  <a:pathLst>
                    <a:path w="19" h="1686">
                      <a:moveTo>
                        <a:pt x="19" y="1667"/>
                      </a:moveTo>
                      <a:lnTo>
                        <a:pt x="19" y="0"/>
                      </a:lnTo>
                      <a:lnTo>
                        <a:pt x="0" y="20"/>
                      </a:lnTo>
                      <a:lnTo>
                        <a:pt x="0" y="1686"/>
                      </a:lnTo>
                      <a:lnTo>
                        <a:pt x="19" y="1667"/>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6" name="Rectangle 184"/>
                <p:cNvSpPr>
                  <a:spLocks noChangeArrowheads="1"/>
                </p:cNvSpPr>
                <p:nvPr/>
              </p:nvSpPr>
              <p:spPr bwMode="auto">
                <a:xfrm>
                  <a:off x="1056" y="3301"/>
                  <a:ext cx="210" cy="536"/>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516" name="Group 185"/>
              <p:cNvGrpSpPr>
                <a:grpSpLocks/>
              </p:cNvGrpSpPr>
              <p:nvPr/>
            </p:nvGrpSpPr>
            <p:grpSpPr bwMode="auto">
              <a:xfrm>
                <a:off x="1438" y="3508"/>
                <a:ext cx="218" cy="329"/>
                <a:chOff x="1438" y="3508"/>
                <a:chExt cx="218" cy="329"/>
              </a:xfrm>
            </p:grpSpPr>
            <p:sp>
              <p:nvSpPr>
                <p:cNvPr id="56421" name="Freeform 186"/>
                <p:cNvSpPr>
                  <a:spLocks/>
                </p:cNvSpPr>
                <p:nvPr/>
              </p:nvSpPr>
              <p:spPr bwMode="auto">
                <a:xfrm>
                  <a:off x="1438" y="3508"/>
                  <a:ext cx="218" cy="7"/>
                </a:xfrm>
                <a:custGeom>
                  <a:avLst/>
                  <a:gdLst>
                    <a:gd name="T0" fmla="*/ 2 w 639"/>
                    <a:gd name="T1" fmla="*/ 0 h 19"/>
                    <a:gd name="T2" fmla="*/ 0 w 639"/>
                    <a:gd name="T3" fmla="*/ 3 h 19"/>
                    <a:gd name="T4" fmla="*/ 72 w 639"/>
                    <a:gd name="T5" fmla="*/ 3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19" y="0"/>
                      </a:moveTo>
                      <a:lnTo>
                        <a:pt x="0" y="19"/>
                      </a:lnTo>
                      <a:lnTo>
                        <a:pt x="619" y="19"/>
                      </a:lnTo>
                      <a:lnTo>
                        <a:pt x="639" y="0"/>
                      </a:lnTo>
                      <a:lnTo>
                        <a:pt x="19"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2" name="Freeform 187"/>
                <p:cNvSpPr>
                  <a:spLocks/>
                </p:cNvSpPr>
                <p:nvPr/>
              </p:nvSpPr>
              <p:spPr bwMode="auto">
                <a:xfrm>
                  <a:off x="1650" y="3508"/>
                  <a:ext cx="6" cy="329"/>
                </a:xfrm>
                <a:custGeom>
                  <a:avLst/>
                  <a:gdLst>
                    <a:gd name="T0" fmla="*/ 2 w 20"/>
                    <a:gd name="T1" fmla="*/ 104 h 1019"/>
                    <a:gd name="T2" fmla="*/ 2 w 20"/>
                    <a:gd name="T3" fmla="*/ 0 h 1019"/>
                    <a:gd name="T4" fmla="*/ 0 w 20"/>
                    <a:gd name="T5" fmla="*/ 2 h 1019"/>
                    <a:gd name="T6" fmla="*/ 0 w 20"/>
                    <a:gd name="T7" fmla="*/ 106 h 1019"/>
                    <a:gd name="T8" fmla="*/ 2 w 20"/>
                    <a:gd name="T9" fmla="*/ 104 h 1019"/>
                    <a:gd name="T10" fmla="*/ 0 60000 65536"/>
                    <a:gd name="T11" fmla="*/ 0 60000 65536"/>
                    <a:gd name="T12" fmla="*/ 0 60000 65536"/>
                    <a:gd name="T13" fmla="*/ 0 60000 65536"/>
                    <a:gd name="T14" fmla="*/ 0 60000 65536"/>
                    <a:gd name="T15" fmla="*/ 0 w 20"/>
                    <a:gd name="T16" fmla="*/ 0 h 1019"/>
                    <a:gd name="T17" fmla="*/ 20 w 20"/>
                    <a:gd name="T18" fmla="*/ 1019 h 1019"/>
                  </a:gdLst>
                  <a:ahLst/>
                  <a:cxnLst>
                    <a:cxn ang="T10">
                      <a:pos x="T0" y="T1"/>
                    </a:cxn>
                    <a:cxn ang="T11">
                      <a:pos x="T2" y="T3"/>
                    </a:cxn>
                    <a:cxn ang="T12">
                      <a:pos x="T4" y="T5"/>
                    </a:cxn>
                    <a:cxn ang="T13">
                      <a:pos x="T6" y="T7"/>
                    </a:cxn>
                    <a:cxn ang="T14">
                      <a:pos x="T8" y="T9"/>
                    </a:cxn>
                  </a:cxnLst>
                  <a:rect l="T15" t="T16" r="T17" b="T18"/>
                  <a:pathLst>
                    <a:path w="20" h="1019">
                      <a:moveTo>
                        <a:pt x="20" y="1000"/>
                      </a:moveTo>
                      <a:lnTo>
                        <a:pt x="20" y="0"/>
                      </a:lnTo>
                      <a:lnTo>
                        <a:pt x="0" y="19"/>
                      </a:lnTo>
                      <a:lnTo>
                        <a:pt x="0" y="1019"/>
                      </a:lnTo>
                      <a:lnTo>
                        <a:pt x="20" y="100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3" name="Rectangle 188"/>
                <p:cNvSpPr>
                  <a:spLocks noChangeArrowheads="1"/>
                </p:cNvSpPr>
                <p:nvPr/>
              </p:nvSpPr>
              <p:spPr bwMode="auto">
                <a:xfrm>
                  <a:off x="1438" y="3515"/>
                  <a:ext cx="212" cy="322"/>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517" name="Group 189"/>
              <p:cNvGrpSpPr>
                <a:grpSpLocks/>
              </p:cNvGrpSpPr>
              <p:nvPr/>
            </p:nvGrpSpPr>
            <p:grpSpPr bwMode="auto">
              <a:xfrm>
                <a:off x="1822" y="3563"/>
                <a:ext cx="217" cy="274"/>
                <a:chOff x="1822" y="3563"/>
                <a:chExt cx="217" cy="274"/>
              </a:xfrm>
            </p:grpSpPr>
            <p:sp>
              <p:nvSpPr>
                <p:cNvPr id="56418" name="Freeform 190"/>
                <p:cNvSpPr>
                  <a:spLocks/>
                </p:cNvSpPr>
                <p:nvPr/>
              </p:nvSpPr>
              <p:spPr bwMode="auto">
                <a:xfrm>
                  <a:off x="1822" y="3563"/>
                  <a:ext cx="217" cy="5"/>
                </a:xfrm>
                <a:custGeom>
                  <a:avLst/>
                  <a:gdLst>
                    <a:gd name="T0" fmla="*/ 2 w 639"/>
                    <a:gd name="T1" fmla="*/ 0 h 20"/>
                    <a:gd name="T2" fmla="*/ 0 w 639"/>
                    <a:gd name="T3" fmla="*/ 1 h 20"/>
                    <a:gd name="T4" fmla="*/ 71 w 639"/>
                    <a:gd name="T5" fmla="*/ 1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19" y="0"/>
                      </a:moveTo>
                      <a:lnTo>
                        <a:pt x="0" y="20"/>
                      </a:lnTo>
                      <a:lnTo>
                        <a:pt x="619" y="20"/>
                      </a:lnTo>
                      <a:lnTo>
                        <a:pt x="639" y="0"/>
                      </a:lnTo>
                      <a:lnTo>
                        <a:pt x="19"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9" name="Freeform 191"/>
                <p:cNvSpPr>
                  <a:spLocks/>
                </p:cNvSpPr>
                <p:nvPr/>
              </p:nvSpPr>
              <p:spPr bwMode="auto">
                <a:xfrm>
                  <a:off x="2032" y="3563"/>
                  <a:ext cx="7" cy="274"/>
                </a:xfrm>
                <a:custGeom>
                  <a:avLst/>
                  <a:gdLst>
                    <a:gd name="T0" fmla="*/ 2 w 20"/>
                    <a:gd name="T1" fmla="*/ 86 h 853"/>
                    <a:gd name="T2" fmla="*/ 2 w 20"/>
                    <a:gd name="T3" fmla="*/ 0 h 853"/>
                    <a:gd name="T4" fmla="*/ 0 w 20"/>
                    <a:gd name="T5" fmla="*/ 2 h 853"/>
                    <a:gd name="T6" fmla="*/ 0 w 20"/>
                    <a:gd name="T7" fmla="*/ 88 h 853"/>
                    <a:gd name="T8" fmla="*/ 2 w 20"/>
                    <a:gd name="T9" fmla="*/ 86 h 853"/>
                    <a:gd name="T10" fmla="*/ 0 60000 65536"/>
                    <a:gd name="T11" fmla="*/ 0 60000 65536"/>
                    <a:gd name="T12" fmla="*/ 0 60000 65536"/>
                    <a:gd name="T13" fmla="*/ 0 60000 65536"/>
                    <a:gd name="T14" fmla="*/ 0 60000 65536"/>
                    <a:gd name="T15" fmla="*/ 0 w 20"/>
                    <a:gd name="T16" fmla="*/ 0 h 853"/>
                    <a:gd name="T17" fmla="*/ 20 w 20"/>
                    <a:gd name="T18" fmla="*/ 853 h 853"/>
                  </a:gdLst>
                  <a:ahLst/>
                  <a:cxnLst>
                    <a:cxn ang="T10">
                      <a:pos x="T0" y="T1"/>
                    </a:cxn>
                    <a:cxn ang="T11">
                      <a:pos x="T2" y="T3"/>
                    </a:cxn>
                    <a:cxn ang="T12">
                      <a:pos x="T4" y="T5"/>
                    </a:cxn>
                    <a:cxn ang="T13">
                      <a:pos x="T6" y="T7"/>
                    </a:cxn>
                    <a:cxn ang="T14">
                      <a:pos x="T8" y="T9"/>
                    </a:cxn>
                  </a:cxnLst>
                  <a:rect l="T15" t="T16" r="T17" b="T18"/>
                  <a:pathLst>
                    <a:path w="20" h="853">
                      <a:moveTo>
                        <a:pt x="20" y="834"/>
                      </a:moveTo>
                      <a:lnTo>
                        <a:pt x="20" y="0"/>
                      </a:lnTo>
                      <a:lnTo>
                        <a:pt x="0" y="20"/>
                      </a:lnTo>
                      <a:lnTo>
                        <a:pt x="0" y="853"/>
                      </a:lnTo>
                      <a:lnTo>
                        <a:pt x="20" y="834"/>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20" name="Rectangle 192"/>
                <p:cNvSpPr>
                  <a:spLocks noChangeArrowheads="1"/>
                </p:cNvSpPr>
                <p:nvPr/>
              </p:nvSpPr>
              <p:spPr bwMode="auto">
                <a:xfrm>
                  <a:off x="1822" y="3568"/>
                  <a:ext cx="210" cy="269"/>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518" name="Group 193"/>
              <p:cNvGrpSpPr>
                <a:grpSpLocks/>
              </p:cNvGrpSpPr>
              <p:nvPr/>
            </p:nvGrpSpPr>
            <p:grpSpPr bwMode="auto">
              <a:xfrm>
                <a:off x="2205" y="3563"/>
                <a:ext cx="217" cy="274"/>
                <a:chOff x="2205" y="3563"/>
                <a:chExt cx="217" cy="274"/>
              </a:xfrm>
            </p:grpSpPr>
            <p:sp>
              <p:nvSpPr>
                <p:cNvPr id="56415" name="Freeform 194"/>
                <p:cNvSpPr>
                  <a:spLocks/>
                </p:cNvSpPr>
                <p:nvPr/>
              </p:nvSpPr>
              <p:spPr bwMode="auto">
                <a:xfrm>
                  <a:off x="2205" y="3563"/>
                  <a:ext cx="217" cy="5"/>
                </a:xfrm>
                <a:custGeom>
                  <a:avLst/>
                  <a:gdLst>
                    <a:gd name="T0" fmla="*/ 2 w 639"/>
                    <a:gd name="T1" fmla="*/ 0 h 20"/>
                    <a:gd name="T2" fmla="*/ 0 w 639"/>
                    <a:gd name="T3" fmla="*/ 1 h 20"/>
                    <a:gd name="T4" fmla="*/ 72 w 639"/>
                    <a:gd name="T5" fmla="*/ 1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6" name="Freeform 195"/>
                <p:cNvSpPr>
                  <a:spLocks/>
                </p:cNvSpPr>
                <p:nvPr/>
              </p:nvSpPr>
              <p:spPr bwMode="auto">
                <a:xfrm>
                  <a:off x="2415" y="3563"/>
                  <a:ext cx="7" cy="274"/>
                </a:xfrm>
                <a:custGeom>
                  <a:avLst/>
                  <a:gdLst>
                    <a:gd name="T0" fmla="*/ 3 w 19"/>
                    <a:gd name="T1" fmla="*/ 86 h 853"/>
                    <a:gd name="T2" fmla="*/ 3 w 19"/>
                    <a:gd name="T3" fmla="*/ 0 h 853"/>
                    <a:gd name="T4" fmla="*/ 0 w 19"/>
                    <a:gd name="T5" fmla="*/ 2 h 853"/>
                    <a:gd name="T6" fmla="*/ 0 w 19"/>
                    <a:gd name="T7" fmla="*/ 88 h 853"/>
                    <a:gd name="T8" fmla="*/ 3 w 19"/>
                    <a:gd name="T9" fmla="*/ 86 h 853"/>
                    <a:gd name="T10" fmla="*/ 0 60000 65536"/>
                    <a:gd name="T11" fmla="*/ 0 60000 65536"/>
                    <a:gd name="T12" fmla="*/ 0 60000 65536"/>
                    <a:gd name="T13" fmla="*/ 0 60000 65536"/>
                    <a:gd name="T14" fmla="*/ 0 60000 65536"/>
                    <a:gd name="T15" fmla="*/ 0 w 19"/>
                    <a:gd name="T16" fmla="*/ 0 h 853"/>
                    <a:gd name="T17" fmla="*/ 19 w 19"/>
                    <a:gd name="T18" fmla="*/ 853 h 853"/>
                  </a:gdLst>
                  <a:ahLst/>
                  <a:cxnLst>
                    <a:cxn ang="T10">
                      <a:pos x="T0" y="T1"/>
                    </a:cxn>
                    <a:cxn ang="T11">
                      <a:pos x="T2" y="T3"/>
                    </a:cxn>
                    <a:cxn ang="T12">
                      <a:pos x="T4" y="T5"/>
                    </a:cxn>
                    <a:cxn ang="T13">
                      <a:pos x="T6" y="T7"/>
                    </a:cxn>
                    <a:cxn ang="T14">
                      <a:pos x="T8" y="T9"/>
                    </a:cxn>
                  </a:cxnLst>
                  <a:rect l="T15" t="T16" r="T17" b="T18"/>
                  <a:pathLst>
                    <a:path w="19" h="853">
                      <a:moveTo>
                        <a:pt x="19" y="834"/>
                      </a:moveTo>
                      <a:lnTo>
                        <a:pt x="19" y="0"/>
                      </a:lnTo>
                      <a:lnTo>
                        <a:pt x="0" y="20"/>
                      </a:lnTo>
                      <a:lnTo>
                        <a:pt x="0" y="853"/>
                      </a:lnTo>
                      <a:lnTo>
                        <a:pt x="19" y="834"/>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7" name="Rectangle 196"/>
                <p:cNvSpPr>
                  <a:spLocks noChangeArrowheads="1"/>
                </p:cNvSpPr>
                <p:nvPr/>
              </p:nvSpPr>
              <p:spPr bwMode="auto">
                <a:xfrm>
                  <a:off x="2205" y="3568"/>
                  <a:ext cx="210" cy="269"/>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519" name="Group 197"/>
              <p:cNvGrpSpPr>
                <a:grpSpLocks/>
              </p:cNvGrpSpPr>
              <p:nvPr/>
            </p:nvGrpSpPr>
            <p:grpSpPr bwMode="auto">
              <a:xfrm>
                <a:off x="2587" y="3590"/>
                <a:ext cx="217" cy="247"/>
                <a:chOff x="2587" y="3590"/>
                <a:chExt cx="217" cy="247"/>
              </a:xfrm>
            </p:grpSpPr>
            <p:sp>
              <p:nvSpPr>
                <p:cNvPr id="56412" name="Freeform 198"/>
                <p:cNvSpPr>
                  <a:spLocks/>
                </p:cNvSpPr>
                <p:nvPr/>
              </p:nvSpPr>
              <p:spPr bwMode="auto">
                <a:xfrm>
                  <a:off x="2587" y="3590"/>
                  <a:ext cx="217" cy="5"/>
                </a:xfrm>
                <a:custGeom>
                  <a:avLst/>
                  <a:gdLst>
                    <a:gd name="T0" fmla="*/ 2 w 639"/>
                    <a:gd name="T1" fmla="*/ 0 h 20"/>
                    <a:gd name="T2" fmla="*/ 0 w 639"/>
                    <a:gd name="T3" fmla="*/ 1 h 20"/>
                    <a:gd name="T4" fmla="*/ 72 w 639"/>
                    <a:gd name="T5" fmla="*/ 1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20" y="0"/>
                      </a:moveTo>
                      <a:lnTo>
                        <a:pt x="0" y="20"/>
                      </a:lnTo>
                      <a:lnTo>
                        <a:pt x="620" y="20"/>
                      </a:lnTo>
                      <a:lnTo>
                        <a:pt x="639"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3" name="Freeform 199"/>
                <p:cNvSpPr>
                  <a:spLocks/>
                </p:cNvSpPr>
                <p:nvPr/>
              </p:nvSpPr>
              <p:spPr bwMode="auto">
                <a:xfrm>
                  <a:off x="2798" y="3590"/>
                  <a:ext cx="6" cy="247"/>
                </a:xfrm>
                <a:custGeom>
                  <a:avLst/>
                  <a:gdLst>
                    <a:gd name="T0" fmla="*/ 2 w 19"/>
                    <a:gd name="T1" fmla="*/ 77 h 769"/>
                    <a:gd name="T2" fmla="*/ 2 w 19"/>
                    <a:gd name="T3" fmla="*/ 0 h 769"/>
                    <a:gd name="T4" fmla="*/ 0 w 19"/>
                    <a:gd name="T5" fmla="*/ 2 h 769"/>
                    <a:gd name="T6" fmla="*/ 0 w 19"/>
                    <a:gd name="T7" fmla="*/ 79 h 769"/>
                    <a:gd name="T8" fmla="*/ 2 w 19"/>
                    <a:gd name="T9" fmla="*/ 77 h 769"/>
                    <a:gd name="T10" fmla="*/ 0 60000 65536"/>
                    <a:gd name="T11" fmla="*/ 0 60000 65536"/>
                    <a:gd name="T12" fmla="*/ 0 60000 65536"/>
                    <a:gd name="T13" fmla="*/ 0 60000 65536"/>
                    <a:gd name="T14" fmla="*/ 0 60000 65536"/>
                    <a:gd name="T15" fmla="*/ 0 w 19"/>
                    <a:gd name="T16" fmla="*/ 0 h 769"/>
                    <a:gd name="T17" fmla="*/ 19 w 19"/>
                    <a:gd name="T18" fmla="*/ 769 h 769"/>
                  </a:gdLst>
                  <a:ahLst/>
                  <a:cxnLst>
                    <a:cxn ang="T10">
                      <a:pos x="T0" y="T1"/>
                    </a:cxn>
                    <a:cxn ang="T11">
                      <a:pos x="T2" y="T3"/>
                    </a:cxn>
                    <a:cxn ang="T12">
                      <a:pos x="T4" y="T5"/>
                    </a:cxn>
                    <a:cxn ang="T13">
                      <a:pos x="T6" y="T7"/>
                    </a:cxn>
                    <a:cxn ang="T14">
                      <a:pos x="T8" y="T9"/>
                    </a:cxn>
                  </a:cxnLst>
                  <a:rect l="T15" t="T16" r="T17" b="T18"/>
                  <a:pathLst>
                    <a:path w="19" h="769">
                      <a:moveTo>
                        <a:pt x="19" y="750"/>
                      </a:moveTo>
                      <a:lnTo>
                        <a:pt x="19" y="0"/>
                      </a:lnTo>
                      <a:lnTo>
                        <a:pt x="0" y="20"/>
                      </a:lnTo>
                      <a:lnTo>
                        <a:pt x="0" y="769"/>
                      </a:lnTo>
                      <a:lnTo>
                        <a:pt x="19" y="75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4" name="Rectangle 200"/>
                <p:cNvSpPr>
                  <a:spLocks noChangeArrowheads="1"/>
                </p:cNvSpPr>
                <p:nvPr/>
              </p:nvSpPr>
              <p:spPr bwMode="auto">
                <a:xfrm>
                  <a:off x="2587" y="3595"/>
                  <a:ext cx="211" cy="242"/>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320" name="Group 201"/>
              <p:cNvGrpSpPr>
                <a:grpSpLocks/>
              </p:cNvGrpSpPr>
              <p:nvPr/>
            </p:nvGrpSpPr>
            <p:grpSpPr bwMode="auto">
              <a:xfrm>
                <a:off x="2971" y="3616"/>
                <a:ext cx="216" cy="221"/>
                <a:chOff x="2971" y="3616"/>
                <a:chExt cx="216" cy="221"/>
              </a:xfrm>
            </p:grpSpPr>
            <p:sp>
              <p:nvSpPr>
                <p:cNvPr id="56409" name="Freeform 202"/>
                <p:cNvSpPr>
                  <a:spLocks/>
                </p:cNvSpPr>
                <p:nvPr/>
              </p:nvSpPr>
              <p:spPr bwMode="auto">
                <a:xfrm>
                  <a:off x="2971" y="3616"/>
                  <a:ext cx="216" cy="7"/>
                </a:xfrm>
                <a:custGeom>
                  <a:avLst/>
                  <a:gdLst>
                    <a:gd name="T0" fmla="*/ 2 w 637"/>
                    <a:gd name="T1" fmla="*/ 0 h 20"/>
                    <a:gd name="T2" fmla="*/ 0 w 637"/>
                    <a:gd name="T3" fmla="*/ 2 h 20"/>
                    <a:gd name="T4" fmla="*/ 71 w 637"/>
                    <a:gd name="T5" fmla="*/ 2 h 20"/>
                    <a:gd name="T6" fmla="*/ 73 w 637"/>
                    <a:gd name="T7" fmla="*/ 0 h 20"/>
                    <a:gd name="T8" fmla="*/ 2 w 637"/>
                    <a:gd name="T9" fmla="*/ 0 h 20"/>
                    <a:gd name="T10" fmla="*/ 0 60000 65536"/>
                    <a:gd name="T11" fmla="*/ 0 60000 65536"/>
                    <a:gd name="T12" fmla="*/ 0 60000 65536"/>
                    <a:gd name="T13" fmla="*/ 0 60000 65536"/>
                    <a:gd name="T14" fmla="*/ 0 60000 65536"/>
                    <a:gd name="T15" fmla="*/ 0 w 637"/>
                    <a:gd name="T16" fmla="*/ 0 h 20"/>
                    <a:gd name="T17" fmla="*/ 637 w 637"/>
                    <a:gd name="T18" fmla="*/ 20 h 20"/>
                  </a:gdLst>
                  <a:ahLst/>
                  <a:cxnLst>
                    <a:cxn ang="T10">
                      <a:pos x="T0" y="T1"/>
                    </a:cxn>
                    <a:cxn ang="T11">
                      <a:pos x="T2" y="T3"/>
                    </a:cxn>
                    <a:cxn ang="T12">
                      <a:pos x="T4" y="T5"/>
                    </a:cxn>
                    <a:cxn ang="T13">
                      <a:pos x="T6" y="T7"/>
                    </a:cxn>
                    <a:cxn ang="T14">
                      <a:pos x="T8" y="T9"/>
                    </a:cxn>
                  </a:cxnLst>
                  <a:rect l="T15" t="T16" r="T17" b="T18"/>
                  <a:pathLst>
                    <a:path w="637" h="20">
                      <a:moveTo>
                        <a:pt x="19" y="0"/>
                      </a:moveTo>
                      <a:lnTo>
                        <a:pt x="0" y="20"/>
                      </a:lnTo>
                      <a:lnTo>
                        <a:pt x="618" y="20"/>
                      </a:lnTo>
                      <a:lnTo>
                        <a:pt x="637" y="0"/>
                      </a:lnTo>
                      <a:lnTo>
                        <a:pt x="19"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0" name="Freeform 203"/>
                <p:cNvSpPr>
                  <a:spLocks/>
                </p:cNvSpPr>
                <p:nvPr/>
              </p:nvSpPr>
              <p:spPr bwMode="auto">
                <a:xfrm>
                  <a:off x="3181" y="3616"/>
                  <a:ext cx="6" cy="221"/>
                </a:xfrm>
                <a:custGeom>
                  <a:avLst/>
                  <a:gdLst>
                    <a:gd name="T0" fmla="*/ 2 w 19"/>
                    <a:gd name="T1" fmla="*/ 69 h 686"/>
                    <a:gd name="T2" fmla="*/ 2 w 19"/>
                    <a:gd name="T3" fmla="*/ 0 h 686"/>
                    <a:gd name="T4" fmla="*/ 0 w 19"/>
                    <a:gd name="T5" fmla="*/ 2 h 686"/>
                    <a:gd name="T6" fmla="*/ 0 w 19"/>
                    <a:gd name="T7" fmla="*/ 71 h 686"/>
                    <a:gd name="T8" fmla="*/ 2 w 19"/>
                    <a:gd name="T9" fmla="*/ 69 h 686"/>
                    <a:gd name="T10" fmla="*/ 0 60000 65536"/>
                    <a:gd name="T11" fmla="*/ 0 60000 65536"/>
                    <a:gd name="T12" fmla="*/ 0 60000 65536"/>
                    <a:gd name="T13" fmla="*/ 0 60000 65536"/>
                    <a:gd name="T14" fmla="*/ 0 60000 65536"/>
                    <a:gd name="T15" fmla="*/ 0 w 19"/>
                    <a:gd name="T16" fmla="*/ 0 h 686"/>
                    <a:gd name="T17" fmla="*/ 19 w 19"/>
                    <a:gd name="T18" fmla="*/ 686 h 686"/>
                  </a:gdLst>
                  <a:ahLst/>
                  <a:cxnLst>
                    <a:cxn ang="T10">
                      <a:pos x="T0" y="T1"/>
                    </a:cxn>
                    <a:cxn ang="T11">
                      <a:pos x="T2" y="T3"/>
                    </a:cxn>
                    <a:cxn ang="T12">
                      <a:pos x="T4" y="T5"/>
                    </a:cxn>
                    <a:cxn ang="T13">
                      <a:pos x="T6" y="T7"/>
                    </a:cxn>
                    <a:cxn ang="T14">
                      <a:pos x="T8" y="T9"/>
                    </a:cxn>
                  </a:cxnLst>
                  <a:rect l="T15" t="T16" r="T17" b="T18"/>
                  <a:pathLst>
                    <a:path w="19" h="686">
                      <a:moveTo>
                        <a:pt x="19" y="667"/>
                      </a:moveTo>
                      <a:lnTo>
                        <a:pt x="19" y="0"/>
                      </a:lnTo>
                      <a:lnTo>
                        <a:pt x="0" y="20"/>
                      </a:lnTo>
                      <a:lnTo>
                        <a:pt x="0" y="686"/>
                      </a:lnTo>
                      <a:lnTo>
                        <a:pt x="19" y="667"/>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11" name="Rectangle 204"/>
                <p:cNvSpPr>
                  <a:spLocks noChangeArrowheads="1"/>
                </p:cNvSpPr>
                <p:nvPr/>
              </p:nvSpPr>
              <p:spPr bwMode="auto">
                <a:xfrm>
                  <a:off x="2971" y="3623"/>
                  <a:ext cx="210" cy="214"/>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321" name="Group 205"/>
              <p:cNvGrpSpPr>
                <a:grpSpLocks/>
              </p:cNvGrpSpPr>
              <p:nvPr/>
            </p:nvGrpSpPr>
            <p:grpSpPr bwMode="auto">
              <a:xfrm>
                <a:off x="3353" y="3616"/>
                <a:ext cx="217" cy="221"/>
                <a:chOff x="3353" y="3616"/>
                <a:chExt cx="217" cy="221"/>
              </a:xfrm>
            </p:grpSpPr>
            <p:sp>
              <p:nvSpPr>
                <p:cNvPr id="56406" name="Freeform 206"/>
                <p:cNvSpPr>
                  <a:spLocks/>
                </p:cNvSpPr>
                <p:nvPr/>
              </p:nvSpPr>
              <p:spPr bwMode="auto">
                <a:xfrm>
                  <a:off x="3353" y="3616"/>
                  <a:ext cx="217" cy="7"/>
                </a:xfrm>
                <a:custGeom>
                  <a:avLst/>
                  <a:gdLst>
                    <a:gd name="T0" fmla="*/ 2 w 638"/>
                    <a:gd name="T1" fmla="*/ 0 h 20"/>
                    <a:gd name="T2" fmla="*/ 0 w 638"/>
                    <a:gd name="T3" fmla="*/ 2 h 20"/>
                    <a:gd name="T4" fmla="*/ 71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19" y="0"/>
                      </a:moveTo>
                      <a:lnTo>
                        <a:pt x="0" y="20"/>
                      </a:lnTo>
                      <a:lnTo>
                        <a:pt x="618" y="20"/>
                      </a:lnTo>
                      <a:lnTo>
                        <a:pt x="638" y="0"/>
                      </a:lnTo>
                      <a:lnTo>
                        <a:pt x="19"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07" name="Freeform 207"/>
                <p:cNvSpPr>
                  <a:spLocks/>
                </p:cNvSpPr>
                <p:nvPr/>
              </p:nvSpPr>
              <p:spPr bwMode="auto">
                <a:xfrm>
                  <a:off x="3564" y="3616"/>
                  <a:ext cx="6" cy="221"/>
                </a:xfrm>
                <a:custGeom>
                  <a:avLst/>
                  <a:gdLst>
                    <a:gd name="T0" fmla="*/ 2 w 20"/>
                    <a:gd name="T1" fmla="*/ 69 h 686"/>
                    <a:gd name="T2" fmla="*/ 2 w 20"/>
                    <a:gd name="T3" fmla="*/ 0 h 686"/>
                    <a:gd name="T4" fmla="*/ 0 w 20"/>
                    <a:gd name="T5" fmla="*/ 2 h 686"/>
                    <a:gd name="T6" fmla="*/ 0 w 20"/>
                    <a:gd name="T7" fmla="*/ 71 h 686"/>
                    <a:gd name="T8" fmla="*/ 2 w 20"/>
                    <a:gd name="T9" fmla="*/ 69 h 686"/>
                    <a:gd name="T10" fmla="*/ 0 60000 65536"/>
                    <a:gd name="T11" fmla="*/ 0 60000 65536"/>
                    <a:gd name="T12" fmla="*/ 0 60000 65536"/>
                    <a:gd name="T13" fmla="*/ 0 60000 65536"/>
                    <a:gd name="T14" fmla="*/ 0 60000 65536"/>
                    <a:gd name="T15" fmla="*/ 0 w 20"/>
                    <a:gd name="T16" fmla="*/ 0 h 686"/>
                    <a:gd name="T17" fmla="*/ 20 w 20"/>
                    <a:gd name="T18" fmla="*/ 686 h 686"/>
                  </a:gdLst>
                  <a:ahLst/>
                  <a:cxnLst>
                    <a:cxn ang="T10">
                      <a:pos x="T0" y="T1"/>
                    </a:cxn>
                    <a:cxn ang="T11">
                      <a:pos x="T2" y="T3"/>
                    </a:cxn>
                    <a:cxn ang="T12">
                      <a:pos x="T4" y="T5"/>
                    </a:cxn>
                    <a:cxn ang="T13">
                      <a:pos x="T6" y="T7"/>
                    </a:cxn>
                    <a:cxn ang="T14">
                      <a:pos x="T8" y="T9"/>
                    </a:cxn>
                  </a:cxnLst>
                  <a:rect l="T15" t="T16" r="T17" b="T18"/>
                  <a:pathLst>
                    <a:path w="20" h="686">
                      <a:moveTo>
                        <a:pt x="20" y="667"/>
                      </a:moveTo>
                      <a:lnTo>
                        <a:pt x="20" y="0"/>
                      </a:lnTo>
                      <a:lnTo>
                        <a:pt x="0" y="20"/>
                      </a:lnTo>
                      <a:lnTo>
                        <a:pt x="0" y="686"/>
                      </a:lnTo>
                      <a:lnTo>
                        <a:pt x="20" y="667"/>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08" name="Rectangle 208"/>
                <p:cNvSpPr>
                  <a:spLocks noChangeArrowheads="1"/>
                </p:cNvSpPr>
                <p:nvPr/>
              </p:nvSpPr>
              <p:spPr bwMode="auto">
                <a:xfrm>
                  <a:off x="3353" y="3623"/>
                  <a:ext cx="211" cy="214"/>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345" name="Group 209"/>
              <p:cNvGrpSpPr>
                <a:grpSpLocks/>
              </p:cNvGrpSpPr>
              <p:nvPr/>
            </p:nvGrpSpPr>
            <p:grpSpPr bwMode="auto">
              <a:xfrm>
                <a:off x="3736" y="3697"/>
                <a:ext cx="217" cy="140"/>
                <a:chOff x="3736" y="3697"/>
                <a:chExt cx="217" cy="140"/>
              </a:xfrm>
            </p:grpSpPr>
            <p:sp>
              <p:nvSpPr>
                <p:cNvPr id="56403" name="Freeform 210"/>
                <p:cNvSpPr>
                  <a:spLocks/>
                </p:cNvSpPr>
                <p:nvPr/>
              </p:nvSpPr>
              <p:spPr bwMode="auto">
                <a:xfrm>
                  <a:off x="3736" y="3697"/>
                  <a:ext cx="217" cy="7"/>
                </a:xfrm>
                <a:custGeom>
                  <a:avLst/>
                  <a:gdLst>
                    <a:gd name="T0" fmla="*/ 2 w 639"/>
                    <a:gd name="T1" fmla="*/ 0 h 20"/>
                    <a:gd name="T2" fmla="*/ 0 w 639"/>
                    <a:gd name="T3" fmla="*/ 2 h 20"/>
                    <a:gd name="T4" fmla="*/ 71 w 639"/>
                    <a:gd name="T5" fmla="*/ 2 h 20"/>
                    <a:gd name="T6" fmla="*/ 74 w 639"/>
                    <a:gd name="T7" fmla="*/ 0 h 20"/>
                    <a:gd name="T8" fmla="*/ 2 w 639"/>
                    <a:gd name="T9" fmla="*/ 0 h 20"/>
                    <a:gd name="T10" fmla="*/ 0 60000 65536"/>
                    <a:gd name="T11" fmla="*/ 0 60000 65536"/>
                    <a:gd name="T12" fmla="*/ 0 60000 65536"/>
                    <a:gd name="T13" fmla="*/ 0 60000 65536"/>
                    <a:gd name="T14" fmla="*/ 0 60000 65536"/>
                    <a:gd name="T15" fmla="*/ 0 w 639"/>
                    <a:gd name="T16" fmla="*/ 0 h 20"/>
                    <a:gd name="T17" fmla="*/ 639 w 639"/>
                    <a:gd name="T18" fmla="*/ 20 h 20"/>
                  </a:gdLst>
                  <a:ahLst/>
                  <a:cxnLst>
                    <a:cxn ang="T10">
                      <a:pos x="T0" y="T1"/>
                    </a:cxn>
                    <a:cxn ang="T11">
                      <a:pos x="T2" y="T3"/>
                    </a:cxn>
                    <a:cxn ang="T12">
                      <a:pos x="T4" y="T5"/>
                    </a:cxn>
                    <a:cxn ang="T13">
                      <a:pos x="T6" y="T7"/>
                    </a:cxn>
                    <a:cxn ang="T14">
                      <a:pos x="T8" y="T9"/>
                    </a:cxn>
                  </a:cxnLst>
                  <a:rect l="T15" t="T16" r="T17" b="T18"/>
                  <a:pathLst>
                    <a:path w="639" h="20">
                      <a:moveTo>
                        <a:pt x="19" y="0"/>
                      </a:moveTo>
                      <a:lnTo>
                        <a:pt x="0" y="20"/>
                      </a:lnTo>
                      <a:lnTo>
                        <a:pt x="619" y="20"/>
                      </a:lnTo>
                      <a:lnTo>
                        <a:pt x="639" y="0"/>
                      </a:lnTo>
                      <a:lnTo>
                        <a:pt x="19"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04" name="Freeform 211"/>
                <p:cNvSpPr>
                  <a:spLocks/>
                </p:cNvSpPr>
                <p:nvPr/>
              </p:nvSpPr>
              <p:spPr bwMode="auto">
                <a:xfrm>
                  <a:off x="3946" y="3697"/>
                  <a:ext cx="7" cy="140"/>
                </a:xfrm>
                <a:custGeom>
                  <a:avLst/>
                  <a:gdLst>
                    <a:gd name="T0" fmla="*/ 2 w 20"/>
                    <a:gd name="T1" fmla="*/ 43 h 435"/>
                    <a:gd name="T2" fmla="*/ 2 w 20"/>
                    <a:gd name="T3" fmla="*/ 0 h 435"/>
                    <a:gd name="T4" fmla="*/ 0 w 20"/>
                    <a:gd name="T5" fmla="*/ 2 h 435"/>
                    <a:gd name="T6" fmla="*/ 0 w 20"/>
                    <a:gd name="T7" fmla="*/ 45 h 435"/>
                    <a:gd name="T8" fmla="*/ 2 w 20"/>
                    <a:gd name="T9" fmla="*/ 43 h 435"/>
                    <a:gd name="T10" fmla="*/ 0 60000 65536"/>
                    <a:gd name="T11" fmla="*/ 0 60000 65536"/>
                    <a:gd name="T12" fmla="*/ 0 60000 65536"/>
                    <a:gd name="T13" fmla="*/ 0 60000 65536"/>
                    <a:gd name="T14" fmla="*/ 0 60000 65536"/>
                    <a:gd name="T15" fmla="*/ 0 w 20"/>
                    <a:gd name="T16" fmla="*/ 0 h 435"/>
                    <a:gd name="T17" fmla="*/ 20 w 20"/>
                    <a:gd name="T18" fmla="*/ 435 h 435"/>
                  </a:gdLst>
                  <a:ahLst/>
                  <a:cxnLst>
                    <a:cxn ang="T10">
                      <a:pos x="T0" y="T1"/>
                    </a:cxn>
                    <a:cxn ang="T11">
                      <a:pos x="T2" y="T3"/>
                    </a:cxn>
                    <a:cxn ang="T12">
                      <a:pos x="T4" y="T5"/>
                    </a:cxn>
                    <a:cxn ang="T13">
                      <a:pos x="T6" y="T7"/>
                    </a:cxn>
                    <a:cxn ang="T14">
                      <a:pos x="T8" y="T9"/>
                    </a:cxn>
                  </a:cxnLst>
                  <a:rect l="T15" t="T16" r="T17" b="T18"/>
                  <a:pathLst>
                    <a:path w="20" h="435">
                      <a:moveTo>
                        <a:pt x="20" y="416"/>
                      </a:moveTo>
                      <a:lnTo>
                        <a:pt x="20" y="0"/>
                      </a:lnTo>
                      <a:lnTo>
                        <a:pt x="0" y="20"/>
                      </a:lnTo>
                      <a:lnTo>
                        <a:pt x="0" y="435"/>
                      </a:lnTo>
                      <a:lnTo>
                        <a:pt x="20" y="416"/>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05" name="Rectangle 212"/>
                <p:cNvSpPr>
                  <a:spLocks noChangeArrowheads="1"/>
                </p:cNvSpPr>
                <p:nvPr/>
              </p:nvSpPr>
              <p:spPr bwMode="auto">
                <a:xfrm>
                  <a:off x="3736" y="3704"/>
                  <a:ext cx="210" cy="133"/>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346" name="Group 213"/>
              <p:cNvGrpSpPr>
                <a:grpSpLocks/>
              </p:cNvGrpSpPr>
              <p:nvPr/>
            </p:nvGrpSpPr>
            <p:grpSpPr bwMode="auto">
              <a:xfrm>
                <a:off x="4119" y="3697"/>
                <a:ext cx="217" cy="140"/>
                <a:chOff x="4119" y="3697"/>
                <a:chExt cx="217" cy="140"/>
              </a:xfrm>
            </p:grpSpPr>
            <p:sp>
              <p:nvSpPr>
                <p:cNvPr id="56400" name="Freeform 214"/>
                <p:cNvSpPr>
                  <a:spLocks/>
                </p:cNvSpPr>
                <p:nvPr/>
              </p:nvSpPr>
              <p:spPr bwMode="auto">
                <a:xfrm>
                  <a:off x="4119" y="3697"/>
                  <a:ext cx="217" cy="7"/>
                </a:xfrm>
                <a:custGeom>
                  <a:avLst/>
                  <a:gdLst>
                    <a:gd name="T0" fmla="*/ 2 w 638"/>
                    <a:gd name="T1" fmla="*/ 0 h 20"/>
                    <a:gd name="T2" fmla="*/ 0 w 638"/>
                    <a:gd name="T3" fmla="*/ 2 h 20"/>
                    <a:gd name="T4" fmla="*/ 71 w 638"/>
                    <a:gd name="T5" fmla="*/ 2 h 20"/>
                    <a:gd name="T6" fmla="*/ 74 w 638"/>
                    <a:gd name="T7" fmla="*/ 0 h 20"/>
                    <a:gd name="T8" fmla="*/ 2 w 638"/>
                    <a:gd name="T9" fmla="*/ 0 h 20"/>
                    <a:gd name="T10" fmla="*/ 0 60000 65536"/>
                    <a:gd name="T11" fmla="*/ 0 60000 65536"/>
                    <a:gd name="T12" fmla="*/ 0 60000 65536"/>
                    <a:gd name="T13" fmla="*/ 0 60000 65536"/>
                    <a:gd name="T14" fmla="*/ 0 60000 65536"/>
                    <a:gd name="T15" fmla="*/ 0 w 638"/>
                    <a:gd name="T16" fmla="*/ 0 h 20"/>
                    <a:gd name="T17" fmla="*/ 638 w 638"/>
                    <a:gd name="T18" fmla="*/ 20 h 20"/>
                  </a:gdLst>
                  <a:ahLst/>
                  <a:cxnLst>
                    <a:cxn ang="T10">
                      <a:pos x="T0" y="T1"/>
                    </a:cxn>
                    <a:cxn ang="T11">
                      <a:pos x="T2" y="T3"/>
                    </a:cxn>
                    <a:cxn ang="T12">
                      <a:pos x="T4" y="T5"/>
                    </a:cxn>
                    <a:cxn ang="T13">
                      <a:pos x="T6" y="T7"/>
                    </a:cxn>
                    <a:cxn ang="T14">
                      <a:pos x="T8" y="T9"/>
                    </a:cxn>
                  </a:cxnLst>
                  <a:rect l="T15" t="T16" r="T17" b="T18"/>
                  <a:pathLst>
                    <a:path w="638" h="20">
                      <a:moveTo>
                        <a:pt x="20" y="0"/>
                      </a:moveTo>
                      <a:lnTo>
                        <a:pt x="0" y="20"/>
                      </a:lnTo>
                      <a:lnTo>
                        <a:pt x="618" y="20"/>
                      </a:lnTo>
                      <a:lnTo>
                        <a:pt x="638"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01" name="Freeform 215"/>
                <p:cNvSpPr>
                  <a:spLocks/>
                </p:cNvSpPr>
                <p:nvPr/>
              </p:nvSpPr>
              <p:spPr bwMode="auto">
                <a:xfrm>
                  <a:off x="4329" y="3697"/>
                  <a:ext cx="7" cy="140"/>
                </a:xfrm>
                <a:custGeom>
                  <a:avLst/>
                  <a:gdLst>
                    <a:gd name="T0" fmla="*/ 2 w 20"/>
                    <a:gd name="T1" fmla="*/ 43 h 435"/>
                    <a:gd name="T2" fmla="*/ 2 w 20"/>
                    <a:gd name="T3" fmla="*/ 0 h 435"/>
                    <a:gd name="T4" fmla="*/ 0 w 20"/>
                    <a:gd name="T5" fmla="*/ 2 h 435"/>
                    <a:gd name="T6" fmla="*/ 0 w 20"/>
                    <a:gd name="T7" fmla="*/ 45 h 435"/>
                    <a:gd name="T8" fmla="*/ 2 w 20"/>
                    <a:gd name="T9" fmla="*/ 43 h 435"/>
                    <a:gd name="T10" fmla="*/ 0 60000 65536"/>
                    <a:gd name="T11" fmla="*/ 0 60000 65536"/>
                    <a:gd name="T12" fmla="*/ 0 60000 65536"/>
                    <a:gd name="T13" fmla="*/ 0 60000 65536"/>
                    <a:gd name="T14" fmla="*/ 0 60000 65536"/>
                    <a:gd name="T15" fmla="*/ 0 w 20"/>
                    <a:gd name="T16" fmla="*/ 0 h 435"/>
                    <a:gd name="T17" fmla="*/ 20 w 20"/>
                    <a:gd name="T18" fmla="*/ 435 h 435"/>
                  </a:gdLst>
                  <a:ahLst/>
                  <a:cxnLst>
                    <a:cxn ang="T10">
                      <a:pos x="T0" y="T1"/>
                    </a:cxn>
                    <a:cxn ang="T11">
                      <a:pos x="T2" y="T3"/>
                    </a:cxn>
                    <a:cxn ang="T12">
                      <a:pos x="T4" y="T5"/>
                    </a:cxn>
                    <a:cxn ang="T13">
                      <a:pos x="T6" y="T7"/>
                    </a:cxn>
                    <a:cxn ang="T14">
                      <a:pos x="T8" y="T9"/>
                    </a:cxn>
                  </a:cxnLst>
                  <a:rect l="T15" t="T16" r="T17" b="T18"/>
                  <a:pathLst>
                    <a:path w="20" h="435">
                      <a:moveTo>
                        <a:pt x="20" y="416"/>
                      </a:moveTo>
                      <a:lnTo>
                        <a:pt x="20" y="0"/>
                      </a:lnTo>
                      <a:lnTo>
                        <a:pt x="0" y="20"/>
                      </a:lnTo>
                      <a:lnTo>
                        <a:pt x="0" y="435"/>
                      </a:lnTo>
                      <a:lnTo>
                        <a:pt x="20" y="416"/>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402" name="Rectangle 216"/>
                <p:cNvSpPr>
                  <a:spLocks noChangeArrowheads="1"/>
                </p:cNvSpPr>
                <p:nvPr/>
              </p:nvSpPr>
              <p:spPr bwMode="auto">
                <a:xfrm>
                  <a:off x="4119" y="3704"/>
                  <a:ext cx="210" cy="133"/>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grpSp>
      <p:grpSp>
        <p:nvGrpSpPr>
          <p:cNvPr id="56347" name="Group 217"/>
          <p:cNvGrpSpPr>
            <a:grpSpLocks/>
          </p:cNvGrpSpPr>
          <p:nvPr/>
        </p:nvGrpSpPr>
        <p:grpSpPr bwMode="auto">
          <a:xfrm>
            <a:off x="7434263" y="6130925"/>
            <a:ext cx="954087" cy="52388"/>
            <a:chOff x="4501" y="3804"/>
            <a:chExt cx="601" cy="33"/>
          </a:xfrm>
        </p:grpSpPr>
        <p:grpSp>
          <p:nvGrpSpPr>
            <p:cNvPr id="56348" name="Group 218"/>
            <p:cNvGrpSpPr>
              <a:grpSpLocks/>
            </p:cNvGrpSpPr>
            <p:nvPr/>
          </p:nvGrpSpPr>
          <p:grpSpPr bwMode="auto">
            <a:xfrm>
              <a:off x="4501" y="3804"/>
              <a:ext cx="217" cy="33"/>
              <a:chOff x="4501" y="3804"/>
              <a:chExt cx="217" cy="33"/>
            </a:xfrm>
          </p:grpSpPr>
          <p:sp>
            <p:nvSpPr>
              <p:cNvPr id="56383" name="Freeform 219"/>
              <p:cNvSpPr>
                <a:spLocks/>
              </p:cNvSpPr>
              <p:nvPr/>
            </p:nvSpPr>
            <p:spPr bwMode="auto">
              <a:xfrm>
                <a:off x="4501" y="3804"/>
                <a:ext cx="217" cy="6"/>
              </a:xfrm>
              <a:custGeom>
                <a:avLst/>
                <a:gdLst>
                  <a:gd name="T0" fmla="*/ 2 w 639"/>
                  <a:gd name="T1" fmla="*/ 0 h 19"/>
                  <a:gd name="T2" fmla="*/ 0 w 639"/>
                  <a:gd name="T3" fmla="*/ 2 h 19"/>
                  <a:gd name="T4" fmla="*/ 72 w 639"/>
                  <a:gd name="T5" fmla="*/ 2 h 19"/>
                  <a:gd name="T6" fmla="*/ 74 w 639"/>
                  <a:gd name="T7" fmla="*/ 0 h 19"/>
                  <a:gd name="T8" fmla="*/ 2 w 639"/>
                  <a:gd name="T9" fmla="*/ 0 h 19"/>
                  <a:gd name="T10" fmla="*/ 0 60000 65536"/>
                  <a:gd name="T11" fmla="*/ 0 60000 65536"/>
                  <a:gd name="T12" fmla="*/ 0 60000 65536"/>
                  <a:gd name="T13" fmla="*/ 0 60000 65536"/>
                  <a:gd name="T14" fmla="*/ 0 60000 65536"/>
                  <a:gd name="T15" fmla="*/ 0 w 639"/>
                  <a:gd name="T16" fmla="*/ 0 h 19"/>
                  <a:gd name="T17" fmla="*/ 639 w 639"/>
                  <a:gd name="T18" fmla="*/ 19 h 19"/>
                </a:gdLst>
                <a:ahLst/>
                <a:cxnLst>
                  <a:cxn ang="T10">
                    <a:pos x="T0" y="T1"/>
                  </a:cxn>
                  <a:cxn ang="T11">
                    <a:pos x="T2" y="T3"/>
                  </a:cxn>
                  <a:cxn ang="T12">
                    <a:pos x="T4" y="T5"/>
                  </a:cxn>
                  <a:cxn ang="T13">
                    <a:pos x="T6" y="T7"/>
                  </a:cxn>
                  <a:cxn ang="T14">
                    <a:pos x="T8" y="T9"/>
                  </a:cxn>
                </a:cxnLst>
                <a:rect l="T15" t="T16" r="T17" b="T18"/>
                <a:pathLst>
                  <a:path w="639" h="19">
                    <a:moveTo>
                      <a:pt x="20" y="0"/>
                    </a:moveTo>
                    <a:lnTo>
                      <a:pt x="0" y="19"/>
                    </a:lnTo>
                    <a:lnTo>
                      <a:pt x="620" y="19"/>
                    </a:lnTo>
                    <a:lnTo>
                      <a:pt x="639"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384" name="Freeform 220"/>
              <p:cNvSpPr>
                <a:spLocks/>
              </p:cNvSpPr>
              <p:nvPr/>
            </p:nvSpPr>
            <p:spPr bwMode="auto">
              <a:xfrm>
                <a:off x="4712" y="3804"/>
                <a:ext cx="6" cy="33"/>
              </a:xfrm>
              <a:custGeom>
                <a:avLst/>
                <a:gdLst>
                  <a:gd name="T0" fmla="*/ 2 w 19"/>
                  <a:gd name="T1" fmla="*/ 9 h 102"/>
                  <a:gd name="T2" fmla="*/ 2 w 19"/>
                  <a:gd name="T3" fmla="*/ 0 h 102"/>
                  <a:gd name="T4" fmla="*/ 0 w 19"/>
                  <a:gd name="T5" fmla="*/ 2 h 102"/>
                  <a:gd name="T6" fmla="*/ 0 w 19"/>
                  <a:gd name="T7" fmla="*/ 11 h 102"/>
                  <a:gd name="T8" fmla="*/ 2 w 19"/>
                  <a:gd name="T9" fmla="*/ 9 h 102"/>
                  <a:gd name="T10" fmla="*/ 0 60000 65536"/>
                  <a:gd name="T11" fmla="*/ 0 60000 65536"/>
                  <a:gd name="T12" fmla="*/ 0 60000 65536"/>
                  <a:gd name="T13" fmla="*/ 0 60000 65536"/>
                  <a:gd name="T14" fmla="*/ 0 60000 65536"/>
                  <a:gd name="T15" fmla="*/ 0 w 19"/>
                  <a:gd name="T16" fmla="*/ 0 h 102"/>
                  <a:gd name="T17" fmla="*/ 19 w 19"/>
                  <a:gd name="T18" fmla="*/ 102 h 102"/>
                </a:gdLst>
                <a:ahLst/>
                <a:cxnLst>
                  <a:cxn ang="T10">
                    <a:pos x="T0" y="T1"/>
                  </a:cxn>
                  <a:cxn ang="T11">
                    <a:pos x="T2" y="T3"/>
                  </a:cxn>
                  <a:cxn ang="T12">
                    <a:pos x="T4" y="T5"/>
                  </a:cxn>
                  <a:cxn ang="T13">
                    <a:pos x="T6" y="T7"/>
                  </a:cxn>
                  <a:cxn ang="T14">
                    <a:pos x="T8" y="T9"/>
                  </a:cxn>
                </a:cxnLst>
                <a:rect l="T15" t="T16" r="T17" b="T18"/>
                <a:pathLst>
                  <a:path w="19" h="102">
                    <a:moveTo>
                      <a:pt x="19" y="83"/>
                    </a:moveTo>
                    <a:lnTo>
                      <a:pt x="19" y="0"/>
                    </a:lnTo>
                    <a:lnTo>
                      <a:pt x="0" y="19"/>
                    </a:lnTo>
                    <a:lnTo>
                      <a:pt x="0" y="102"/>
                    </a:lnTo>
                    <a:lnTo>
                      <a:pt x="19" y="83"/>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385" name="Rectangle 221"/>
              <p:cNvSpPr>
                <a:spLocks noChangeArrowheads="1"/>
              </p:cNvSpPr>
              <p:nvPr/>
            </p:nvSpPr>
            <p:spPr bwMode="auto">
              <a:xfrm>
                <a:off x="4501" y="3810"/>
                <a:ext cx="211" cy="27"/>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nvGrpSpPr>
            <p:cNvPr id="56349" name="Group 222"/>
            <p:cNvGrpSpPr>
              <a:grpSpLocks/>
            </p:cNvGrpSpPr>
            <p:nvPr/>
          </p:nvGrpSpPr>
          <p:grpSpPr bwMode="auto">
            <a:xfrm>
              <a:off x="4884" y="3804"/>
              <a:ext cx="218" cy="33"/>
              <a:chOff x="4884" y="3804"/>
              <a:chExt cx="218" cy="33"/>
            </a:xfrm>
          </p:grpSpPr>
          <p:sp>
            <p:nvSpPr>
              <p:cNvPr id="56380" name="Freeform 223"/>
              <p:cNvSpPr>
                <a:spLocks/>
              </p:cNvSpPr>
              <p:nvPr/>
            </p:nvSpPr>
            <p:spPr bwMode="auto">
              <a:xfrm>
                <a:off x="4884" y="3804"/>
                <a:ext cx="218" cy="6"/>
              </a:xfrm>
              <a:custGeom>
                <a:avLst/>
                <a:gdLst>
                  <a:gd name="T0" fmla="*/ 2 w 640"/>
                  <a:gd name="T1" fmla="*/ 0 h 19"/>
                  <a:gd name="T2" fmla="*/ 0 w 640"/>
                  <a:gd name="T3" fmla="*/ 2 h 19"/>
                  <a:gd name="T4" fmla="*/ 72 w 640"/>
                  <a:gd name="T5" fmla="*/ 2 h 19"/>
                  <a:gd name="T6" fmla="*/ 74 w 640"/>
                  <a:gd name="T7" fmla="*/ 0 h 19"/>
                  <a:gd name="T8" fmla="*/ 2 w 640"/>
                  <a:gd name="T9" fmla="*/ 0 h 19"/>
                  <a:gd name="T10" fmla="*/ 0 60000 65536"/>
                  <a:gd name="T11" fmla="*/ 0 60000 65536"/>
                  <a:gd name="T12" fmla="*/ 0 60000 65536"/>
                  <a:gd name="T13" fmla="*/ 0 60000 65536"/>
                  <a:gd name="T14" fmla="*/ 0 60000 65536"/>
                  <a:gd name="T15" fmla="*/ 0 w 640"/>
                  <a:gd name="T16" fmla="*/ 0 h 19"/>
                  <a:gd name="T17" fmla="*/ 640 w 640"/>
                  <a:gd name="T18" fmla="*/ 19 h 19"/>
                </a:gdLst>
                <a:ahLst/>
                <a:cxnLst>
                  <a:cxn ang="T10">
                    <a:pos x="T0" y="T1"/>
                  </a:cxn>
                  <a:cxn ang="T11">
                    <a:pos x="T2" y="T3"/>
                  </a:cxn>
                  <a:cxn ang="T12">
                    <a:pos x="T4" y="T5"/>
                  </a:cxn>
                  <a:cxn ang="T13">
                    <a:pos x="T6" y="T7"/>
                  </a:cxn>
                  <a:cxn ang="T14">
                    <a:pos x="T8" y="T9"/>
                  </a:cxn>
                </a:cxnLst>
                <a:rect l="T15" t="T16" r="T17" b="T18"/>
                <a:pathLst>
                  <a:path w="640" h="19">
                    <a:moveTo>
                      <a:pt x="20" y="0"/>
                    </a:moveTo>
                    <a:lnTo>
                      <a:pt x="0" y="19"/>
                    </a:lnTo>
                    <a:lnTo>
                      <a:pt x="620" y="19"/>
                    </a:lnTo>
                    <a:lnTo>
                      <a:pt x="640" y="0"/>
                    </a:lnTo>
                    <a:lnTo>
                      <a:pt x="20" y="0"/>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381" name="Freeform 224"/>
              <p:cNvSpPr>
                <a:spLocks/>
              </p:cNvSpPr>
              <p:nvPr/>
            </p:nvSpPr>
            <p:spPr bwMode="auto">
              <a:xfrm>
                <a:off x="5095" y="3804"/>
                <a:ext cx="7" cy="33"/>
              </a:xfrm>
              <a:custGeom>
                <a:avLst/>
                <a:gdLst>
                  <a:gd name="T0" fmla="*/ 2 w 20"/>
                  <a:gd name="T1" fmla="*/ 9 h 102"/>
                  <a:gd name="T2" fmla="*/ 2 w 20"/>
                  <a:gd name="T3" fmla="*/ 0 h 102"/>
                  <a:gd name="T4" fmla="*/ 0 w 20"/>
                  <a:gd name="T5" fmla="*/ 2 h 102"/>
                  <a:gd name="T6" fmla="*/ 0 w 20"/>
                  <a:gd name="T7" fmla="*/ 11 h 102"/>
                  <a:gd name="T8" fmla="*/ 2 w 20"/>
                  <a:gd name="T9" fmla="*/ 9 h 102"/>
                  <a:gd name="T10" fmla="*/ 0 60000 65536"/>
                  <a:gd name="T11" fmla="*/ 0 60000 65536"/>
                  <a:gd name="T12" fmla="*/ 0 60000 65536"/>
                  <a:gd name="T13" fmla="*/ 0 60000 65536"/>
                  <a:gd name="T14" fmla="*/ 0 60000 65536"/>
                  <a:gd name="T15" fmla="*/ 0 w 20"/>
                  <a:gd name="T16" fmla="*/ 0 h 102"/>
                  <a:gd name="T17" fmla="*/ 20 w 20"/>
                  <a:gd name="T18" fmla="*/ 102 h 102"/>
                </a:gdLst>
                <a:ahLst/>
                <a:cxnLst>
                  <a:cxn ang="T10">
                    <a:pos x="T0" y="T1"/>
                  </a:cxn>
                  <a:cxn ang="T11">
                    <a:pos x="T2" y="T3"/>
                  </a:cxn>
                  <a:cxn ang="T12">
                    <a:pos x="T4" y="T5"/>
                  </a:cxn>
                  <a:cxn ang="T13">
                    <a:pos x="T6" y="T7"/>
                  </a:cxn>
                  <a:cxn ang="T14">
                    <a:pos x="T8" y="T9"/>
                  </a:cxn>
                </a:cxnLst>
                <a:rect l="T15" t="T16" r="T17" b="T18"/>
                <a:pathLst>
                  <a:path w="20" h="102">
                    <a:moveTo>
                      <a:pt x="20" y="83"/>
                    </a:moveTo>
                    <a:lnTo>
                      <a:pt x="20" y="0"/>
                    </a:lnTo>
                    <a:lnTo>
                      <a:pt x="0" y="19"/>
                    </a:lnTo>
                    <a:lnTo>
                      <a:pt x="0" y="102"/>
                    </a:lnTo>
                    <a:lnTo>
                      <a:pt x="20" y="83"/>
                    </a:lnTo>
                    <a:close/>
                  </a:path>
                </a:pathLst>
              </a:custGeom>
              <a:solidFill>
                <a:srgbClr val="CC3300"/>
              </a:solidFill>
              <a:ln w="12700">
                <a:solidFill>
                  <a:srgbClr val="000000"/>
                </a:solidFill>
                <a:round/>
                <a:headEnd/>
                <a:tailEnd/>
              </a:ln>
            </p:spPr>
            <p:txBody>
              <a:bodyPr>
                <a:prstTxWarp prst="textNoShape">
                  <a:avLst/>
                </a:prstTxWarp>
              </a:bodyPr>
              <a:lstStyle/>
              <a:p>
                <a:endParaRPr lang="en-US"/>
              </a:p>
            </p:txBody>
          </p:sp>
          <p:sp>
            <p:nvSpPr>
              <p:cNvPr id="56382" name="Rectangle 225"/>
              <p:cNvSpPr>
                <a:spLocks noChangeArrowheads="1"/>
              </p:cNvSpPr>
              <p:nvPr/>
            </p:nvSpPr>
            <p:spPr bwMode="auto">
              <a:xfrm>
                <a:off x="4884" y="3810"/>
                <a:ext cx="211" cy="27"/>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grpSp>
      </p:grpSp>
      <p:sp>
        <p:nvSpPr>
          <p:cNvPr id="56350" name="Line 226"/>
          <p:cNvSpPr>
            <a:spLocks noChangeShapeType="1"/>
          </p:cNvSpPr>
          <p:nvPr/>
        </p:nvSpPr>
        <p:spPr bwMode="auto">
          <a:xfrm>
            <a:off x="1169988" y="6232525"/>
            <a:ext cx="7292975" cy="15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51" name="Line 227"/>
          <p:cNvSpPr>
            <a:spLocks noChangeShapeType="1"/>
          </p:cNvSpPr>
          <p:nvPr/>
        </p:nvSpPr>
        <p:spPr bwMode="auto">
          <a:xfrm>
            <a:off x="1169988" y="1966913"/>
            <a:ext cx="1587" cy="426561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6352" name="Rectangle 228"/>
          <p:cNvSpPr>
            <a:spLocks noChangeArrowheads="1"/>
          </p:cNvSpPr>
          <p:nvPr/>
        </p:nvSpPr>
        <p:spPr bwMode="auto">
          <a:xfrm>
            <a:off x="1019175" y="6264275"/>
            <a:ext cx="808038"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Netherlands</a:t>
            </a:r>
          </a:p>
        </p:txBody>
      </p:sp>
      <p:sp>
        <p:nvSpPr>
          <p:cNvPr id="56353" name="Rectangle 229"/>
          <p:cNvSpPr>
            <a:spLocks noChangeArrowheads="1"/>
          </p:cNvSpPr>
          <p:nvPr/>
        </p:nvSpPr>
        <p:spPr bwMode="auto">
          <a:xfrm>
            <a:off x="1733550" y="6483350"/>
            <a:ext cx="609600"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Denmark</a:t>
            </a:r>
          </a:p>
        </p:txBody>
      </p:sp>
      <p:sp>
        <p:nvSpPr>
          <p:cNvPr id="56354" name="Rectangle 230"/>
          <p:cNvSpPr>
            <a:spLocks noChangeArrowheads="1"/>
          </p:cNvSpPr>
          <p:nvPr/>
        </p:nvSpPr>
        <p:spPr bwMode="auto">
          <a:xfrm>
            <a:off x="1989138" y="6334125"/>
            <a:ext cx="1308100"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Germany (western)</a:t>
            </a:r>
          </a:p>
        </p:txBody>
      </p:sp>
      <p:sp>
        <p:nvSpPr>
          <p:cNvPr id="56355" name="Rectangle 231"/>
          <p:cNvSpPr>
            <a:spLocks noChangeArrowheads="1"/>
          </p:cNvSpPr>
          <p:nvPr/>
        </p:nvSpPr>
        <p:spPr bwMode="auto">
          <a:xfrm>
            <a:off x="2860675" y="6483350"/>
            <a:ext cx="771525"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Switzerland</a:t>
            </a:r>
          </a:p>
        </p:txBody>
      </p:sp>
      <p:sp>
        <p:nvSpPr>
          <p:cNvPr id="56356" name="Rectangle 232"/>
          <p:cNvSpPr>
            <a:spLocks noChangeArrowheads="1"/>
          </p:cNvSpPr>
          <p:nvPr/>
        </p:nvSpPr>
        <p:spPr bwMode="auto">
          <a:xfrm>
            <a:off x="3703638" y="6264275"/>
            <a:ext cx="547687"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Comic Sans MS" charset="0"/>
              </a:rPr>
              <a:t>Sweden</a:t>
            </a:r>
          </a:p>
        </p:txBody>
      </p:sp>
      <p:sp>
        <p:nvSpPr>
          <p:cNvPr id="56357" name="Rectangle 233"/>
          <p:cNvSpPr>
            <a:spLocks noChangeArrowheads="1"/>
          </p:cNvSpPr>
          <p:nvPr/>
        </p:nvSpPr>
        <p:spPr bwMode="auto">
          <a:xfrm>
            <a:off x="4235450" y="6483350"/>
            <a:ext cx="466725"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Austria</a:t>
            </a:r>
          </a:p>
        </p:txBody>
      </p:sp>
      <p:sp>
        <p:nvSpPr>
          <p:cNvPr id="56358" name="Rectangle 234"/>
          <p:cNvSpPr>
            <a:spLocks noChangeArrowheads="1"/>
          </p:cNvSpPr>
          <p:nvPr/>
        </p:nvSpPr>
        <p:spPr bwMode="auto">
          <a:xfrm>
            <a:off x="4433888" y="6334125"/>
            <a:ext cx="1274762"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Germany (eastern)</a:t>
            </a:r>
          </a:p>
        </p:txBody>
      </p:sp>
      <p:sp>
        <p:nvSpPr>
          <p:cNvPr id="56359" name="Rectangle 235"/>
          <p:cNvSpPr>
            <a:spLocks noChangeArrowheads="1"/>
          </p:cNvSpPr>
          <p:nvPr/>
        </p:nvSpPr>
        <p:spPr bwMode="auto">
          <a:xfrm>
            <a:off x="5095875" y="6483350"/>
            <a:ext cx="1139825"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England &amp; Wales</a:t>
            </a:r>
          </a:p>
        </p:txBody>
      </p:sp>
      <p:sp>
        <p:nvSpPr>
          <p:cNvPr id="56360" name="Rectangle 236"/>
          <p:cNvSpPr>
            <a:spLocks noChangeArrowheads="1"/>
          </p:cNvSpPr>
          <p:nvPr/>
        </p:nvSpPr>
        <p:spPr bwMode="auto">
          <a:xfrm>
            <a:off x="6056313" y="6264275"/>
            <a:ext cx="484187"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Comic Sans MS" charset="0"/>
              </a:rPr>
              <a:t>France</a:t>
            </a:r>
          </a:p>
        </p:txBody>
      </p:sp>
      <p:sp>
        <p:nvSpPr>
          <p:cNvPr id="56361" name="Rectangle 237"/>
          <p:cNvSpPr>
            <a:spLocks noChangeArrowheads="1"/>
          </p:cNvSpPr>
          <p:nvPr/>
        </p:nvSpPr>
        <p:spPr bwMode="auto">
          <a:xfrm>
            <a:off x="6765925" y="6416675"/>
            <a:ext cx="298450"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Italy</a:t>
            </a:r>
          </a:p>
        </p:txBody>
      </p:sp>
      <p:sp>
        <p:nvSpPr>
          <p:cNvPr id="56362" name="Rectangle 238"/>
          <p:cNvSpPr>
            <a:spLocks noChangeArrowheads="1"/>
          </p:cNvSpPr>
          <p:nvPr/>
        </p:nvSpPr>
        <p:spPr bwMode="auto">
          <a:xfrm>
            <a:off x="7243763" y="6264275"/>
            <a:ext cx="493712"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Comic Sans MS" charset="0"/>
              </a:rPr>
              <a:t>Canada</a:t>
            </a:r>
          </a:p>
        </p:txBody>
      </p:sp>
      <p:sp>
        <p:nvSpPr>
          <p:cNvPr id="56363" name="Rectangle 239"/>
          <p:cNvSpPr>
            <a:spLocks noChangeArrowheads="1"/>
          </p:cNvSpPr>
          <p:nvPr/>
        </p:nvSpPr>
        <p:spPr bwMode="auto">
          <a:xfrm>
            <a:off x="7899400" y="6416675"/>
            <a:ext cx="414338" cy="182563"/>
          </a:xfrm>
          <a:prstGeom prst="rect">
            <a:avLst/>
          </a:prstGeom>
          <a:noFill/>
          <a:ln w="9525">
            <a:noFill/>
            <a:miter lim="800000"/>
            <a:headEnd/>
            <a:tailEnd/>
          </a:ln>
        </p:spPr>
        <p:txBody>
          <a:bodyPr wrap="none" lIns="0" tIns="0" rIns="0" bIns="0">
            <a:prstTxWarp prst="textNoShape">
              <a:avLst/>
            </a:prstTxWarp>
            <a:spAutoFit/>
          </a:bodyPr>
          <a:lstStyle/>
          <a:p>
            <a:r>
              <a:rPr lang="en-US" sz="1200">
                <a:latin typeface="Tahoma" charset="0"/>
              </a:rPr>
              <a:t>U.S.A.</a:t>
            </a:r>
          </a:p>
        </p:txBody>
      </p:sp>
      <p:sp>
        <p:nvSpPr>
          <p:cNvPr id="56364" name="Rectangle 240"/>
          <p:cNvSpPr>
            <a:spLocks noChangeArrowheads="1"/>
          </p:cNvSpPr>
          <p:nvPr/>
        </p:nvSpPr>
        <p:spPr bwMode="auto">
          <a:xfrm>
            <a:off x="533400" y="6089650"/>
            <a:ext cx="146050" cy="274638"/>
          </a:xfrm>
          <a:prstGeom prst="rect">
            <a:avLst/>
          </a:prstGeom>
          <a:noFill/>
          <a:ln w="9525">
            <a:noFill/>
            <a:miter lim="800000"/>
            <a:headEnd/>
            <a:tailEnd/>
          </a:ln>
        </p:spPr>
        <p:txBody>
          <a:bodyPr wrap="none" lIns="0" tIns="0" rIns="0" bIns="0">
            <a:prstTxWarp prst="textNoShape">
              <a:avLst/>
            </a:prstTxWarp>
            <a:spAutoFit/>
          </a:bodyPr>
          <a:lstStyle/>
          <a:p>
            <a:r>
              <a:rPr lang="en-US" sz="1800">
                <a:latin typeface="Tahoma" charset="0"/>
              </a:rPr>
              <a:t>0</a:t>
            </a:r>
          </a:p>
        </p:txBody>
      </p:sp>
      <p:sp>
        <p:nvSpPr>
          <p:cNvPr id="56365" name="Rectangle 241"/>
          <p:cNvSpPr>
            <a:spLocks noChangeArrowheads="1"/>
          </p:cNvSpPr>
          <p:nvPr/>
        </p:nvSpPr>
        <p:spPr bwMode="auto">
          <a:xfrm>
            <a:off x="533400" y="5238750"/>
            <a:ext cx="292100" cy="274638"/>
          </a:xfrm>
          <a:prstGeom prst="rect">
            <a:avLst/>
          </a:prstGeom>
          <a:noFill/>
          <a:ln w="9525">
            <a:noFill/>
            <a:miter lim="800000"/>
            <a:headEnd/>
            <a:tailEnd/>
          </a:ln>
        </p:spPr>
        <p:txBody>
          <a:bodyPr wrap="none" lIns="0" tIns="0" rIns="0" bIns="0">
            <a:prstTxWarp prst="textNoShape">
              <a:avLst/>
            </a:prstTxWarp>
            <a:spAutoFit/>
          </a:bodyPr>
          <a:lstStyle/>
          <a:p>
            <a:r>
              <a:rPr lang="en-US" sz="1800">
                <a:latin typeface="Tahoma" charset="0"/>
              </a:rPr>
              <a:t>20</a:t>
            </a:r>
          </a:p>
        </p:txBody>
      </p:sp>
      <p:sp>
        <p:nvSpPr>
          <p:cNvPr id="56366" name="Rectangle 242"/>
          <p:cNvSpPr>
            <a:spLocks noChangeArrowheads="1"/>
          </p:cNvSpPr>
          <p:nvPr/>
        </p:nvSpPr>
        <p:spPr bwMode="auto">
          <a:xfrm>
            <a:off x="533400" y="4384675"/>
            <a:ext cx="292100" cy="274638"/>
          </a:xfrm>
          <a:prstGeom prst="rect">
            <a:avLst/>
          </a:prstGeom>
          <a:noFill/>
          <a:ln w="9525">
            <a:noFill/>
            <a:miter lim="800000"/>
            <a:headEnd/>
            <a:tailEnd/>
          </a:ln>
        </p:spPr>
        <p:txBody>
          <a:bodyPr wrap="none" lIns="0" tIns="0" rIns="0" bIns="0">
            <a:prstTxWarp prst="textNoShape">
              <a:avLst/>
            </a:prstTxWarp>
            <a:spAutoFit/>
          </a:bodyPr>
          <a:lstStyle/>
          <a:p>
            <a:r>
              <a:rPr lang="en-US" sz="1800">
                <a:latin typeface="Tahoma" charset="0"/>
              </a:rPr>
              <a:t>40</a:t>
            </a:r>
          </a:p>
        </p:txBody>
      </p:sp>
      <p:sp>
        <p:nvSpPr>
          <p:cNvPr id="56367" name="Rectangle 243"/>
          <p:cNvSpPr>
            <a:spLocks noChangeArrowheads="1"/>
          </p:cNvSpPr>
          <p:nvPr/>
        </p:nvSpPr>
        <p:spPr bwMode="auto">
          <a:xfrm>
            <a:off x="533400" y="3533775"/>
            <a:ext cx="292100" cy="274638"/>
          </a:xfrm>
          <a:prstGeom prst="rect">
            <a:avLst/>
          </a:prstGeom>
          <a:noFill/>
          <a:ln w="9525">
            <a:noFill/>
            <a:miter lim="800000"/>
            <a:headEnd/>
            <a:tailEnd/>
          </a:ln>
        </p:spPr>
        <p:txBody>
          <a:bodyPr wrap="none" lIns="0" tIns="0" rIns="0" bIns="0">
            <a:prstTxWarp prst="textNoShape">
              <a:avLst/>
            </a:prstTxWarp>
            <a:spAutoFit/>
          </a:bodyPr>
          <a:lstStyle/>
          <a:p>
            <a:r>
              <a:rPr lang="en-US" sz="1800">
                <a:latin typeface="Tahoma" charset="0"/>
              </a:rPr>
              <a:t>60</a:t>
            </a:r>
          </a:p>
        </p:txBody>
      </p:sp>
      <p:sp>
        <p:nvSpPr>
          <p:cNvPr id="56368" name="Rectangle 244"/>
          <p:cNvSpPr>
            <a:spLocks noChangeArrowheads="1"/>
          </p:cNvSpPr>
          <p:nvPr/>
        </p:nvSpPr>
        <p:spPr bwMode="auto">
          <a:xfrm>
            <a:off x="533400" y="2679700"/>
            <a:ext cx="292100" cy="274638"/>
          </a:xfrm>
          <a:prstGeom prst="rect">
            <a:avLst/>
          </a:prstGeom>
          <a:noFill/>
          <a:ln w="9525">
            <a:noFill/>
            <a:miter lim="800000"/>
            <a:headEnd/>
            <a:tailEnd/>
          </a:ln>
        </p:spPr>
        <p:txBody>
          <a:bodyPr wrap="none" lIns="0" tIns="0" rIns="0" bIns="0">
            <a:prstTxWarp prst="textNoShape">
              <a:avLst/>
            </a:prstTxWarp>
            <a:spAutoFit/>
          </a:bodyPr>
          <a:lstStyle/>
          <a:p>
            <a:r>
              <a:rPr lang="en-US" sz="1800">
                <a:latin typeface="Tahoma" charset="0"/>
              </a:rPr>
              <a:t>80</a:t>
            </a:r>
          </a:p>
        </p:txBody>
      </p:sp>
      <p:sp>
        <p:nvSpPr>
          <p:cNvPr id="56369" name="Rectangle 245"/>
          <p:cNvSpPr>
            <a:spLocks noChangeArrowheads="1"/>
          </p:cNvSpPr>
          <p:nvPr/>
        </p:nvSpPr>
        <p:spPr bwMode="auto">
          <a:xfrm>
            <a:off x="533400" y="1827213"/>
            <a:ext cx="438150" cy="274637"/>
          </a:xfrm>
          <a:prstGeom prst="rect">
            <a:avLst/>
          </a:prstGeom>
          <a:noFill/>
          <a:ln w="9525">
            <a:noFill/>
            <a:miter lim="800000"/>
            <a:headEnd/>
            <a:tailEnd/>
          </a:ln>
        </p:spPr>
        <p:txBody>
          <a:bodyPr wrap="none" lIns="0" tIns="0" rIns="0" bIns="0">
            <a:prstTxWarp prst="textNoShape">
              <a:avLst/>
            </a:prstTxWarp>
            <a:spAutoFit/>
          </a:bodyPr>
          <a:lstStyle/>
          <a:p>
            <a:r>
              <a:rPr lang="en-US" sz="1800">
                <a:latin typeface="Tahoma" charset="0"/>
              </a:rPr>
              <a:t>100</a:t>
            </a:r>
          </a:p>
        </p:txBody>
      </p:sp>
      <p:sp>
        <p:nvSpPr>
          <p:cNvPr id="56370" name="Rectangle 246"/>
          <p:cNvSpPr>
            <a:spLocks noChangeArrowheads="1"/>
          </p:cNvSpPr>
          <p:nvPr/>
        </p:nvSpPr>
        <p:spPr bwMode="auto">
          <a:xfrm>
            <a:off x="4838700" y="1778000"/>
            <a:ext cx="606425" cy="244475"/>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Tahoma" charset="0"/>
              </a:rPr>
              <a:t>Bicycle</a:t>
            </a:r>
          </a:p>
        </p:txBody>
      </p:sp>
      <p:sp>
        <p:nvSpPr>
          <p:cNvPr id="56371" name="Rectangle 247"/>
          <p:cNvSpPr>
            <a:spLocks noChangeArrowheads="1"/>
          </p:cNvSpPr>
          <p:nvPr/>
        </p:nvSpPr>
        <p:spPr bwMode="auto">
          <a:xfrm>
            <a:off x="4014788" y="1778000"/>
            <a:ext cx="436562" cy="244475"/>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Tahoma" charset="0"/>
              </a:rPr>
              <a:t>Walk</a:t>
            </a:r>
          </a:p>
        </p:txBody>
      </p:sp>
      <p:sp>
        <p:nvSpPr>
          <p:cNvPr id="56372" name="Rectangle 248"/>
          <p:cNvSpPr>
            <a:spLocks noChangeArrowheads="1"/>
          </p:cNvSpPr>
          <p:nvPr/>
        </p:nvSpPr>
        <p:spPr bwMode="auto">
          <a:xfrm>
            <a:off x="2933700" y="1778000"/>
            <a:ext cx="615950" cy="244475"/>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Tahoma" charset="0"/>
              </a:rPr>
              <a:t>Transit</a:t>
            </a:r>
          </a:p>
        </p:txBody>
      </p:sp>
      <p:sp>
        <p:nvSpPr>
          <p:cNvPr id="56373" name="Rectangle 249"/>
          <p:cNvSpPr>
            <a:spLocks noChangeArrowheads="1"/>
          </p:cNvSpPr>
          <p:nvPr/>
        </p:nvSpPr>
        <p:spPr bwMode="auto">
          <a:xfrm>
            <a:off x="2144713" y="1778000"/>
            <a:ext cx="414337" cy="244475"/>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Tahoma" charset="0"/>
              </a:rPr>
              <a:t>Auto</a:t>
            </a:r>
          </a:p>
        </p:txBody>
      </p:sp>
      <p:sp>
        <p:nvSpPr>
          <p:cNvPr id="56374" name="Rectangle 250"/>
          <p:cNvSpPr>
            <a:spLocks noChangeArrowheads="1"/>
          </p:cNvSpPr>
          <p:nvPr/>
        </p:nvSpPr>
        <p:spPr bwMode="auto">
          <a:xfrm>
            <a:off x="4610100" y="1836738"/>
            <a:ext cx="155575" cy="98425"/>
          </a:xfrm>
          <a:prstGeom prst="rect">
            <a:avLst/>
          </a:prstGeom>
          <a:solidFill>
            <a:srgbClr val="CC3300"/>
          </a:solidFill>
          <a:ln w="12700">
            <a:solidFill>
              <a:srgbClr val="000000"/>
            </a:solidFill>
            <a:miter lim="800000"/>
            <a:headEnd/>
            <a:tailEnd/>
          </a:ln>
        </p:spPr>
        <p:txBody>
          <a:bodyPr>
            <a:prstTxWarp prst="textNoShape">
              <a:avLst/>
            </a:prstTxWarp>
          </a:bodyPr>
          <a:lstStyle/>
          <a:p>
            <a:endParaRPr lang="en-US"/>
          </a:p>
        </p:txBody>
      </p:sp>
      <p:sp>
        <p:nvSpPr>
          <p:cNvPr id="56375" name="Rectangle 251"/>
          <p:cNvSpPr>
            <a:spLocks noChangeArrowheads="1"/>
          </p:cNvSpPr>
          <p:nvPr/>
        </p:nvSpPr>
        <p:spPr bwMode="auto">
          <a:xfrm>
            <a:off x="3794125" y="1836738"/>
            <a:ext cx="155575" cy="98425"/>
          </a:xfrm>
          <a:prstGeom prst="rect">
            <a:avLst/>
          </a:prstGeom>
          <a:solidFill>
            <a:schemeClr val="tx2"/>
          </a:solidFill>
          <a:ln w="12700">
            <a:solidFill>
              <a:srgbClr val="000000"/>
            </a:solidFill>
            <a:miter lim="800000"/>
            <a:headEnd/>
            <a:tailEnd/>
          </a:ln>
        </p:spPr>
        <p:txBody>
          <a:bodyPr>
            <a:prstTxWarp prst="textNoShape">
              <a:avLst/>
            </a:prstTxWarp>
          </a:bodyPr>
          <a:lstStyle/>
          <a:p>
            <a:endParaRPr lang="en-US"/>
          </a:p>
        </p:txBody>
      </p:sp>
      <p:sp>
        <p:nvSpPr>
          <p:cNvPr id="56376" name="Rectangle 252"/>
          <p:cNvSpPr>
            <a:spLocks noChangeArrowheads="1"/>
          </p:cNvSpPr>
          <p:nvPr/>
        </p:nvSpPr>
        <p:spPr bwMode="auto">
          <a:xfrm>
            <a:off x="2727325" y="1836738"/>
            <a:ext cx="155575" cy="98425"/>
          </a:xfrm>
          <a:prstGeom prst="rect">
            <a:avLst/>
          </a:prstGeom>
          <a:solidFill>
            <a:srgbClr val="CCCCFF"/>
          </a:solidFill>
          <a:ln w="12700">
            <a:solidFill>
              <a:srgbClr val="000000"/>
            </a:solidFill>
            <a:miter lim="800000"/>
            <a:headEnd/>
            <a:tailEnd/>
          </a:ln>
        </p:spPr>
        <p:txBody>
          <a:bodyPr>
            <a:prstTxWarp prst="textNoShape">
              <a:avLst/>
            </a:prstTxWarp>
          </a:bodyPr>
          <a:lstStyle/>
          <a:p>
            <a:endParaRPr lang="en-US"/>
          </a:p>
        </p:txBody>
      </p:sp>
      <p:sp>
        <p:nvSpPr>
          <p:cNvPr id="56377" name="Rectangle 253"/>
          <p:cNvSpPr>
            <a:spLocks noChangeArrowheads="1"/>
          </p:cNvSpPr>
          <p:nvPr/>
        </p:nvSpPr>
        <p:spPr bwMode="auto">
          <a:xfrm>
            <a:off x="1889125" y="1836738"/>
            <a:ext cx="155575" cy="98425"/>
          </a:xfrm>
          <a:prstGeom prst="rect">
            <a:avLst/>
          </a:prstGeom>
          <a:solidFill>
            <a:srgbClr val="FFFFFF"/>
          </a:solidFill>
          <a:ln w="12700">
            <a:solidFill>
              <a:srgbClr val="000000"/>
            </a:solidFill>
            <a:miter lim="800000"/>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6347"/>
                                        </p:tgtEl>
                                        <p:attrNameLst>
                                          <p:attrName>style.visibility</p:attrName>
                                        </p:attrNameLst>
                                      </p:cBhvr>
                                      <p:to>
                                        <p:strVal val="visible"/>
                                      </p:to>
                                    </p:set>
                                    <p:animEffect transition="in" filter="wipe(down)">
                                      <p:cBhvr>
                                        <p:cTn id="22" dur="500"/>
                                        <p:tgtEl>
                                          <p:spTgt spid="56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Eyes on the Street?</a:t>
            </a:r>
          </a:p>
        </p:txBody>
      </p:sp>
      <p:pic>
        <p:nvPicPr>
          <p:cNvPr id="67587" name="Content Placeholder 3" descr="images.jpeg"/>
          <p:cNvPicPr>
            <a:picLocks noGrp="1" noChangeAspect="1"/>
          </p:cNvPicPr>
          <p:nvPr>
            <p:ph idx="1"/>
          </p:nvPr>
        </p:nvPicPr>
        <p:blipFill>
          <a:blip r:embed="rId2"/>
          <a:srcRect l="-10437" r="-10437"/>
          <a:stretch>
            <a:fillRect/>
          </a:stretch>
        </p:blipFill>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p>
        </p:txBody>
      </p:sp>
      <p:pic>
        <p:nvPicPr>
          <p:cNvPr id="68611" name="Content Placeholder 3" descr="images-1.jpeg"/>
          <p:cNvPicPr>
            <a:picLocks noGrp="1" noChangeAspect="1"/>
          </p:cNvPicPr>
          <p:nvPr>
            <p:ph idx="1"/>
          </p:nvPr>
        </p:nvPicPr>
        <p:blipFill>
          <a:blip r:embed="rId2"/>
          <a:srcRect l="-10437" r="-10437"/>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p:txBody>
          <a:bodyPr/>
          <a:lstStyle/>
          <a:p>
            <a:pPr eaLnBrk="1" hangingPunct="1">
              <a:defRPr/>
            </a:pPr>
            <a:r>
              <a:rPr lang="en-US" dirty="0" smtClean="0">
                <a:ea typeface="+mj-ea"/>
                <a:cs typeface="+mj-cs"/>
              </a:rPr>
              <a:t>City Repair: Intersection Repair, Free Tea stand</a:t>
            </a:r>
            <a:endParaRPr lang="en-US" dirty="0">
              <a:ea typeface="+mj-ea"/>
              <a:cs typeface="+mj-cs"/>
            </a:endParaRPr>
          </a:p>
        </p:txBody>
      </p:sp>
      <p:pic>
        <p:nvPicPr>
          <p:cNvPr id="50179" name="Picture 3" descr="cityrepair2"/>
          <p:cNvPicPr>
            <a:picLocks noGrp="1" noChangeAspect="1" noChangeArrowheads="1"/>
          </p:cNvPicPr>
          <p:nvPr>
            <p:ph idx="1"/>
          </p:nvPr>
        </p:nvPicPr>
        <p:blipFill>
          <a:blip r:embed="rId3"/>
          <a:srcRect/>
          <a:stretch>
            <a:fillRect/>
          </a:stretch>
        </p:blipFill>
        <p:spPr>
          <a:xfrm>
            <a:off x="1550988" y="1600200"/>
            <a:ext cx="6040437" cy="45307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1.jpeg"/>
          <p:cNvPicPr>
            <a:picLocks noGrp="1" noChangeAspect="1"/>
          </p:cNvPicPr>
          <p:nvPr>
            <p:ph idx="1"/>
          </p:nvPr>
        </p:nvPicPr>
        <p:blipFill>
          <a:blip r:embed="rId2"/>
          <a:srcRect l="-40252" r="-40252"/>
          <a:stretch>
            <a:fillRect/>
          </a:stretch>
        </p:blipFill>
        <p:spPr>
          <a:xfrm>
            <a:off x="-838200" y="457200"/>
            <a:ext cx="6248400" cy="3439995"/>
          </a:xfrm>
        </p:spPr>
      </p:pic>
      <p:pic>
        <p:nvPicPr>
          <p:cNvPr id="5" name="Picture 4" descr="images.jpeg"/>
          <p:cNvPicPr>
            <a:picLocks noChangeAspect="1"/>
          </p:cNvPicPr>
          <p:nvPr/>
        </p:nvPicPr>
        <p:blipFill>
          <a:blip r:embed="rId3"/>
          <a:stretch>
            <a:fillRect/>
          </a:stretch>
        </p:blipFill>
        <p:spPr>
          <a:xfrm>
            <a:off x="4876800" y="3581399"/>
            <a:ext cx="3962400" cy="3173077"/>
          </a:xfrm>
          <a:prstGeom prst="rect">
            <a:avLst/>
          </a:prstGeom>
        </p:spPr>
      </p:pic>
      <p:sp>
        <p:nvSpPr>
          <p:cNvPr id="6" name="TextBox 5"/>
          <p:cNvSpPr txBox="1"/>
          <p:nvPr/>
        </p:nvSpPr>
        <p:spPr>
          <a:xfrm>
            <a:off x="4267200" y="990600"/>
            <a:ext cx="3994403" cy="1077218"/>
          </a:xfrm>
          <a:prstGeom prst="rect">
            <a:avLst/>
          </a:prstGeom>
          <a:noFill/>
        </p:spPr>
        <p:txBody>
          <a:bodyPr wrap="none" rtlCol="0">
            <a:spAutoFit/>
          </a:bodyPr>
          <a:lstStyle/>
          <a:p>
            <a:r>
              <a:rPr lang="en-US" sz="3200" dirty="0" smtClean="0"/>
              <a:t>Creating Sustainable </a:t>
            </a:r>
          </a:p>
          <a:p>
            <a:r>
              <a:rPr lang="en-US" sz="3200" dirty="0" smtClean="0"/>
              <a:t>Community Stories</a:t>
            </a:r>
          </a:p>
        </p:txBody>
      </p:sp>
      <p:sp>
        <p:nvSpPr>
          <p:cNvPr id="7" name="TextBox 6"/>
          <p:cNvSpPr txBox="1"/>
          <p:nvPr/>
        </p:nvSpPr>
        <p:spPr>
          <a:xfrm>
            <a:off x="824457" y="4114800"/>
            <a:ext cx="3135895" cy="1200329"/>
          </a:xfrm>
          <a:prstGeom prst="rect">
            <a:avLst/>
          </a:prstGeom>
          <a:noFill/>
        </p:spPr>
        <p:txBody>
          <a:bodyPr wrap="none" rtlCol="0">
            <a:spAutoFit/>
          </a:bodyPr>
          <a:lstStyle/>
          <a:p>
            <a:r>
              <a:rPr lang="en-US" dirty="0" smtClean="0"/>
              <a:t>A long long time ago</a:t>
            </a:r>
          </a:p>
          <a:p>
            <a:r>
              <a:rPr lang="en-US" dirty="0" smtClean="0"/>
              <a:t>In a land called Ecotopia</a:t>
            </a:r>
          </a:p>
          <a:p>
            <a:r>
              <a:rPr lang="en-US" dirty="0" smtClean="0"/>
              <a:t>A People begin to create </a:t>
            </a:r>
          </a:p>
          <a:p>
            <a:r>
              <a:rPr lang="en-US" dirty="0" smtClean="0"/>
              <a:t>a new story about their place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Working Together</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We Pay for things that were Free</a:t>
            </a:r>
            <a:endParaRPr lang="en-US" sz="3600" dirty="0"/>
          </a:p>
        </p:txBody>
      </p:sp>
      <p:sp>
        <p:nvSpPr>
          <p:cNvPr id="3" name="Content Placeholder 2"/>
          <p:cNvSpPr>
            <a:spLocks noGrp="1"/>
          </p:cNvSpPr>
          <p:nvPr>
            <p:ph idx="1"/>
          </p:nvPr>
        </p:nvSpPr>
        <p:spPr/>
        <p:txBody>
          <a:bodyPr/>
          <a:lstStyle/>
          <a:p>
            <a:pPr>
              <a:defRPr/>
            </a:pPr>
            <a:endParaRPr lang="en-US" dirty="0"/>
          </a:p>
        </p:txBody>
      </p:sp>
      <p:graphicFrame>
        <p:nvGraphicFramePr>
          <p:cNvPr id="24578" name="Object 2"/>
          <p:cNvGraphicFramePr>
            <a:graphicFrameLocks noChangeAspect="1"/>
          </p:cNvGraphicFramePr>
          <p:nvPr/>
        </p:nvGraphicFramePr>
        <p:xfrm>
          <a:off x="1981200" y="1752600"/>
          <a:ext cx="4953000" cy="4379913"/>
        </p:xfrm>
        <a:graphic>
          <a:graphicData uri="http://schemas.openxmlformats.org/presentationml/2006/ole">
            <p:oleObj spid="_x0000_s208898" name="Document" r:id="rId3" imgW="5486400" imgH="4851400" progId="Word.Document.12">
              <p:link updateAutomatic="1"/>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chemeClr val="tx1"/>
                </a:solidFill>
              </a:rPr>
              <a:t>Outsourcing Community Problem Solving</a:t>
            </a:r>
            <a:endParaRPr lang="en-US" sz="3600" dirty="0">
              <a:solidFill>
                <a:schemeClr val="tx1"/>
              </a:solidFill>
            </a:endParaRPr>
          </a:p>
        </p:txBody>
      </p:sp>
      <p:sp>
        <p:nvSpPr>
          <p:cNvPr id="3" name="Content Placeholder 2"/>
          <p:cNvSpPr>
            <a:spLocks noGrp="1"/>
          </p:cNvSpPr>
          <p:nvPr>
            <p:ph idx="1"/>
          </p:nvPr>
        </p:nvSpPr>
        <p:spPr/>
        <p:txBody>
          <a:bodyPr/>
          <a:lstStyle/>
          <a:p>
            <a:pPr>
              <a:defRPr/>
            </a:pPr>
            <a:r>
              <a:rPr lang="en-US" dirty="0" smtClean="0"/>
              <a:t>We have outsourced community problem solving to specialists and experts</a:t>
            </a:r>
          </a:p>
          <a:p>
            <a:pPr>
              <a:defRPr/>
            </a:pPr>
            <a:r>
              <a:rPr lang="en-US" dirty="0" smtClean="0"/>
              <a:t>We import models and solutions as though any template works anywhere, regardless of place</a:t>
            </a:r>
          </a:p>
          <a:p>
            <a:pPr>
              <a:defRPr/>
            </a:pPr>
            <a:r>
              <a:rPr lang="en-US" dirty="0" smtClean="0"/>
              <a:t>Some live in a placeless cyber-world while others are geographically limited.  We increasingly live in green zones. (i.e. Bagdad)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pPr>
              <a:defRPr/>
            </a:pPr>
            <a:r>
              <a:rPr lang="en-US"/>
              <a:t>Cost of Governance</a:t>
            </a:r>
          </a:p>
        </p:txBody>
      </p:sp>
      <p:sp>
        <p:nvSpPr>
          <p:cNvPr id="47107" name="Rectangle 3"/>
          <p:cNvSpPr>
            <a:spLocks noGrp="1" noChangeArrowheads="1"/>
          </p:cNvSpPr>
          <p:nvPr>
            <p:ph type="body" idx="1"/>
          </p:nvPr>
        </p:nvSpPr>
        <p:spPr/>
        <p:txBody>
          <a:bodyPr/>
          <a:lstStyle/>
          <a:p>
            <a:r>
              <a:rPr lang="en-US">
                <a:effectLst/>
                <a:ea typeface="ＭＳ Ｐゴシック" charset="-128"/>
                <a:cs typeface="ＭＳ Ｐゴシック" charset="-128"/>
              </a:rPr>
              <a:t>When community involvement is lacking, the cost of governance is higher and the work of bureaucrats more difficult</a:t>
            </a:r>
          </a:p>
          <a:p>
            <a:r>
              <a:rPr lang="en-US">
                <a:effectLst/>
                <a:ea typeface="ＭＳ Ｐゴシック" charset="-128"/>
                <a:cs typeface="ＭＳ Ｐゴシック" charset="-128"/>
              </a:rPr>
              <a:t>If trust and social connections decreases cost of governance increases</a:t>
            </a:r>
          </a:p>
          <a:p>
            <a:r>
              <a:rPr lang="en-US">
                <a:effectLst/>
                <a:ea typeface="ＭＳ Ｐゴシック" charset="-128"/>
                <a:cs typeface="ＭＳ Ｐゴシック" charset="-128"/>
              </a:rPr>
              <a:t>Without collective actions government increases rules and regulations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Would you know How Work Collectively to Solve Problems?</a:t>
            </a:r>
            <a:endParaRPr lang="en-US" sz="3600" dirty="0"/>
          </a:p>
        </p:txBody>
      </p:sp>
      <p:sp>
        <p:nvSpPr>
          <p:cNvPr id="3" name="Content Placeholder 2"/>
          <p:cNvSpPr>
            <a:spLocks noGrp="1"/>
          </p:cNvSpPr>
          <p:nvPr>
            <p:ph idx="1"/>
          </p:nvPr>
        </p:nvSpPr>
        <p:spPr/>
        <p:txBody>
          <a:bodyPr/>
          <a:lstStyle/>
          <a:p>
            <a:pPr>
              <a:defRPr/>
            </a:pPr>
            <a:r>
              <a:rPr lang="en-US" sz="1900" dirty="0" smtClean="0"/>
              <a:t>Sidewalks need repairing--what do you do?  Who do you contact?</a:t>
            </a:r>
          </a:p>
          <a:p>
            <a:pPr>
              <a:defRPr/>
            </a:pPr>
            <a:r>
              <a:rPr lang="en-US" sz="1900" dirty="0" smtClean="0"/>
              <a:t>What is the most important thing Multnomah County government does?</a:t>
            </a:r>
          </a:p>
          <a:p>
            <a:pPr>
              <a:defRPr/>
            </a:pPr>
            <a:r>
              <a:rPr lang="en-US" sz="1900" dirty="0" smtClean="0"/>
              <a:t>What does Metro Do?</a:t>
            </a:r>
          </a:p>
          <a:p>
            <a:pPr>
              <a:defRPr/>
            </a:pPr>
            <a:r>
              <a:rPr lang="en-US" sz="1900" dirty="0" smtClean="0"/>
              <a:t>There is suddenly more crime in your neighborhood.  Who do you contact?  What can you do?</a:t>
            </a:r>
          </a:p>
          <a:p>
            <a:pPr>
              <a:defRPr/>
            </a:pPr>
            <a:r>
              <a:rPr lang="en-US" sz="1900" dirty="0" smtClean="0"/>
              <a:t>Your landlord is going to raise the rent or boot you out.  Is there anything you can do about it?</a:t>
            </a:r>
          </a:p>
          <a:p>
            <a:pPr>
              <a:defRPr/>
            </a:pPr>
            <a:r>
              <a:rPr lang="en-US" sz="1900" dirty="0" smtClean="0"/>
              <a:t>Cars are speeding through your neighborhood is there anything you can do about it?</a:t>
            </a:r>
          </a:p>
          <a:p>
            <a:pPr>
              <a:defRPr/>
            </a:pPr>
            <a:r>
              <a:rPr lang="en-US" sz="1900" dirty="0" smtClean="0"/>
              <a:t>What does City of Portland Development Services do?</a:t>
            </a:r>
          </a:p>
          <a:p>
            <a:pPr>
              <a:defRPr/>
            </a:pPr>
            <a:r>
              <a:rPr lang="en-US" sz="1900" dirty="0" smtClean="0"/>
              <a:t>Someone is polluting a stream near your house who do you contact?  What can you do?</a:t>
            </a:r>
          </a:p>
          <a:p>
            <a:pPr>
              <a:defRPr/>
            </a:pPr>
            <a:r>
              <a:rPr lang="en-US" sz="1900" dirty="0" smtClean="0"/>
              <a:t>You want to grow your own food.  Is there anyone that can help you?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Commons</a:t>
            </a:r>
            <a:endParaRPr lang="en-US" dirty="0"/>
          </a:p>
        </p:txBody>
      </p:sp>
      <p:sp>
        <p:nvSpPr>
          <p:cNvPr id="3" name="Content Placeholder 2"/>
          <p:cNvSpPr>
            <a:spLocks noGrp="1"/>
          </p:cNvSpPr>
          <p:nvPr>
            <p:ph idx="1"/>
          </p:nvPr>
        </p:nvSpPr>
        <p:spPr/>
        <p:txBody>
          <a:bodyPr/>
          <a:lstStyle/>
          <a:p>
            <a:pPr>
              <a:defRPr/>
            </a:pPr>
            <a:r>
              <a:rPr lang="en-US" dirty="0" smtClean="0"/>
              <a:t>Rousseau argued that people were not complete until they participated in civic life</a:t>
            </a:r>
          </a:p>
          <a:p>
            <a:pPr>
              <a:defRPr/>
            </a:pPr>
            <a:r>
              <a:rPr lang="en-US" dirty="0" err="1" smtClean="0"/>
              <a:t>Putnum</a:t>
            </a:r>
            <a:r>
              <a:rPr lang="en-US" dirty="0" smtClean="0"/>
              <a:t> likewise documents a correlation between social capital and community participation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smtClean="0"/>
              <a:t>Altering our Consumer Endogenous </a:t>
            </a:r>
            <a:r>
              <a:rPr lang="en-US" sz="3600" dirty="0" err="1" smtClean="0"/>
              <a:t>Opioid</a:t>
            </a:r>
            <a:r>
              <a:rPr lang="en-US" sz="3600" dirty="0" smtClean="0"/>
              <a:t> Peptide Functions</a:t>
            </a:r>
            <a:endParaRPr lang="en-US" sz="3600" dirty="0"/>
          </a:p>
        </p:txBody>
      </p:sp>
      <p:sp>
        <p:nvSpPr>
          <p:cNvPr id="5" name="Content Placeholder 4"/>
          <p:cNvSpPr>
            <a:spLocks noGrp="1"/>
          </p:cNvSpPr>
          <p:nvPr>
            <p:ph sz="half" idx="1"/>
          </p:nvPr>
        </p:nvSpPr>
        <p:spPr>
          <a:xfrm>
            <a:off x="457200" y="1600200"/>
            <a:ext cx="4038600" cy="2667000"/>
          </a:xfrm>
        </p:spPr>
        <p:txBody>
          <a:bodyPr/>
          <a:lstStyle/>
          <a:p>
            <a:pPr>
              <a:defRPr/>
            </a:pPr>
            <a:r>
              <a:rPr lang="en-US" dirty="0" smtClean="0"/>
              <a:t>20</a:t>
            </a:r>
            <a:r>
              <a:rPr lang="en-US" baseline="30000" dirty="0" smtClean="0"/>
              <a:t>th</a:t>
            </a:r>
            <a:r>
              <a:rPr lang="en-US" dirty="0" smtClean="0"/>
              <a:t> Century</a:t>
            </a:r>
          </a:p>
          <a:p>
            <a:pPr>
              <a:defRPr/>
            </a:pPr>
            <a:r>
              <a:rPr lang="en-US" dirty="0" smtClean="0"/>
              <a:t>Hyper Consumption</a:t>
            </a:r>
          </a:p>
          <a:p>
            <a:pPr lvl="1">
              <a:defRPr/>
            </a:pPr>
            <a:r>
              <a:rPr lang="en-US" dirty="0" smtClean="0"/>
              <a:t>Credit</a:t>
            </a:r>
          </a:p>
          <a:p>
            <a:pPr lvl="1">
              <a:defRPr/>
            </a:pPr>
            <a:r>
              <a:rPr lang="en-US" dirty="0" smtClean="0"/>
              <a:t>Advertising</a:t>
            </a:r>
          </a:p>
          <a:p>
            <a:pPr lvl="1">
              <a:defRPr/>
            </a:pPr>
            <a:r>
              <a:rPr lang="en-US" dirty="0" smtClean="0"/>
              <a:t>Individual Ownership</a:t>
            </a:r>
            <a:endParaRPr lang="en-US" dirty="0"/>
          </a:p>
        </p:txBody>
      </p:sp>
      <p:sp>
        <p:nvSpPr>
          <p:cNvPr id="6" name="Content Placeholder 5"/>
          <p:cNvSpPr>
            <a:spLocks noGrp="1"/>
          </p:cNvSpPr>
          <p:nvPr>
            <p:ph sz="half" idx="2"/>
          </p:nvPr>
        </p:nvSpPr>
        <p:spPr>
          <a:xfrm>
            <a:off x="4648200" y="1600200"/>
            <a:ext cx="4038600" cy="2514600"/>
          </a:xfrm>
        </p:spPr>
        <p:txBody>
          <a:bodyPr/>
          <a:lstStyle/>
          <a:p>
            <a:pPr>
              <a:defRPr/>
            </a:pPr>
            <a:r>
              <a:rPr lang="en-US" dirty="0" smtClean="0"/>
              <a:t>Collaborative Consumption</a:t>
            </a:r>
          </a:p>
          <a:p>
            <a:pPr lvl="1">
              <a:defRPr/>
            </a:pPr>
            <a:r>
              <a:rPr lang="en-US" dirty="0" smtClean="0"/>
              <a:t>Reputation</a:t>
            </a:r>
          </a:p>
          <a:p>
            <a:pPr lvl="1">
              <a:defRPr/>
            </a:pPr>
            <a:r>
              <a:rPr lang="en-US" dirty="0" smtClean="0"/>
              <a:t>Community</a:t>
            </a:r>
          </a:p>
          <a:p>
            <a:pPr lvl="1">
              <a:defRPr/>
            </a:pPr>
            <a:r>
              <a:rPr lang="en-US" dirty="0" smtClean="0"/>
              <a:t>Shared Access</a:t>
            </a:r>
            <a:endParaRPr lang="en-US" dirty="0"/>
          </a:p>
        </p:txBody>
      </p:sp>
      <p:sp>
        <p:nvSpPr>
          <p:cNvPr id="8" name="Content Placeholder 4"/>
          <p:cNvSpPr txBox="1">
            <a:spLocks/>
          </p:cNvSpPr>
          <p:nvPr/>
        </p:nvSpPr>
        <p:spPr bwMode="black">
          <a:xfrm>
            <a:off x="381000" y="4343400"/>
            <a:ext cx="21336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bodyPr>
          <a:lstStyle/>
          <a:p>
            <a:pPr marL="342900" indent="-342900" algn="ctr" eaLnBrk="0" hangingPunct="0">
              <a:spcBef>
                <a:spcPct val="20000"/>
              </a:spcBef>
              <a:buClr>
                <a:schemeClr val="hlink"/>
              </a:buClr>
              <a:buSzPct val="80000"/>
              <a:defRPr/>
            </a:pPr>
            <a:r>
              <a:rPr lang="en-US" sz="2800" kern="0" dirty="0">
                <a:solidFill>
                  <a:schemeClr val="accent2">
                    <a:lumMod val="75000"/>
                  </a:schemeClr>
                </a:solidFill>
                <a:effectLst>
                  <a:outerShdw blurRad="38100" dist="38100" dir="2700000" algn="tl">
                    <a:srgbClr val="000000"/>
                  </a:outerShdw>
                </a:effectLst>
                <a:ea typeface="ＭＳ Ｐゴシック" pitchFamily="-107" charset="-128"/>
              </a:rPr>
              <a:t>Mass Media</a:t>
            </a:r>
          </a:p>
        </p:txBody>
      </p:sp>
      <p:cxnSp>
        <p:nvCxnSpPr>
          <p:cNvPr id="106502" name="Straight Arrow Connector 10"/>
          <p:cNvCxnSpPr>
            <a:cxnSpLocks noChangeShapeType="1"/>
          </p:cNvCxnSpPr>
          <p:nvPr/>
        </p:nvCxnSpPr>
        <p:spPr bwMode="auto">
          <a:xfrm>
            <a:off x="2514600" y="4648200"/>
            <a:ext cx="685800" cy="1588"/>
          </a:xfrm>
          <a:prstGeom prst="straightConnector1">
            <a:avLst/>
          </a:prstGeom>
          <a:noFill/>
          <a:ln w="76200">
            <a:solidFill>
              <a:schemeClr val="tx1"/>
            </a:solidFill>
            <a:round/>
            <a:headEnd/>
            <a:tailEnd type="arrow" w="med" len="med"/>
          </a:ln>
        </p:spPr>
      </p:cxnSp>
      <p:cxnSp>
        <p:nvCxnSpPr>
          <p:cNvPr id="106503" name="Straight Arrow Connector 11"/>
          <p:cNvCxnSpPr>
            <a:cxnSpLocks noChangeShapeType="1"/>
          </p:cNvCxnSpPr>
          <p:nvPr/>
        </p:nvCxnSpPr>
        <p:spPr bwMode="auto">
          <a:xfrm>
            <a:off x="5410200" y="4648200"/>
            <a:ext cx="685800" cy="1588"/>
          </a:xfrm>
          <a:prstGeom prst="straightConnector1">
            <a:avLst/>
          </a:prstGeom>
          <a:noFill/>
          <a:ln w="76200">
            <a:solidFill>
              <a:schemeClr val="tx1"/>
            </a:solidFill>
            <a:round/>
            <a:headEnd/>
            <a:tailEnd type="arrow" w="med" len="med"/>
          </a:ln>
        </p:spPr>
      </p:cxnSp>
      <p:sp>
        <p:nvSpPr>
          <p:cNvPr id="13" name="Content Placeholder 4"/>
          <p:cNvSpPr txBox="1">
            <a:spLocks/>
          </p:cNvSpPr>
          <p:nvPr/>
        </p:nvSpPr>
        <p:spPr bwMode="black">
          <a:xfrm>
            <a:off x="3200400" y="4343400"/>
            <a:ext cx="22860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bodyPr>
          <a:lstStyle/>
          <a:p>
            <a:pPr marL="342900" indent="-342900" algn="ctr" eaLnBrk="0" hangingPunct="0">
              <a:spcBef>
                <a:spcPct val="20000"/>
              </a:spcBef>
              <a:buClr>
                <a:schemeClr val="hlink"/>
              </a:buClr>
              <a:buSzPct val="80000"/>
              <a:defRPr/>
            </a:pPr>
            <a:r>
              <a:rPr lang="en-US" sz="2800" kern="0" dirty="0">
                <a:solidFill>
                  <a:schemeClr val="accent2">
                    <a:lumMod val="75000"/>
                  </a:schemeClr>
                </a:solidFill>
                <a:effectLst>
                  <a:outerShdw blurRad="38100" dist="38100" dir="2700000" algn="tl">
                    <a:srgbClr val="000000"/>
                  </a:outerShdw>
                </a:effectLst>
                <a:ea typeface="ＭＳ Ｐゴシック" pitchFamily="-107" charset="-128"/>
              </a:rPr>
              <a:t>Social Media</a:t>
            </a:r>
          </a:p>
        </p:txBody>
      </p:sp>
      <p:sp>
        <p:nvSpPr>
          <p:cNvPr id="14" name="Content Placeholder 4"/>
          <p:cNvSpPr txBox="1">
            <a:spLocks/>
          </p:cNvSpPr>
          <p:nvPr/>
        </p:nvSpPr>
        <p:spPr bwMode="black">
          <a:xfrm>
            <a:off x="6019800" y="4343400"/>
            <a:ext cx="22860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bodyPr>
          <a:lstStyle/>
          <a:p>
            <a:pPr marL="342900" indent="-342900" algn="ctr" eaLnBrk="0" hangingPunct="0">
              <a:spcBef>
                <a:spcPct val="20000"/>
              </a:spcBef>
              <a:buClr>
                <a:schemeClr val="hlink"/>
              </a:buClr>
              <a:buSzPct val="80000"/>
              <a:defRPr/>
            </a:pPr>
            <a:r>
              <a:rPr lang="en-US" sz="2800" kern="0" dirty="0">
                <a:solidFill>
                  <a:schemeClr val="accent2">
                    <a:lumMod val="75000"/>
                  </a:schemeClr>
                </a:solidFill>
                <a:effectLst>
                  <a:outerShdw blurRad="38100" dist="38100" dir="2700000" algn="tl">
                    <a:srgbClr val="000000"/>
                  </a:outerShdw>
                </a:effectLst>
                <a:ea typeface="ＭＳ Ｐゴシック" pitchFamily="-107" charset="-128"/>
              </a:rPr>
              <a:t>Gaming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defRPr/>
            </a:pPr>
            <a:r>
              <a:rPr lang="en-US" smtClean="0"/>
              <a:t>Collaborative Consumption</a:t>
            </a:r>
          </a:p>
        </p:txBody>
      </p:sp>
      <p:sp>
        <p:nvSpPr>
          <p:cNvPr id="82947" name="Content Placeholder 2"/>
          <p:cNvSpPr>
            <a:spLocks noGrp="1"/>
          </p:cNvSpPr>
          <p:nvPr>
            <p:ph idx="1"/>
          </p:nvPr>
        </p:nvSpPr>
        <p:spPr>
          <a:xfrm>
            <a:off x="457200" y="1447800"/>
            <a:ext cx="8229600" cy="4530725"/>
          </a:xfrm>
        </p:spPr>
        <p:txBody>
          <a:bodyPr/>
          <a:lstStyle/>
          <a:p>
            <a:pPr>
              <a:defRPr/>
            </a:pPr>
            <a:r>
              <a:rPr lang="en-US" sz="2400" dirty="0" smtClean="0"/>
              <a:t>Zip cars</a:t>
            </a:r>
          </a:p>
          <a:p>
            <a:pPr>
              <a:defRPr/>
            </a:pPr>
            <a:r>
              <a:rPr lang="en-US" sz="2400" dirty="0" smtClean="0"/>
              <a:t>Tool Lending Libraries</a:t>
            </a:r>
          </a:p>
          <a:p>
            <a:pPr>
              <a:defRPr/>
            </a:pPr>
            <a:r>
              <a:rPr lang="en-US" sz="2400" dirty="0" smtClean="0"/>
              <a:t>Cooperative urban farms</a:t>
            </a:r>
          </a:p>
          <a:p>
            <a:pPr>
              <a:defRPr/>
            </a:pPr>
            <a:r>
              <a:rPr lang="en-US" sz="2400" dirty="0" smtClean="0"/>
              <a:t>Helping Hands</a:t>
            </a:r>
          </a:p>
          <a:p>
            <a:pPr>
              <a:defRPr/>
            </a:pPr>
            <a:r>
              <a:rPr lang="en-US" sz="2400" dirty="0" smtClean="0"/>
              <a:t>School Bus walking</a:t>
            </a:r>
          </a:p>
          <a:p>
            <a:pPr>
              <a:defRPr/>
            </a:pPr>
            <a:r>
              <a:rPr lang="en-US" sz="2400" dirty="0" smtClean="0"/>
              <a:t>Shared Fruit Trees</a:t>
            </a:r>
          </a:p>
          <a:p>
            <a:pPr>
              <a:defRPr/>
            </a:pPr>
            <a:r>
              <a:rPr lang="en-US" sz="2400" dirty="0" smtClean="0"/>
              <a:t>Social Seating</a:t>
            </a:r>
          </a:p>
          <a:p>
            <a:pPr>
              <a:defRPr/>
            </a:pPr>
            <a:r>
              <a:rPr lang="en-US" sz="2400" dirty="0" smtClean="0"/>
              <a:t>Social Eating</a:t>
            </a:r>
          </a:p>
          <a:p>
            <a:pPr>
              <a:defRPr/>
            </a:pPr>
            <a:r>
              <a:rPr lang="en-US" sz="2400" dirty="0" smtClean="0"/>
              <a:t>Survey Monkey</a:t>
            </a:r>
          </a:p>
          <a:p>
            <a:pPr>
              <a:defRPr/>
            </a:pPr>
            <a:r>
              <a:rPr lang="en-US" sz="2400" dirty="0" smtClean="0"/>
              <a:t>Shared personal computer networks</a:t>
            </a:r>
          </a:p>
          <a:p>
            <a:pPr>
              <a:defRPr/>
            </a:pPr>
            <a:r>
              <a:rPr lang="en-US" sz="2400" dirty="0" smtClean="0"/>
              <a:t>Co-housing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Collective Action is Essential</a:t>
            </a:r>
            <a:br>
              <a:rPr lang="en-US" sz="3600" dirty="0" smtClean="0"/>
            </a:br>
            <a:r>
              <a:rPr lang="en-US" sz="2667" dirty="0" smtClean="0"/>
              <a:t>Climate Change and Community Participation</a:t>
            </a:r>
            <a:endParaRPr lang="en-US" sz="2667" dirty="0"/>
          </a:p>
        </p:txBody>
      </p:sp>
      <p:sp>
        <p:nvSpPr>
          <p:cNvPr id="3" name="Content Placeholder 2"/>
          <p:cNvSpPr>
            <a:spLocks noGrp="1"/>
          </p:cNvSpPr>
          <p:nvPr>
            <p:ph idx="1"/>
          </p:nvPr>
        </p:nvSpPr>
        <p:spPr/>
        <p:txBody>
          <a:bodyPr/>
          <a:lstStyle/>
          <a:p>
            <a:pPr>
              <a:defRPr/>
            </a:pPr>
            <a:r>
              <a:rPr lang="en-US" sz="2400" dirty="0" smtClean="0"/>
              <a:t>Resilience is the key characteristic for resilient communities</a:t>
            </a:r>
          </a:p>
          <a:p>
            <a:pPr lvl="1">
              <a:defRPr/>
            </a:pPr>
            <a:r>
              <a:rPr lang="en-US" sz="2400" dirty="0" smtClean="0"/>
              <a:t>Decentralized</a:t>
            </a:r>
          </a:p>
          <a:p>
            <a:pPr lvl="1">
              <a:defRPr/>
            </a:pPr>
            <a:r>
              <a:rPr lang="en-US" sz="2400" dirty="0" smtClean="0"/>
              <a:t>Redundant</a:t>
            </a:r>
          </a:p>
          <a:p>
            <a:pPr lvl="1">
              <a:defRPr/>
            </a:pPr>
            <a:r>
              <a:rPr lang="en-US" sz="2400" dirty="0" smtClean="0"/>
              <a:t>Systems that people can “repair”</a:t>
            </a:r>
          </a:p>
          <a:p>
            <a:pPr lvl="1">
              <a:defRPr/>
            </a:pPr>
            <a:r>
              <a:rPr lang="en-US" sz="2400" dirty="0" smtClean="0"/>
              <a:t>Support for Micro-economic and informal economy</a:t>
            </a:r>
          </a:p>
          <a:p>
            <a:pPr>
              <a:defRPr/>
            </a:pPr>
            <a:r>
              <a:rPr lang="en-US" sz="2400" dirty="0" smtClean="0"/>
              <a:t>Government Alone Cannot Solve the problems</a:t>
            </a:r>
          </a:p>
          <a:p>
            <a:pPr>
              <a:defRPr/>
            </a:pPr>
            <a:r>
              <a:rPr lang="en-US" sz="2400" dirty="0" smtClean="0"/>
              <a:t>Social Networks and Social Capital are as  important as Physical Infrastructure</a:t>
            </a:r>
          </a:p>
          <a:p>
            <a:pPr>
              <a:defRPr/>
            </a:pPr>
            <a:r>
              <a:rPr lang="en-US" sz="2400" dirty="0" smtClean="0"/>
              <a:t>In a recession your social network is more important than a job</a:t>
            </a:r>
          </a:p>
        </p:txBody>
      </p:sp>
    </p:spTree>
  </p:cSld>
  <p:clrMapOvr>
    <a:masterClrMapping/>
  </p:clrMapOvr>
  <p:transition advTm="149"/>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0530" name="Rectangle 2" hidden="1"/>
          <p:cNvSpPr>
            <a:spLocks noGrp="1" noChangeArrowheads="1"/>
          </p:cNvSpPr>
          <p:nvPr>
            <p:ph type="title"/>
          </p:nvPr>
        </p:nvSpPr>
        <p:spPr/>
        <p:txBody>
          <a:bodyPr/>
          <a:lstStyle/>
          <a:p>
            <a:pPr eaLnBrk="1" hangingPunct="1">
              <a:defRPr/>
            </a:pPr>
            <a:endParaRPr lang="ja-JP" altLang="en-US">
              <a:ea typeface="ＭＳ Ｐゴシック" charset="-128"/>
              <a:cs typeface="ＭＳ Ｐゴシック" charset="-128"/>
            </a:endParaRPr>
          </a:p>
        </p:txBody>
      </p:sp>
      <p:sp>
        <p:nvSpPr>
          <p:cNvPr id="790531" name="Rectangle 3"/>
          <p:cNvSpPr>
            <a:spLocks noGrp="1" noChangeAspect="1" noChangeArrowheads="1"/>
          </p:cNvSpPr>
          <p:nvPr/>
        </p:nvSpPr>
        <p:spPr bwMode="auto">
          <a:xfrm>
            <a:off x="0" y="0"/>
            <a:ext cx="9144000" cy="6858000"/>
          </a:xfrm>
          <a:prstGeom prst="rect">
            <a:avLst/>
          </a:prstGeom>
          <a:blipFill dpi="0" rotWithShape="1">
            <a:blip r:embed="rId3"/>
            <a:srcRect/>
            <a:stretch>
              <a:fillRect r="-1119"/>
            </a:stretch>
          </a:blipFill>
          <a:ln w="9525">
            <a:solidFill>
              <a:schemeClr val="tx1"/>
            </a:solidFill>
            <a:miter lim="800000"/>
            <a:headEnd/>
            <a:tailEnd/>
          </a:ln>
          <a:effectLst/>
        </p:spPr>
        <p:txBody>
          <a:bodyPr>
            <a:prstTxWarp prst="textNoShape">
              <a:avLst/>
            </a:prstTxWarp>
          </a:bodyPr>
          <a:lstStyle/>
          <a:p>
            <a:pPr>
              <a:defRPr/>
            </a:pPr>
            <a:endParaRPr lang="ja-JP" altLang="en-US" sz="1800">
              <a:latin typeface="Arial" pitchFamily="-110" charset="0"/>
              <a:ea typeface="ＭＳ Ｐゴシック" pitchFamily="-110" charset="-128"/>
              <a:cs typeface="ＭＳ Ｐゴシック" pitchFamily="-110" charset="-128"/>
            </a:endParaRPr>
          </a:p>
        </p:txBody>
      </p:sp>
      <p:sp>
        <p:nvSpPr>
          <p:cNvPr id="189446" name="Text Box 4"/>
          <p:cNvSpPr txBox="1">
            <a:spLocks noChangeArrowheads="1"/>
          </p:cNvSpPr>
          <p:nvPr/>
        </p:nvSpPr>
        <p:spPr bwMode="auto">
          <a:xfrm>
            <a:off x="457200" y="6400800"/>
            <a:ext cx="1828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ja-JP" altLang="en-US" sz="1800"/>
          </a:p>
        </p:txBody>
      </p:sp>
      <p:sp>
        <p:nvSpPr>
          <p:cNvPr id="189447" name="Text Box 5"/>
          <p:cNvSpPr txBox="1">
            <a:spLocks noChangeArrowheads="1"/>
          </p:cNvSpPr>
          <p:nvPr/>
        </p:nvSpPr>
        <p:spPr bwMode="auto">
          <a:xfrm>
            <a:off x="1066800" y="4724400"/>
            <a:ext cx="44958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800">
                <a:solidFill>
                  <a:schemeClr val="bg1"/>
                </a:solidFill>
              </a:rPr>
              <a:t>Photo courtesy of Portland Oregon Visitors Association</a:t>
            </a:r>
          </a:p>
        </p:txBody>
      </p:sp>
    </p:spTree>
  </p:cSld>
  <p:clrMapOvr>
    <a:masterClrMapping/>
  </p:clrMapOvr>
  <p:transition advTm="13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Changing the Dominate Cultural Narrative</a:t>
            </a:r>
            <a:endParaRPr lang="en-US" sz="3600" dirty="0"/>
          </a:p>
        </p:txBody>
      </p:sp>
      <p:pic>
        <p:nvPicPr>
          <p:cNvPr id="117763" name="Content Placeholder 3" descr="images.jpeg"/>
          <p:cNvPicPr>
            <a:picLocks noGrp="1" noChangeAspect="1"/>
          </p:cNvPicPr>
          <p:nvPr>
            <p:ph idx="1"/>
          </p:nvPr>
        </p:nvPicPr>
        <p:blipFill>
          <a:blip r:embed="rId2"/>
          <a:srcRect l="-12901" r="-12901"/>
          <a:stretch>
            <a:fillRect/>
          </a:stretch>
        </p:blipFill>
        <p:spPr>
          <a:xfrm>
            <a:off x="-304800" y="1524000"/>
            <a:ext cx="4983163" cy="2743200"/>
          </a:xfrm>
        </p:spPr>
      </p:pic>
      <p:pic>
        <p:nvPicPr>
          <p:cNvPr id="117764" name="Picture 4" descr="images-1.jpeg"/>
          <p:cNvPicPr>
            <a:picLocks noChangeAspect="1"/>
          </p:cNvPicPr>
          <p:nvPr/>
        </p:nvPicPr>
        <p:blipFill>
          <a:blip r:embed="rId3"/>
          <a:srcRect/>
          <a:stretch>
            <a:fillRect/>
          </a:stretch>
        </p:blipFill>
        <p:spPr bwMode="auto">
          <a:xfrm>
            <a:off x="4191000" y="3429000"/>
            <a:ext cx="4538663" cy="3048000"/>
          </a:xfrm>
          <a:prstGeom prst="rect">
            <a:avLst/>
          </a:prstGeom>
          <a:noFill/>
          <a:ln w="9525">
            <a:noFill/>
            <a:miter lim="800000"/>
            <a:headEnd/>
            <a:tailEnd/>
          </a:ln>
        </p:spPr>
      </p:pic>
      <p:sp>
        <p:nvSpPr>
          <p:cNvPr id="117765" name="TextBox 5"/>
          <p:cNvSpPr txBox="1">
            <a:spLocks noChangeArrowheads="1"/>
          </p:cNvSpPr>
          <p:nvPr/>
        </p:nvSpPr>
        <p:spPr bwMode="auto">
          <a:xfrm>
            <a:off x="4191000" y="1905000"/>
            <a:ext cx="4695825" cy="954088"/>
          </a:xfrm>
          <a:prstGeom prst="rect">
            <a:avLst/>
          </a:prstGeom>
          <a:noFill/>
          <a:ln w="9525">
            <a:noFill/>
            <a:miter lim="800000"/>
            <a:headEnd/>
            <a:tailEnd/>
          </a:ln>
        </p:spPr>
        <p:txBody>
          <a:bodyPr wrap="none">
            <a:prstTxWarp prst="textNoShape">
              <a:avLst/>
            </a:prstTxWarp>
            <a:spAutoFit/>
          </a:bodyPr>
          <a:lstStyle/>
          <a:p>
            <a:r>
              <a:rPr lang="en-US" sz="2800"/>
              <a:t>Learning to work with nature</a:t>
            </a:r>
          </a:p>
          <a:p>
            <a:r>
              <a:rPr lang="en-US" sz="2800"/>
              <a:t>Or overcoming it</a:t>
            </a:r>
          </a:p>
        </p:txBody>
      </p:sp>
      <p:sp>
        <p:nvSpPr>
          <p:cNvPr id="117766" name="TextBox 6"/>
          <p:cNvSpPr txBox="1">
            <a:spLocks noChangeArrowheads="1"/>
          </p:cNvSpPr>
          <p:nvPr/>
        </p:nvSpPr>
        <p:spPr bwMode="auto">
          <a:xfrm>
            <a:off x="2286000" y="5791200"/>
            <a:ext cx="1762125" cy="646113"/>
          </a:xfrm>
          <a:prstGeom prst="rect">
            <a:avLst/>
          </a:prstGeom>
          <a:noFill/>
          <a:ln w="9525">
            <a:noFill/>
            <a:miter lim="800000"/>
            <a:headEnd/>
            <a:tailEnd/>
          </a:ln>
        </p:spPr>
        <p:txBody>
          <a:bodyPr wrap="none">
            <a:prstTxWarp prst="textNoShape">
              <a:avLst/>
            </a:prstTxWarp>
            <a:spAutoFit/>
          </a:bodyPr>
          <a:lstStyle/>
          <a:p>
            <a:r>
              <a:rPr lang="en-US"/>
              <a:t>Celilo Falls and</a:t>
            </a:r>
          </a:p>
          <a:p>
            <a:r>
              <a:rPr lang="en-US"/>
              <a:t>Bonneville dam</a:t>
            </a:r>
          </a:p>
        </p:txBody>
      </p:sp>
      <p:sp>
        <p:nvSpPr>
          <p:cNvPr id="117767" name="TextBox 7"/>
          <p:cNvSpPr txBox="1">
            <a:spLocks noChangeArrowheads="1"/>
          </p:cNvSpPr>
          <p:nvPr/>
        </p:nvSpPr>
        <p:spPr bwMode="auto">
          <a:xfrm>
            <a:off x="685800" y="4343400"/>
            <a:ext cx="2955925" cy="646113"/>
          </a:xfrm>
          <a:prstGeom prst="rect">
            <a:avLst/>
          </a:prstGeom>
          <a:noFill/>
          <a:ln w="9525">
            <a:noFill/>
            <a:miter lim="800000"/>
            <a:headEnd/>
            <a:tailEnd/>
          </a:ln>
        </p:spPr>
        <p:txBody>
          <a:bodyPr wrap="none">
            <a:prstTxWarp prst="textNoShape">
              <a:avLst/>
            </a:prstTxWarp>
            <a:spAutoFit/>
          </a:bodyPr>
          <a:lstStyle/>
          <a:p>
            <a:r>
              <a:rPr lang="en-US"/>
              <a:t>Learning from the Natives</a:t>
            </a:r>
          </a:p>
          <a:p>
            <a:r>
              <a:rPr lang="en-US"/>
              <a:t>Before arrival of steamboat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7813"/>
            <a:ext cx="8229600" cy="941387"/>
          </a:xfrm>
        </p:spPr>
        <p:txBody>
          <a:bodyPr/>
          <a:lstStyle/>
          <a:p>
            <a:pPr eaLnBrk="1" hangingPunct="1"/>
            <a:r>
              <a:rPr lang="en-US" sz="3200" b="0">
                <a:solidFill>
                  <a:schemeClr val="tx1"/>
                </a:solidFill>
                <a:effectLst/>
                <a:latin typeface="Palatino" charset="0"/>
                <a:ea typeface="ＭＳ Ｐゴシック" charset="-128"/>
                <a:cs typeface="ＭＳ Ｐゴシック" charset="-128"/>
              </a:rPr>
              <a:t>Role of Citizens in Creating Sustainable Community</a:t>
            </a:r>
          </a:p>
        </p:txBody>
      </p:sp>
      <p:sp>
        <p:nvSpPr>
          <p:cNvPr id="966659" name="Rectangle 3"/>
          <p:cNvSpPr>
            <a:spLocks noGrp="1" noChangeArrowheads="1"/>
          </p:cNvSpPr>
          <p:nvPr>
            <p:ph type="body" idx="1"/>
          </p:nvPr>
        </p:nvSpPr>
        <p:spPr>
          <a:xfrm>
            <a:off x="457200" y="1295400"/>
            <a:ext cx="8229600" cy="5334000"/>
          </a:xfrm>
        </p:spPr>
        <p:txBody>
          <a:bodyPr/>
          <a:lstStyle/>
          <a:p>
            <a:pPr eaLnBrk="1" hangingPunct="1">
              <a:lnSpc>
                <a:spcPct val="90000"/>
              </a:lnSpc>
            </a:pPr>
            <a:r>
              <a:rPr lang="en-US">
                <a:ea typeface="ＭＳ Ｐゴシック" charset="-128"/>
                <a:cs typeface="ＭＳ Ｐゴシック" charset="-128"/>
              </a:rPr>
              <a:t>Best Bicycling city </a:t>
            </a:r>
            <a:r>
              <a:rPr lang="en-US" sz="1800">
                <a:ea typeface="ＭＳ Ｐゴシック" charset="-128"/>
                <a:cs typeface="ＭＳ Ｐゴシック" charset="-128"/>
              </a:rPr>
              <a:t>(Bicycling magazine)</a:t>
            </a:r>
            <a:endParaRPr lang="en-US">
              <a:ea typeface="ＭＳ Ｐゴシック" charset="-128"/>
              <a:cs typeface="ＭＳ Ｐゴシック" charset="-128"/>
            </a:endParaRPr>
          </a:p>
          <a:p>
            <a:pPr eaLnBrk="1" hangingPunct="1">
              <a:lnSpc>
                <a:spcPct val="90000"/>
              </a:lnSpc>
            </a:pPr>
            <a:r>
              <a:rPr lang="en-US">
                <a:ea typeface="ＭＳ Ｐゴシック" charset="-128"/>
                <a:cs typeface="ＭＳ Ｐゴシック" charset="-128"/>
              </a:rPr>
              <a:t>Best Walking City </a:t>
            </a:r>
            <a:r>
              <a:rPr lang="en-US" sz="1800">
                <a:ea typeface="ＭＳ Ｐゴシック" charset="-128"/>
                <a:cs typeface="ＭＳ Ｐゴシック" charset="-128"/>
              </a:rPr>
              <a:t>(Prevention magazine)</a:t>
            </a:r>
            <a:endParaRPr lang="en-US">
              <a:ea typeface="ＭＳ Ｐゴシック" charset="-128"/>
              <a:cs typeface="ＭＳ Ｐゴシック" charset="-128"/>
            </a:endParaRPr>
          </a:p>
          <a:p>
            <a:pPr eaLnBrk="1" hangingPunct="1">
              <a:lnSpc>
                <a:spcPct val="90000"/>
              </a:lnSpc>
            </a:pPr>
            <a:r>
              <a:rPr lang="en-US">
                <a:ea typeface="ＭＳ Ｐゴシック" charset="-128"/>
                <a:cs typeface="ＭＳ Ｐゴシック" charset="-128"/>
              </a:rPr>
              <a:t>Most Sustainable Policies </a:t>
            </a:r>
            <a:r>
              <a:rPr lang="en-US" sz="1800">
                <a:ea typeface="ＭＳ Ｐゴシック" charset="-128"/>
                <a:cs typeface="ＭＳ Ｐゴシック" charset="-128"/>
              </a:rPr>
              <a:t>(SustainLane)</a:t>
            </a:r>
            <a:endParaRPr lang="en-US">
              <a:ea typeface="ＭＳ Ｐゴシック" charset="-128"/>
              <a:cs typeface="ＭＳ Ｐゴシック" charset="-128"/>
            </a:endParaRPr>
          </a:p>
          <a:p>
            <a:pPr eaLnBrk="1" hangingPunct="1">
              <a:lnSpc>
                <a:spcPct val="90000"/>
              </a:lnSpc>
            </a:pPr>
            <a:r>
              <a:rPr lang="en-US">
                <a:ea typeface="ＭＳ Ｐゴシック" charset="-128"/>
                <a:cs typeface="ＭＳ Ｐゴシック" charset="-128"/>
              </a:rPr>
              <a:t>Most Vegetarian Friendly </a:t>
            </a:r>
            <a:r>
              <a:rPr lang="en-US" sz="1800">
                <a:ea typeface="ＭＳ Ｐゴシック" charset="-128"/>
                <a:cs typeface="ＭＳ Ｐゴシック" charset="-128"/>
              </a:rPr>
              <a:t>(Vegetarian magazine)</a:t>
            </a:r>
          </a:p>
          <a:p>
            <a:pPr eaLnBrk="1" hangingPunct="1">
              <a:lnSpc>
                <a:spcPct val="90000"/>
              </a:lnSpc>
            </a:pPr>
            <a:r>
              <a:rPr lang="en-US">
                <a:ea typeface="ＭＳ Ｐゴシック" charset="-128"/>
                <a:cs typeface="ＭＳ Ｐゴシック" charset="-128"/>
              </a:rPr>
              <a:t>8</a:t>
            </a:r>
            <a:r>
              <a:rPr lang="en-US" baseline="30000">
                <a:ea typeface="ＭＳ Ｐゴシック" charset="-128"/>
                <a:cs typeface="ＭＳ Ｐゴシック" charset="-128"/>
              </a:rPr>
              <a:t>th</a:t>
            </a:r>
            <a:r>
              <a:rPr lang="en-US">
                <a:ea typeface="ＭＳ Ｐゴシック" charset="-128"/>
                <a:cs typeface="ＭＳ Ｐゴシック" charset="-128"/>
              </a:rPr>
              <a:t> most artists per capita in USA</a:t>
            </a:r>
          </a:p>
          <a:p>
            <a:pPr eaLnBrk="1" hangingPunct="1">
              <a:lnSpc>
                <a:spcPct val="90000"/>
              </a:lnSpc>
            </a:pPr>
            <a:r>
              <a:rPr lang="en-US">
                <a:ea typeface="ＭＳ Ｐゴシック" charset="-128"/>
                <a:cs typeface="ＭＳ Ｐゴシック" charset="-128"/>
              </a:rPr>
              <a:t>Most woman-owned businesses </a:t>
            </a:r>
            <a:r>
              <a:rPr lang="en-US" sz="1400">
                <a:ea typeface="ＭＳ Ｐゴシック" charset="-128"/>
                <a:cs typeface="ＭＳ Ｐゴシック" charset="-128"/>
              </a:rPr>
              <a:t>(SBA)</a:t>
            </a:r>
          </a:p>
          <a:p>
            <a:pPr eaLnBrk="1" hangingPunct="1">
              <a:lnSpc>
                <a:spcPct val="90000"/>
              </a:lnSpc>
            </a:pPr>
            <a:r>
              <a:rPr lang="en-US">
                <a:ea typeface="ＭＳ Ｐゴシック" charset="-128"/>
                <a:cs typeface="ＭＳ Ｐゴシック" charset="-128"/>
              </a:rPr>
              <a:t>One of the most attractive for young creative class </a:t>
            </a:r>
            <a:r>
              <a:rPr lang="en-US" sz="1600">
                <a:ea typeface="ＭＳ Ｐゴシック" charset="-128"/>
                <a:cs typeface="ＭＳ Ｐゴシック" charset="-128"/>
              </a:rPr>
              <a:t>(</a:t>
            </a:r>
            <a:r>
              <a:rPr lang="en-US" sz="1600" i="1">
                <a:ea typeface="ＭＳ Ｐゴシック" charset="-128"/>
                <a:cs typeface="ＭＳ Ｐゴシック" charset="-128"/>
              </a:rPr>
              <a:t>Rise of Creative Class</a:t>
            </a:r>
            <a:r>
              <a:rPr lang="en-US" i="1">
                <a:ea typeface="ＭＳ Ｐゴシック" charset="-128"/>
                <a:cs typeface="ＭＳ Ｐゴシック" charset="-128"/>
              </a:rPr>
              <a:t>)</a:t>
            </a:r>
            <a:endParaRPr lang="en-US">
              <a:ea typeface="ＭＳ Ｐゴシック" charset="-128"/>
              <a:cs typeface="ＭＳ Ｐゴシック" charset="-128"/>
            </a:endParaRPr>
          </a:p>
          <a:p>
            <a:pPr eaLnBrk="1" hangingPunct="1">
              <a:lnSpc>
                <a:spcPct val="90000"/>
              </a:lnSpc>
            </a:pPr>
            <a:r>
              <a:rPr lang="en-US">
                <a:ea typeface="ＭＳ Ｐゴシック" charset="-128"/>
                <a:cs typeface="ＭＳ Ｐゴシック" charset="-128"/>
              </a:rPr>
              <a:t>But also, one of the five best cities for elders </a:t>
            </a:r>
            <a:r>
              <a:rPr lang="en-US" sz="1600">
                <a:ea typeface="ＭＳ Ｐゴシック" charset="-128"/>
                <a:cs typeface="ＭＳ Ｐゴシック" charset="-128"/>
              </a:rPr>
              <a:t>(AARP)</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Regional Differences</a:t>
            </a:r>
            <a:endParaRPr lang="en-US" sz="3600" dirty="0"/>
          </a:p>
        </p:txBody>
      </p:sp>
      <p:sp>
        <p:nvSpPr>
          <p:cNvPr id="3" name="Content Placeholder 2"/>
          <p:cNvSpPr>
            <a:spLocks noGrp="1"/>
          </p:cNvSpPr>
          <p:nvPr>
            <p:ph idx="1"/>
          </p:nvPr>
        </p:nvSpPr>
        <p:spPr/>
        <p:txBody>
          <a:bodyPr/>
          <a:lstStyle/>
          <a:p>
            <a:r>
              <a:rPr lang="en-US" sz="2400" dirty="0" smtClean="0"/>
              <a:t>Landscape/resources</a:t>
            </a:r>
          </a:p>
          <a:p>
            <a:r>
              <a:rPr lang="en-US" sz="2400" dirty="0" smtClean="0"/>
              <a:t>Immigration and migration</a:t>
            </a:r>
          </a:p>
          <a:p>
            <a:r>
              <a:rPr lang="en-US" sz="2400" dirty="0" smtClean="0"/>
              <a:t>Global influences</a:t>
            </a:r>
          </a:p>
          <a:p>
            <a:r>
              <a:rPr lang="en-US" sz="2400" dirty="0" smtClean="0"/>
              <a:t>Costs of doing business</a:t>
            </a:r>
          </a:p>
          <a:p>
            <a:r>
              <a:rPr lang="en-US" sz="2400" dirty="0" smtClean="0"/>
              <a:t>Government policies and investments</a:t>
            </a:r>
          </a:p>
          <a:p>
            <a:r>
              <a:rPr lang="en-US" sz="2400" dirty="0" smtClean="0"/>
              <a:t>Economic restructuring</a:t>
            </a:r>
          </a:p>
          <a:p>
            <a:pPr lvl="1"/>
            <a:r>
              <a:rPr lang="en-US" sz="2000" dirty="0" smtClean="0"/>
              <a:t>High tech and service economy-mobile</a:t>
            </a:r>
          </a:p>
          <a:p>
            <a:r>
              <a:rPr lang="en-US" sz="2400" dirty="0" smtClean="0"/>
              <a:t>Technological shifts</a:t>
            </a:r>
          </a:p>
          <a:p>
            <a:pPr lvl="1"/>
            <a:r>
              <a:rPr lang="en-US" sz="2400" dirty="0" smtClean="0"/>
              <a:t>Water vs. air transportation</a:t>
            </a:r>
          </a:p>
          <a:p>
            <a:pPr lvl="1"/>
            <a:r>
              <a:rPr lang="en-US" sz="2400" dirty="0" smtClean="0"/>
              <a:t>Elevators</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Poverty</a:t>
            </a:r>
            <a:endParaRPr lang="en-US" dirty="0"/>
          </a:p>
        </p:txBody>
      </p:sp>
      <p:sp>
        <p:nvSpPr>
          <p:cNvPr id="5" name="Text Placeholder 4"/>
          <p:cNvSpPr>
            <a:spLocks noGrp="1"/>
          </p:cNvSpPr>
          <p:nvPr>
            <p:ph type="body" idx="1"/>
          </p:nvPr>
        </p:nvSpPr>
        <p:spPr>
          <a:xfrm>
            <a:off x="457200" y="1676399"/>
            <a:ext cx="4040188" cy="609601"/>
          </a:xfrm>
        </p:spPr>
        <p:txBody>
          <a:bodyPr/>
          <a:lstStyle/>
          <a:p>
            <a:r>
              <a:rPr lang="en-US" dirty="0" smtClean="0"/>
              <a:t>Structural</a:t>
            </a:r>
            <a:endParaRPr lang="en-US" dirty="0"/>
          </a:p>
        </p:txBody>
      </p:sp>
      <p:sp>
        <p:nvSpPr>
          <p:cNvPr id="6" name="Content Placeholder 5"/>
          <p:cNvSpPr>
            <a:spLocks noGrp="1"/>
          </p:cNvSpPr>
          <p:nvPr>
            <p:ph sz="half" idx="2"/>
          </p:nvPr>
        </p:nvSpPr>
        <p:spPr>
          <a:xfrm>
            <a:off x="457200" y="2362199"/>
            <a:ext cx="4040188" cy="3763963"/>
          </a:xfrm>
        </p:spPr>
        <p:txBody>
          <a:bodyPr/>
          <a:lstStyle/>
          <a:p>
            <a:r>
              <a:rPr lang="en-US" dirty="0" smtClean="0"/>
              <a:t>Unequal distribution of opportunity</a:t>
            </a:r>
          </a:p>
          <a:p>
            <a:r>
              <a:rPr lang="en-US" dirty="0" smtClean="0"/>
              <a:t>Job housing disconnect</a:t>
            </a:r>
          </a:p>
          <a:p>
            <a:r>
              <a:rPr lang="en-US" dirty="0" smtClean="0"/>
              <a:t>Racism</a:t>
            </a:r>
          </a:p>
          <a:p>
            <a:r>
              <a:rPr lang="en-US" dirty="0" smtClean="0"/>
              <a:t>Radical economic restructuring</a:t>
            </a:r>
          </a:p>
          <a:p>
            <a:r>
              <a:rPr lang="en-US" dirty="0" smtClean="0"/>
              <a:t>Low pay jobs with little or no advancement</a:t>
            </a:r>
          </a:p>
          <a:p>
            <a:endParaRPr lang="en-US" dirty="0" smtClean="0"/>
          </a:p>
          <a:p>
            <a:endParaRPr lang="en-US" dirty="0"/>
          </a:p>
        </p:txBody>
      </p:sp>
      <p:sp>
        <p:nvSpPr>
          <p:cNvPr id="7" name="Text Placeholder 6"/>
          <p:cNvSpPr>
            <a:spLocks noGrp="1"/>
          </p:cNvSpPr>
          <p:nvPr>
            <p:ph type="body" sz="quarter" idx="3"/>
          </p:nvPr>
        </p:nvSpPr>
        <p:spPr>
          <a:xfrm>
            <a:off x="4645025" y="1676399"/>
            <a:ext cx="4041775" cy="609601"/>
          </a:xfrm>
        </p:spPr>
        <p:txBody>
          <a:bodyPr/>
          <a:lstStyle/>
          <a:p>
            <a:r>
              <a:rPr lang="en-US" dirty="0" smtClean="0"/>
              <a:t>Cultural</a:t>
            </a:r>
            <a:endParaRPr lang="en-US" dirty="0"/>
          </a:p>
        </p:txBody>
      </p:sp>
      <p:sp>
        <p:nvSpPr>
          <p:cNvPr id="8" name="Content Placeholder 7"/>
          <p:cNvSpPr>
            <a:spLocks noGrp="1"/>
          </p:cNvSpPr>
          <p:nvPr>
            <p:ph sz="quarter" idx="4"/>
          </p:nvPr>
        </p:nvSpPr>
        <p:spPr>
          <a:xfrm>
            <a:off x="4645025" y="2514599"/>
            <a:ext cx="4041775" cy="3611563"/>
          </a:xfrm>
        </p:spPr>
        <p:txBody>
          <a:bodyPr/>
          <a:lstStyle/>
          <a:p>
            <a:r>
              <a:rPr lang="en-US" dirty="0" smtClean="0"/>
              <a:t>Oscar Lewis,” Culture of Poverty”</a:t>
            </a:r>
          </a:p>
          <a:p>
            <a:r>
              <a:rPr lang="en-US" dirty="0" smtClean="0"/>
              <a:t>Value system of poor</a:t>
            </a:r>
          </a:p>
          <a:p>
            <a:r>
              <a:rPr lang="en-US" dirty="0" smtClean="0"/>
              <a:t>Easily misinterpreted to demonstrate it’s the poor’s fault</a:t>
            </a:r>
          </a:p>
          <a:p>
            <a:r>
              <a:rPr lang="en-US" dirty="0" smtClean="0"/>
              <a:t>Underclass and persistent poor</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face of poverty</a:t>
            </a:r>
            <a:endParaRPr lang="en-US" dirty="0"/>
          </a:p>
        </p:txBody>
      </p:sp>
      <p:sp>
        <p:nvSpPr>
          <p:cNvPr id="3" name="Content Placeholder 2"/>
          <p:cNvSpPr>
            <a:spLocks noGrp="1"/>
          </p:cNvSpPr>
          <p:nvPr>
            <p:ph idx="1"/>
          </p:nvPr>
        </p:nvSpPr>
        <p:spPr/>
        <p:txBody>
          <a:bodyPr/>
          <a:lstStyle/>
          <a:p>
            <a:r>
              <a:rPr lang="en-US" dirty="0" smtClean="0"/>
              <a:t>Shrinking middle class</a:t>
            </a:r>
          </a:p>
          <a:p>
            <a:r>
              <a:rPr lang="en-US" dirty="0" smtClean="0"/>
              <a:t>Radical restructuring creating more displaced workers</a:t>
            </a:r>
          </a:p>
          <a:p>
            <a:r>
              <a:rPr lang="en-US" dirty="0" smtClean="0"/>
              <a:t>More full time workers still in poverty</a:t>
            </a:r>
          </a:p>
          <a:p>
            <a:r>
              <a:rPr lang="en-US" dirty="0" smtClean="0"/>
              <a:t>Poverty not so persistent as up and down, in and out</a:t>
            </a:r>
          </a:p>
          <a:p>
            <a:r>
              <a:rPr lang="en-US" dirty="0" smtClean="0"/>
              <a:t>Poor have jobs that have </a:t>
            </a:r>
            <a:r>
              <a:rPr lang="en-US" smtClean="0"/>
              <a:t>no promotion pattern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Problems</a:t>
            </a:r>
            <a:endParaRPr lang="en-US" dirty="0"/>
          </a:p>
        </p:txBody>
      </p:sp>
      <p:sp>
        <p:nvSpPr>
          <p:cNvPr id="3" name="Content Placeholder 2"/>
          <p:cNvSpPr>
            <a:spLocks noGrp="1"/>
          </p:cNvSpPr>
          <p:nvPr>
            <p:ph idx="1"/>
          </p:nvPr>
        </p:nvSpPr>
        <p:spPr/>
        <p:txBody>
          <a:bodyPr/>
          <a:lstStyle/>
          <a:p>
            <a:r>
              <a:rPr lang="en-US" sz="2800" dirty="0" smtClean="0"/>
              <a:t>Exclusionary Zoning-gated communities, suburbs and regional fair share housing equity</a:t>
            </a:r>
          </a:p>
          <a:p>
            <a:r>
              <a:rPr lang="en-US" sz="2800" dirty="0" smtClean="0"/>
              <a:t>Shifts in federal housing policies</a:t>
            </a:r>
          </a:p>
          <a:p>
            <a:r>
              <a:rPr lang="en-US" sz="2800" dirty="0" smtClean="0"/>
              <a:t>Real purchasing power has declined</a:t>
            </a:r>
          </a:p>
          <a:p>
            <a:r>
              <a:rPr lang="en-US" sz="2800" dirty="0" smtClean="0"/>
              <a:t>Jobs Housing disconnect</a:t>
            </a:r>
          </a:p>
          <a:p>
            <a:r>
              <a:rPr lang="en-US" sz="2800" dirty="0" smtClean="0"/>
              <a:t>Homelessness—caused by housing problems, poverty, lack of </a:t>
            </a:r>
            <a:r>
              <a:rPr lang="en-US" sz="2800" dirty="0" err="1" smtClean="0"/>
              <a:t>SROs</a:t>
            </a:r>
            <a:r>
              <a:rPr lang="en-US" sz="2800" dirty="0" smtClean="0"/>
              <a:t>, de-institutionalization</a:t>
            </a: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Housing: Government Intervention</a:t>
            </a:r>
            <a:endParaRPr lang="en-US" sz="3600" dirty="0"/>
          </a:p>
        </p:txBody>
      </p:sp>
      <p:sp>
        <p:nvSpPr>
          <p:cNvPr id="3" name="Content Placeholder 2"/>
          <p:cNvSpPr>
            <a:spLocks noGrp="1"/>
          </p:cNvSpPr>
          <p:nvPr>
            <p:ph idx="1"/>
          </p:nvPr>
        </p:nvSpPr>
        <p:spPr/>
        <p:txBody>
          <a:bodyPr/>
          <a:lstStyle/>
          <a:p>
            <a:r>
              <a:rPr lang="en-US" sz="2400" dirty="0" smtClean="0"/>
              <a:t>1930s—public housing and demolition</a:t>
            </a:r>
          </a:p>
          <a:p>
            <a:r>
              <a:rPr lang="en-US" sz="2400" dirty="0" smtClean="0"/>
              <a:t>1950s—Post war housing boom. VA loans, Suburbs, urban renewal</a:t>
            </a:r>
          </a:p>
          <a:p>
            <a:r>
              <a:rPr lang="en-US" sz="2400" dirty="0" smtClean="0"/>
              <a:t>1960s—Cities burning, </a:t>
            </a:r>
            <a:r>
              <a:rPr lang="en-US" sz="2400" dirty="0" err="1" smtClean="0"/>
              <a:t>CDCs</a:t>
            </a:r>
            <a:r>
              <a:rPr lang="en-US" sz="2400" dirty="0" smtClean="0"/>
              <a:t>, community development</a:t>
            </a:r>
          </a:p>
          <a:p>
            <a:r>
              <a:rPr lang="en-US" sz="2400" dirty="0" smtClean="0"/>
              <a:t>1970s—1908s—Block grants, subsidized “market” solutions, subsidies to developers, Section 8 housing</a:t>
            </a:r>
          </a:p>
          <a:p>
            <a:pPr lvl="1"/>
            <a:r>
              <a:rPr lang="en-US" sz="2000" dirty="0" smtClean="0"/>
              <a:t>Also Mortgage disclosure act and community Reinvestment act</a:t>
            </a:r>
          </a:p>
          <a:p>
            <a:r>
              <a:rPr lang="en-US" sz="2400" dirty="0" smtClean="0"/>
              <a:t>1990s—Emphasis on home ownership, mixed use, continued market solutions</a:t>
            </a:r>
          </a:p>
          <a:p>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Transportation: Main points</a:t>
            </a:r>
          </a:p>
        </p:txBody>
      </p:sp>
      <p:sp>
        <p:nvSpPr>
          <p:cNvPr id="93187" name="Content Placeholder 2"/>
          <p:cNvSpPr>
            <a:spLocks noGrp="1"/>
          </p:cNvSpPr>
          <p:nvPr>
            <p:ph idx="1"/>
          </p:nvPr>
        </p:nvSpPr>
        <p:spPr/>
        <p:txBody>
          <a:bodyPr/>
          <a:lstStyle/>
          <a:p>
            <a:r>
              <a:rPr lang="en-US" smtClean="0"/>
              <a:t>Three types of urban transportation systems: organic, grid, hierarchical</a:t>
            </a:r>
          </a:p>
          <a:p>
            <a:r>
              <a:rPr lang="en-US" smtClean="0"/>
              <a:t>City building and rebuilding, until recently “new” communities not retrofit</a:t>
            </a:r>
          </a:p>
          <a:p>
            <a:r>
              <a:rPr lang="en-US" smtClean="0"/>
              <a:t>Biking: recreational or serious commuting, integrated or separate</a:t>
            </a:r>
          </a:p>
          <a:p>
            <a:r>
              <a:rPr lang="en-US" smtClean="0"/>
              <a:t>Transit systems: need for density and mixed use to be effective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pitchFamily="-106" charset="-128"/>
                <a:cs typeface="ＭＳ Ｐゴシック" pitchFamily="-106" charset="-128"/>
              </a:rPr>
              <a:t>Automobile Society</a:t>
            </a:r>
          </a:p>
        </p:txBody>
      </p:sp>
      <p:sp>
        <p:nvSpPr>
          <p:cNvPr id="47107" name="Rectangle 3"/>
          <p:cNvSpPr>
            <a:spLocks noGrp="1" noChangeArrowheads="1"/>
          </p:cNvSpPr>
          <p:nvPr>
            <p:ph type="body" idx="1"/>
          </p:nvPr>
        </p:nvSpPr>
        <p:spPr>
          <a:xfrm>
            <a:off x="1182688" y="1981200"/>
            <a:ext cx="7772400" cy="4114800"/>
          </a:xfrm>
        </p:spPr>
        <p:txBody>
          <a:bodyPr/>
          <a:lstStyle/>
          <a:p>
            <a:pPr eaLnBrk="1" hangingPunct="1"/>
            <a:r>
              <a:rPr lang="en-US" sz="2800">
                <a:ea typeface="ＭＳ Ｐゴシック" pitchFamily="-106" charset="-128"/>
                <a:cs typeface="ＭＳ Ｐゴシック" pitchFamily="-106" charset="-128"/>
              </a:rPr>
              <a:t>Autos account (in USA) for 86% of all person trips; walking only 5%</a:t>
            </a:r>
          </a:p>
          <a:p>
            <a:pPr eaLnBrk="1" hangingPunct="1"/>
            <a:r>
              <a:rPr lang="en-US" sz="2800">
                <a:ea typeface="ＭＳ Ｐゴシック" pitchFamily="-106" charset="-128"/>
                <a:cs typeface="ＭＳ Ｐゴシック" pitchFamily="-106" charset="-128"/>
              </a:rPr>
              <a:t>Nonmotorists tend to be younger, less educated, poorer and live in urbanized areas</a:t>
            </a:r>
          </a:p>
          <a:p>
            <a:pPr eaLnBrk="1" hangingPunct="1"/>
            <a:r>
              <a:rPr lang="en-US" sz="2800">
                <a:ea typeface="ＭＳ Ｐゴシック" pitchFamily="-106" charset="-128"/>
                <a:cs typeface="ＭＳ Ｐゴシック" pitchFamily="-106" charset="-128"/>
              </a:rPr>
              <a:t>But not so much in other countries</a:t>
            </a:r>
          </a:p>
          <a:p>
            <a:pPr eaLnBrk="1" hangingPunct="1"/>
            <a:r>
              <a:rPr lang="en-US" sz="2800">
                <a:ea typeface="ＭＳ Ｐゴシック" pitchFamily="-106" charset="-128"/>
                <a:cs typeface="ＭＳ Ｐゴシック" pitchFamily="-106" charset="-128"/>
              </a:rPr>
              <a:t>Reasons: gas price, urban form, safety, public incentives</a:t>
            </a:r>
          </a:p>
          <a:p>
            <a:pPr eaLnBrk="1" hangingPunct="1"/>
            <a:r>
              <a:rPr lang="en-US" sz="2800">
                <a:ea typeface="ＭＳ Ｐゴシック" pitchFamily="-106" charset="-128"/>
                <a:cs typeface="ＭＳ Ｐゴシック" pitchFamily="-106" charset="-128"/>
                <a:hlinkClick r:id="rId3" action="ppaction://hlinkfile"/>
              </a:rPr>
              <a:t>Chart illustrating differences</a:t>
            </a:r>
            <a:endParaRPr lang="en-US" sz="280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Auto Dependency-Some alternatives</a:t>
            </a:r>
            <a:endParaRPr lang="en-US" sz="3600" dirty="0"/>
          </a:p>
        </p:txBody>
      </p:sp>
      <p:sp>
        <p:nvSpPr>
          <p:cNvPr id="3" name="Content Placeholder 2"/>
          <p:cNvSpPr>
            <a:spLocks noGrp="1"/>
          </p:cNvSpPr>
          <p:nvPr>
            <p:ph idx="1"/>
          </p:nvPr>
        </p:nvSpPr>
        <p:spPr/>
        <p:txBody>
          <a:bodyPr/>
          <a:lstStyle/>
          <a:p>
            <a:r>
              <a:rPr lang="en-US" dirty="0" smtClean="0"/>
              <a:t>Land use and transportation are connected</a:t>
            </a:r>
          </a:p>
          <a:p>
            <a:r>
              <a:rPr lang="en-US" dirty="0" smtClean="0"/>
              <a:t>Transit oriented development</a:t>
            </a:r>
          </a:p>
          <a:p>
            <a:r>
              <a:rPr lang="en-US" dirty="0" smtClean="0"/>
              <a:t>Alternative modes (bikes, walking)</a:t>
            </a:r>
          </a:p>
          <a:p>
            <a:r>
              <a:rPr lang="en-US" dirty="0" smtClean="0"/>
              <a:t>Pedestrian friendly/new urbanism</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Authority</a:t>
            </a:r>
            <a:endParaRPr lang="en-US" dirty="0"/>
          </a:p>
        </p:txBody>
      </p:sp>
      <p:sp>
        <p:nvSpPr>
          <p:cNvPr id="3" name="Content Placeholder 2"/>
          <p:cNvSpPr>
            <a:spLocks noGrp="1"/>
          </p:cNvSpPr>
          <p:nvPr>
            <p:ph idx="1"/>
          </p:nvPr>
        </p:nvSpPr>
        <p:spPr/>
        <p:txBody>
          <a:bodyPr/>
          <a:lstStyle/>
          <a:p>
            <a:r>
              <a:rPr lang="en-US" dirty="0" smtClean="0"/>
              <a:t>Derived from States</a:t>
            </a:r>
          </a:p>
          <a:p>
            <a:r>
              <a:rPr lang="en-US" dirty="0" smtClean="0"/>
              <a:t>High % of money dedicated to schools</a:t>
            </a:r>
          </a:p>
          <a:p>
            <a:r>
              <a:rPr lang="en-US" dirty="0" smtClean="0"/>
              <a:t>General fund limited</a:t>
            </a:r>
          </a:p>
          <a:p>
            <a:r>
              <a:rPr lang="en-US" dirty="0" smtClean="0"/>
              <a:t>Urban-rural divide (college example)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228600" y="457200"/>
            <a:ext cx="7772400" cy="914400"/>
          </a:xfrm>
        </p:spPr>
        <p:txBody>
          <a:bodyPr/>
          <a:lstStyle/>
          <a:p>
            <a:pPr>
              <a:defRPr/>
            </a:pPr>
            <a:r>
              <a:rPr lang="en-US" dirty="0" smtClean="0">
                <a:solidFill>
                  <a:schemeClr val="tx1"/>
                </a:solidFill>
              </a:rPr>
              <a:t>Community Stories</a:t>
            </a:r>
            <a:endParaRPr lang="en-US" dirty="0">
              <a:solidFill>
                <a:schemeClr val="tx1"/>
              </a:solidFill>
            </a:endParaRPr>
          </a:p>
        </p:txBody>
      </p:sp>
      <p:sp>
        <p:nvSpPr>
          <p:cNvPr id="683011" name="Rectangle 3"/>
          <p:cNvSpPr>
            <a:spLocks noGrp="1" noChangeArrowheads="1"/>
          </p:cNvSpPr>
          <p:nvPr>
            <p:ph type="body" idx="1"/>
          </p:nvPr>
        </p:nvSpPr>
        <p:spPr>
          <a:xfrm>
            <a:off x="685800" y="1600200"/>
            <a:ext cx="7772400" cy="4495800"/>
          </a:xfrm>
        </p:spPr>
        <p:txBody>
          <a:bodyPr/>
          <a:lstStyle/>
          <a:p>
            <a:pPr>
              <a:lnSpc>
                <a:spcPct val="90000"/>
              </a:lnSpc>
              <a:defRPr/>
            </a:pPr>
            <a:r>
              <a:rPr lang="en-US" sz="2400" dirty="0" smtClean="0">
                <a:ea typeface="ＭＳ Ｐゴシック" charset="-128"/>
                <a:cs typeface="ＭＳ Ｐゴシック" charset="-128"/>
              </a:rPr>
              <a:t>Finding balance between traditional ways of doing things and the rationalistic system</a:t>
            </a:r>
          </a:p>
          <a:p>
            <a:pPr>
              <a:lnSpc>
                <a:spcPct val="90000"/>
              </a:lnSpc>
              <a:defRPr/>
            </a:pPr>
            <a:r>
              <a:rPr lang="en-US" sz="2400" dirty="0" smtClean="0">
                <a:ea typeface="ＭＳ Ｐゴシック" charset="-128"/>
                <a:cs typeface="ＭＳ Ｐゴシック" charset="-128"/>
              </a:rPr>
              <a:t>Influence of story on the way we live our lives</a:t>
            </a:r>
          </a:p>
          <a:p>
            <a:pPr>
              <a:lnSpc>
                <a:spcPct val="90000"/>
              </a:lnSpc>
              <a:defRPr/>
            </a:pPr>
            <a:r>
              <a:rPr lang="en-US" sz="2400" dirty="0" smtClean="0">
                <a:ea typeface="ＭＳ Ｐゴシック" charset="-128"/>
                <a:cs typeface="ＭＳ Ｐゴシック" charset="-128"/>
              </a:rPr>
              <a:t>Constructed social knowledge, made up of rational science and experiential knowledge</a:t>
            </a:r>
          </a:p>
          <a:p>
            <a:pPr>
              <a:lnSpc>
                <a:spcPct val="90000"/>
              </a:lnSpc>
              <a:defRPr/>
            </a:pPr>
            <a:r>
              <a:rPr lang="en-US" sz="2400" dirty="0" smtClean="0">
                <a:ea typeface="ＭＳ Ｐゴシック" charset="-128"/>
                <a:cs typeface="ＭＳ Ｐゴシック" charset="-128"/>
              </a:rPr>
              <a:t>Lowering the cost of governance and distributing costs of constructing/maintaining the commons and public sphere</a:t>
            </a:r>
          </a:p>
          <a:p>
            <a:pPr>
              <a:lnSpc>
                <a:spcPct val="90000"/>
              </a:lnSpc>
              <a:defRPr/>
            </a:pPr>
            <a:r>
              <a:rPr lang="en-US" sz="2400" dirty="0" smtClean="0">
                <a:ea typeface="ＭＳ Ｐゴシック" charset="-128"/>
                <a:cs typeface="ＭＳ Ｐゴシック" charset="-128"/>
              </a:rPr>
              <a:t>The Story has to be continuously revised to incorporate new people</a:t>
            </a:r>
          </a:p>
          <a:p>
            <a:pPr>
              <a:lnSpc>
                <a:spcPct val="90000"/>
              </a:lnSpc>
              <a:defRPr/>
            </a:pPr>
            <a:r>
              <a:rPr lang="en-US" sz="2400" dirty="0" smtClean="0">
                <a:ea typeface="ＭＳ Ｐゴシック" charset="-128"/>
                <a:cs typeface="ＭＳ Ｐゴシック" charset="-128"/>
              </a:rPr>
              <a:t>Goal is to create or maintain an inhabitation pattern that is sustainable</a:t>
            </a:r>
          </a:p>
          <a:p>
            <a:pPr>
              <a:lnSpc>
                <a:spcPct val="90000"/>
              </a:lnSpc>
              <a:buFont typeface="Wingdings" charset="2"/>
              <a:buNone/>
              <a:defRPr/>
            </a:pPr>
            <a:endParaRPr lang="en-US" sz="2400" dirty="0" smtClean="0">
              <a:ea typeface="ＭＳ Ｐゴシック" charset="-128"/>
              <a:cs typeface="ＭＳ Ｐゴシック" charset="-128"/>
            </a:endParaRPr>
          </a:p>
          <a:p>
            <a:pPr>
              <a:lnSpc>
                <a:spcPct val="90000"/>
              </a:lnSpc>
              <a:defRPr/>
            </a:pPr>
            <a:endParaRPr lang="en-US" sz="2400" dirty="0" smtClean="0">
              <a:ea typeface="ＭＳ Ｐゴシック" charset="-128"/>
              <a:cs typeface="ＭＳ Ｐゴシック" charset="-128"/>
            </a:endParaRPr>
          </a:p>
          <a:p>
            <a:pPr>
              <a:lnSpc>
                <a:spcPct val="90000"/>
              </a:lnSpc>
              <a:defRPr/>
            </a:pPr>
            <a:endParaRPr lang="en-US" sz="24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3200"/>
              <a:t>Urban Government: Delivery of Services</a:t>
            </a:r>
            <a:endParaRPr lang="en-US"/>
          </a:p>
        </p:txBody>
      </p:sp>
      <p:sp>
        <p:nvSpPr>
          <p:cNvPr id="106499" name="Rectangle 3"/>
          <p:cNvSpPr>
            <a:spLocks noGrp="1" noChangeArrowheads="1"/>
          </p:cNvSpPr>
          <p:nvPr>
            <p:ph type="body" idx="1"/>
          </p:nvPr>
        </p:nvSpPr>
        <p:spPr/>
        <p:txBody>
          <a:bodyPr/>
          <a:lstStyle/>
          <a:p>
            <a:r>
              <a:rPr lang="en-US"/>
              <a:t>Air</a:t>
            </a:r>
          </a:p>
          <a:p>
            <a:r>
              <a:rPr lang="en-US"/>
              <a:t>Water</a:t>
            </a:r>
          </a:p>
          <a:p>
            <a:r>
              <a:rPr lang="en-US"/>
              <a:t>Solid waste and storm water</a:t>
            </a:r>
          </a:p>
          <a:p>
            <a:r>
              <a:rPr lang="en-US"/>
              <a:t>Physical infrastructure (roads)</a:t>
            </a:r>
          </a:p>
          <a:p>
            <a:r>
              <a:rPr lang="en-US"/>
              <a:t>Safety</a:t>
            </a:r>
          </a:p>
          <a:p>
            <a:r>
              <a:rPr lang="en-US"/>
              <a:t>Social welfare</a:t>
            </a:r>
          </a:p>
          <a:p>
            <a:r>
              <a:rPr lang="en-US"/>
              <a:t>Education</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Limits to Local Government Powers</a:t>
            </a:r>
            <a:endParaRPr lang="en-US" sz="3600" dirty="0"/>
          </a:p>
        </p:txBody>
      </p:sp>
      <p:sp>
        <p:nvSpPr>
          <p:cNvPr id="3" name="Content Placeholder 2"/>
          <p:cNvSpPr>
            <a:spLocks noGrp="1"/>
          </p:cNvSpPr>
          <p:nvPr>
            <p:ph idx="1"/>
          </p:nvPr>
        </p:nvSpPr>
        <p:spPr/>
        <p:txBody>
          <a:bodyPr/>
          <a:lstStyle/>
          <a:p>
            <a:r>
              <a:rPr lang="en-US" sz="2400" dirty="0" smtClean="0"/>
              <a:t>Limited authority</a:t>
            </a:r>
          </a:p>
          <a:p>
            <a:pPr lvl="1"/>
            <a:r>
              <a:rPr lang="en-US" sz="2400" dirty="0" smtClean="0"/>
              <a:t>Federal, state granting powers and taking away</a:t>
            </a:r>
          </a:p>
          <a:p>
            <a:r>
              <a:rPr lang="en-US" sz="2400" dirty="0" smtClean="0"/>
              <a:t>Fragmentation</a:t>
            </a:r>
          </a:p>
          <a:p>
            <a:pPr lvl="1"/>
            <a:r>
              <a:rPr lang="en-US" sz="2400" dirty="0" smtClean="0"/>
              <a:t>Suburbanization</a:t>
            </a:r>
          </a:p>
          <a:p>
            <a:r>
              <a:rPr lang="en-US" sz="2400" dirty="0" smtClean="0"/>
              <a:t>High capital mobility</a:t>
            </a:r>
          </a:p>
          <a:p>
            <a:pPr lvl="1"/>
            <a:r>
              <a:rPr lang="en-US" sz="2400" dirty="0" smtClean="0"/>
              <a:t>Snagging global capital, increased competition</a:t>
            </a:r>
          </a:p>
          <a:p>
            <a:r>
              <a:rPr lang="en-US" sz="2400" dirty="0" smtClean="0"/>
              <a:t>General requirements of capitalist system</a:t>
            </a:r>
          </a:p>
          <a:p>
            <a:pPr lvl="1"/>
            <a:r>
              <a:rPr lang="en-US" sz="2400" dirty="0" smtClean="0"/>
              <a:t>Need to control discontent and “externalities”</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in local communities</a:t>
            </a:r>
            <a:endParaRPr lang="en-US" dirty="0"/>
          </a:p>
        </p:txBody>
      </p:sp>
      <p:sp>
        <p:nvSpPr>
          <p:cNvPr id="3" name="Content Placeholder 2"/>
          <p:cNvSpPr>
            <a:spLocks noGrp="1"/>
          </p:cNvSpPr>
          <p:nvPr>
            <p:ph idx="1"/>
          </p:nvPr>
        </p:nvSpPr>
        <p:spPr/>
        <p:txBody>
          <a:bodyPr/>
          <a:lstStyle/>
          <a:p>
            <a:r>
              <a:rPr lang="en-US" dirty="0" smtClean="0"/>
              <a:t>Implicit power of business</a:t>
            </a:r>
          </a:p>
          <a:p>
            <a:r>
              <a:rPr lang="en-US" dirty="0" smtClean="0"/>
              <a:t>Mobile capital and “blackmailing”</a:t>
            </a:r>
          </a:p>
          <a:p>
            <a:r>
              <a:rPr lang="en-US" dirty="0" smtClean="0"/>
              <a:t>Organized interest groups</a:t>
            </a:r>
          </a:p>
          <a:p>
            <a:r>
              <a:rPr lang="en-US" dirty="0" smtClean="0"/>
              <a:t>Government officials</a:t>
            </a:r>
          </a:p>
          <a:p>
            <a:r>
              <a:rPr lang="en-US" dirty="0" smtClean="0"/>
              <a:t>Public employees</a:t>
            </a:r>
          </a:p>
          <a:p>
            <a:r>
              <a:rPr lang="en-US" dirty="0" smtClean="0"/>
              <a:t>Organized voting blocks</a:t>
            </a:r>
          </a:p>
          <a:p>
            <a:r>
              <a:rPr lang="en-US" dirty="0" smtClean="0"/>
              <a:t>Post materialist social movements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Complexity</a:t>
            </a:r>
            <a:endParaRPr lang="en-US" dirty="0"/>
          </a:p>
        </p:txBody>
      </p:sp>
      <p:sp>
        <p:nvSpPr>
          <p:cNvPr id="3" name="Content Placeholder 2"/>
          <p:cNvSpPr>
            <a:spLocks noGrp="1"/>
          </p:cNvSpPr>
          <p:nvPr>
            <p:ph idx="1"/>
          </p:nvPr>
        </p:nvSpPr>
        <p:spPr/>
        <p:txBody>
          <a:bodyPr/>
          <a:lstStyle/>
          <a:p>
            <a:r>
              <a:rPr lang="en-US" dirty="0" smtClean="0"/>
              <a:t>Wiggly problems so new regional governments</a:t>
            </a:r>
          </a:p>
          <a:p>
            <a:r>
              <a:rPr lang="en-US" dirty="0" smtClean="0"/>
              <a:t>Portland region, 120 governments</a:t>
            </a:r>
          </a:p>
          <a:p>
            <a:r>
              <a:rPr lang="en-US" dirty="0" smtClean="0"/>
              <a:t>Regional equity and exclusionary zoning</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Greater Portland</a:t>
            </a:r>
            <a:endParaRPr lang="en-US" dirty="0">
              <a:ea typeface="ＭＳ Ｐゴシック" charset="-128"/>
              <a:cs typeface="ＭＳ Ｐゴシック" charset="-128"/>
            </a:endParaRPr>
          </a:p>
        </p:txBody>
      </p:sp>
      <p:sp>
        <p:nvSpPr>
          <p:cNvPr id="45059" name="Rectangle 3"/>
          <p:cNvSpPr>
            <a:spLocks noGrp="1" noChangeArrowheads="1"/>
          </p:cNvSpPr>
          <p:nvPr>
            <p:ph type="body" idx="1"/>
          </p:nvPr>
        </p:nvSpPr>
        <p:spPr/>
        <p:txBody>
          <a:bodyPr/>
          <a:lstStyle/>
          <a:p>
            <a:pPr eaLnBrk="1" hangingPunct="1"/>
            <a:r>
              <a:rPr lang="en-US" dirty="0" smtClean="0">
                <a:ea typeface="ＭＳ Ｐゴシック" charset="-128"/>
                <a:cs typeface="ＭＳ Ｐゴシック" charset="-128"/>
              </a:rPr>
              <a:t>How are communities created?</a:t>
            </a:r>
          </a:p>
          <a:p>
            <a:pPr eaLnBrk="1" hangingPunct="1"/>
            <a:r>
              <a:rPr lang="en-US" dirty="0" smtClean="0">
                <a:ea typeface="ＭＳ Ｐゴシック" charset="-128"/>
                <a:cs typeface="ＭＳ Ｐゴシック" charset="-128"/>
              </a:rPr>
              <a:t>Analytical History not factual</a:t>
            </a:r>
            <a:endParaRPr lang="en-US"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Portland where it is?</a:t>
            </a:r>
          </a:p>
        </p:txBody>
      </p:sp>
      <p:sp>
        <p:nvSpPr>
          <p:cNvPr id="3" name="Content Placeholder 2"/>
          <p:cNvSpPr>
            <a:spLocks noGrp="1"/>
          </p:cNvSpPr>
          <p:nvPr>
            <p:ph idx="1"/>
          </p:nvPr>
        </p:nvSpPr>
        <p:spPr/>
        <p:txBody>
          <a:bodyPr/>
          <a:lstStyle/>
          <a:p>
            <a:r>
              <a:rPr lang="en-US" sz="2000" dirty="0" smtClean="0"/>
              <a:t>1.  Because some white capitalist dudes from New England decided it should be</a:t>
            </a:r>
          </a:p>
          <a:p>
            <a:r>
              <a:rPr lang="en-US" sz="2000" dirty="0" smtClean="0"/>
              <a:t>2.  It is the farthest up the river large boats can go</a:t>
            </a:r>
          </a:p>
          <a:p>
            <a:r>
              <a:rPr lang="en-US" sz="2000" dirty="0" smtClean="0"/>
              <a:t>3.  Because it was the best point of connection for farmers to ship their products </a:t>
            </a:r>
          </a:p>
          <a:p>
            <a:r>
              <a:rPr lang="en-US" sz="2000" dirty="0" smtClean="0"/>
              <a:t>4.  Because Native Americans had cleared an area that made it easy to settle</a:t>
            </a:r>
          </a:p>
          <a:p>
            <a:r>
              <a:rPr lang="en-US" sz="2000" dirty="0" smtClean="0"/>
              <a:t>5.  Because the British had already claimed Vancouver so the American white dudes had to settle on the Portland site</a:t>
            </a:r>
          </a:p>
          <a:p>
            <a:r>
              <a:rPr lang="en-US" sz="2000" dirty="0" smtClean="0"/>
              <a:t>6.  Because there was some big trees and billions of fishes and beavers (for furs) to make a lot of money 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a:ea typeface="ＭＳ Ｐゴシック" charset="-128"/>
                <a:cs typeface="ＭＳ Ｐゴシック" charset="-128"/>
              </a:rPr>
              <a:t>Monk Magazine critique of Portland</a:t>
            </a:r>
            <a:br>
              <a:rPr lang="en-US" sz="3200">
                <a:ea typeface="ＭＳ Ｐゴシック" charset="-128"/>
                <a:cs typeface="ＭＳ Ｐゴシック" charset="-128"/>
              </a:rPr>
            </a:br>
            <a:endParaRPr lang="en-US" sz="3200">
              <a:ea typeface="ＭＳ Ｐゴシック" charset="-128"/>
              <a:cs typeface="ＭＳ Ｐゴシック" charset="-128"/>
            </a:endParaRPr>
          </a:p>
        </p:txBody>
      </p:sp>
      <p:sp>
        <p:nvSpPr>
          <p:cNvPr id="47107" name="Rectangle 3"/>
          <p:cNvSpPr>
            <a:spLocks noGrp="1" noChangeArrowheads="1"/>
          </p:cNvSpPr>
          <p:nvPr>
            <p:ph type="body" sz="half" idx="1"/>
          </p:nvPr>
        </p:nvSpPr>
        <p:spPr/>
        <p:txBody>
          <a:bodyPr/>
          <a:lstStyle/>
          <a:p>
            <a:pPr eaLnBrk="1" hangingPunct="1"/>
            <a:r>
              <a:rPr lang="en-US" sz="1600">
                <a:ea typeface="ＭＳ Ｐゴシック" charset="-128"/>
                <a:cs typeface="ＭＳ Ｐゴシック" charset="-128"/>
              </a:rPr>
              <a:t>Uncrowded feeling</a:t>
            </a:r>
          </a:p>
          <a:p>
            <a:pPr eaLnBrk="1" hangingPunct="1"/>
            <a:r>
              <a:rPr lang="en-US" sz="1600">
                <a:ea typeface="ＭＳ Ｐゴシック" charset="-128"/>
                <a:cs typeface="ＭＳ Ｐゴシック" charset="-128"/>
              </a:rPr>
              <a:t>Omnipresent trees</a:t>
            </a:r>
          </a:p>
          <a:p>
            <a:pPr eaLnBrk="1" hangingPunct="1"/>
            <a:r>
              <a:rPr lang="en-US" sz="1600">
                <a:ea typeface="ＭＳ Ｐゴシック" charset="-128"/>
                <a:cs typeface="ＭＳ Ｐゴシック" charset="-128"/>
              </a:rPr>
              <a:t>Open/green spaces</a:t>
            </a:r>
          </a:p>
          <a:p>
            <a:pPr eaLnBrk="1" hangingPunct="1"/>
            <a:r>
              <a:rPr lang="en-US" sz="1600">
                <a:ea typeface="ＭＳ Ｐゴシック" charset="-128"/>
                <a:cs typeface="ＭＳ Ｐゴシック" charset="-128"/>
              </a:rPr>
              <a:t>Latte Drinkers</a:t>
            </a:r>
          </a:p>
          <a:p>
            <a:pPr eaLnBrk="1" hangingPunct="1"/>
            <a:r>
              <a:rPr lang="en-US" sz="1600">
                <a:ea typeface="ＭＳ Ｐゴシック" charset="-128"/>
                <a:cs typeface="ＭＳ Ｐゴシック" charset="-128"/>
              </a:rPr>
              <a:t>Book readers</a:t>
            </a:r>
          </a:p>
          <a:p>
            <a:pPr eaLnBrk="1" hangingPunct="1"/>
            <a:r>
              <a:rPr lang="en-US" sz="1600">
                <a:ea typeface="ＭＳ Ｐゴシック" charset="-128"/>
                <a:cs typeface="ＭＳ Ｐゴシック" charset="-128"/>
              </a:rPr>
              <a:t>Video watchers</a:t>
            </a:r>
          </a:p>
          <a:p>
            <a:pPr eaLnBrk="1" hangingPunct="1"/>
            <a:r>
              <a:rPr lang="en-US" sz="1600">
                <a:ea typeface="ＭＳ Ｐゴシック" charset="-128"/>
                <a:cs typeface="ＭＳ Ｐゴシック" charset="-128"/>
              </a:rPr>
              <a:t>Looks like Pittsburgh (more than Seattle)</a:t>
            </a:r>
          </a:p>
          <a:p>
            <a:pPr eaLnBrk="1" hangingPunct="1"/>
            <a:r>
              <a:rPr lang="en-US" sz="1600">
                <a:ea typeface="ＭＳ Ｐゴシック" charset="-128"/>
                <a:cs typeface="ＭＳ Ｐゴシック" charset="-128"/>
              </a:rPr>
              <a:t>Urban Outpost in largely agrarian state</a:t>
            </a:r>
          </a:p>
          <a:p>
            <a:pPr eaLnBrk="1" hangingPunct="1"/>
            <a:r>
              <a:rPr lang="en-US" sz="1600">
                <a:ea typeface="ＭＳ Ｐゴシック" charset="-128"/>
                <a:cs typeface="ＭＳ Ｐゴシック" charset="-128"/>
              </a:rPr>
              <a:t>Jag City</a:t>
            </a:r>
          </a:p>
          <a:p>
            <a:pPr eaLnBrk="1" hangingPunct="1"/>
            <a:r>
              <a:rPr lang="en-US" sz="1600">
                <a:ea typeface="ＭＳ Ｐゴシック" charset="-128"/>
                <a:cs typeface="ＭＳ Ｐゴシック" charset="-128"/>
              </a:rPr>
              <a:t>I scrounge, therefore I am</a:t>
            </a:r>
          </a:p>
          <a:p>
            <a:pPr eaLnBrk="1" hangingPunct="1"/>
            <a:r>
              <a:rPr lang="en-US" sz="1600">
                <a:ea typeface="ＭＳ Ｐゴシック" charset="-128"/>
                <a:cs typeface="ＭＳ Ｐゴシック" charset="-128"/>
              </a:rPr>
              <a:t>Stridently informal</a:t>
            </a:r>
          </a:p>
        </p:txBody>
      </p:sp>
      <p:sp>
        <p:nvSpPr>
          <p:cNvPr id="47108" name="Rectangle 4"/>
          <p:cNvSpPr>
            <a:spLocks noGrp="1" noChangeArrowheads="1"/>
          </p:cNvSpPr>
          <p:nvPr>
            <p:ph type="body" sz="half" idx="2"/>
          </p:nvPr>
        </p:nvSpPr>
        <p:spPr/>
        <p:txBody>
          <a:bodyPr/>
          <a:lstStyle/>
          <a:p>
            <a:pPr eaLnBrk="1" hangingPunct="1"/>
            <a:r>
              <a:rPr lang="en-US" sz="1600">
                <a:ea typeface="ＭＳ Ｐゴシック" charset="-128"/>
                <a:cs typeface="ＭＳ Ｐゴシック" charset="-128"/>
              </a:rPr>
              <a:t>Keep it old, not make it new</a:t>
            </a:r>
          </a:p>
          <a:p>
            <a:pPr eaLnBrk="1" hangingPunct="1"/>
            <a:r>
              <a:rPr lang="en-US" sz="1600">
                <a:ea typeface="ＭＳ Ｐゴシック" charset="-128"/>
                <a:cs typeface="ＭＳ Ｐゴシック" charset="-128"/>
              </a:rPr>
              <a:t>No sales tax</a:t>
            </a:r>
          </a:p>
          <a:p>
            <a:pPr eaLnBrk="1" hangingPunct="1"/>
            <a:r>
              <a:rPr lang="en-US" sz="1600">
                <a:ea typeface="ＭＳ Ｐゴシック" charset="-128"/>
                <a:cs typeface="ＭＳ Ｐゴシック" charset="-128"/>
              </a:rPr>
              <a:t>Self service gas</a:t>
            </a:r>
          </a:p>
          <a:p>
            <a:pPr eaLnBrk="1" hangingPunct="1"/>
            <a:r>
              <a:rPr lang="en-US" sz="1600">
                <a:ea typeface="ＭＳ Ｐゴシック" charset="-128"/>
                <a:cs typeface="ＭＳ Ｐゴシック" charset="-128"/>
              </a:rPr>
              <a:t>Beat up and decorated cars/car art</a:t>
            </a:r>
          </a:p>
          <a:p>
            <a:pPr eaLnBrk="1" hangingPunct="1"/>
            <a:r>
              <a:rPr lang="en-US" sz="1600">
                <a:ea typeface="ＭＳ Ｐゴシック" charset="-128"/>
                <a:cs typeface="ＭＳ Ｐゴシック" charset="-128"/>
              </a:rPr>
              <a:t>Not as exquisitely manicured as Seattle</a:t>
            </a:r>
          </a:p>
          <a:p>
            <a:pPr eaLnBrk="1" hangingPunct="1"/>
            <a:r>
              <a:rPr lang="en-US" sz="1600">
                <a:ea typeface="ＭＳ Ｐゴシック" charset="-128"/>
                <a:cs typeface="ＭＳ Ｐゴシック" charset="-128"/>
              </a:rPr>
              <a:t>Light bulb joke: one to screw it in, and two to file an environmental impact statement</a:t>
            </a:r>
          </a:p>
          <a:p>
            <a:pPr eaLnBrk="1" hangingPunct="1"/>
            <a:r>
              <a:rPr lang="en-US" sz="1600">
                <a:ea typeface="ＭＳ Ｐゴシック" charset="-128"/>
                <a:cs typeface="ＭＳ Ｐゴシック" charset="-128"/>
              </a:rPr>
              <a:t>The Beirut of America (George Bush)</a:t>
            </a:r>
          </a:p>
          <a:p>
            <a:pPr eaLnBrk="1" hangingPunct="1"/>
            <a:r>
              <a:rPr lang="en-US" sz="1600">
                <a:ea typeface="ＭＳ Ｐゴシック" charset="-128"/>
                <a:cs typeface="ＭＳ Ｐゴシック" charset="-128"/>
              </a:rPr>
              <a:t>Anarchist Activism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a:ea typeface="ＭＳ Ｐゴシック" charset="-128"/>
                <a:cs typeface="ＭＳ Ｐゴシック" charset="-128"/>
              </a:rPr>
              <a:t>Monk Magazine critique of Portland (cont..)</a:t>
            </a:r>
            <a:br>
              <a:rPr lang="en-US" sz="3200">
                <a:ea typeface="ＭＳ Ｐゴシック" charset="-128"/>
                <a:cs typeface="ＭＳ Ｐゴシック" charset="-128"/>
              </a:rPr>
            </a:br>
            <a:endParaRPr lang="en-US" sz="3200">
              <a:ea typeface="ＭＳ Ｐゴシック" charset="-128"/>
              <a:cs typeface="ＭＳ Ｐゴシック" charset="-128"/>
            </a:endParaRPr>
          </a:p>
        </p:txBody>
      </p:sp>
      <p:sp>
        <p:nvSpPr>
          <p:cNvPr id="49155" name="Rectangle 3"/>
          <p:cNvSpPr>
            <a:spLocks noGrp="1" noChangeArrowheads="1"/>
          </p:cNvSpPr>
          <p:nvPr>
            <p:ph type="body" sz="half" idx="1"/>
          </p:nvPr>
        </p:nvSpPr>
        <p:spPr/>
        <p:txBody>
          <a:bodyPr/>
          <a:lstStyle/>
          <a:p>
            <a:pPr eaLnBrk="1" hangingPunct="1"/>
            <a:r>
              <a:rPr lang="en-US" sz="1600">
                <a:ea typeface="ＭＳ Ｐゴシック" charset="-128"/>
                <a:cs typeface="ＭＳ Ｐゴシック" charset="-128"/>
              </a:rPr>
              <a:t>Grizzly, gritty and loose around the edges</a:t>
            </a:r>
          </a:p>
          <a:p>
            <a:pPr eaLnBrk="1" hangingPunct="1"/>
            <a:r>
              <a:rPr lang="en-US" sz="1600">
                <a:ea typeface="ＭＳ Ｐゴシック" charset="-128"/>
                <a:cs typeface="ＭＳ Ｐゴシック" charset="-128"/>
              </a:rPr>
              <a:t>Lack of anal retentiveness</a:t>
            </a:r>
          </a:p>
          <a:p>
            <a:pPr eaLnBrk="1" hangingPunct="1"/>
            <a:r>
              <a:rPr lang="en-US" sz="1600">
                <a:ea typeface="ＭＳ Ｐゴシック" charset="-128"/>
                <a:cs typeface="ＭＳ Ｐゴシック" charset="-128"/>
              </a:rPr>
              <a:t>Happy Face and Bill Nye (Seattle) Vs. Drugstore cowboy and Tanya Harding</a:t>
            </a:r>
          </a:p>
          <a:p>
            <a:pPr eaLnBrk="1" hangingPunct="1"/>
            <a:r>
              <a:rPr lang="en-US" sz="1600">
                <a:ea typeface="ＭＳ Ｐゴシック" charset="-128"/>
                <a:cs typeface="ＭＳ Ｐゴシック" charset="-128"/>
              </a:rPr>
              <a:t> troll like creatures and web-footed homeless</a:t>
            </a:r>
          </a:p>
          <a:p>
            <a:pPr eaLnBrk="1" hangingPunct="1"/>
            <a:r>
              <a:rPr lang="en-US" sz="1600">
                <a:ea typeface="ＭＳ Ｐゴシック" charset="-128"/>
                <a:cs typeface="ＭＳ Ｐゴシック" charset="-128"/>
              </a:rPr>
              <a:t>lonely end of the road desperados</a:t>
            </a:r>
          </a:p>
          <a:p>
            <a:pPr eaLnBrk="1" hangingPunct="1"/>
            <a:r>
              <a:rPr lang="en-US" sz="1600">
                <a:ea typeface="ＭＳ Ｐゴシック" charset="-128"/>
                <a:cs typeface="ＭＳ Ｐゴシック" charset="-128"/>
              </a:rPr>
              <a:t>Seattle is wacky weird, Portland just plain weird</a:t>
            </a:r>
          </a:p>
          <a:p>
            <a:pPr eaLnBrk="1" hangingPunct="1"/>
            <a:r>
              <a:rPr lang="en-US" sz="1600">
                <a:ea typeface="ＭＳ Ｐゴシック" charset="-128"/>
                <a:cs typeface="ＭＳ Ｐゴシック" charset="-128"/>
              </a:rPr>
              <a:t>Church of Elvis and John Callahan</a:t>
            </a:r>
            <a:endParaRPr lang="en-US" sz="2400">
              <a:ea typeface="ＭＳ Ｐゴシック" charset="-128"/>
              <a:cs typeface="ＭＳ Ｐゴシック" charset="-128"/>
            </a:endParaRPr>
          </a:p>
        </p:txBody>
      </p:sp>
      <p:sp>
        <p:nvSpPr>
          <p:cNvPr id="49156" name="Rectangle 4"/>
          <p:cNvSpPr>
            <a:spLocks noGrp="1" noChangeArrowheads="1"/>
          </p:cNvSpPr>
          <p:nvPr>
            <p:ph type="body" sz="half" idx="2"/>
          </p:nvPr>
        </p:nvSpPr>
        <p:spPr/>
        <p:txBody>
          <a:bodyPr/>
          <a:lstStyle/>
          <a:p>
            <a:pPr eaLnBrk="1" hangingPunct="1"/>
            <a:r>
              <a:rPr lang="en-US" sz="1600">
                <a:ea typeface="ＭＳ Ｐゴシック" charset="-128"/>
                <a:cs typeface="ＭＳ Ｐゴシック" charset="-128"/>
              </a:rPr>
              <a:t>Down Home</a:t>
            </a:r>
          </a:p>
          <a:p>
            <a:pPr eaLnBrk="1" hangingPunct="1"/>
            <a:r>
              <a:rPr lang="en-US" sz="1600">
                <a:ea typeface="ＭＳ Ｐゴシック" charset="-128"/>
                <a:cs typeface="ＭＳ Ｐゴシック" charset="-128"/>
              </a:rPr>
              <a:t>Not too jaded</a:t>
            </a:r>
          </a:p>
          <a:p>
            <a:pPr eaLnBrk="1" hangingPunct="1"/>
            <a:r>
              <a:rPr lang="en-US" sz="1600">
                <a:ea typeface="ＭＳ Ｐゴシック" charset="-128"/>
                <a:cs typeface="ＭＳ Ｐゴシック" charset="-128"/>
              </a:rPr>
              <a:t>Not too crowded</a:t>
            </a:r>
          </a:p>
          <a:p>
            <a:pPr eaLnBrk="1" hangingPunct="1"/>
            <a:r>
              <a:rPr lang="en-US" sz="1600">
                <a:ea typeface="ＭＳ Ｐゴシック" charset="-128"/>
                <a:cs typeface="ＭＳ Ｐゴシック" charset="-128"/>
              </a:rPr>
              <a:t>Not too frenetic</a:t>
            </a:r>
          </a:p>
          <a:p>
            <a:pPr eaLnBrk="1" hangingPunct="1"/>
            <a:r>
              <a:rPr lang="en-US" sz="1600">
                <a:ea typeface="ＭＳ Ｐゴシック" charset="-128"/>
                <a:cs typeface="ＭＳ Ｐゴシック" charset="-128"/>
              </a:rPr>
              <a:t>Not too homogenized</a:t>
            </a:r>
          </a:p>
          <a:p>
            <a:pPr eaLnBrk="1" hangingPunct="1"/>
            <a:r>
              <a:rPr lang="en-US" sz="1600">
                <a:ea typeface="ＭＳ Ｐゴシック" charset="-128"/>
                <a:cs typeface="ＭＳ Ｐゴシック" charset="-128"/>
              </a:rPr>
              <a:t>big city attractions without big city headaches</a:t>
            </a:r>
          </a:p>
          <a:p>
            <a:pPr eaLnBrk="1" hangingPunct="1"/>
            <a:r>
              <a:rPr lang="en-US" sz="1600">
                <a:ea typeface="ＭＳ Ｐゴシック" charset="-128"/>
                <a:cs typeface="ＭＳ Ｐゴシック" charset="-128"/>
              </a:rPr>
              <a:t>cheap jazz</a:t>
            </a:r>
          </a:p>
          <a:p>
            <a:pPr eaLnBrk="1" hangingPunct="1"/>
            <a:r>
              <a:rPr lang="en-US" sz="1600">
                <a:ea typeface="ＭＳ Ｐゴシック" charset="-128"/>
                <a:cs typeface="ＭＳ Ｐゴシック" charset="-128"/>
              </a:rPr>
              <a:t>Safe</a:t>
            </a:r>
          </a:p>
          <a:p>
            <a:pPr eaLnBrk="1" hangingPunct="1"/>
            <a:r>
              <a:rPr lang="en-US" sz="1600">
                <a:ea typeface="ＭＳ Ｐゴシック" charset="-128"/>
                <a:cs typeface="ＭＳ Ｐゴシック" charset="-128"/>
              </a:rPr>
              <a:t>mass transit</a:t>
            </a:r>
          </a:p>
          <a:p>
            <a:pPr eaLnBrk="1" hangingPunct="1"/>
            <a:endParaRPr lang="en-US" sz="1600">
              <a:ea typeface="ＭＳ Ｐゴシック" charset="-128"/>
              <a:cs typeface="ＭＳ Ｐゴシック" charset="-128"/>
            </a:endParaRPr>
          </a:p>
          <a:p>
            <a:pPr eaLnBrk="1" hangingPunct="1"/>
            <a:endParaRPr lang="en-US" sz="24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Abbott on PDX civic character</a:t>
            </a:r>
          </a:p>
        </p:txBody>
      </p:sp>
      <p:sp>
        <p:nvSpPr>
          <p:cNvPr id="51203" name="Rectangle 3"/>
          <p:cNvSpPr>
            <a:spLocks noGrp="1" noChangeArrowheads="1"/>
          </p:cNvSpPr>
          <p:nvPr>
            <p:ph type="body" sz="half" idx="1"/>
          </p:nvPr>
        </p:nvSpPr>
        <p:spPr/>
        <p:txBody>
          <a:bodyPr/>
          <a:lstStyle/>
          <a:p>
            <a:pPr lvl="1" eaLnBrk="1" hangingPunct="1">
              <a:buFont typeface="Symbol" charset="2"/>
              <a:buChar char="·"/>
            </a:pPr>
            <a:r>
              <a:rPr lang="en-US" sz="1400">
                <a:ea typeface="Times" charset="0"/>
                <a:cs typeface="Times" charset="0"/>
              </a:rPr>
              <a:t>Weak Political parties</a:t>
            </a:r>
          </a:p>
          <a:p>
            <a:pPr lvl="1" eaLnBrk="1" hangingPunct="1">
              <a:buFont typeface="Symbol" charset="2"/>
              <a:buChar char="·"/>
            </a:pPr>
            <a:r>
              <a:rPr lang="en-US" sz="1400">
                <a:ea typeface="Times" charset="0"/>
                <a:cs typeface="Times" charset="0"/>
              </a:rPr>
              <a:t>Nonpartisan city and county elections</a:t>
            </a:r>
          </a:p>
          <a:p>
            <a:pPr lvl="1" eaLnBrk="1" hangingPunct="1">
              <a:buFont typeface="Symbol" charset="2"/>
              <a:buChar char="·"/>
            </a:pPr>
            <a:r>
              <a:rPr lang="en-US" sz="1400">
                <a:ea typeface="Times" charset="0"/>
                <a:cs typeface="Times" charset="0"/>
              </a:rPr>
              <a:t>Low church attendance</a:t>
            </a:r>
          </a:p>
          <a:p>
            <a:pPr lvl="1" eaLnBrk="1" hangingPunct="1">
              <a:buFont typeface="Symbol" charset="2"/>
              <a:buChar char="·"/>
            </a:pPr>
            <a:r>
              <a:rPr lang="en-US" sz="1400">
                <a:ea typeface="Times" charset="0"/>
                <a:cs typeface="Times" charset="0"/>
              </a:rPr>
              <a:t>A low generosity index</a:t>
            </a:r>
          </a:p>
          <a:p>
            <a:pPr lvl="1" eaLnBrk="1" hangingPunct="1">
              <a:buFont typeface="Symbol" charset="2"/>
              <a:buChar char="·"/>
            </a:pPr>
            <a:r>
              <a:rPr lang="en-US" sz="1400">
                <a:ea typeface="Times" charset="0"/>
                <a:cs typeface="Times" charset="0"/>
              </a:rPr>
              <a:t>Ethnic groups have limited political salience or cultural power</a:t>
            </a:r>
          </a:p>
          <a:p>
            <a:pPr lvl="1" eaLnBrk="1" hangingPunct="1">
              <a:buFont typeface="Symbol" charset="2"/>
              <a:buChar char="·"/>
            </a:pPr>
            <a:r>
              <a:rPr lang="en-US" sz="1400">
                <a:ea typeface="Times" charset="0"/>
                <a:cs typeface="Times" charset="0"/>
              </a:rPr>
              <a:t>labor unions are weak</a:t>
            </a:r>
          </a:p>
          <a:p>
            <a:pPr lvl="1" eaLnBrk="1" hangingPunct="1">
              <a:buFont typeface="Symbol" charset="2"/>
              <a:buChar char="·"/>
            </a:pPr>
            <a:r>
              <a:rPr lang="en-US" sz="1400">
                <a:ea typeface="Times" charset="0"/>
                <a:cs typeface="Times" charset="0"/>
              </a:rPr>
              <a:t>Elections won more on issues than personalities</a:t>
            </a:r>
          </a:p>
          <a:p>
            <a:pPr lvl="1" eaLnBrk="1" hangingPunct="1">
              <a:buFont typeface="Symbol" charset="2"/>
              <a:buChar char="·"/>
            </a:pPr>
            <a:r>
              <a:rPr lang="en-US" sz="1400">
                <a:ea typeface="Times" charset="0"/>
                <a:cs typeface="Times" charset="0"/>
              </a:rPr>
              <a:t>Causes for everyone: tree huggers, salmon savers, peace workers and homeless advocates, etc.</a:t>
            </a:r>
          </a:p>
        </p:txBody>
      </p:sp>
      <p:sp>
        <p:nvSpPr>
          <p:cNvPr id="51204" name="Rectangle 4"/>
          <p:cNvSpPr>
            <a:spLocks noGrp="1" noChangeArrowheads="1"/>
          </p:cNvSpPr>
          <p:nvPr>
            <p:ph type="body" sz="half" idx="2"/>
          </p:nvPr>
        </p:nvSpPr>
        <p:spPr/>
        <p:txBody>
          <a:bodyPr/>
          <a:lstStyle/>
          <a:p>
            <a:pPr lvl="1" eaLnBrk="1" hangingPunct="1">
              <a:buFont typeface="Symbol" charset="2"/>
              <a:buChar char="·"/>
            </a:pPr>
            <a:r>
              <a:rPr lang="en-US" sz="1600">
                <a:ea typeface="Times" charset="0"/>
                <a:cs typeface="Times" charset="0"/>
              </a:rPr>
              <a:t>Citizen advisory committees important source of ideas for public action</a:t>
            </a:r>
          </a:p>
          <a:p>
            <a:pPr lvl="1" eaLnBrk="1" hangingPunct="1">
              <a:buFont typeface="Symbol" charset="2"/>
              <a:buChar char="·"/>
            </a:pPr>
            <a:r>
              <a:rPr lang="en-US" sz="1600">
                <a:ea typeface="Times" charset="0"/>
                <a:cs typeface="Times" charset="0"/>
              </a:rPr>
              <a:t>Government regarded as open, honest, accessible</a:t>
            </a:r>
          </a:p>
          <a:p>
            <a:pPr lvl="1" eaLnBrk="1" hangingPunct="1">
              <a:buFont typeface="Symbol" charset="2"/>
              <a:buChar char="·"/>
            </a:pPr>
            <a:r>
              <a:rPr lang="en-US" sz="1600">
                <a:ea typeface="Times" charset="0"/>
                <a:cs typeface="Times" charset="0"/>
              </a:rPr>
              <a:t>Public life takes place around a big table</a:t>
            </a:r>
          </a:p>
          <a:p>
            <a:pPr lvl="1" eaLnBrk="1" hangingPunct="1">
              <a:buFont typeface="Symbol" charset="2"/>
              <a:buChar char="·"/>
            </a:pPr>
            <a:r>
              <a:rPr lang="en-US" sz="1600">
                <a:ea typeface="Times" charset="0"/>
                <a:cs typeface="Times" charset="0"/>
              </a:rPr>
              <a:t>Anyone accepted as long as they accept rules (are polite)</a:t>
            </a:r>
          </a:p>
          <a:p>
            <a:pPr lvl="1" eaLnBrk="1" hangingPunct="1">
              <a:buFont typeface="Symbol" charset="2"/>
              <a:buChar char="·"/>
            </a:pPr>
            <a:r>
              <a:rPr lang="en-US" sz="1600">
                <a:ea typeface="Times" charset="0"/>
                <a:cs typeface="Times" charset="0"/>
              </a:rPr>
              <a:t>Oregon a place where strong individualism tempers and challenges strong communities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Abbott Cont..</a:t>
            </a:r>
          </a:p>
        </p:txBody>
      </p:sp>
      <p:sp>
        <p:nvSpPr>
          <p:cNvPr id="53251" name="Rectangle 3"/>
          <p:cNvSpPr>
            <a:spLocks noGrp="1" noChangeArrowheads="1"/>
          </p:cNvSpPr>
          <p:nvPr>
            <p:ph type="body" idx="1"/>
          </p:nvPr>
        </p:nvSpPr>
        <p:spPr/>
        <p:txBody>
          <a:bodyPr/>
          <a:lstStyle/>
          <a:p>
            <a:pPr lvl="1" eaLnBrk="1" hangingPunct="1">
              <a:buFont typeface="Symbol" charset="2"/>
              <a:buChar char="·"/>
            </a:pPr>
            <a:r>
              <a:rPr lang="en-US" sz="2000">
                <a:ea typeface="Times" charset="0"/>
                <a:cs typeface="Times" charset="0"/>
              </a:rPr>
              <a:t>The civic movement is fragile. It is continually under challenge--not from machine politics as in Boston or Chicago, but from the values of privatism.</a:t>
            </a:r>
          </a:p>
          <a:p>
            <a:pPr lvl="1" eaLnBrk="1" hangingPunct="1">
              <a:buFont typeface="Symbol" charset="2"/>
              <a:buChar char="·"/>
            </a:pPr>
            <a:r>
              <a:rPr lang="en-US" sz="2000">
                <a:ea typeface="Times" charset="0"/>
                <a:cs typeface="Times" charset="0"/>
              </a:rPr>
              <a:t>With all its virtues, the Portland style tends to muffle radically dissenting voices who are unwilling to work on the “team.” There is an inability to hear new ideas until they fit the mold.</a:t>
            </a:r>
          </a:p>
          <a:p>
            <a:pPr eaLnBrk="1" hangingPunct="1"/>
            <a:endParaRPr lang="en-US" sz="2000">
              <a:ea typeface="ＭＳ Ｐゴシック" charset="-128"/>
              <a:cs typeface="ＭＳ Ｐゴシック" charset="-128"/>
            </a:endParaRPr>
          </a:p>
          <a:p>
            <a:pPr eaLnBrk="1" hangingPunct="1"/>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228600" y="457200"/>
            <a:ext cx="7772400" cy="914400"/>
          </a:xfrm>
        </p:spPr>
        <p:txBody>
          <a:bodyPr/>
          <a:lstStyle/>
          <a:p>
            <a:pPr>
              <a:defRPr/>
            </a:pPr>
            <a:r>
              <a:rPr lang="en-US" sz="3200" dirty="0" smtClean="0">
                <a:solidFill>
                  <a:schemeClr val="tx1"/>
                </a:solidFill>
              </a:rPr>
              <a:t>Principles of Creating Sustainable Community Narratives</a:t>
            </a:r>
            <a:endParaRPr lang="en-US" sz="3200" dirty="0">
              <a:solidFill>
                <a:schemeClr val="tx1"/>
              </a:solidFill>
            </a:endParaRPr>
          </a:p>
        </p:txBody>
      </p:sp>
      <p:sp>
        <p:nvSpPr>
          <p:cNvPr id="683011" name="Rectangle 3"/>
          <p:cNvSpPr>
            <a:spLocks noGrp="1" noChangeArrowheads="1"/>
          </p:cNvSpPr>
          <p:nvPr>
            <p:ph type="body" idx="1"/>
          </p:nvPr>
        </p:nvSpPr>
        <p:spPr>
          <a:xfrm>
            <a:off x="685800" y="1600200"/>
            <a:ext cx="7772400" cy="4495800"/>
          </a:xfrm>
        </p:spPr>
        <p:txBody>
          <a:bodyPr/>
          <a:lstStyle/>
          <a:p>
            <a:pPr>
              <a:defRPr/>
            </a:pPr>
            <a:r>
              <a:rPr lang="en-US" sz="1900" dirty="0" smtClean="0"/>
              <a:t>Community stories are created based on the interaction between the place and its people</a:t>
            </a:r>
          </a:p>
          <a:p>
            <a:pPr>
              <a:defRPr/>
            </a:pPr>
            <a:r>
              <a:rPr lang="en-US" sz="1900" dirty="0" smtClean="0"/>
              <a:t>But community stories can be co-opted by dominate cultural narratives</a:t>
            </a:r>
          </a:p>
          <a:p>
            <a:pPr>
              <a:defRPr/>
            </a:pPr>
            <a:r>
              <a:rPr lang="en-US" sz="1900" dirty="0" smtClean="0"/>
              <a:t>A good community story is socially, environmentally, and economically sustainable</a:t>
            </a:r>
          </a:p>
          <a:p>
            <a:pPr>
              <a:defRPr/>
            </a:pPr>
            <a:r>
              <a:rPr lang="en-US" sz="1900" dirty="0" smtClean="0">
                <a:solidFill>
                  <a:srgbClr val="FF6600"/>
                </a:solidFill>
              </a:rPr>
              <a:t>Citizens need to feel they are a part of creating the story and the story needs to incorporate the diversity of new comers and young people</a:t>
            </a:r>
          </a:p>
          <a:p>
            <a:pPr>
              <a:defRPr/>
            </a:pPr>
            <a:r>
              <a:rPr lang="en-US" sz="1900" dirty="0" smtClean="0"/>
              <a:t>A primary task of planners is to find a balance and way of using both scientific data and experiential data.  We can call that socially constructed knowledge</a:t>
            </a:r>
          </a:p>
          <a:p>
            <a:pPr>
              <a:defRPr/>
            </a:pPr>
            <a:r>
              <a:rPr lang="en-US" sz="1900" dirty="0" smtClean="0"/>
              <a:t>A good narrative lowers the cost of governance and distributing costs of constructing/maintaining the commons and public sphere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n>
                  <a:solidFill>
                    <a:schemeClr val="accent4">
                      <a:lumMod val="10000"/>
                    </a:schemeClr>
                  </a:solidFill>
                </a:ln>
              </a:rPr>
              <a:t>Origins of Neighborhood System</a:t>
            </a:r>
            <a:endParaRPr lang="en-US" sz="3600" dirty="0">
              <a:ln>
                <a:solidFill>
                  <a:schemeClr val="accent4">
                    <a:lumMod val="10000"/>
                  </a:schemeClr>
                </a:solidFill>
              </a:ln>
            </a:endParaRPr>
          </a:p>
        </p:txBody>
      </p:sp>
      <p:pic>
        <p:nvPicPr>
          <p:cNvPr id="4" name="Content Placeholder 3" descr="color_coalitions.pdf"/>
          <p:cNvPicPr>
            <a:picLocks noGrp="1" noChangeAspect="1"/>
          </p:cNvPicPr>
          <p:nvPr>
            <p:ph idx="1"/>
          </p:nvPr>
        </p:nvPicPr>
        <mc:AlternateContent xmlns:ma="http://schemas.microsoft.com/office/mac/drawingml/2008/main">
          <mc:Choice Requires="ma">
            <p:blipFill>
              <a:blip r:embed="rId2"/>
              <a:srcRect l="-19196" r="-1919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19196" r="-19196"/>
              <a:stretch>
                <a:fillRect/>
              </a:stretch>
            </p:blipFill>
          </mc:Fallback>
        </mc:AlternateContent>
        <p:spPr>
          <a:xfrm>
            <a:off x="457200" y="1600200"/>
            <a:ext cx="9550258" cy="5257800"/>
          </a:xfrm>
        </p:spPr>
      </p:pic>
      <p:cxnSp>
        <p:nvCxnSpPr>
          <p:cNvPr id="6" name="Straight Arrow Connector 5"/>
          <p:cNvCxnSpPr/>
          <p:nvPr/>
        </p:nvCxnSpPr>
        <p:spPr bwMode="auto">
          <a:xfrm rot="5400000" flipH="1" flipV="1">
            <a:off x="5334000" y="3200400"/>
            <a:ext cx="2057400" cy="1447800"/>
          </a:xfrm>
          <a:prstGeom prst="straightConnector1">
            <a:avLst/>
          </a:prstGeom>
          <a:solidFill>
            <a:schemeClr val="accent1"/>
          </a:solidFill>
          <a:ln w="9525" cap="flat" cmpd="sng" algn="ctr">
            <a:solidFill>
              <a:srgbClr val="061122"/>
            </a:solidFill>
            <a:prstDash val="solid"/>
            <a:round/>
            <a:headEnd type="none" w="med" len="med"/>
            <a:tailEnd type="arrow"/>
          </a:ln>
          <a:effectLst/>
        </p:spPr>
      </p:cxnSp>
      <p:cxnSp>
        <p:nvCxnSpPr>
          <p:cNvPr id="8" name="Straight Arrow Connector 7"/>
          <p:cNvCxnSpPr/>
          <p:nvPr/>
        </p:nvCxnSpPr>
        <p:spPr bwMode="auto">
          <a:xfrm rot="10800000">
            <a:off x="1295400" y="4191000"/>
            <a:ext cx="3810000" cy="990600"/>
          </a:xfrm>
          <a:prstGeom prst="straightConnector1">
            <a:avLst/>
          </a:prstGeom>
          <a:solidFill>
            <a:schemeClr val="accent1"/>
          </a:solidFill>
          <a:ln w="9525" cap="flat" cmpd="sng" algn="ctr">
            <a:solidFill>
              <a:schemeClr val="accent5">
                <a:lumMod val="10000"/>
              </a:schemeClr>
            </a:solidFill>
            <a:prstDash val="solid"/>
            <a:round/>
            <a:headEnd type="none" w="med" len="med"/>
            <a:tailEnd type="arrow"/>
          </a:ln>
          <a:effectLst/>
        </p:spPr>
      </p:cxnSp>
      <p:cxnSp>
        <p:nvCxnSpPr>
          <p:cNvPr id="10" name="Straight Arrow Connector 9"/>
          <p:cNvCxnSpPr/>
          <p:nvPr/>
        </p:nvCxnSpPr>
        <p:spPr bwMode="auto">
          <a:xfrm rot="10800000">
            <a:off x="1219200" y="2286000"/>
            <a:ext cx="4343400" cy="1752600"/>
          </a:xfrm>
          <a:prstGeom prst="straightConnector1">
            <a:avLst/>
          </a:prstGeom>
          <a:solidFill>
            <a:schemeClr val="accent1"/>
          </a:solidFill>
          <a:ln w="9525" cap="flat" cmpd="sng" algn="ctr">
            <a:solidFill>
              <a:schemeClr val="accent4">
                <a:lumMod val="10000"/>
              </a:schemeClr>
            </a:solidFill>
            <a:prstDash val="solid"/>
            <a:round/>
            <a:headEnd type="arrow"/>
            <a:tailEnd type="arrow"/>
          </a:ln>
          <a:effectLst/>
        </p:spPr>
      </p:cxnSp>
      <p:cxnSp>
        <p:nvCxnSpPr>
          <p:cNvPr id="12" name="Straight Arrow Connector 11"/>
          <p:cNvCxnSpPr/>
          <p:nvPr/>
        </p:nvCxnSpPr>
        <p:spPr bwMode="auto">
          <a:xfrm rot="10800000">
            <a:off x="1295400" y="2286000"/>
            <a:ext cx="4343400" cy="2667000"/>
          </a:xfrm>
          <a:prstGeom prst="straightConnector1">
            <a:avLst/>
          </a:prstGeom>
          <a:solidFill>
            <a:schemeClr val="accent1"/>
          </a:solidFill>
          <a:ln w="9525" cap="flat" cmpd="sng" algn="ctr">
            <a:solidFill>
              <a:schemeClr val="accent4">
                <a:lumMod val="10000"/>
              </a:schemeClr>
            </a:solidFill>
            <a:prstDash val="solid"/>
            <a:round/>
            <a:headEnd type="arrow"/>
            <a:tailEnd type="arrow"/>
          </a:ln>
          <a:effectLst/>
        </p:spPr>
      </p:cxnSp>
      <p:cxnSp>
        <p:nvCxnSpPr>
          <p:cNvPr id="14" name="Straight Arrow Connector 13"/>
          <p:cNvCxnSpPr/>
          <p:nvPr/>
        </p:nvCxnSpPr>
        <p:spPr bwMode="auto">
          <a:xfrm rot="10800000">
            <a:off x="609600" y="2971800"/>
            <a:ext cx="4343400" cy="1752600"/>
          </a:xfrm>
          <a:prstGeom prst="straightConnector1">
            <a:avLst/>
          </a:prstGeom>
          <a:solidFill>
            <a:schemeClr val="accent1"/>
          </a:solidFill>
          <a:ln w="9525" cap="flat" cmpd="sng" algn="ctr">
            <a:solidFill>
              <a:schemeClr val="accent4">
                <a:lumMod val="10000"/>
              </a:schemeClr>
            </a:solidFill>
            <a:prstDash val="solid"/>
            <a:round/>
            <a:headEnd type="arrow"/>
            <a:tailEnd type="arrow"/>
          </a:ln>
          <a:effectLst/>
        </p:spPr>
      </p:cxnSp>
      <p:sp>
        <p:nvSpPr>
          <p:cNvPr id="15" name="TextBox 14"/>
          <p:cNvSpPr txBox="1"/>
          <p:nvPr/>
        </p:nvSpPr>
        <p:spPr>
          <a:xfrm>
            <a:off x="7239000" y="2895600"/>
            <a:ext cx="1659429" cy="307777"/>
          </a:xfrm>
          <a:prstGeom prst="rect">
            <a:avLst/>
          </a:prstGeom>
          <a:noFill/>
        </p:spPr>
        <p:txBody>
          <a:bodyPr wrap="none" rtlCol="0">
            <a:spAutoFit/>
          </a:bodyPr>
          <a:lstStyle/>
          <a:p>
            <a:r>
              <a:rPr lang="en-US" sz="1400" dirty="0" smtClean="0"/>
              <a:t>Mt. Hood Freeway</a:t>
            </a:r>
            <a:endParaRPr lang="en-US" sz="1400" dirty="0"/>
          </a:p>
        </p:txBody>
      </p:sp>
      <p:sp>
        <p:nvSpPr>
          <p:cNvPr id="16" name="TextBox 15"/>
          <p:cNvSpPr txBox="1"/>
          <p:nvPr/>
        </p:nvSpPr>
        <p:spPr>
          <a:xfrm>
            <a:off x="533400" y="1828800"/>
            <a:ext cx="1428596" cy="307777"/>
          </a:xfrm>
          <a:prstGeom prst="rect">
            <a:avLst/>
          </a:prstGeom>
          <a:noFill/>
        </p:spPr>
        <p:txBody>
          <a:bodyPr wrap="none" rtlCol="0">
            <a:spAutoFit/>
          </a:bodyPr>
          <a:lstStyle/>
          <a:p>
            <a:r>
              <a:rPr lang="en-US" sz="1400" dirty="0" smtClean="0"/>
              <a:t>War on Poverty</a:t>
            </a:r>
            <a:endParaRPr lang="en-US" sz="1400" dirty="0"/>
          </a:p>
        </p:txBody>
      </p:sp>
      <p:sp>
        <p:nvSpPr>
          <p:cNvPr id="17" name="TextBox 16"/>
          <p:cNvSpPr txBox="1"/>
          <p:nvPr/>
        </p:nvSpPr>
        <p:spPr>
          <a:xfrm>
            <a:off x="228600" y="3429000"/>
            <a:ext cx="1721858" cy="307777"/>
          </a:xfrm>
          <a:prstGeom prst="rect">
            <a:avLst/>
          </a:prstGeom>
          <a:noFill/>
        </p:spPr>
        <p:txBody>
          <a:bodyPr wrap="none" rtlCol="0">
            <a:spAutoFit/>
          </a:bodyPr>
          <a:lstStyle/>
          <a:p>
            <a:r>
              <a:rPr lang="en-US" sz="1400" dirty="0" smtClean="0"/>
              <a:t>Neighborhood Plan</a:t>
            </a:r>
            <a:endParaRPr lang="en-US" sz="1400" dirty="0"/>
          </a:p>
        </p:txBody>
      </p:sp>
      <p:sp>
        <p:nvSpPr>
          <p:cNvPr id="18" name="TextBox 17"/>
          <p:cNvSpPr txBox="1"/>
          <p:nvPr/>
        </p:nvSpPr>
        <p:spPr>
          <a:xfrm>
            <a:off x="228600" y="4419600"/>
            <a:ext cx="1422134" cy="523220"/>
          </a:xfrm>
          <a:prstGeom prst="rect">
            <a:avLst/>
          </a:prstGeom>
          <a:noFill/>
        </p:spPr>
        <p:txBody>
          <a:bodyPr wrap="none" rtlCol="0">
            <a:spAutoFit/>
          </a:bodyPr>
          <a:lstStyle/>
          <a:p>
            <a:r>
              <a:rPr lang="en-US" sz="1400" dirty="0" smtClean="0"/>
              <a:t>Urban Renewal</a:t>
            </a:r>
          </a:p>
          <a:p>
            <a:r>
              <a:rPr lang="en-US" sz="1400" dirty="0" smtClean="0"/>
              <a:t>Review</a:t>
            </a:r>
            <a:endParaRPr lang="en-US" sz="1400" dirty="0"/>
          </a:p>
        </p:txBody>
      </p:sp>
      <p:cxnSp>
        <p:nvCxnSpPr>
          <p:cNvPr id="19" name="Straight Arrow Connector 18"/>
          <p:cNvCxnSpPr/>
          <p:nvPr/>
        </p:nvCxnSpPr>
        <p:spPr bwMode="auto">
          <a:xfrm rot="16200000" flipV="1">
            <a:off x="3276600" y="2590800"/>
            <a:ext cx="2819400" cy="990600"/>
          </a:xfrm>
          <a:prstGeom prst="straightConnector1">
            <a:avLst/>
          </a:prstGeom>
          <a:solidFill>
            <a:schemeClr val="accent1"/>
          </a:solidFill>
          <a:ln w="9525" cap="flat" cmpd="sng" algn="ctr">
            <a:solidFill>
              <a:schemeClr val="accent4">
                <a:lumMod val="10000"/>
              </a:schemeClr>
            </a:solidFill>
            <a:prstDash val="solid"/>
            <a:round/>
            <a:headEnd type="arrow"/>
            <a:tailEnd type="arrow"/>
          </a:ln>
          <a:effectLst/>
        </p:spPr>
      </p:cxnSp>
      <p:sp>
        <p:nvSpPr>
          <p:cNvPr id="20" name="TextBox 19"/>
          <p:cNvSpPr txBox="1"/>
          <p:nvPr/>
        </p:nvSpPr>
        <p:spPr>
          <a:xfrm>
            <a:off x="3733800" y="1295400"/>
            <a:ext cx="1202272" cy="307777"/>
          </a:xfrm>
          <a:prstGeom prst="rect">
            <a:avLst/>
          </a:prstGeom>
          <a:noFill/>
        </p:spPr>
        <p:txBody>
          <a:bodyPr wrap="none" rtlCol="0">
            <a:spAutoFit/>
          </a:bodyPr>
          <a:lstStyle/>
          <a:p>
            <a:r>
              <a:rPr lang="en-US" sz="1400" dirty="0" smtClean="0">
                <a:solidFill>
                  <a:schemeClr val="tx1">
                    <a:lumMod val="95000"/>
                  </a:schemeClr>
                </a:solidFill>
              </a:rPr>
              <a:t>Harbor Drive</a:t>
            </a:r>
            <a:endParaRPr lang="en-US" sz="140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600">
                <a:ea typeface="ＭＳ Ｐゴシック" charset="-128"/>
                <a:cs typeface="ＭＳ Ｐゴシック" charset="-128"/>
              </a:rPr>
              <a:t>What forges the character of a neighborhood?</a:t>
            </a:r>
            <a:endParaRPr lang="en-US">
              <a:ea typeface="ＭＳ Ｐゴシック" charset="-128"/>
              <a:cs typeface="ＭＳ Ｐゴシック" charset="-128"/>
            </a:endParaRPr>
          </a:p>
        </p:txBody>
      </p:sp>
      <p:sp>
        <p:nvSpPr>
          <p:cNvPr id="61443" name="Rectangle 3"/>
          <p:cNvSpPr>
            <a:spLocks noGrp="1" noChangeArrowheads="1"/>
          </p:cNvSpPr>
          <p:nvPr>
            <p:ph type="body" sz="half" idx="1"/>
          </p:nvPr>
        </p:nvSpPr>
        <p:spPr/>
        <p:txBody>
          <a:bodyPr/>
          <a:lstStyle/>
          <a:p>
            <a:pPr eaLnBrk="1" hangingPunct="1"/>
            <a:r>
              <a:rPr lang="en-US">
                <a:ea typeface="ＭＳ Ｐゴシック" charset="-128"/>
                <a:cs typeface="ＭＳ Ｐゴシック" charset="-128"/>
              </a:rPr>
              <a:t>Land</a:t>
            </a:r>
          </a:p>
          <a:p>
            <a:pPr eaLnBrk="1" hangingPunct="1"/>
            <a:r>
              <a:rPr lang="en-US">
                <a:ea typeface="ＭＳ Ｐゴシック" charset="-128"/>
                <a:cs typeface="ＭＳ Ｐゴシック" charset="-128"/>
              </a:rPr>
              <a:t>Water</a:t>
            </a:r>
          </a:p>
          <a:p>
            <a:pPr eaLnBrk="1" hangingPunct="1"/>
            <a:r>
              <a:rPr lang="en-US">
                <a:ea typeface="ＭＳ Ｐゴシック" charset="-128"/>
                <a:cs typeface="ＭＳ Ｐゴシック" charset="-128"/>
              </a:rPr>
              <a:t>Elevation</a:t>
            </a:r>
          </a:p>
          <a:p>
            <a:pPr eaLnBrk="1" hangingPunct="1"/>
            <a:r>
              <a:rPr lang="en-US">
                <a:ea typeface="ＭＳ Ｐゴシック" charset="-128"/>
                <a:cs typeface="ＭＳ Ｐゴシック" charset="-128"/>
              </a:rPr>
              <a:t>Housing stock</a:t>
            </a:r>
          </a:p>
          <a:p>
            <a:pPr eaLnBrk="1" hangingPunct="1"/>
            <a:r>
              <a:rPr lang="en-US">
                <a:ea typeface="ＭＳ Ｐゴシック" charset="-128"/>
                <a:cs typeface="ＭＳ Ｐゴシック" charset="-128"/>
              </a:rPr>
              <a:t>Transportation</a:t>
            </a:r>
          </a:p>
          <a:p>
            <a:pPr eaLnBrk="1" hangingPunct="1"/>
            <a:r>
              <a:rPr lang="en-US">
                <a:ea typeface="ＭＳ Ｐゴシック" charset="-128"/>
                <a:cs typeface="ＭＳ Ｐゴシック" charset="-128"/>
              </a:rPr>
              <a:t>Jobs</a:t>
            </a:r>
          </a:p>
          <a:p>
            <a:pPr eaLnBrk="1" hangingPunct="1"/>
            <a:r>
              <a:rPr lang="en-US">
                <a:ea typeface="ＭＳ Ｐゴシック" charset="-128"/>
                <a:cs typeface="ＭＳ Ｐゴシック" charset="-128"/>
              </a:rPr>
              <a:t>Income</a:t>
            </a:r>
          </a:p>
          <a:p>
            <a:pPr eaLnBrk="1" hangingPunct="1"/>
            <a:r>
              <a:rPr lang="en-US">
                <a:ea typeface="ＭＳ Ｐゴシック" charset="-128"/>
                <a:cs typeface="ＭＳ Ｐゴシック" charset="-128"/>
              </a:rPr>
              <a:t>Martial/family status</a:t>
            </a:r>
          </a:p>
        </p:txBody>
      </p:sp>
      <p:sp>
        <p:nvSpPr>
          <p:cNvPr id="61444" name="Rectangle 4"/>
          <p:cNvSpPr>
            <a:spLocks noGrp="1" noChangeArrowheads="1"/>
          </p:cNvSpPr>
          <p:nvPr>
            <p:ph type="body" sz="half" idx="2"/>
          </p:nvPr>
        </p:nvSpPr>
        <p:spPr/>
        <p:txBody>
          <a:bodyPr/>
          <a:lstStyle/>
          <a:p>
            <a:pPr eaLnBrk="1" hangingPunct="1"/>
            <a:r>
              <a:rPr lang="en-US">
                <a:ea typeface="ＭＳ Ｐゴシック" charset="-128"/>
                <a:cs typeface="ＭＳ Ｐゴシック" charset="-128"/>
              </a:rPr>
              <a:t>Ethnicity</a:t>
            </a:r>
          </a:p>
          <a:p>
            <a:pPr eaLnBrk="1" hangingPunct="1"/>
            <a:r>
              <a:rPr lang="en-US">
                <a:ea typeface="ＭＳ Ｐゴシック" charset="-128"/>
                <a:cs typeface="ＭＳ Ｐゴシック" charset="-128"/>
              </a:rPr>
              <a:t>Business &amp; business district</a:t>
            </a:r>
          </a:p>
          <a:p>
            <a:pPr eaLnBrk="1" hangingPunct="1"/>
            <a:r>
              <a:rPr lang="en-US">
                <a:ea typeface="ＭＳ Ｐゴシック" charset="-128"/>
                <a:cs typeface="ＭＳ Ｐゴシック" charset="-128"/>
              </a:rPr>
              <a:t>Schools</a:t>
            </a:r>
          </a:p>
          <a:p>
            <a:pPr eaLnBrk="1" hangingPunct="1"/>
            <a:r>
              <a:rPr lang="en-US">
                <a:ea typeface="ＭＳ Ｐゴシック" charset="-128"/>
                <a:cs typeface="ＭＳ Ｐゴシック" charset="-128"/>
              </a:rPr>
              <a:t>Churches</a:t>
            </a:r>
          </a:p>
          <a:p>
            <a:pPr eaLnBrk="1" hangingPunct="1"/>
            <a:r>
              <a:rPr lang="en-US">
                <a:ea typeface="ＭＳ Ｐゴシック" charset="-128"/>
                <a:cs typeface="ＭＳ Ｐゴシック" charset="-128"/>
              </a:rPr>
              <a:t>History</a:t>
            </a:r>
          </a:p>
          <a:p>
            <a:pPr eaLnBrk="1" hangingPunct="1"/>
            <a:endParaRPr lang="en-US">
              <a:ea typeface="ＭＳ Ｐゴシック" charset="-128"/>
              <a:cs typeface="ＭＳ Ｐゴシック" charset="-128"/>
            </a:endParaRPr>
          </a:p>
          <a:p>
            <a:pPr eaLnBrk="1" hangingPunct="1"/>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Projects</a:t>
            </a:r>
            <a:endParaRPr lang="en-US" dirty="0"/>
          </a:p>
        </p:txBody>
      </p:sp>
      <p:sp>
        <p:nvSpPr>
          <p:cNvPr id="3" name="Content Placeholder 2"/>
          <p:cNvSpPr>
            <a:spLocks noGrp="1"/>
          </p:cNvSpPr>
          <p:nvPr>
            <p:ph idx="1"/>
          </p:nvPr>
        </p:nvSpPr>
        <p:spPr/>
        <p:txBody>
          <a:bodyPr/>
          <a:lstStyle/>
          <a:p>
            <a:r>
              <a:rPr lang="en-US" sz="2600" dirty="0" smtClean="0"/>
              <a:t>1.  Demographic profile with map</a:t>
            </a:r>
          </a:p>
          <a:p>
            <a:r>
              <a:rPr lang="en-US" sz="2600" dirty="0" smtClean="0"/>
              <a:t>2.  Select and analyzes Quality of Life Indicators</a:t>
            </a:r>
          </a:p>
          <a:p>
            <a:r>
              <a:rPr lang="en-US" sz="2600" dirty="0" smtClean="0"/>
              <a:t>3.  Focus on 1-3 critical issues</a:t>
            </a:r>
          </a:p>
          <a:p>
            <a:r>
              <a:rPr lang="en-US" sz="2600" dirty="0" smtClean="0"/>
              <a:t>4.  Provide Recommendations to resolve the    	critical issues</a:t>
            </a:r>
          </a:p>
          <a:p>
            <a:r>
              <a:rPr lang="en-US" sz="2600" dirty="0" smtClean="0"/>
              <a:t>5.  Poster Session display</a:t>
            </a:r>
          </a:p>
          <a:p>
            <a:r>
              <a:rPr lang="en-US" sz="2600" dirty="0" smtClean="0"/>
              <a:t>6.  Write Summary paper (5-6 pages)</a:t>
            </a:r>
          </a:p>
          <a:p>
            <a:r>
              <a:rPr lang="en-US" sz="2600" dirty="0" smtClean="0"/>
              <a:t>7.  Provide all documentation-including meeting minutes, email exchanges</a:t>
            </a:r>
          </a:p>
          <a:p>
            <a:r>
              <a:rPr lang="en-US" sz="2600" dirty="0" smtClean="0"/>
              <a:t>8.  Individual Products</a:t>
            </a:r>
            <a:endParaRPr lang="en-US" sz="26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39825"/>
          </a:xfrm>
        </p:spPr>
        <p:txBody>
          <a:bodyPr/>
          <a:lstStyle/>
          <a:p>
            <a:r>
              <a:rPr lang="en-US" sz="4200" dirty="0" smtClean="0"/>
              <a:t>Some Group Operating Principles</a:t>
            </a:r>
            <a:endParaRPr lang="en-US" sz="4200" dirty="0"/>
          </a:p>
        </p:txBody>
      </p:sp>
      <p:sp>
        <p:nvSpPr>
          <p:cNvPr id="3" name="Content Placeholder 2"/>
          <p:cNvSpPr>
            <a:spLocks noGrp="1"/>
          </p:cNvSpPr>
          <p:nvPr>
            <p:ph idx="1"/>
          </p:nvPr>
        </p:nvSpPr>
        <p:spPr>
          <a:xfrm>
            <a:off x="457200" y="2057400"/>
            <a:ext cx="8229600" cy="4073525"/>
          </a:xfrm>
        </p:spPr>
        <p:txBody>
          <a:bodyPr/>
          <a:lstStyle/>
          <a:p>
            <a:r>
              <a:rPr lang="en-US" dirty="0" smtClean="0"/>
              <a:t>Assign Roles</a:t>
            </a:r>
          </a:p>
          <a:p>
            <a:r>
              <a:rPr lang="en-US" dirty="0" smtClean="0"/>
              <a:t>Find ways so all members can participate equally</a:t>
            </a:r>
          </a:p>
          <a:p>
            <a:r>
              <a:rPr lang="en-US" dirty="0" smtClean="0"/>
              <a:t>Develop some simple rules </a:t>
            </a:r>
          </a:p>
          <a:p>
            <a:r>
              <a:rPr lang="en-US" dirty="0" smtClean="0"/>
              <a:t>Assess member’s abilities, limits or restrictions</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a:t>Neighborhood Methodology</a:t>
            </a:r>
          </a:p>
        </p:txBody>
      </p:sp>
      <p:sp>
        <p:nvSpPr>
          <p:cNvPr id="186371" name="Rectangle 3"/>
          <p:cNvSpPr>
            <a:spLocks noGrp="1" noChangeArrowheads="1"/>
          </p:cNvSpPr>
          <p:nvPr>
            <p:ph type="body" idx="1"/>
          </p:nvPr>
        </p:nvSpPr>
        <p:spPr/>
        <p:txBody>
          <a:bodyPr/>
          <a:lstStyle/>
          <a:p>
            <a:pPr eaLnBrk="1" hangingPunct="1"/>
            <a:r>
              <a:rPr lang="en-US" dirty="0"/>
              <a:t>Observation</a:t>
            </a:r>
          </a:p>
          <a:p>
            <a:pPr eaLnBrk="1" hangingPunct="1"/>
            <a:r>
              <a:rPr lang="en-US" dirty="0"/>
              <a:t>Interviews</a:t>
            </a:r>
          </a:p>
          <a:p>
            <a:pPr eaLnBrk="1" hangingPunct="1"/>
            <a:r>
              <a:rPr lang="en-US" dirty="0"/>
              <a:t>Survey</a:t>
            </a:r>
          </a:p>
          <a:p>
            <a:pPr eaLnBrk="1" hangingPunct="1"/>
            <a:r>
              <a:rPr lang="en-US" dirty="0"/>
              <a:t>Secondary </a:t>
            </a:r>
            <a:r>
              <a:rPr lang="en-US" dirty="0" smtClean="0"/>
              <a:t>sources</a:t>
            </a:r>
          </a:p>
          <a:p>
            <a:pPr eaLnBrk="1" hangingPunct="1"/>
            <a:endParaRPr lang="en-US" dirty="0" smtClean="0"/>
          </a:p>
          <a:p>
            <a:pPr eaLnBrk="1" hangingPunct="1"/>
            <a:r>
              <a:rPr lang="en-US" dirty="0" smtClean="0"/>
              <a:t>* Some guidelines will be posted on my WWW site</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Data</a:t>
            </a:r>
            <a:endParaRPr lang="en-US" dirty="0"/>
          </a:p>
        </p:txBody>
      </p:sp>
      <p:sp>
        <p:nvSpPr>
          <p:cNvPr id="3" name="Content Placeholder 2"/>
          <p:cNvSpPr>
            <a:spLocks noGrp="1"/>
          </p:cNvSpPr>
          <p:nvPr>
            <p:ph idx="1"/>
          </p:nvPr>
        </p:nvSpPr>
        <p:spPr/>
        <p:txBody>
          <a:bodyPr/>
          <a:lstStyle/>
          <a:p>
            <a:r>
              <a:rPr lang="en-US" sz="2000" dirty="0" smtClean="0"/>
              <a:t>City of Portland: annual community survey, and Efforts and Accomplishments</a:t>
            </a:r>
          </a:p>
          <a:p>
            <a:r>
              <a:rPr lang="en-US" sz="2000" dirty="0" smtClean="0"/>
              <a:t>Census data: by neighborhoods (see spreadsheet on line) or ONI</a:t>
            </a:r>
          </a:p>
          <a:p>
            <a:r>
              <a:rPr lang="en-US" sz="2000" dirty="0" smtClean="0"/>
              <a:t>Community survey: quick fact for city or county, PSU Population center</a:t>
            </a:r>
          </a:p>
          <a:p>
            <a:r>
              <a:rPr lang="en-US" sz="2000" dirty="0" smtClean="0"/>
              <a:t>Social equity:  Coalition for Livable Future</a:t>
            </a:r>
          </a:p>
          <a:p>
            <a:r>
              <a:rPr lang="en-US" sz="2000" dirty="0" err="1" smtClean="0"/>
              <a:t>Walkability</a:t>
            </a:r>
            <a:r>
              <a:rPr lang="en-US" sz="2000" dirty="0" smtClean="0"/>
              <a:t> survey</a:t>
            </a:r>
          </a:p>
          <a:p>
            <a:r>
              <a:rPr lang="en-US" sz="2000" dirty="0" smtClean="0"/>
              <a:t>Regional Metadata project</a:t>
            </a:r>
          </a:p>
          <a:p>
            <a:pPr lvl="1"/>
            <a:r>
              <a:rPr lang="en-US" sz="1600" dirty="0" smtClean="0"/>
              <a:t>http://</a:t>
            </a:r>
            <a:r>
              <a:rPr lang="en-US" sz="1600" dirty="0" err="1" smtClean="0"/>
              <a:t>www.portlandpulse.org</a:t>
            </a:r>
            <a:r>
              <a:rPr lang="en-US" sz="1600" dirty="0" smtClean="0"/>
              <a:t>/metadata</a:t>
            </a:r>
          </a:p>
          <a:p>
            <a:r>
              <a:rPr lang="en-US" sz="2000" dirty="0" smtClean="0"/>
              <a:t>Portland Maps</a:t>
            </a:r>
          </a:p>
          <a:p>
            <a:r>
              <a:rPr lang="en-US" sz="2000" dirty="0" smtClean="0"/>
              <a:t>Portland magazine April issue Neighborhood guide</a:t>
            </a:r>
          </a:p>
          <a:p>
            <a:r>
              <a:rPr lang="en-US" sz="2000" dirty="0" smtClean="0"/>
              <a:t>Portland City Archives and Oregon History Center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Presentations</a:t>
            </a:r>
            <a:endParaRPr lang="en-US" dirty="0"/>
          </a:p>
        </p:txBody>
      </p:sp>
      <p:sp>
        <p:nvSpPr>
          <p:cNvPr id="3" name="Content Placeholder 2"/>
          <p:cNvSpPr>
            <a:spLocks noGrp="1"/>
          </p:cNvSpPr>
          <p:nvPr>
            <p:ph idx="1"/>
          </p:nvPr>
        </p:nvSpPr>
        <p:spPr>
          <a:xfrm>
            <a:off x="457200" y="1295400"/>
            <a:ext cx="8229600" cy="4835525"/>
          </a:xfrm>
        </p:spPr>
        <p:txBody>
          <a:bodyPr/>
          <a:lstStyle/>
          <a:p>
            <a:r>
              <a:rPr lang="en-US" sz="2400" dirty="0" smtClean="0"/>
              <a:t>Large easy to read fonts</a:t>
            </a:r>
          </a:p>
          <a:p>
            <a:r>
              <a:rPr lang="en-US" sz="2400" dirty="0" smtClean="0"/>
              <a:t>Be prepared to summarize</a:t>
            </a:r>
          </a:p>
          <a:p>
            <a:r>
              <a:rPr lang="en-US" sz="2400" dirty="0" smtClean="0"/>
              <a:t>Use graphics and maps, but not too many</a:t>
            </a:r>
          </a:p>
          <a:p>
            <a:r>
              <a:rPr lang="en-US" sz="2400" dirty="0" smtClean="0"/>
              <a:t>Use handouts and/or computer display for more detail</a:t>
            </a:r>
          </a:p>
          <a:p>
            <a:r>
              <a:rPr lang="en-US" sz="2400" dirty="0" smtClean="0"/>
              <a:t>Imagine you have less than 5 minutes to claim your audience</a:t>
            </a:r>
          </a:p>
          <a:p>
            <a:r>
              <a:rPr lang="en-US" sz="2400" dirty="0" smtClean="0"/>
              <a:t>Bring Food</a:t>
            </a:r>
          </a:p>
          <a:p>
            <a:r>
              <a:rPr lang="en-US" sz="2400" dirty="0" smtClean="0"/>
              <a:t>Easy to follow layout/well organized</a:t>
            </a:r>
          </a:p>
          <a:p>
            <a:r>
              <a:rPr lang="en-US" sz="2400" dirty="0" smtClean="0"/>
              <a:t>Entice your audience</a:t>
            </a:r>
          </a:p>
          <a:p>
            <a:r>
              <a:rPr lang="en-US" sz="2400" dirty="0" smtClean="0"/>
              <a:t>Be prepared to present to whole class, 4-5 minutes</a:t>
            </a:r>
          </a:p>
          <a:p>
            <a:r>
              <a:rPr lang="en-US" sz="2400" dirty="0" smtClean="0"/>
              <a:t>http://</a:t>
            </a:r>
            <a:r>
              <a:rPr lang="en-US" sz="2400" dirty="0" err="1" smtClean="0"/>
              <a:t>www.pitt.edu/~etbell/nsurg/PosterGuide.html</a:t>
            </a:r>
            <a:endParaRPr lang="en-US"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Urban Problems in Sociological Perspective</a:t>
            </a:r>
          </a:p>
        </p:txBody>
      </p:sp>
      <p:sp>
        <p:nvSpPr>
          <p:cNvPr id="67587" name="Rectangle 3"/>
          <p:cNvSpPr>
            <a:spLocks noGrp="1" noChangeArrowheads="1"/>
          </p:cNvSpPr>
          <p:nvPr>
            <p:ph type="body" idx="1"/>
          </p:nvPr>
        </p:nvSpPr>
        <p:spPr/>
        <p:txBody>
          <a:bodyPr/>
          <a:lstStyle/>
          <a:p>
            <a:pPr eaLnBrk="1" hangingPunct="1"/>
            <a:endParaRPr lang="en-US" dirty="0">
              <a:ea typeface="ＭＳ Ｐゴシック" charset="-128"/>
              <a:cs typeface="ＭＳ Ｐゴシック"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6|0.6|0.6"/>
</p:tagLst>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3836</TotalTime>
  <Words>4129</Words>
  <Application>Microsoft Macintosh PowerPoint</Application>
  <PresentationFormat>On-screen Show (4:3)</PresentationFormat>
  <Paragraphs>594</Paragraphs>
  <Slides>86</Slides>
  <Notes>40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86</vt:i4>
      </vt:variant>
    </vt:vector>
  </HeadingPairs>
  <TitlesOfParts>
    <vt:vector size="88" baseType="lpstr">
      <vt:lpstr>Ripple</vt:lpstr>
      <vt:lpstr>???</vt:lpstr>
      <vt:lpstr>Understanding Communities Review Fall, 2012</vt:lpstr>
      <vt:lpstr>Remaining Schedule</vt:lpstr>
      <vt:lpstr>class speakers and Tests </vt:lpstr>
      <vt:lpstr>Everyone should know where they are at all times and  everyone should know how to live in place sustainably</vt:lpstr>
      <vt:lpstr>Slide 5</vt:lpstr>
      <vt:lpstr>Changing the Dominate Cultural Narrative</vt:lpstr>
      <vt:lpstr>Community Stories</vt:lpstr>
      <vt:lpstr>Principles of Creating Sustainable Community Narratives</vt:lpstr>
      <vt:lpstr>Urban Problems in Sociological Perspective</vt:lpstr>
      <vt:lpstr>Place Matters</vt:lpstr>
      <vt:lpstr>Ecologies of Disadvantage</vt:lpstr>
      <vt:lpstr>Disturbing Trends</vt:lpstr>
      <vt:lpstr>Urban Form--19th Century</vt:lpstr>
      <vt:lpstr>Urban Form Today </vt:lpstr>
      <vt:lpstr>Automobile Society</vt:lpstr>
      <vt:lpstr>Types of Community Studies</vt:lpstr>
      <vt:lpstr>Birth, Rise, Decline of Fields of Study</vt:lpstr>
      <vt:lpstr>Characteristics of urban life today</vt:lpstr>
      <vt:lpstr>Social Organization Needed</vt:lpstr>
      <vt:lpstr>Importance of Social Networks</vt:lpstr>
      <vt:lpstr>What is social capital?</vt:lpstr>
      <vt:lpstr>Bridging and Bonding Social Capital</vt:lpstr>
      <vt:lpstr>Strong and Weak Ties</vt:lpstr>
      <vt:lpstr>The Coalition for a Liveable Future is a partnership of 100 organizations and hundreds of individuals working for a healthy and sustainable Portland-Vancouver  metropolitan region.</vt:lpstr>
      <vt:lpstr>Slide 25</vt:lpstr>
      <vt:lpstr>Slide 26</vt:lpstr>
      <vt:lpstr>Zoning and Land Use Outcome of Reforms 19th Century</vt:lpstr>
      <vt:lpstr>Why Plan?</vt:lpstr>
      <vt:lpstr>Central issues of Power: Public Control of Private Property</vt:lpstr>
      <vt:lpstr>Goals of Comprehensive Planning</vt:lpstr>
      <vt:lpstr>Oregon Story</vt:lpstr>
      <vt:lpstr>Slide 32</vt:lpstr>
      <vt:lpstr>Result: density and Protecting our Farmland</vt:lpstr>
      <vt:lpstr>Slide 34</vt:lpstr>
      <vt:lpstr>Slide 35</vt:lpstr>
      <vt:lpstr>Slide 36</vt:lpstr>
      <vt:lpstr>Slide 37</vt:lpstr>
      <vt:lpstr>Slide 38</vt:lpstr>
      <vt:lpstr>Tabor School before rain-garden</vt:lpstr>
      <vt:lpstr>Tabor School Rain-garden</vt:lpstr>
      <vt:lpstr>Slide 41</vt:lpstr>
      <vt:lpstr>A Healthy Community Also</vt:lpstr>
      <vt:lpstr>Slide 43</vt:lpstr>
      <vt:lpstr>Slide 44</vt:lpstr>
      <vt:lpstr>Transit-oriented development</vt:lpstr>
      <vt:lpstr>Mode Split Comparison: Europe and North America</vt:lpstr>
      <vt:lpstr>Eyes on the Street?</vt:lpstr>
      <vt:lpstr>Slide 48</vt:lpstr>
      <vt:lpstr>City Repair: Intersection Repair, Free Tea stand</vt:lpstr>
      <vt:lpstr>Working Together</vt:lpstr>
      <vt:lpstr>We Pay for things that were Free</vt:lpstr>
      <vt:lpstr>Outsourcing Community Problem Solving</vt:lpstr>
      <vt:lpstr>Cost of Governance</vt:lpstr>
      <vt:lpstr>Would you know How Work Collectively to Solve Problems?</vt:lpstr>
      <vt:lpstr>The Commons</vt:lpstr>
      <vt:lpstr>Altering our Consumer Endogenous Opioid Peptide Functions</vt:lpstr>
      <vt:lpstr>Collaborative Consumption</vt:lpstr>
      <vt:lpstr>Collective Action is Essential Climate Change and Community Participation</vt:lpstr>
      <vt:lpstr>Slide 59</vt:lpstr>
      <vt:lpstr>Role of Citizens in Creating Sustainable Community</vt:lpstr>
      <vt:lpstr>Regional Differences</vt:lpstr>
      <vt:lpstr>Understanding Poverty</vt:lpstr>
      <vt:lpstr>Changing face of poverty</vt:lpstr>
      <vt:lpstr>Housing Problems</vt:lpstr>
      <vt:lpstr>Housing: Government Intervention</vt:lpstr>
      <vt:lpstr>Transportation: Main points</vt:lpstr>
      <vt:lpstr>Automobile Society</vt:lpstr>
      <vt:lpstr>Auto Dependency-Some alternatives</vt:lpstr>
      <vt:lpstr>Local Government Authority</vt:lpstr>
      <vt:lpstr>Urban Government: Delivery of Services</vt:lpstr>
      <vt:lpstr>Limits to Local Government Powers</vt:lpstr>
      <vt:lpstr>Power in local communities</vt:lpstr>
      <vt:lpstr>Increasing Complexity</vt:lpstr>
      <vt:lpstr>Greater Portland</vt:lpstr>
      <vt:lpstr>why is Portland where it is?</vt:lpstr>
      <vt:lpstr>Monk Magazine critique of Portland </vt:lpstr>
      <vt:lpstr>Monk Magazine critique of Portland (cont..) </vt:lpstr>
      <vt:lpstr>Abbott on PDX civic character</vt:lpstr>
      <vt:lpstr>Abbott Cont..</vt:lpstr>
      <vt:lpstr>Origins of Neighborhood System</vt:lpstr>
      <vt:lpstr>What forges the character of a neighborhood?</vt:lpstr>
      <vt:lpstr>Neighborhood Projects</vt:lpstr>
      <vt:lpstr>Some Group Operating Principles</vt:lpstr>
      <vt:lpstr>Neighborhood Methodology</vt:lpstr>
      <vt:lpstr>Sources of Data</vt:lpstr>
      <vt:lpstr>Poster Presentations</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Together: The Civic Story of Portland Oregon Steve Johnson, Ph.D.</dc:title>
  <cp:lastModifiedBy>steve johnson</cp:lastModifiedBy>
  <cp:revision>197</cp:revision>
  <cp:lastPrinted>2012-03-07T18:15:51Z</cp:lastPrinted>
  <dcterms:created xsi:type="dcterms:W3CDTF">2012-11-14T17:58:59Z</dcterms:created>
  <dcterms:modified xsi:type="dcterms:W3CDTF">2012-11-14T18:00:52Z</dcterms:modified>
</cp:coreProperties>
</file>