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72" r:id="rId10"/>
    <p:sldId id="274" r:id="rId11"/>
    <p:sldId id="273" r:id="rId12"/>
    <p:sldId id="267" r:id="rId13"/>
    <p:sldId id="270" r:id="rId14"/>
    <p:sldId id="269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6DC8-9CF9-4866-9E94-52A73CAC3FD8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0B4AE-0669-440D-ADAC-533508D05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2DA43-2579-4416-9B6A-252EC0D25815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Constructed alcove for off channel habitat for migrating Chinook and Coho salmon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ahoma" pitchFamily="34" charset="0"/>
              </a:rPr>
              <a:t>Removed a fish barrier and reconnect historic habitat &amp; created 2000 feet of shoreline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56EBA-7ACB-4107-A70A-53C9468A29F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69FBD-E579-47AC-9AC7-73041EC798A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31FE7-3595-4F80-9DBF-B3094F7A3C0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7237D4-B437-46DA-8788-DD7EB32D3C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3F2983-8218-439E-B80D-0B49601093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15EDB9-D893-44DC-8F00-2B8C7F91760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551371-12C4-41A2-A771-7C9DD1AC08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ERON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8400"/>
            <a:ext cx="7315200" cy="426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92087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Tahoma" pitchFamily="34" charset="0"/>
              </a:rPr>
              <a:t>Columbia Slough Watershed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Portland Airport Deicing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FAA regulates aircraft and airfield deicing for flight safety</a:t>
            </a:r>
          </a:p>
          <a:p>
            <a:r>
              <a:rPr lang="en-US" dirty="0" smtClean="0"/>
              <a:t>System constructed in 2003 to collect deicing runoff for monitoring, treatment, and controlled release to the Slough </a:t>
            </a:r>
          </a:p>
          <a:p>
            <a:r>
              <a:rPr lang="en-US" dirty="0" smtClean="0"/>
              <a:t>Discharge is mix of stormwater and deicing materials</a:t>
            </a:r>
          </a:p>
          <a:p>
            <a:pPr lvl="1"/>
            <a:r>
              <a:rPr lang="en-US" dirty="0" smtClean="0"/>
              <a:t>Reduces amount of dissolved oxygen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MOU with DEQ to enhance current system</a:t>
            </a:r>
          </a:p>
          <a:p>
            <a:r>
              <a:rPr lang="en-US" dirty="0" smtClean="0"/>
              <a:t>Proposal includes</a:t>
            </a:r>
          </a:p>
          <a:p>
            <a:pPr lvl="1"/>
            <a:r>
              <a:rPr lang="en-US" dirty="0" smtClean="0"/>
              <a:t>Increased storage</a:t>
            </a:r>
          </a:p>
          <a:p>
            <a:pPr lvl="1"/>
            <a:r>
              <a:rPr lang="en-US" dirty="0" smtClean="0"/>
              <a:t>Concentrate runoff treatment at airport</a:t>
            </a:r>
          </a:p>
          <a:p>
            <a:pPr lvl="1"/>
            <a:r>
              <a:rPr lang="en-US" dirty="0" smtClean="0"/>
              <a:t>Expanded collection area</a:t>
            </a:r>
          </a:p>
          <a:p>
            <a:pPr lvl="1"/>
            <a:r>
              <a:rPr lang="en-US" dirty="0" smtClean="0"/>
              <a:t>New outfall to Columbia River</a:t>
            </a:r>
          </a:p>
          <a:p>
            <a:r>
              <a:rPr lang="en-US" dirty="0" smtClean="0"/>
              <a:t>Continue to discharge to the Slough </a:t>
            </a:r>
          </a:p>
          <a:p>
            <a:r>
              <a:rPr lang="en-US" dirty="0" smtClean="0"/>
              <a:t>Expected to be operational in 2012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Restoration and Enhancement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63311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Urbanization has fragmented and reduced the riparian zone</a:t>
            </a:r>
          </a:p>
          <a:p>
            <a:r>
              <a:rPr lang="en-US" sz="3200" dirty="0" smtClean="0"/>
              <a:t>Projects primarily in the riparian areas</a:t>
            </a:r>
          </a:p>
          <a:p>
            <a:pPr lvl="1"/>
            <a:r>
              <a:rPr lang="en-US" sz="3000" dirty="0" smtClean="0"/>
              <a:t>Tree and shrub plantings</a:t>
            </a:r>
          </a:p>
          <a:p>
            <a:pPr lvl="1"/>
            <a:r>
              <a:rPr lang="en-US" sz="3000" dirty="0" smtClean="0"/>
              <a:t>Culvert removal</a:t>
            </a:r>
          </a:p>
          <a:p>
            <a:pPr lvl="1"/>
            <a:r>
              <a:rPr lang="en-US" sz="3000" dirty="0" smtClean="0"/>
              <a:t>Better Beaver Behavior Project</a:t>
            </a:r>
          </a:p>
        </p:txBody>
      </p:sp>
      <p:pic>
        <p:nvPicPr>
          <p:cNvPr id="5" name="Content Placeholder 4" descr="IMG_70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407" r="6173"/>
          <a:stretch>
            <a:fillRect/>
          </a:stretch>
        </p:blipFill>
        <p:spPr>
          <a:xfrm rot="5400000">
            <a:off x="5310188" y="1928812"/>
            <a:ext cx="2666999" cy="2314575"/>
          </a:xfrm>
        </p:spPr>
      </p:pic>
      <p:pic>
        <p:nvPicPr>
          <p:cNvPr id="6" name="Picture 5" descr="DSC01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457700"/>
            <a:ext cx="32766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ane\My Documents\My Pictures\RamseyMainChan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95600"/>
            <a:ext cx="4911726" cy="3684132"/>
          </a:xfrm>
          <a:prstGeom prst="rect">
            <a:avLst/>
          </a:prstGeom>
          <a:noFill/>
        </p:spPr>
      </p:pic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+mn-lt"/>
              </a:rPr>
              <a:t>Ramsey Refugia</a:t>
            </a:r>
            <a:br>
              <a:rPr lang="en-US" sz="400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>Salmonid Habitat Restoration in Lower Slough</a:t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>1.5 acres of off channel habitat </a:t>
            </a:r>
          </a:p>
        </p:txBody>
      </p:sp>
      <p:pic>
        <p:nvPicPr>
          <p:cNvPr id="16387" name="Picture 6" descr="100_19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09800"/>
            <a:ext cx="3048000" cy="22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IMG_43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133600"/>
            <a:ext cx="3048000" cy="22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+mn-lt"/>
              </a:rPr>
              <a:t>Council Slough 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Watershed Council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914400" y="2286000"/>
            <a:ext cx="71628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First Official Meeting in 1994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Became 501-c-3 non-profit charitable organization in 2002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Governed by </a:t>
            </a:r>
            <a:r>
              <a:rPr lang="en-US" sz="2400" smtClean="0">
                <a:effectLst/>
              </a:rPr>
              <a:t>a </a:t>
            </a:r>
            <a:r>
              <a:rPr lang="en-US" sz="2400" smtClean="0"/>
              <a:t>twenty</a:t>
            </a:r>
            <a:r>
              <a:rPr lang="en-US" sz="2400" smtClean="0">
                <a:effectLst/>
              </a:rPr>
              <a:t> </a:t>
            </a:r>
            <a:r>
              <a:rPr lang="en-US" sz="2400" dirty="0" smtClean="0">
                <a:effectLst/>
              </a:rPr>
              <a:t>member board of directors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Columbia Slough Watershed Action Plan-2003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Funded by GWEB, now OWEB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For every dollar from OWEB, councils generate another $1.13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Funds also from local jurisdictions, grants from foundations and government, and individuals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One of almost 70 councils across the state, including Johnson Creek, North Clackamas Urban Watersheds, and Sandy River Basin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CSWC Programs &amp; Activities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990600" y="2133600"/>
            <a:ext cx="7086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effectLst/>
              </a:rPr>
              <a:t>Stewardship and Restoration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effectLst/>
              </a:rPr>
              <a:t>Outreach and Community Events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effectLst/>
              </a:rPr>
              <a:t>Education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ahoma" pitchFamily="34" charset="0"/>
            </a:endParaRPr>
          </a:p>
        </p:txBody>
      </p:sp>
      <p:pic>
        <p:nvPicPr>
          <p:cNvPr id="5" name="Picture 4" descr="2007 Explorando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352800"/>
            <a:ext cx="4914900" cy="32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ane\My Documents\My Pictures\Rachel &amp; kids cutting sti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302000" cy="2476500"/>
          </a:xfrm>
          <a:prstGeom prst="rect">
            <a:avLst/>
          </a:prstGeom>
          <a:noFill/>
        </p:spPr>
      </p:pic>
      <p:pic>
        <p:nvPicPr>
          <p:cNvPr id="7" name="Picture 6" descr="DSC_0116.jpg"/>
          <p:cNvPicPr>
            <a:picLocks noChangeAspect="1"/>
          </p:cNvPicPr>
          <p:nvPr/>
        </p:nvPicPr>
        <p:blipFill>
          <a:blip r:embed="rId3" cstate="print"/>
          <a:srcRect b="17818"/>
          <a:stretch>
            <a:fillRect/>
          </a:stretch>
        </p:blipFill>
        <p:spPr>
          <a:xfrm>
            <a:off x="1600200" y="3810000"/>
            <a:ext cx="5145634" cy="2811699"/>
          </a:xfrm>
          <a:prstGeom prst="rect">
            <a:avLst/>
          </a:prstGeom>
        </p:spPr>
      </p:pic>
      <p:pic>
        <p:nvPicPr>
          <p:cNvPr id="8" name="Picture 7" descr="B.Folklorico.07.jpg"/>
          <p:cNvPicPr>
            <a:picLocks noChangeAspect="1"/>
          </p:cNvPicPr>
          <p:nvPr/>
        </p:nvPicPr>
        <p:blipFill>
          <a:blip r:embed="rId4" cstate="print"/>
          <a:srcRect b="13580"/>
          <a:stretch>
            <a:fillRect/>
          </a:stretch>
        </p:blipFill>
        <p:spPr>
          <a:xfrm>
            <a:off x="381000" y="1143000"/>
            <a:ext cx="4419600" cy="2864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Awards Pho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28956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1" descr="Cano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057650"/>
            <a:ext cx="3810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 cstate="print"/>
          <a:srcRect l="8724" t="8696" r="16875"/>
          <a:stretch>
            <a:fillRect/>
          </a:stretch>
        </p:blipFill>
        <p:spPr bwMode="auto">
          <a:xfrm>
            <a:off x="2590800" y="16764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196_9633"/>
          <p:cNvPicPr>
            <a:picLocks noChangeAspect="1" noChangeArrowheads="1"/>
          </p:cNvPicPr>
          <p:nvPr/>
        </p:nvPicPr>
        <p:blipFill>
          <a:blip r:embed="rId5" cstate="print"/>
          <a:srcRect l="50626" t="9000" r="11250" b="30000"/>
          <a:stretch>
            <a:fillRect/>
          </a:stretch>
        </p:blipFill>
        <p:spPr bwMode="auto">
          <a:xfrm>
            <a:off x="0" y="16764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381000" y="99060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</a:rPr>
              <a:t>Connecting our community and our watershed </a:t>
            </a:r>
          </a:p>
        </p:txBody>
      </p:sp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577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1" descr="CanoeWeek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914900"/>
            <a:ext cx="2819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914400"/>
            <a:ext cx="8001000" cy="5334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What is a Watershed?</a:t>
            </a:r>
          </a:p>
        </p:txBody>
      </p:sp>
      <p:pic>
        <p:nvPicPr>
          <p:cNvPr id="96261" name="Picture 5" descr="watershe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48400" cy="3890963"/>
          </a:xfrm>
          <a:prstGeom prst="rect">
            <a:avLst/>
          </a:prstGeom>
          <a:noFill/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A </a:t>
            </a:r>
            <a:r>
              <a:rPr lang="en-US" sz="2400" b="1" dirty="0"/>
              <a:t>watershed</a:t>
            </a:r>
            <a:r>
              <a:rPr lang="en-US" sz="2400" dirty="0"/>
              <a:t> is the area of land where all water drains to a common body of water such as a river, lake or stream.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Picture 7" descr="CSWC_brochure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9397"/>
            <a:ext cx="6400800" cy="4948603"/>
          </a:xfrm>
          <a:prstGeom prst="rect">
            <a:avLst/>
          </a:prstGeom>
          <a:noFill/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The </a:t>
            </a:r>
            <a:r>
              <a:rPr lang="en-US" sz="2400" b="1" dirty="0">
                <a:solidFill>
                  <a:schemeClr val="tx2"/>
                </a:solidFill>
              </a:rPr>
              <a:t>Columbia Slough</a:t>
            </a:r>
            <a:r>
              <a:rPr lang="en-US" sz="2400" dirty="0">
                <a:solidFill>
                  <a:schemeClr val="tx2"/>
                </a:solidFill>
              </a:rPr>
              <a:t> is a series of slow moving channels, wetlands and lakes in the historic </a:t>
            </a:r>
            <a:r>
              <a:rPr lang="en-US" sz="2400" dirty="0" smtClean="0">
                <a:solidFill>
                  <a:schemeClr val="tx2"/>
                </a:solidFill>
              </a:rPr>
              <a:t>floodplain of </a:t>
            </a:r>
            <a:r>
              <a:rPr lang="en-US" sz="2400" dirty="0">
                <a:solidFill>
                  <a:schemeClr val="tx2"/>
                </a:solidFill>
              </a:rPr>
              <a:t>the Columbia </a:t>
            </a:r>
            <a:r>
              <a:rPr lang="en-US" sz="2400" dirty="0" smtClean="0">
                <a:solidFill>
                  <a:schemeClr val="tx2"/>
                </a:solidFill>
              </a:rPr>
              <a:t>River running from Fairview Lake to the Willamette River.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Nature – Water - Wildlife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686800" cy="24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50 square miles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60 </a:t>
            </a:r>
            <a:r>
              <a:rPr lang="en-US" sz="2400" dirty="0"/>
              <a:t>miles of wetlands, lakes, marshes, and channels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Main slough channel has 18 miles of contiguous waterway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175 species of </a:t>
            </a:r>
            <a:r>
              <a:rPr lang="en-US" sz="2400" dirty="0" smtClean="0"/>
              <a:t>birds, 26 </a:t>
            </a:r>
            <a:r>
              <a:rPr lang="en-US" sz="2400" dirty="0"/>
              <a:t>species of </a:t>
            </a:r>
            <a:r>
              <a:rPr lang="en-US" sz="2400" dirty="0" smtClean="0"/>
              <a:t>fish, 28 </a:t>
            </a:r>
            <a:r>
              <a:rPr lang="en-US" sz="2400" dirty="0"/>
              <a:t>species of </a:t>
            </a:r>
            <a:r>
              <a:rPr lang="en-US" sz="2400" dirty="0" smtClean="0"/>
              <a:t>mammals, and 7 </a:t>
            </a:r>
            <a:r>
              <a:rPr lang="en-US" sz="2400" dirty="0"/>
              <a:t>species of amphibians and reptiles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102 species of native plants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ahoma" pitchFamily="34" charset="0"/>
            </a:endParaRPr>
          </a:p>
        </p:txBody>
      </p:sp>
      <p:pic>
        <p:nvPicPr>
          <p:cNvPr id="135172" name="Picture 4" descr="TMDL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4110038"/>
            <a:ext cx="4648200" cy="2563812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Urban / Business /People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7432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4,200 businesses / 88,000 jobs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160,000 </a:t>
            </a:r>
            <a:r>
              <a:rPr lang="en-US" sz="2400" dirty="0"/>
              <a:t>community </a:t>
            </a:r>
            <a:r>
              <a:rPr lang="en-US" sz="2400" dirty="0" smtClean="0"/>
              <a:t>members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Port of Portland - 2 airports, 4 Marine Terminals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13.7 </a:t>
            </a:r>
            <a:r>
              <a:rPr lang="en-US" sz="2400" dirty="0"/>
              <a:t>million people travel through the watershed a year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270,000 tons of freight pass through the </a:t>
            </a:r>
            <a:r>
              <a:rPr lang="en-US" sz="2400" dirty="0" smtClean="0"/>
              <a:t>watershed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3 </a:t>
            </a:r>
            <a:r>
              <a:rPr lang="en-US" sz="2400" dirty="0"/>
              <a:t>major Interstates I-5, I-84, I-205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43 schools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6 golf courses</a:t>
            </a:r>
          </a:p>
        </p:txBody>
      </p:sp>
      <p:pic>
        <p:nvPicPr>
          <p:cNvPr id="134148" name="Picture 4" descr="Columbia Bl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097338"/>
            <a:ext cx="44196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5" descr="Port of Portland Marine Term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40288"/>
            <a:ext cx="4572000" cy="2017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Tahoma" pitchFamily="34" charset="0"/>
              </a:rPr>
              <a:t>Histor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y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ahoma" pitchFamily="34" charset="0"/>
              </a:rPr>
              <a:t>Originally home to thousands of Native Americans living in Chinookan villages </a:t>
            </a:r>
          </a:p>
          <a:p>
            <a:r>
              <a:rPr lang="en-US" dirty="0" smtClean="0">
                <a:cs typeface="Tahoma" pitchFamily="34" charset="0"/>
              </a:rPr>
              <a:t>Lewis and Clark expedition visited in November 1805 and April 1806</a:t>
            </a:r>
          </a:p>
          <a:p>
            <a:r>
              <a:rPr lang="en-US" dirty="0" smtClean="0">
                <a:cs typeface="Tahoma" pitchFamily="34" charset="0"/>
              </a:rPr>
              <a:t>1850s began the transformation into farmland</a:t>
            </a:r>
          </a:p>
          <a:p>
            <a:r>
              <a:rPr lang="en-US" dirty="0" smtClean="0">
                <a:cs typeface="Tahoma" pitchFamily="34" charset="0"/>
              </a:rPr>
              <a:t>Early 1900s industrial uses included meat packing, lumber mills, and manufacturing 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ane\Desktop\jay208-R1-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56904"/>
            <a:ext cx="3352800" cy="24010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Tahoma" pitchFamily="34" charset="0"/>
              </a:rPr>
              <a:t>History</a:t>
            </a:r>
            <a:endParaRPr lang="en-US" dirty="0">
              <a:latin typeface="+mn-lt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161"/>
          </a:xfr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ahoma" pitchFamily="34" charset="0"/>
              </a:rPr>
              <a:t>The 1930s brought increased development including construction of the Portland Airport and St. John’s Landfill</a:t>
            </a:r>
          </a:p>
          <a:p>
            <a:r>
              <a:rPr lang="en-US" sz="2800" dirty="0" smtClean="0">
                <a:cs typeface="Tahoma" pitchFamily="34" charset="0"/>
              </a:rPr>
              <a:t>Further development as part of WWII, Vanport built by Kaiser Shipyards</a:t>
            </a:r>
          </a:p>
          <a:p>
            <a:r>
              <a:rPr lang="en-US" sz="2800" dirty="0" smtClean="0">
                <a:cs typeface="Tahoma" pitchFamily="34" charset="0"/>
              </a:rPr>
              <a:t>In 1964, Port of Portland purchased land for Rivergate Industrial District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Cswcserver\headwater\Images\Stewardship\IMG_5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28859"/>
            <a:ext cx="3505200" cy="26291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Challenges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1054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Slough is designated by DEQ as water quality limited for chlorophyll a, pH, phosphorus, DO, bacteria, DDE, DDT, PCBs, dioxin, lead, and temperature</a:t>
            </a:r>
          </a:p>
          <a:p>
            <a:r>
              <a:rPr lang="en-US" dirty="0" smtClean="0"/>
              <a:t>DEQ established TMDLs </a:t>
            </a:r>
          </a:p>
          <a:p>
            <a:r>
              <a:rPr lang="en-US" dirty="0" smtClean="0"/>
              <a:t>Slough has specific industrial stormwater permit- 1200 COLS</a:t>
            </a:r>
          </a:p>
          <a:p>
            <a:r>
              <a:rPr lang="en-US" dirty="0" smtClean="0"/>
              <a:t>Sediment is also a water quality concern</a:t>
            </a:r>
          </a:p>
          <a:p>
            <a:pPr lvl="1"/>
            <a:r>
              <a:rPr lang="en-US" dirty="0" smtClean="0"/>
              <a:t>Pollutants such as PCBs, DDT, chlordane, arsenic and lead have accumulated in the </a:t>
            </a:r>
            <a:r>
              <a:rPr lang="en-US" dirty="0" err="1" smtClean="0"/>
              <a:t>sedient</a:t>
            </a:r>
            <a:endParaRPr lang="en-US" dirty="0" smtClean="0"/>
          </a:p>
        </p:txBody>
      </p:sp>
      <p:pic>
        <p:nvPicPr>
          <p:cNvPr id="2055" name="Picture 7" descr="C:\Documents and Settings\Jane\My Documents\cleanu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Stormwater Management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Portland receives 37 inches of rain per year</a:t>
            </a:r>
          </a:p>
          <a:p>
            <a:r>
              <a:rPr lang="en-US" sz="1800" dirty="0" smtClean="0"/>
              <a:t>Creates 10 billion gallons of stormwater runoff</a:t>
            </a:r>
          </a:p>
          <a:p>
            <a:r>
              <a:rPr lang="en-US" sz="1800" dirty="0" smtClean="0"/>
              <a:t>Combined Sewer Outflows-one pipe for sewers and stormwater</a:t>
            </a:r>
          </a:p>
          <a:p>
            <a:pPr lvl="1"/>
            <a:r>
              <a:rPr lang="en-US" sz="1800" dirty="0" smtClean="0"/>
              <a:t>2000 Columbia Slough “big pipe” project eliminated 13 CSOs </a:t>
            </a:r>
          </a:p>
          <a:p>
            <a:r>
              <a:rPr lang="en-US" sz="1800" dirty="0" smtClean="0"/>
              <a:t>Stormwater picks up variety of pollutants such as oil, pesticides, metals, chemicals and dirt</a:t>
            </a:r>
          </a:p>
          <a:p>
            <a:r>
              <a:rPr lang="en-US" sz="1800" dirty="0" smtClean="0"/>
              <a:t>Pollution reduction facilities collect stormwater and allow pollutants to settle out before the water goes to local waterways</a:t>
            </a:r>
            <a:endParaRPr lang="en-US" sz="1800" dirty="0"/>
          </a:p>
        </p:txBody>
      </p:sp>
      <p:pic>
        <p:nvPicPr>
          <p:cNvPr id="5" name="Content Placeholder 4" descr="detentionpo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286000"/>
            <a:ext cx="33528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385</TotalTime>
  <Words>633</Words>
  <Application>Microsoft Office PowerPoint</Application>
  <PresentationFormat>On-screen Show (4:3)</PresentationFormat>
  <Paragraphs>81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Columbia Slough Watershed  </vt:lpstr>
      <vt:lpstr>What is a Watershed?</vt:lpstr>
      <vt:lpstr>Slide 3</vt:lpstr>
      <vt:lpstr>Nature – Water - Wildlife</vt:lpstr>
      <vt:lpstr>Urban / Business /People</vt:lpstr>
      <vt:lpstr>History</vt:lpstr>
      <vt:lpstr>History</vt:lpstr>
      <vt:lpstr>Challenges</vt:lpstr>
      <vt:lpstr>Stormwater Management</vt:lpstr>
      <vt:lpstr>Portland Airport Deicing</vt:lpstr>
      <vt:lpstr>Restoration and Enhancement</vt:lpstr>
      <vt:lpstr>Ramsey Refugia Salmonid Habitat Restoration in Lower Slough 1.5 acres of off channel habitat </vt:lpstr>
      <vt:lpstr>Council Slough  Watershed Council</vt:lpstr>
      <vt:lpstr>CSWC Programs &amp; Activities</vt:lpstr>
      <vt:lpstr>Slide 15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 Slough Watershed  </dc:title>
  <dc:creator>Jane Van Dyke</dc:creator>
  <cp:lastModifiedBy>Jane Van Dyke</cp:lastModifiedBy>
  <cp:revision>9</cp:revision>
  <dcterms:created xsi:type="dcterms:W3CDTF">2009-12-22T17:42:14Z</dcterms:created>
  <dcterms:modified xsi:type="dcterms:W3CDTF">2010-05-06T20:10:37Z</dcterms:modified>
</cp:coreProperties>
</file>