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Default Extension="wmf" ContentType="image/x-wm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7"/>
  </p:notesMasterIdLst>
  <p:handoutMasterIdLst>
    <p:handoutMasterId r:id="rId38"/>
  </p:handoutMasterIdLst>
  <p:sldIdLst>
    <p:sldId id="2495" r:id="rId2"/>
    <p:sldId id="2609" r:id="rId3"/>
    <p:sldId id="2582" r:id="rId4"/>
    <p:sldId id="2575" r:id="rId5"/>
    <p:sldId id="2498" r:id="rId6"/>
    <p:sldId id="2614" r:id="rId7"/>
    <p:sldId id="2496" r:id="rId8"/>
    <p:sldId id="2571" r:id="rId9"/>
    <p:sldId id="2500" r:id="rId10"/>
    <p:sldId id="2608" r:id="rId11"/>
    <p:sldId id="2607" r:id="rId12"/>
    <p:sldId id="2584" r:id="rId13"/>
    <p:sldId id="2610" r:id="rId14"/>
    <p:sldId id="2611" r:id="rId15"/>
    <p:sldId id="2612" r:id="rId16"/>
    <p:sldId id="2613" r:id="rId17"/>
    <p:sldId id="2597" r:id="rId18"/>
    <p:sldId id="2563" r:id="rId19"/>
    <p:sldId id="2594" r:id="rId20"/>
    <p:sldId id="2595" r:id="rId21"/>
    <p:sldId id="2596" r:id="rId22"/>
    <p:sldId id="2569" r:id="rId23"/>
    <p:sldId id="2561" r:id="rId24"/>
    <p:sldId id="2570" r:id="rId25"/>
    <p:sldId id="2518" r:id="rId26"/>
    <p:sldId id="2534" r:id="rId27"/>
    <p:sldId id="2535" r:id="rId28"/>
    <p:sldId id="2536" r:id="rId29"/>
    <p:sldId id="2537" r:id="rId30"/>
    <p:sldId id="2538" r:id="rId31"/>
    <p:sldId id="2548" r:id="rId32"/>
    <p:sldId id="2549" r:id="rId33"/>
    <p:sldId id="2550" r:id="rId34"/>
    <p:sldId id="2551" r:id="rId35"/>
    <p:sldId id="2552"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Rg st="24" end="35"/>
    <p:penClr>
      <a:schemeClr val="tx1"/>
    </p:penClr>
  </p:showPr>
  <p:clrMru>
    <a:srgbClr val="D12D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showComments="0">
  <p:normalViewPr vertBarState="minimized" horzBarState="maximized">
    <p:restoredLeft sz="15620"/>
    <p:restoredTop sz="94660"/>
  </p:normalViewPr>
  <p:slideViewPr>
    <p:cSldViewPr>
      <p:cViewPr>
        <p:scale>
          <a:sx n="66" d="100"/>
          <a:sy n="66" d="100"/>
        </p:scale>
        <p:origin x="-88"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56" d="100"/>
          <a:sy n="56" d="100"/>
        </p:scale>
        <p:origin x="-217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3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endParaRPr lang="en-US" altLang="ja-JP" dirty="0"/>
          </a:p>
        </p:txBody>
      </p:sp>
      <p:sp>
        <p:nvSpPr>
          <p:cNvPr id="393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3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fld id="{D7AB563E-2A84-7349-8B36-D6A51664B8B6}"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2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endParaRPr lang="en-US" altLang="ja-JP"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2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392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2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fld id="{014B8E47-73C9-C447-951B-2F455DEE79B2}"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 name="Rectangle 11"/>
          <p:cNvSpPr>
            <a:spLocks noGrp="1" noChangeArrowheads="1"/>
          </p:cNvSpPr>
          <p:nvPr>
            <p:ph type="sldNum"/>
          </p:nvPr>
        </p:nvSpPr>
        <p:spPr>
          <a:ln/>
        </p:spPr>
        <p:txBody>
          <a:bodyPr/>
          <a:lstStyle/>
          <a:p>
            <a:fld id="{D8CA12E3-DC92-FE47-955E-78CD8B092FD2}" type="slidenum">
              <a:rPr lang="en-GB"/>
              <a:pPr/>
              <a:t>2</a:t>
            </a:fld>
            <a:endParaRPr lang="en-GB" dirty="0"/>
          </a:p>
        </p:txBody>
      </p:sp>
      <p:sp>
        <p:nvSpPr>
          <p:cNvPr id="63490" name="Text Box 2"/>
          <p:cNvSpPr txBox="1">
            <a:spLocks noChangeArrowheads="1"/>
          </p:cNvSpPr>
          <p:nvPr/>
        </p:nvSpPr>
        <p:spPr bwMode="auto">
          <a:xfrm>
            <a:off x="3885903" y="8687405"/>
            <a:ext cx="2967633" cy="455084"/>
          </a:xfrm>
          <a:prstGeom prst="rect">
            <a:avLst/>
          </a:prstGeom>
          <a:noFill/>
          <a:ln w="9525">
            <a:noFill/>
            <a:round/>
            <a:headEnd/>
            <a:tailEnd/>
          </a:ln>
          <a:effectLst/>
        </p:spPr>
        <p:txBody>
          <a:bodyPr lIns="89217" tIns="46311" rIns="89217" bIns="46311" anchor="b">
            <a:prstTxWarp prst="textNoShape">
              <a:avLst/>
            </a:prstTxWarp>
          </a:bodyPr>
          <a:lstStyle/>
          <a:p>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fld id="{1A0B2D71-E925-1B45-B812-D49772447760}" type="slidenum">
              <a:rPr lang="en-GB" sz="1200">
                <a:solidFill>
                  <a:srgbClr val="000000"/>
                </a:solidFill>
              </a:rPr>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t>2</a:t>
            </a:fld>
            <a:endParaRPr lang="en-GB" sz="1200" dirty="0">
              <a:solidFill>
                <a:srgbClr val="000000"/>
              </a:solidFill>
            </a:endParaRPr>
          </a:p>
        </p:txBody>
      </p:sp>
      <p:sp>
        <p:nvSpPr>
          <p:cNvPr id="63491" name="Text Box 3"/>
          <p:cNvSpPr txBox="1">
            <a:spLocks noChangeArrowheads="1"/>
          </p:cNvSpPr>
          <p:nvPr/>
        </p:nvSpPr>
        <p:spPr bwMode="auto">
          <a:xfrm>
            <a:off x="1239739" y="657679"/>
            <a:ext cx="3949898" cy="3285369"/>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3492" name="Text Box 4"/>
          <p:cNvSpPr txBox="1">
            <a:spLocks noChangeArrowheads="1"/>
          </p:cNvSpPr>
          <p:nvPr/>
        </p:nvSpPr>
        <p:spPr bwMode="auto">
          <a:xfrm>
            <a:off x="1215926" y="657679"/>
            <a:ext cx="3993058" cy="3283857"/>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3493" name="Text Box 5"/>
          <p:cNvSpPr txBox="1">
            <a:spLocks noGrp="1" noChangeArrowheads="1"/>
          </p:cNvSpPr>
          <p:nvPr>
            <p:ph type="body"/>
          </p:nvPr>
        </p:nvSpPr>
        <p:spPr>
          <a:xfrm>
            <a:off x="285750" y="4160762"/>
            <a:ext cx="5859364" cy="2218877"/>
          </a:xfrm>
          <a:ln/>
        </p:spPr>
        <p:txBody>
          <a:bodyPr lIns="82066" tIns="44609" rIns="82066" bIns="44609">
            <a:spAutoFit/>
          </a:bodyPr>
          <a:lstStyle/>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The Equity Atlas focuses on People, Places and Opportunities and we hope that you will be able to use the Regional Equity Atlas as tool for better understanding the people and places in our region.  As well as to better understand how different populations around the region can access essential opportunities and resources.</a:t>
            </a: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Our view at the region is guided by a belief that a successful region is supported by three pillars of sustainability.</a:t>
            </a: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45FE6-24DE-8740-99E5-91B2F4988286}" type="slidenum">
              <a:rPr lang="en-US"/>
              <a:pPr/>
              <a:t>34</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CF507-1305-8E4A-BB3D-D0410864E375}" type="slidenum">
              <a:rPr lang="en-US"/>
              <a:pPr/>
              <a:t>35</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8FE7B-0956-EA46-913F-F9AC58D6315F}" type="slidenum">
              <a:rPr lang="en-US"/>
              <a:pPr/>
              <a:t>26</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9F0B9-C794-CA44-970E-A1605FB6FFE4}" type="slidenum">
              <a:rPr lang="en-US"/>
              <a:pPr/>
              <a:t>27</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91A51-CFB9-D74F-975E-983C2DF12111}" type="slidenum">
              <a:rPr lang="en-US"/>
              <a:pPr/>
              <a:t>28</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C6435-4665-814C-8E6F-092AB882F87A}" type="slidenum">
              <a:rPr lang="en-US"/>
              <a:pPr/>
              <a:t>29</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53970-927E-6F43-AF7F-8D62034A4F3D}" type="slidenum">
              <a:rPr lang="en-US"/>
              <a:pPr/>
              <a:t>30</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94C16-1396-9D44-806E-C115F8061D7D}" type="slidenum">
              <a:rPr lang="en-US"/>
              <a:pPr/>
              <a:t>31</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A8394-C9E4-AE41-BCA7-819D7DC25670}" type="slidenum">
              <a:rPr lang="en-US"/>
              <a:pPr/>
              <a:t>32</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8820C-E519-9A4C-8F03-1B79E05B7457}" type="slidenum">
              <a:rPr lang="en-US"/>
              <a:pPr/>
              <a:t>33</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1"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2"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3"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4"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5"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6"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7"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5"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6"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7"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8"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9"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1"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2"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3"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grpSp>
      <p:sp>
        <p:nvSpPr>
          <p:cNvPr id="3748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ltLang="ja-JP"/>
              <a:t>Click to edit Master title style</a:t>
            </a:r>
          </a:p>
        </p:txBody>
      </p:sp>
      <p:sp>
        <p:nvSpPr>
          <p:cNvPr id="3748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ltLang="ja-JP"/>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altLang="ja-JP" dirty="0"/>
          </a:p>
        </p:txBody>
      </p:sp>
      <p:sp>
        <p:nvSpPr>
          <p:cNvPr id="69" name="Rectangle 69"/>
          <p:cNvSpPr>
            <a:spLocks noGrp="1" noChangeArrowheads="1"/>
          </p:cNvSpPr>
          <p:nvPr>
            <p:ph type="ftr" sz="quarter" idx="11"/>
          </p:nvPr>
        </p:nvSpPr>
        <p:spPr/>
        <p:txBody>
          <a:bodyPr/>
          <a:lstStyle>
            <a:lvl1pPr>
              <a:defRPr/>
            </a:lvl1pPr>
          </a:lstStyle>
          <a:p>
            <a:pPr>
              <a:defRPr/>
            </a:pPr>
            <a:endParaRPr lang="en-US" altLang="ja-JP" dirty="0"/>
          </a:p>
        </p:txBody>
      </p:sp>
      <p:sp>
        <p:nvSpPr>
          <p:cNvPr id="70" name="Rectangle 70"/>
          <p:cNvSpPr>
            <a:spLocks noGrp="1" noChangeArrowheads="1"/>
          </p:cNvSpPr>
          <p:nvPr>
            <p:ph type="sldNum" sz="quarter" idx="12"/>
          </p:nvPr>
        </p:nvSpPr>
        <p:spPr/>
        <p:txBody>
          <a:bodyPr/>
          <a:lstStyle>
            <a:lvl1pPr>
              <a:defRPr/>
            </a:lvl1pPr>
          </a:lstStyle>
          <a:p>
            <a:pPr>
              <a:defRPr/>
            </a:pPr>
            <a:fld id="{98B25A4F-A5C5-3249-A7E3-48C9EBA41236}"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B1E93885-D86D-2143-812B-09BD69F3D1C4}"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8089C364-9A5D-8747-BE31-4E04B44383E2}"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48FF37E2-E948-AF4A-88F0-E8959ADF9B3C}"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C74ABEA5-A17E-4F4A-8BB5-38ED88A33B01}"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25E3E5D5-FA57-B743-BD6A-C1999A06AD9E}"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A5506093-817F-C741-86B8-C2BD5811747F}"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4FC86226-E744-9041-B826-CA287FFF4548}"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9"/>
          <p:cNvSpPr>
            <a:spLocks noGrp="1" noChangeArrowheads="1"/>
          </p:cNvSpPr>
          <p:nvPr>
            <p:ph type="sldNum" sz="quarter" idx="12"/>
          </p:nvPr>
        </p:nvSpPr>
        <p:spPr>
          <a:ln/>
        </p:spPr>
        <p:txBody>
          <a:bodyPr/>
          <a:lstStyle>
            <a:lvl1pPr>
              <a:defRPr/>
            </a:lvl1pPr>
          </a:lstStyle>
          <a:p>
            <a:pPr>
              <a:defRPr/>
            </a:pPr>
            <a:fld id="{2EC6ABCA-BA5B-3447-9FB2-3DC0FC3505F4}"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9"/>
          <p:cNvSpPr>
            <a:spLocks noGrp="1" noChangeArrowheads="1"/>
          </p:cNvSpPr>
          <p:nvPr>
            <p:ph type="sldNum" sz="quarter" idx="12"/>
          </p:nvPr>
        </p:nvSpPr>
        <p:spPr>
          <a:ln/>
        </p:spPr>
        <p:txBody>
          <a:bodyPr/>
          <a:lstStyle>
            <a:lvl1pPr>
              <a:defRPr/>
            </a:lvl1pPr>
          </a:lstStyle>
          <a:p>
            <a:pPr>
              <a:defRPr/>
            </a:pPr>
            <a:fld id="{8BBB51C7-C719-4747-8F17-EBB36C9EA474}"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9"/>
          <p:cNvSpPr>
            <a:spLocks noGrp="1" noChangeArrowheads="1"/>
          </p:cNvSpPr>
          <p:nvPr>
            <p:ph type="sldNum" sz="quarter" idx="12"/>
          </p:nvPr>
        </p:nvSpPr>
        <p:spPr>
          <a:ln/>
        </p:spPr>
        <p:txBody>
          <a:bodyPr/>
          <a:lstStyle>
            <a:lvl1pPr>
              <a:defRPr/>
            </a:lvl1pPr>
          </a:lstStyle>
          <a:p>
            <a:pPr>
              <a:defRPr/>
            </a:pPr>
            <a:fld id="{4349A5C1-EF87-7143-8B15-28611FA19555}"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E3A51BDB-10B1-8249-99AD-68A71E4805BD}"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728B772A-BAD7-4A42-98F5-10172F1A6E21}"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37376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373766"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7"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8"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9"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0"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1"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2"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3"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sp>
            <p:nvSpPr>
              <p:cNvPr id="373774" name="Oval 14"/>
              <p:cNvSpPr>
                <a:spLocks noChangeArrowheads="1"/>
              </p:cNvSpPr>
              <p:nvPr userDrawn="1"/>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5" name="Oval 15"/>
              <p:cNvSpPr>
                <a:spLocks noChangeArrowheads="1"/>
              </p:cNvSpPr>
              <p:nvPr userDrawn="1"/>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6" name="Oval 16"/>
              <p:cNvSpPr>
                <a:spLocks noChangeArrowheads="1"/>
              </p:cNvSpPr>
              <p:nvPr userDrawn="1"/>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7" name="Oval 17"/>
              <p:cNvSpPr>
                <a:spLocks noChangeArrowheads="1"/>
              </p:cNvSpPr>
              <p:nvPr userDrawn="1"/>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8" name="Oval 18"/>
              <p:cNvSpPr>
                <a:spLocks noChangeArrowheads="1"/>
              </p:cNvSpPr>
              <p:nvPr userDrawn="1"/>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9" name="Freeform 19"/>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0" name="Freeform 20"/>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1" name="Freeform 21"/>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2" name="Freeform 22"/>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3" name="Freeform 23"/>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4" name="Freeform 24"/>
              <p:cNvSpPr>
                <a:spLocks/>
              </p:cNvSpPr>
              <p:nvPr userDrawn="1"/>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5"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6"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7"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8"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9"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0"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1"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2"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3"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4"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5" name="Freeform 35"/>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6" name="Freeform 36"/>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7" name="Freeform 37"/>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8" name="Freeform 38"/>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9" name="Freeform 39"/>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0" name="Freeform 40"/>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1" name="Freeform 41"/>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2" name="Freeform 42"/>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3" name="Freeform 43"/>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4" name="Freeform 44"/>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5" name="Freeform 45"/>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6" name="Freeform 46"/>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7" name="Freeform 47"/>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8" name="Freeform 48"/>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9" name="Freeform 49"/>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0" name="Freeform 50"/>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1" name="Freeform 51"/>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2" name="Freeform 52"/>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3" name="Oval 53"/>
              <p:cNvSpPr>
                <a:spLocks noChangeArrowheads="1"/>
              </p:cNvSpPr>
              <p:nvPr userDrawn="1"/>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373815"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6"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7"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8"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9"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0"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37382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3"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5"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grpSp>
      <p:sp>
        <p:nvSpPr>
          <p:cNvPr id="37382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ja-JP"/>
              <a:t>Click to edit Master title style</a:t>
            </a:r>
          </a:p>
        </p:txBody>
      </p:sp>
      <p:sp>
        <p:nvSpPr>
          <p:cNvPr id="37382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ltLang="ja-JP" dirty="0"/>
          </a:p>
        </p:txBody>
      </p:sp>
      <p:sp>
        <p:nvSpPr>
          <p:cNvPr id="37382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ltLang="ja-JP" dirty="0"/>
          </a:p>
        </p:txBody>
      </p:sp>
      <p:sp>
        <p:nvSpPr>
          <p:cNvPr id="37382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fld id="{AB491B98-60FE-8E4A-A964-FA12A07EB47B}" type="slidenum">
              <a:rPr lang="en-US" altLang="ja-JP"/>
              <a:pPr>
                <a:defRPr/>
              </a:pPr>
              <a:t>‹#›</a:t>
            </a:fld>
            <a:endParaRPr lang="en-US" altLang="ja-JP" dirty="0"/>
          </a:p>
        </p:txBody>
      </p:sp>
      <p:sp>
        <p:nvSpPr>
          <p:cNvPr id="37383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cSld>
  <p:clrMap bg1="dk2" tx1="lt1" bg2="dk1" tx2="lt2" accent1="accent1" accent2="accent2" accent3="accent3" accent4="accent4" accent5="accent5" accent6="accent6" hlink="hlink" folHlink="folHlink"/>
  <p:sldLayoutIdLst>
    <p:sldLayoutId id="2147484265"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Ø"/>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50000"/>
        <a:buFont typeface="Wingdings"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wmf"/></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743200"/>
          </a:xfrm>
        </p:spPr>
        <p:txBody>
          <a:bodyPr/>
          <a:lstStyle/>
          <a:p>
            <a:r>
              <a:rPr lang="en-US" sz="3600" dirty="0" smtClean="0"/>
              <a:t>Equity Atlas Workshop</a:t>
            </a:r>
            <a:br>
              <a:rPr lang="en-US" sz="3600" dirty="0" smtClean="0"/>
            </a:br>
            <a:r>
              <a:rPr lang="en-US" sz="3200" dirty="0" smtClean="0"/>
              <a:t/>
            </a:r>
            <a:br>
              <a:rPr lang="en-US" sz="3200" dirty="0" smtClean="0"/>
            </a:br>
            <a:r>
              <a:rPr lang="en-US" sz="3200" dirty="0" smtClean="0"/>
              <a:t>Cairns Institute</a:t>
            </a:r>
            <a:br>
              <a:rPr lang="en-US" sz="3200" dirty="0" smtClean="0"/>
            </a:br>
            <a:r>
              <a:rPr lang="en-US" sz="3200" dirty="0" smtClean="0"/>
              <a:t>James Cook University</a:t>
            </a:r>
            <a:br>
              <a:rPr lang="en-US" sz="3200" dirty="0" smtClean="0"/>
            </a:br>
            <a:r>
              <a:rPr lang="en-US" sz="3200" dirty="0" smtClean="0"/>
              <a:t/>
            </a:r>
            <a:br>
              <a:rPr lang="en-US" sz="3200" dirty="0" smtClean="0"/>
            </a:br>
            <a:r>
              <a:rPr lang="en-US" sz="3200" dirty="0" smtClean="0"/>
              <a:t>June, 2011</a:t>
            </a:r>
            <a:endParaRPr lang="en-US" sz="3200" dirty="0"/>
          </a:p>
        </p:txBody>
      </p:sp>
      <p:sp>
        <p:nvSpPr>
          <p:cNvPr id="6" name="Content Placeholder 5"/>
          <p:cNvSpPr>
            <a:spLocks noGrp="1"/>
          </p:cNvSpPr>
          <p:nvPr>
            <p:ph idx="1"/>
          </p:nvPr>
        </p:nvSpPr>
        <p:spPr>
          <a:xfrm>
            <a:off x="304800" y="3429000"/>
            <a:ext cx="8305800" cy="31242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Steven Reed Johnson, PhD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lstStyle/>
          <a:p>
            <a:r>
              <a:rPr lang="en-US" dirty="0" smtClean="0"/>
              <a:t>University</a:t>
            </a:r>
          </a:p>
          <a:p>
            <a:r>
              <a:rPr lang="en-US" dirty="0" smtClean="0"/>
              <a:t>Private Foundations</a:t>
            </a:r>
          </a:p>
          <a:p>
            <a:r>
              <a:rPr lang="en-US" dirty="0" smtClean="0"/>
              <a:t>Local Governments</a:t>
            </a:r>
          </a:p>
          <a:p>
            <a:r>
              <a:rPr lang="en-US" dirty="0" smtClean="0"/>
              <a:t>Metro Policy Link</a:t>
            </a:r>
          </a:p>
          <a:p>
            <a:r>
              <a:rPr lang="en-US" dirty="0" smtClean="0"/>
              <a:t>Kaiser Health Foundation</a:t>
            </a:r>
          </a:p>
          <a:p>
            <a:r>
              <a:rPr lang="en-US" dirty="0" smtClean="0"/>
              <a:t>NGOs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600" dirty="0" smtClean="0"/>
              <a:t>Guidelines for Data collection and Utilization</a:t>
            </a:r>
            <a:endParaRPr lang="en-US" sz="3600" dirty="0"/>
          </a:p>
        </p:txBody>
      </p:sp>
      <p:sp>
        <p:nvSpPr>
          <p:cNvPr id="3" name="Content Placeholder 2"/>
          <p:cNvSpPr>
            <a:spLocks noGrp="1"/>
          </p:cNvSpPr>
          <p:nvPr>
            <p:ph idx="1"/>
          </p:nvPr>
        </p:nvSpPr>
        <p:spPr/>
        <p:txBody>
          <a:bodyPr/>
          <a:lstStyle/>
          <a:p>
            <a:r>
              <a:rPr lang="en-US" sz="2800" dirty="0" smtClean="0"/>
              <a:t>Connivance of computation</a:t>
            </a:r>
          </a:p>
          <a:p>
            <a:r>
              <a:rPr lang="en-US" sz="2800" dirty="0" smtClean="0"/>
              <a:t>Fits stakeholder or decision maker framework</a:t>
            </a:r>
          </a:p>
          <a:p>
            <a:r>
              <a:rPr lang="en-US" sz="2800" dirty="0" smtClean="0"/>
              <a:t>Impartiality, dependent on prime audience focus</a:t>
            </a:r>
          </a:p>
          <a:p>
            <a:r>
              <a:rPr lang="en-US" sz="2800" dirty="0" smtClean="0"/>
              <a:t>Most agreed upon benefits</a:t>
            </a:r>
          </a:p>
          <a:p>
            <a:r>
              <a:rPr lang="en-US" sz="2800" dirty="0" smtClean="0"/>
              <a:t>That improving condition for one group doesn't adversely affect another</a:t>
            </a:r>
          </a:p>
          <a:p>
            <a:r>
              <a:rPr lang="en-US" sz="2800" dirty="0" smtClean="0"/>
              <a:t>Other data and GIS specific elements</a:t>
            </a:r>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Data Lessons Learned</a:t>
            </a:r>
            <a:endParaRPr lang="en-US" dirty="0"/>
          </a:p>
        </p:txBody>
      </p:sp>
      <p:sp>
        <p:nvSpPr>
          <p:cNvPr id="3" name="Content Placeholder 2"/>
          <p:cNvSpPr>
            <a:spLocks noGrp="1"/>
          </p:cNvSpPr>
          <p:nvPr>
            <p:ph idx="1"/>
          </p:nvPr>
        </p:nvSpPr>
        <p:spPr/>
        <p:txBody>
          <a:bodyPr/>
          <a:lstStyle/>
          <a:p>
            <a:r>
              <a:rPr lang="en-US" dirty="0" smtClean="0"/>
              <a:t>Health records: privacy issues</a:t>
            </a:r>
          </a:p>
          <a:p>
            <a:r>
              <a:rPr lang="en-US" dirty="0" smtClean="0"/>
              <a:t>Data that is not collected: Relative quality of jobs in different areas of the region</a:t>
            </a:r>
          </a:p>
          <a:p>
            <a:r>
              <a:rPr lang="en-US" dirty="0" smtClean="0"/>
              <a:t>Local jurisdictions do not all collect same information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sz="2200" b="1" dirty="0" smtClean="0"/>
              <a:t>Immigrant Communities</a:t>
            </a:r>
          </a:p>
          <a:p>
            <a:pPr lvl="1"/>
            <a:r>
              <a:rPr lang="en-US" sz="2200" dirty="0" smtClean="0"/>
              <a:t>Place based elements that affect native capacity for economic advancement are the same for immigrants</a:t>
            </a:r>
            <a:endParaRPr lang="en-US" sz="2200" b="1" dirty="0" smtClean="0"/>
          </a:p>
          <a:p>
            <a:r>
              <a:rPr lang="en-US" sz="2200" b="1" dirty="0" smtClean="0"/>
              <a:t>Income Levels and Obesity</a:t>
            </a:r>
          </a:p>
          <a:p>
            <a:pPr>
              <a:buNone/>
            </a:pPr>
            <a:r>
              <a:rPr lang="en-US" sz="2200" dirty="0" smtClean="0"/>
              <a:t>		• Each additional $100,000 in income corresponded 	   with a drop in obesity of two percent</a:t>
            </a:r>
          </a:p>
          <a:p>
            <a:pPr>
              <a:buNone/>
            </a:pPr>
            <a:r>
              <a:rPr lang="en-US" sz="2200" dirty="0" smtClean="0"/>
              <a:t>		• Because of lack of access to fresh food, health 	   insurance, affordable and nutritious groceries</a:t>
            </a:r>
            <a:endParaRPr lang="en-US" sz="2200" b="1" dirty="0" smtClean="0"/>
          </a:p>
          <a:p>
            <a:r>
              <a:rPr lang="en-US" sz="2200" b="1" dirty="0" smtClean="0"/>
              <a:t>Effect of Affluence on different populations </a:t>
            </a:r>
          </a:p>
          <a:p>
            <a:r>
              <a:rPr lang="en-US" sz="2200" dirty="0" smtClean="0"/>
              <a:t>	White Populations benefit more</a:t>
            </a:r>
          </a:p>
          <a:p>
            <a:r>
              <a:rPr lang="en-US" sz="2200" b="1" dirty="0" smtClean="0"/>
              <a:t>Changes in Location of poverty</a:t>
            </a:r>
          </a:p>
          <a:p>
            <a:pPr lvl="1"/>
            <a:r>
              <a:rPr lang="en-US" sz="2200" dirty="0" smtClean="0"/>
              <a:t>Poverty increasing in older inn-ring suburbs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sz="2400" b="1" dirty="0" smtClean="0"/>
              <a:t>Influence of social networks on Youth Development</a:t>
            </a:r>
          </a:p>
          <a:p>
            <a:pPr lvl="1"/>
            <a:r>
              <a:rPr lang="en-US" sz="2000" dirty="0" smtClean="0"/>
              <a:t>Intellectual Development</a:t>
            </a:r>
          </a:p>
          <a:p>
            <a:pPr lvl="1"/>
            <a:r>
              <a:rPr lang="en-US" sz="2000" dirty="0" smtClean="0"/>
              <a:t>Educational Attainment</a:t>
            </a:r>
          </a:p>
          <a:p>
            <a:pPr lvl="1"/>
            <a:r>
              <a:rPr lang="en-US" sz="2000" dirty="0" smtClean="0"/>
              <a:t>Marriage and fertility</a:t>
            </a:r>
          </a:p>
          <a:p>
            <a:pPr lvl="1"/>
            <a:r>
              <a:rPr lang="en-US" sz="2000" dirty="0" smtClean="0"/>
              <a:t>Labor market and earnings</a:t>
            </a:r>
          </a:p>
          <a:p>
            <a:pPr lvl="1"/>
            <a:r>
              <a:rPr lang="en-US" sz="2000" dirty="0" smtClean="0"/>
              <a:t>Criminal </a:t>
            </a:r>
            <a:r>
              <a:rPr lang="en-US" sz="2000" dirty="0" err="1" smtClean="0"/>
              <a:t>behavoir</a:t>
            </a:r>
            <a:r>
              <a:rPr lang="en-US" sz="2000" dirty="0" smtClean="0"/>
              <a:t> and drug use</a:t>
            </a:r>
            <a:r>
              <a:rPr lang="en-US" sz="2400" dirty="0" smtClean="0"/>
              <a:t> </a:t>
            </a:r>
          </a:p>
          <a:p>
            <a:r>
              <a:rPr lang="en-US" sz="2400" b="1" dirty="0" smtClean="0"/>
              <a:t>Spatial Conditions that Influence Youth Behavior</a:t>
            </a:r>
          </a:p>
          <a:p>
            <a:pPr lvl="1"/>
            <a:r>
              <a:rPr lang="en-US" sz="2000" dirty="0" smtClean="0"/>
              <a:t>Poverty rates are not always good indicators for all types of </a:t>
            </a:r>
            <a:r>
              <a:rPr lang="en-US" sz="2000" dirty="0" err="1" smtClean="0"/>
              <a:t>behavoir</a:t>
            </a:r>
            <a:r>
              <a:rPr lang="en-US" sz="2000" dirty="0" smtClean="0"/>
              <a:t>, e.g. drug, </a:t>
            </a:r>
            <a:r>
              <a:rPr lang="en-US" sz="2000" dirty="0" err="1" smtClean="0"/>
              <a:t>proptery</a:t>
            </a:r>
            <a:r>
              <a:rPr lang="en-US" sz="2000" dirty="0" smtClean="0"/>
              <a:t> or violent crimes</a:t>
            </a:r>
          </a:p>
          <a:p>
            <a:pPr>
              <a:buNone/>
            </a:pPr>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dirty="0" smtClean="0"/>
              <a:t>Strong and weak Ties</a:t>
            </a:r>
          </a:p>
          <a:p>
            <a:pPr>
              <a:buNone/>
            </a:pPr>
            <a:r>
              <a:rPr lang="en-US" dirty="0" smtClean="0"/>
              <a:t>		• </a:t>
            </a:r>
            <a:r>
              <a:rPr lang="en-US" sz="2800" dirty="0" smtClean="0"/>
              <a:t>Planning and public policy can shape 	people's ability to obtain employment, i.e. 	diverse social networks, workforce 	intermediaries</a:t>
            </a:r>
          </a:p>
          <a:p>
            <a:pPr>
              <a:buNone/>
            </a:pPr>
            <a:r>
              <a:rPr lang="en-US" sz="2800" dirty="0" smtClean="0"/>
              <a:t>		• Strong bonding social capital or social ties 	can prohibit mobility for low income, i.e. don’t 	move to opportunity areas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sz="2800" b="1" dirty="0" smtClean="0"/>
              <a:t>Impact on Job Capacities on MOT (moved to opportunity) Families </a:t>
            </a:r>
            <a:r>
              <a:rPr lang="en-US" sz="2800" dirty="0" smtClean="0"/>
              <a:t/>
            </a:r>
            <a:br>
              <a:rPr lang="en-US" sz="2800" dirty="0" smtClean="0"/>
            </a:br>
            <a:r>
              <a:rPr lang="en-US" sz="2800" dirty="0" smtClean="0"/>
              <a:t>	• Families that move to new opportunity areas 	do not necessarily increase their job related 	social networks</a:t>
            </a:r>
          </a:p>
          <a:p>
            <a:r>
              <a:rPr lang="en-US" sz="2800" b="1" dirty="0" smtClean="0"/>
              <a:t> Mental Health among MOT (Moved to Opportunity) Families</a:t>
            </a:r>
          </a:p>
          <a:p>
            <a:pPr>
              <a:buNone/>
            </a:pPr>
            <a:r>
              <a:rPr lang="en-US" sz="2800" dirty="0" smtClean="0"/>
              <a:t>		• Parents reported less distress</a:t>
            </a:r>
          </a:p>
          <a:p>
            <a:pPr>
              <a:buNone/>
            </a:pPr>
            <a:r>
              <a:rPr lang="en-US" sz="2800" dirty="0" smtClean="0"/>
              <a:t>		Boys reported fewer anxious/depressive 	behavior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Other Related Equity Frameworks</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Satisfaction Surveys</a:t>
            </a:r>
            <a:endParaRPr lang="en-US" dirty="0"/>
          </a:p>
        </p:txBody>
      </p:sp>
      <p:pic>
        <p:nvPicPr>
          <p:cNvPr id="5" name="Content Placeholder 4" descr="serviceaccPage.tiff"/>
          <p:cNvPicPr>
            <a:picLocks noGrp="1" noChangeAspect="1"/>
          </p:cNvPicPr>
          <p:nvPr>
            <p:ph sz="half" idx="1"/>
          </p:nvPr>
        </p:nvPicPr>
        <p:blipFill>
          <a:blip r:embed="rId2"/>
          <a:srcRect l="-40364" r="-40364"/>
          <a:stretch>
            <a:fillRect/>
          </a:stretch>
        </p:blipFill>
        <p:spPr>
          <a:xfrm>
            <a:off x="-1447800" y="1268835"/>
            <a:ext cx="9372600" cy="5589165"/>
          </a:xfrm>
        </p:spPr>
      </p:pic>
      <p:sp>
        <p:nvSpPr>
          <p:cNvPr id="6" name="TextBox 5"/>
          <p:cNvSpPr txBox="1"/>
          <p:nvPr/>
        </p:nvSpPr>
        <p:spPr>
          <a:xfrm>
            <a:off x="5943600" y="1524000"/>
            <a:ext cx="3006502" cy="5324535"/>
          </a:xfrm>
          <a:prstGeom prst="rect">
            <a:avLst/>
          </a:prstGeom>
          <a:noFill/>
        </p:spPr>
        <p:txBody>
          <a:bodyPr wrap="none" rtlCol="0">
            <a:spAutoFit/>
          </a:bodyPr>
          <a:lstStyle/>
          <a:p>
            <a:endParaRPr lang="en-US" sz="2000" dirty="0" smtClean="0"/>
          </a:p>
          <a:p>
            <a:r>
              <a:rPr lang="en-US" sz="2000" dirty="0" smtClean="0"/>
              <a:t>de facto: this is often the</a:t>
            </a:r>
          </a:p>
          <a:p>
            <a:r>
              <a:rPr lang="en-US" sz="2000" dirty="0" smtClean="0"/>
              <a:t>Method of equity funding</a:t>
            </a:r>
          </a:p>
          <a:p>
            <a:endParaRPr lang="en-US" sz="2000" dirty="0" smtClean="0"/>
          </a:p>
          <a:p>
            <a:r>
              <a:rPr lang="en-US" sz="2000" dirty="0" smtClean="0"/>
              <a:t>Measure equity</a:t>
            </a:r>
          </a:p>
          <a:p>
            <a:r>
              <a:rPr lang="en-US" sz="2000" dirty="0" smtClean="0"/>
              <a:t>By budget </a:t>
            </a:r>
          </a:p>
          <a:p>
            <a:r>
              <a:rPr lang="en-US" sz="2000" dirty="0" smtClean="0"/>
              <a:t>Expenditures </a:t>
            </a:r>
          </a:p>
          <a:p>
            <a:r>
              <a:rPr lang="en-US" sz="2000" dirty="0" smtClean="0"/>
              <a:t>Although not often</a:t>
            </a:r>
          </a:p>
          <a:p>
            <a:r>
              <a:rPr lang="en-US" sz="2000" dirty="0" smtClean="0"/>
              <a:t>Done to accommodate</a:t>
            </a:r>
          </a:p>
          <a:p>
            <a:r>
              <a:rPr lang="en-US" sz="2000" dirty="0" smtClean="0"/>
              <a:t>That. PDX does do</a:t>
            </a:r>
          </a:p>
          <a:p>
            <a:r>
              <a:rPr lang="en-US" sz="2000" dirty="0" smtClean="0"/>
              <a:t>Districts</a:t>
            </a:r>
          </a:p>
          <a:p>
            <a:endParaRPr lang="en-US" sz="2000" dirty="0" smtClean="0"/>
          </a:p>
          <a:p>
            <a:r>
              <a:rPr lang="en-US" sz="2000" dirty="0" smtClean="0"/>
              <a:t>Examine budgets: for</a:t>
            </a:r>
          </a:p>
          <a:p>
            <a:r>
              <a:rPr lang="en-US" sz="2000" dirty="0" smtClean="0"/>
              <a:t>Example, parks, road</a:t>
            </a:r>
          </a:p>
          <a:p>
            <a:r>
              <a:rPr lang="en-US" sz="2000" dirty="0" smtClean="0"/>
              <a:t>Building, repair</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Social Capital and Civic Engagement Surveys</a:t>
            </a:r>
            <a:endParaRPr lang="en-US" sz="3600" dirty="0"/>
          </a:p>
        </p:txBody>
      </p:sp>
      <p:pic>
        <p:nvPicPr>
          <p:cNvPr id="5" name="Content Placeholder 4" descr="roper.tiff"/>
          <p:cNvPicPr>
            <a:picLocks noGrp="1" noChangeAspect="1"/>
          </p:cNvPicPr>
          <p:nvPr>
            <p:ph sz="half" idx="1"/>
          </p:nvPr>
        </p:nvPicPr>
        <p:blipFill>
          <a:blip r:embed="rId2"/>
          <a:srcRect l="-24238" r="-24238"/>
          <a:stretch>
            <a:fillRect/>
          </a:stretch>
        </p:blipFill>
        <p:spPr>
          <a:xfrm>
            <a:off x="-914400" y="1524000"/>
            <a:ext cx="8229600" cy="48006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2834" y="228321"/>
            <a:ext cx="8646584" cy="6384551"/>
            <a:chOff x="154" y="163"/>
            <a:chExt cx="5719" cy="4558"/>
          </a:xfrm>
        </p:grpSpPr>
        <p:sp>
          <p:nvSpPr>
            <p:cNvPr id="62467" name="Rectangle 3"/>
            <p:cNvSpPr>
              <a:spLocks noChangeArrowheads="1"/>
            </p:cNvSpPr>
            <p:nvPr/>
          </p:nvSpPr>
          <p:spPr bwMode="auto">
            <a:xfrm>
              <a:off x="154" y="163"/>
              <a:ext cx="5720" cy="4559"/>
            </a:xfrm>
            <a:prstGeom prst="rect">
              <a:avLst/>
            </a:prstGeom>
            <a:solidFill>
              <a:srgbClr val="99CC00"/>
            </a:solidFill>
            <a:ln w="9525">
              <a:noFill/>
              <a:round/>
              <a:headEnd/>
              <a:tailEnd/>
            </a:ln>
            <a:effectLst/>
          </p:spPr>
          <p:txBody>
            <a:bodyPr wrap="none" anchor="ctr">
              <a:prstTxWarp prst="textNoShape">
                <a:avLst/>
              </a:prstTxWarp>
            </a:bodyPr>
            <a:lstStyle/>
            <a:p>
              <a:endParaRPr lang="en-US" dirty="0"/>
            </a:p>
          </p:txBody>
        </p:sp>
        <p:sp>
          <p:nvSpPr>
            <p:cNvPr id="62468" name="Rectangle 4"/>
            <p:cNvSpPr>
              <a:spLocks noChangeArrowheads="1"/>
            </p:cNvSpPr>
            <p:nvPr/>
          </p:nvSpPr>
          <p:spPr bwMode="auto">
            <a:xfrm>
              <a:off x="250" y="240"/>
              <a:ext cx="5519" cy="4367"/>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en-US" dirty="0"/>
            </a:p>
          </p:txBody>
        </p:sp>
      </p:grpSp>
      <p:sp>
        <p:nvSpPr>
          <p:cNvPr id="62469" name="Text Box 5"/>
          <p:cNvSpPr txBox="1">
            <a:spLocks noChangeArrowheads="1"/>
          </p:cNvSpPr>
          <p:nvPr/>
        </p:nvSpPr>
        <p:spPr bwMode="auto">
          <a:xfrm>
            <a:off x="1267350" y="739589"/>
            <a:ext cx="6387050" cy="462664"/>
          </a:xfrm>
          <a:prstGeom prst="rect">
            <a:avLst/>
          </a:prstGeom>
          <a:noFill/>
          <a:ln w="9525">
            <a:noFill/>
            <a:round/>
            <a:headEnd/>
            <a:tailEnd/>
          </a:ln>
          <a:effectLst/>
        </p:spPr>
        <p:txBody>
          <a:bodyPr wrap="none" lIns="82890" tIns="43103" rIns="82890" bIns="43103">
            <a:prstTxWarp prst="textNoShape">
              <a:avLst/>
            </a:prstTxWarp>
            <a:spAutoFit/>
          </a:bodyPr>
          <a:lstStyle/>
          <a:p>
            <a:pPr algn="ctr">
              <a:lnSpc>
                <a:spcPct val="81000"/>
              </a:lnSpc>
              <a:spcBef>
                <a:spcPts val="806"/>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900" b="1" u="sng" dirty="0">
                <a:solidFill>
                  <a:srgbClr val="000000"/>
                </a:solidFill>
              </a:rPr>
              <a:t>THE PILLARS OF SUSTAINABILITY</a:t>
            </a:r>
          </a:p>
        </p:txBody>
      </p:sp>
      <p:grpSp>
        <p:nvGrpSpPr>
          <p:cNvPr id="3" name="Group 6"/>
          <p:cNvGrpSpPr>
            <a:grpSpLocks/>
          </p:cNvGrpSpPr>
          <p:nvPr/>
        </p:nvGrpSpPr>
        <p:grpSpPr bwMode="auto">
          <a:xfrm>
            <a:off x="639536" y="5114086"/>
            <a:ext cx="8023678" cy="1072963"/>
            <a:chOff x="423" y="3651"/>
            <a:chExt cx="5307" cy="766"/>
          </a:xfrm>
        </p:grpSpPr>
        <p:pic>
          <p:nvPicPr>
            <p:cNvPr id="62471" name="Picture 7"/>
            <p:cNvPicPr>
              <a:picLocks noChangeAspect="1" noChangeArrowheads="1"/>
            </p:cNvPicPr>
            <p:nvPr/>
          </p:nvPicPr>
          <p:blipFill>
            <a:blip r:embed="rId3"/>
            <a:srcRect l="542" t="27959" b="28734"/>
            <a:stretch>
              <a:fillRect/>
            </a:stretch>
          </p:blipFill>
          <p:spPr bwMode="auto">
            <a:xfrm>
              <a:off x="423" y="3651"/>
              <a:ext cx="3160" cy="766"/>
            </a:xfrm>
            <a:prstGeom prst="rect">
              <a:avLst/>
            </a:prstGeom>
            <a:noFill/>
            <a:ln w="9525">
              <a:noFill/>
              <a:round/>
              <a:headEnd/>
              <a:tailEnd/>
            </a:ln>
            <a:effectLst/>
          </p:spPr>
        </p:pic>
        <p:sp>
          <p:nvSpPr>
            <p:cNvPr id="62472" name="Text Box 8"/>
            <p:cNvSpPr txBox="1">
              <a:spLocks noChangeArrowheads="1"/>
            </p:cNvSpPr>
            <p:nvPr/>
          </p:nvSpPr>
          <p:spPr bwMode="auto">
            <a:xfrm>
              <a:off x="3608" y="4012"/>
              <a:ext cx="2122" cy="271"/>
            </a:xfrm>
            <a:prstGeom prst="rect">
              <a:avLst/>
            </a:prstGeom>
            <a:noFill/>
            <a:ln w="9525">
              <a:noFill/>
              <a:round/>
              <a:headEnd/>
              <a:tailEnd/>
            </a:ln>
            <a:effectLst/>
          </p:spPr>
          <p:txBody>
            <a:bodyPr lIns="90000" tIns="46800" rIns="90000" bIns="46800">
              <a:prstTxWarp prst="textNoShape">
                <a:avLst/>
              </a:prstTxWarp>
              <a:spAutoFit/>
            </a:bodyPr>
            <a:lstStyle/>
            <a:p>
              <a:pPr algn="ctr">
                <a:lnSpc>
                  <a:spcPct val="81000"/>
                </a:lnSpc>
                <a:spcBef>
                  <a:spcPts val="1382"/>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200" b="1" dirty="0">
                  <a:solidFill>
                    <a:srgbClr val="99CC00"/>
                  </a:solidFill>
                </a:rPr>
                <a:t>www.equityatlas.org</a:t>
              </a:r>
            </a:p>
          </p:txBody>
        </p:sp>
      </p:grpSp>
      <p:sp>
        <p:nvSpPr>
          <p:cNvPr id="62473" name="Text Box 9"/>
          <p:cNvSpPr txBox="1">
            <a:spLocks noChangeArrowheads="1"/>
          </p:cNvSpPr>
          <p:nvPr/>
        </p:nvSpPr>
        <p:spPr bwMode="auto">
          <a:xfrm>
            <a:off x="1173239" y="1445559"/>
            <a:ext cx="7231441" cy="3024802"/>
          </a:xfrm>
          <a:prstGeom prst="rect">
            <a:avLst/>
          </a:prstGeom>
          <a:noFill/>
          <a:ln w="9525">
            <a:noFill/>
            <a:round/>
            <a:headEnd/>
            <a:tailEnd/>
          </a:ln>
          <a:effectLst/>
        </p:spPr>
        <p:txBody>
          <a:bodyPr lIns="0" tIns="0" rIns="0" bIns="0">
            <a:prstTxWarp prst="textNoShape">
              <a:avLst/>
            </a:prstTxWarp>
            <a:spAutoFit/>
          </a:bodyPr>
          <a:lstStyle/>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Environment</a:t>
            </a:r>
          </a:p>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Economy</a:t>
            </a:r>
          </a:p>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Equity</a:t>
            </a:r>
          </a:p>
        </p:txBody>
      </p:sp>
      <p:pic>
        <p:nvPicPr>
          <p:cNvPr id="62474" name="Picture 10"/>
          <p:cNvPicPr>
            <a:picLocks noChangeAspect="1" noChangeArrowheads="1"/>
          </p:cNvPicPr>
          <p:nvPr/>
        </p:nvPicPr>
        <p:blipFill>
          <a:blip r:embed="rId4"/>
          <a:srcRect/>
          <a:stretch>
            <a:fillRect/>
          </a:stretch>
        </p:blipFill>
        <p:spPr bwMode="auto">
          <a:xfrm>
            <a:off x="4265084" y="1682283"/>
            <a:ext cx="3608916" cy="3343555"/>
          </a:xfrm>
          <a:prstGeom prst="rect">
            <a:avLst/>
          </a:prstGeom>
          <a:noFill/>
          <a:ln w="9525">
            <a:noFill/>
            <a:round/>
            <a:headEnd/>
            <a:tailEnd/>
          </a:ln>
          <a:effectLst/>
        </p:spPr>
      </p:pic>
    </p:spTree>
  </p:cSld>
  <p:clrMapOvr>
    <a:masterClrMapping/>
  </p:clrMapOvr>
  <p:transition spd="med" advTm="1024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Capital and Civic Engagement Surveys</a:t>
            </a:r>
            <a:endParaRPr lang="en-US" dirty="0"/>
          </a:p>
        </p:txBody>
      </p:sp>
      <p:pic>
        <p:nvPicPr>
          <p:cNvPr id="7" name="Content Placeholder 6" descr="Or.values.tiff"/>
          <p:cNvPicPr>
            <a:picLocks noGrp="1" noChangeAspect="1"/>
          </p:cNvPicPr>
          <p:nvPr>
            <p:ph sz="half" idx="1"/>
          </p:nvPr>
        </p:nvPicPr>
        <p:blipFill>
          <a:blip r:embed="rId2"/>
          <a:srcRect l="-25529" r="-25529"/>
          <a:stretch>
            <a:fillRect/>
          </a:stretch>
        </p:blipFill>
        <p:spPr>
          <a:xfrm>
            <a:off x="-762000" y="1600200"/>
            <a:ext cx="7467600" cy="4953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Capital and Civic Engagement Surveys</a:t>
            </a:r>
            <a:endParaRPr lang="en-US" dirty="0"/>
          </a:p>
        </p:txBody>
      </p:sp>
      <p:sp>
        <p:nvSpPr>
          <p:cNvPr id="3" name="Content Placeholder 2"/>
          <p:cNvSpPr>
            <a:spLocks noGrp="1"/>
          </p:cNvSpPr>
          <p:nvPr>
            <p:ph sz="half" idx="1"/>
          </p:nvPr>
        </p:nvSpPr>
        <p:spPr>
          <a:xfrm>
            <a:off x="457200" y="1828800"/>
            <a:ext cx="8229600" cy="4648200"/>
          </a:xfrm>
        </p:spPr>
        <p:txBody>
          <a:bodyPr/>
          <a:lstStyle/>
          <a:p>
            <a:endParaRPr lang="en-US" dirty="0" smtClean="0"/>
          </a:p>
          <a:p>
            <a:r>
              <a:rPr lang="en-US" dirty="0" smtClean="0"/>
              <a:t>Analyzing your Social Network (MS file)</a:t>
            </a:r>
          </a:p>
          <a:p>
            <a:r>
              <a:rPr lang="en-US" dirty="0" smtClean="0"/>
              <a:t>Sample civic engagement and social capital surveys (MS file)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outreach.tiff"/>
          <p:cNvPicPr>
            <a:picLocks noGrp="1" noChangeAspect="1"/>
          </p:cNvPicPr>
          <p:nvPr>
            <p:ph idx="1"/>
          </p:nvPr>
        </p:nvPicPr>
        <p:blipFill>
          <a:blip r:embed="rId2"/>
          <a:srcRect l="-68450" r="-68450"/>
          <a:stretch>
            <a:fillRect/>
          </a:stretch>
        </p:blipFill>
        <p:spPr>
          <a:xfrm>
            <a:off x="-2743200" y="304800"/>
            <a:ext cx="11211172" cy="6172200"/>
          </a:xfrm>
        </p:spPr>
      </p:pic>
      <p:sp>
        <p:nvSpPr>
          <p:cNvPr id="5" name="TextBox 4"/>
          <p:cNvSpPr txBox="1"/>
          <p:nvPr/>
        </p:nvSpPr>
        <p:spPr>
          <a:xfrm>
            <a:off x="5791200" y="2209800"/>
            <a:ext cx="3121167" cy="830997"/>
          </a:xfrm>
          <a:prstGeom prst="rect">
            <a:avLst/>
          </a:prstGeom>
          <a:noFill/>
        </p:spPr>
        <p:txBody>
          <a:bodyPr wrap="none" rtlCol="0">
            <a:spAutoFit/>
          </a:bodyPr>
          <a:lstStyle/>
          <a:p>
            <a:r>
              <a:rPr lang="en-US" dirty="0" smtClean="0">
                <a:solidFill>
                  <a:srgbClr val="FF0000"/>
                </a:solidFill>
              </a:rPr>
              <a:t>Equity Atlas</a:t>
            </a:r>
          </a:p>
          <a:p>
            <a:r>
              <a:rPr lang="en-US" dirty="0" smtClean="0">
                <a:solidFill>
                  <a:srgbClr val="FF0000"/>
                </a:solidFill>
              </a:rPr>
              <a:t>Follow up Workshops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Equity Forums</a:t>
            </a:r>
            <a:endParaRPr lang="en-US" dirty="0"/>
          </a:p>
        </p:txBody>
      </p:sp>
      <p:sp>
        <p:nvSpPr>
          <p:cNvPr id="3" name="Content Placeholder 2"/>
          <p:cNvSpPr>
            <a:spLocks noGrp="1"/>
          </p:cNvSpPr>
          <p:nvPr>
            <p:ph idx="1"/>
          </p:nvPr>
        </p:nvSpPr>
        <p:spPr/>
        <p:txBody>
          <a:bodyPr/>
          <a:lstStyle/>
          <a:p>
            <a:r>
              <a:rPr lang="en-US" sz="2400" dirty="0" smtClean="0"/>
              <a:t>In total over 20,000 people involved</a:t>
            </a:r>
          </a:p>
          <a:p>
            <a:r>
              <a:rPr lang="en-US" sz="2400" dirty="0" smtClean="0"/>
              <a:t>First Forums—CLF selected questions</a:t>
            </a:r>
          </a:p>
          <a:p>
            <a:r>
              <a:rPr lang="en-US" sz="2400" dirty="0" smtClean="0"/>
              <a:t>Panel, then broke into groups</a:t>
            </a:r>
          </a:p>
          <a:p>
            <a:r>
              <a:rPr lang="en-US" sz="2400" dirty="0" smtClean="0"/>
              <a:t>Two questions</a:t>
            </a:r>
          </a:p>
          <a:p>
            <a:r>
              <a:rPr lang="en-US" sz="2400" dirty="0" smtClean="0"/>
              <a:t>1.	Are you surprised by what you see in the Atlas or does it confirm what you know about our community?</a:t>
            </a:r>
          </a:p>
          <a:p>
            <a:r>
              <a:rPr lang="en-US" sz="2400" dirty="0" smtClean="0"/>
              <a:t>2.	What strategies will help us create a more equitable region?</a:t>
            </a:r>
          </a:p>
          <a:p>
            <a:pPr lvl="1">
              <a:buNone/>
            </a:pPr>
            <a:r>
              <a:rPr lang="en-US" sz="2400" dirty="0" smtClean="0"/>
              <a:t>And then action plans, example outcome:</a:t>
            </a:r>
          </a:p>
          <a:p>
            <a:pPr lvl="1">
              <a:buNone/>
            </a:pPr>
            <a:r>
              <a:rPr lang="en-US" sz="2400" dirty="0" smtClean="0"/>
              <a:t>	Develop health impact assessment</a:t>
            </a: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ummit.tiff"/>
          <p:cNvPicPr>
            <a:picLocks noGrp="1" noChangeAspect="1"/>
          </p:cNvPicPr>
          <p:nvPr>
            <p:ph idx="1"/>
          </p:nvPr>
        </p:nvPicPr>
        <p:blipFill>
          <a:blip r:embed="rId2"/>
          <a:srcRect l="-17492" r="-17492"/>
          <a:stretch>
            <a:fillRect/>
          </a:stretch>
        </p:blipFill>
        <p:spPr>
          <a:xfrm>
            <a:off x="-381000" y="457200"/>
            <a:ext cx="9827077" cy="5410200"/>
          </a:xfrm>
        </p:spPr>
      </p:pic>
      <p:sp>
        <p:nvSpPr>
          <p:cNvPr id="5" name="TextBox 4"/>
          <p:cNvSpPr txBox="1"/>
          <p:nvPr/>
        </p:nvSpPr>
        <p:spPr>
          <a:xfrm>
            <a:off x="990600" y="6096000"/>
            <a:ext cx="7216639" cy="461665"/>
          </a:xfrm>
          <a:prstGeom prst="rect">
            <a:avLst/>
          </a:prstGeom>
          <a:noFill/>
        </p:spPr>
        <p:txBody>
          <a:bodyPr wrap="square" rtlCol="0">
            <a:spAutoFit/>
          </a:bodyPr>
          <a:lstStyle/>
          <a:p>
            <a:r>
              <a:rPr lang="en-US" dirty="0" smtClean="0"/>
              <a:t>CLF Annual Summit: 350 people, 150 organizations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Kirwan Opportunity Mapping</a:t>
            </a:r>
            <a:endParaRPr lang="en-US" dirty="0">
              <a:solidFill>
                <a:srgbClr val="FF0000"/>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400" dirty="0"/>
              <a:t>The “community of opportunity” approach</a:t>
            </a:r>
          </a:p>
        </p:txBody>
      </p:sp>
      <p:sp>
        <p:nvSpPr>
          <p:cNvPr id="9219" name="Rectangle 3"/>
          <p:cNvSpPr>
            <a:spLocks noGrp="1" noChangeArrowheads="1"/>
          </p:cNvSpPr>
          <p:nvPr>
            <p:ph type="body" idx="1"/>
          </p:nvPr>
        </p:nvSpPr>
        <p:spPr>
          <a:xfrm>
            <a:off x="566738" y="1752600"/>
            <a:ext cx="8001000" cy="4648200"/>
          </a:xfrm>
        </p:spPr>
        <p:txBody>
          <a:bodyPr/>
          <a:lstStyle/>
          <a:p>
            <a:pPr>
              <a:lnSpc>
                <a:spcPct val="90000"/>
              </a:lnSpc>
              <a:spcAft>
                <a:spcPct val="20000"/>
              </a:spcAft>
            </a:pPr>
            <a:r>
              <a:rPr lang="en-US" sz="2400" dirty="0"/>
              <a:t>Where you live is more important than what you live in…</a:t>
            </a:r>
            <a:endParaRPr lang="en-US" sz="2600" dirty="0"/>
          </a:p>
          <a:p>
            <a:pPr lvl="1">
              <a:lnSpc>
                <a:spcPct val="90000"/>
              </a:lnSpc>
              <a:spcAft>
                <a:spcPct val="20000"/>
              </a:spcAft>
            </a:pPr>
            <a:r>
              <a:rPr lang="en-US" sz="2000" dirty="0"/>
              <a:t>Housing -- in particular its location -- is the primary mechanism for accessing opportunity in our society</a:t>
            </a:r>
          </a:p>
          <a:p>
            <a:pPr lvl="1">
              <a:lnSpc>
                <a:spcPct val="90000"/>
              </a:lnSpc>
              <a:spcAft>
                <a:spcPct val="20000"/>
              </a:spcAft>
            </a:pPr>
            <a:r>
              <a:rPr lang="en-US" sz="2000" dirty="0"/>
              <a:t>Housing</a:t>
            </a:r>
            <a:r>
              <a:rPr lang="en-US" sz="2000" dirty="0">
                <a:solidFill>
                  <a:schemeClr val="tx2"/>
                </a:solidFill>
              </a:rPr>
              <a:t> location</a:t>
            </a:r>
            <a:r>
              <a:rPr lang="en-US" sz="2000" dirty="0"/>
              <a:t> determines </a:t>
            </a:r>
          </a:p>
          <a:p>
            <a:pPr lvl="2">
              <a:lnSpc>
                <a:spcPct val="90000"/>
              </a:lnSpc>
              <a:spcAft>
                <a:spcPct val="20000"/>
              </a:spcAft>
            </a:pPr>
            <a:r>
              <a:rPr lang="en-US" sz="1800" dirty="0"/>
              <a:t>the quality of schools children attend, </a:t>
            </a:r>
          </a:p>
          <a:p>
            <a:pPr lvl="2">
              <a:lnSpc>
                <a:spcPct val="90000"/>
              </a:lnSpc>
              <a:spcAft>
                <a:spcPct val="20000"/>
              </a:spcAft>
            </a:pPr>
            <a:r>
              <a:rPr lang="en-US" sz="1800" dirty="0"/>
              <a:t>the quality of public services they receive, </a:t>
            </a:r>
          </a:p>
          <a:p>
            <a:pPr lvl="2">
              <a:lnSpc>
                <a:spcPct val="90000"/>
              </a:lnSpc>
              <a:spcAft>
                <a:spcPct val="20000"/>
              </a:spcAft>
            </a:pPr>
            <a:r>
              <a:rPr lang="en-US" sz="1800" dirty="0"/>
              <a:t>access to employment and transportation, </a:t>
            </a:r>
          </a:p>
          <a:p>
            <a:pPr lvl="2">
              <a:lnSpc>
                <a:spcPct val="90000"/>
              </a:lnSpc>
              <a:spcAft>
                <a:spcPct val="20000"/>
              </a:spcAft>
            </a:pPr>
            <a:r>
              <a:rPr lang="en-US" sz="1800" dirty="0"/>
              <a:t>exposure to health risks, </a:t>
            </a:r>
          </a:p>
          <a:p>
            <a:pPr lvl="2">
              <a:lnSpc>
                <a:spcPct val="90000"/>
              </a:lnSpc>
              <a:spcAft>
                <a:spcPct val="20000"/>
              </a:spcAft>
            </a:pPr>
            <a:r>
              <a:rPr lang="en-US" sz="1800" dirty="0"/>
              <a:t>access to health care, etc.</a:t>
            </a:r>
          </a:p>
          <a:p>
            <a:pPr lvl="1">
              <a:lnSpc>
                <a:spcPct val="90000"/>
              </a:lnSpc>
              <a:spcAft>
                <a:spcPct val="20000"/>
              </a:spcAft>
            </a:pPr>
            <a:r>
              <a:rPr lang="en-US" sz="2000" dirty="0"/>
              <a:t>For those living in high poverty neighborhoods, these factors can significantly inhibit life outcomes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a:t>Opportunity structures</a:t>
            </a:r>
          </a:p>
        </p:txBody>
      </p:sp>
      <p:grpSp>
        <p:nvGrpSpPr>
          <p:cNvPr id="2" name="Group 15"/>
          <p:cNvGrpSpPr>
            <a:grpSpLocks/>
          </p:cNvGrpSpPr>
          <p:nvPr/>
        </p:nvGrpSpPr>
        <p:grpSpPr bwMode="auto">
          <a:xfrm>
            <a:off x="2362200" y="1828800"/>
            <a:ext cx="4572000" cy="4203700"/>
            <a:chOff x="1200" y="1141"/>
            <a:chExt cx="3456" cy="3179"/>
          </a:xfrm>
        </p:grpSpPr>
        <p:sp>
          <p:nvSpPr>
            <p:cNvPr id="132112" name="Oval 16"/>
            <p:cNvSpPr>
              <a:spLocks noChangeArrowheads="1"/>
            </p:cNvSpPr>
            <p:nvPr/>
          </p:nvSpPr>
          <p:spPr bwMode="auto">
            <a:xfrm>
              <a:off x="1200" y="1141"/>
              <a:ext cx="3456" cy="3179"/>
            </a:xfrm>
            <a:prstGeom prst="ellipse">
              <a:avLst/>
            </a:prstGeom>
            <a:solidFill>
              <a:srgbClr val="FFFFFF"/>
            </a:solidFill>
            <a:ln w="9525">
              <a:solidFill>
                <a:srgbClr val="C0C0C0"/>
              </a:solidFill>
              <a:round/>
              <a:headEnd/>
              <a:tailEnd/>
            </a:ln>
            <a:effectLst/>
          </p:spPr>
          <p:txBody>
            <a:bodyPr wrap="none" anchor="ctr">
              <a:prstTxWarp prst="textNoShape">
                <a:avLst/>
              </a:prstTxWarp>
            </a:bodyPr>
            <a:lstStyle/>
            <a:p>
              <a:endParaRPr lang="en-US" dirty="0"/>
            </a:p>
          </p:txBody>
        </p:sp>
        <p:sp>
          <p:nvSpPr>
            <p:cNvPr id="132113" name="WordArt 17"/>
            <p:cNvSpPr>
              <a:spLocks noChangeArrowheads="1" noChangeShapeType="1" noTextEdit="1"/>
            </p:cNvSpPr>
            <p:nvPr/>
          </p:nvSpPr>
          <p:spPr bwMode="auto">
            <a:xfrm>
              <a:off x="1976" y="1373"/>
              <a:ext cx="1912" cy="691"/>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000000"/>
                    </a:solidFill>
                    <a:round/>
                    <a:headEnd/>
                    <a:tailEnd/>
                  </a:ln>
                  <a:solidFill>
                    <a:srgbClr val="FFFFFF"/>
                  </a:solidFill>
                  <a:latin typeface="Arial"/>
                  <a:ea typeface="Arial"/>
                  <a:cs typeface="Arial"/>
                </a:rPr>
                <a:t>Fiscal Policies</a:t>
              </a:r>
            </a:p>
          </p:txBody>
        </p:sp>
        <p:sp>
          <p:nvSpPr>
            <p:cNvPr id="132114" name="Oval 18"/>
            <p:cNvSpPr>
              <a:spLocks noChangeArrowheads="1"/>
            </p:cNvSpPr>
            <p:nvPr/>
          </p:nvSpPr>
          <p:spPr bwMode="auto">
            <a:xfrm>
              <a:off x="2376" y="2256"/>
              <a:ext cx="1104" cy="1008"/>
            </a:xfrm>
            <a:prstGeom prst="ellipse">
              <a:avLst/>
            </a:prstGeom>
            <a:solidFill>
              <a:srgbClr val="336699">
                <a:alpha val="80000"/>
              </a:srgbClr>
            </a:solidFill>
            <a:ln w="9525">
              <a:solidFill>
                <a:srgbClr val="000000"/>
              </a:solidFill>
              <a:round/>
              <a:headEnd/>
              <a:tailEnd/>
            </a:ln>
            <a:effectLst/>
          </p:spPr>
          <p:txBody>
            <a:bodyPr wrap="none" anchor="ctr">
              <a:prstTxWarp prst="textNoShape">
                <a:avLst/>
              </a:prstTxWarp>
            </a:bodyPr>
            <a:lstStyle/>
            <a:p>
              <a:pPr algn="ctr"/>
              <a:r>
                <a:rPr lang="en-US" sz="2200" b="1" dirty="0">
                  <a:solidFill>
                    <a:srgbClr val="000000"/>
                  </a:solidFill>
                  <a:latin typeface="Times" charset="0"/>
                </a:rPr>
                <a:t>Housing</a:t>
              </a:r>
            </a:p>
          </p:txBody>
        </p:sp>
        <p:sp>
          <p:nvSpPr>
            <p:cNvPr id="132115" name="Oval 19"/>
            <p:cNvSpPr>
              <a:spLocks noChangeArrowheads="1"/>
            </p:cNvSpPr>
            <p:nvPr/>
          </p:nvSpPr>
          <p:spPr bwMode="auto">
            <a:xfrm>
              <a:off x="1488" y="1872"/>
              <a:ext cx="1104" cy="1008"/>
            </a:xfrm>
            <a:prstGeom prst="ellipse">
              <a:avLst/>
            </a:prstGeom>
            <a:solidFill>
              <a:schemeClr val="accent1">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Childcare</a:t>
              </a:r>
            </a:p>
          </p:txBody>
        </p:sp>
        <p:sp>
          <p:nvSpPr>
            <p:cNvPr id="132116" name="Oval 20"/>
            <p:cNvSpPr>
              <a:spLocks noChangeArrowheads="1"/>
            </p:cNvSpPr>
            <p:nvPr/>
          </p:nvSpPr>
          <p:spPr bwMode="auto">
            <a:xfrm>
              <a:off x="3216" y="1872"/>
              <a:ext cx="1104" cy="1008"/>
            </a:xfrm>
            <a:prstGeom prst="ellipse">
              <a:avLst/>
            </a:prstGeom>
            <a:solidFill>
              <a:schemeClr val="hlink">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Employment</a:t>
              </a:r>
            </a:p>
          </p:txBody>
        </p:sp>
        <p:sp>
          <p:nvSpPr>
            <p:cNvPr id="132117" name="Oval 21"/>
            <p:cNvSpPr>
              <a:spLocks noChangeArrowheads="1"/>
            </p:cNvSpPr>
            <p:nvPr/>
          </p:nvSpPr>
          <p:spPr bwMode="auto">
            <a:xfrm>
              <a:off x="3264" y="2736"/>
              <a:ext cx="1104" cy="1008"/>
            </a:xfrm>
            <a:prstGeom prst="ellipse">
              <a:avLst/>
            </a:prstGeom>
            <a:solidFill>
              <a:schemeClr val="accent2">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Education</a:t>
              </a:r>
            </a:p>
          </p:txBody>
        </p:sp>
        <p:sp>
          <p:nvSpPr>
            <p:cNvPr id="132118" name="Oval 22"/>
            <p:cNvSpPr>
              <a:spLocks noChangeArrowheads="1"/>
            </p:cNvSpPr>
            <p:nvPr/>
          </p:nvSpPr>
          <p:spPr bwMode="auto">
            <a:xfrm>
              <a:off x="2352" y="1488"/>
              <a:ext cx="1104" cy="1008"/>
            </a:xfrm>
            <a:prstGeom prst="ellipse">
              <a:avLst/>
            </a:prstGeom>
            <a:solidFill>
              <a:srgbClr val="FF9933">
                <a:alpha val="80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Health</a:t>
              </a:r>
            </a:p>
          </p:txBody>
        </p:sp>
        <p:sp>
          <p:nvSpPr>
            <p:cNvPr id="132119" name="Oval 23"/>
            <p:cNvSpPr>
              <a:spLocks noChangeArrowheads="1"/>
            </p:cNvSpPr>
            <p:nvPr/>
          </p:nvSpPr>
          <p:spPr bwMode="auto">
            <a:xfrm>
              <a:off x="2376" y="3120"/>
              <a:ext cx="1104" cy="1008"/>
            </a:xfrm>
            <a:prstGeom prst="ellipse">
              <a:avLst/>
            </a:prstGeom>
            <a:solidFill>
              <a:srgbClr val="CC0000">
                <a:alpha val="88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Transportation</a:t>
              </a:r>
            </a:p>
          </p:txBody>
        </p:sp>
        <p:sp>
          <p:nvSpPr>
            <p:cNvPr id="132120" name="Oval 24"/>
            <p:cNvSpPr>
              <a:spLocks noChangeArrowheads="1"/>
            </p:cNvSpPr>
            <p:nvPr/>
          </p:nvSpPr>
          <p:spPr bwMode="auto">
            <a:xfrm>
              <a:off x="1488" y="2736"/>
              <a:ext cx="1104" cy="1008"/>
            </a:xfrm>
            <a:prstGeom prst="ellipse">
              <a:avLst/>
            </a:prstGeom>
            <a:solidFill>
              <a:srgbClr val="FFFFCC">
                <a:alpha val="80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Effective</a:t>
              </a:r>
            </a:p>
            <a:p>
              <a:pPr algn="ctr"/>
              <a:r>
                <a:rPr lang="en-US" sz="2200" dirty="0">
                  <a:solidFill>
                    <a:srgbClr val="000000"/>
                  </a:solidFill>
                  <a:latin typeface="Times" charset="0"/>
                </a:rPr>
                <a:t>Participation</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framework</a:t>
            </a:r>
          </a:p>
        </p:txBody>
      </p:sp>
      <p:sp>
        <p:nvSpPr>
          <p:cNvPr id="10243" name="Rectangle 3"/>
          <p:cNvSpPr>
            <a:spLocks noGrp="1" noChangeArrowheads="1"/>
          </p:cNvSpPr>
          <p:nvPr>
            <p:ph type="body" idx="1"/>
          </p:nvPr>
        </p:nvSpPr>
        <p:spPr/>
        <p:txBody>
          <a:bodyPr/>
          <a:lstStyle/>
          <a:p>
            <a:r>
              <a:rPr lang="en-US" sz="2600" dirty="0"/>
              <a:t>The “Communities of Opportunity” framework is a model of fair housing and community development</a:t>
            </a:r>
          </a:p>
          <a:p>
            <a:r>
              <a:rPr lang="en-US" sz="2600" dirty="0"/>
              <a:t>The model is based on the premises that </a:t>
            </a:r>
          </a:p>
          <a:p>
            <a:pPr lvl="1"/>
            <a:r>
              <a:rPr lang="en-US" sz="2200" dirty="0"/>
              <a:t>Everyone should have fair access to the critical opportunity structures needed to succeed in life</a:t>
            </a:r>
          </a:p>
          <a:p>
            <a:pPr lvl="1"/>
            <a:r>
              <a:rPr lang="en-US" sz="2200" dirty="0"/>
              <a:t>Affirmatively connecting people to opportunity creates positive, transformative change in communities</a:t>
            </a:r>
          </a:p>
          <a:p>
            <a:endParaRPr lang="en-US" sz="2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web of opportunity</a:t>
            </a:r>
          </a:p>
        </p:txBody>
      </p:sp>
      <p:sp>
        <p:nvSpPr>
          <p:cNvPr id="11267" name="Rectangle 3"/>
          <p:cNvSpPr>
            <a:spLocks noGrp="1" noChangeArrowheads="1"/>
          </p:cNvSpPr>
          <p:nvPr>
            <p:ph type="body" idx="1"/>
          </p:nvPr>
        </p:nvSpPr>
        <p:spPr/>
        <p:txBody>
          <a:bodyPr/>
          <a:lstStyle/>
          <a:p>
            <a:pPr>
              <a:lnSpc>
                <a:spcPct val="80000"/>
              </a:lnSpc>
            </a:pPr>
            <a:r>
              <a:rPr lang="en-US" sz="2600" dirty="0"/>
              <a:t>Opportunities in our society are geographically distributed (and often clustered) throughout metropolitan areas</a:t>
            </a:r>
          </a:p>
          <a:p>
            <a:pPr lvl="1">
              <a:lnSpc>
                <a:spcPct val="80000"/>
              </a:lnSpc>
            </a:pPr>
            <a:r>
              <a:rPr lang="en-US" sz="2200" dirty="0"/>
              <a:t>This creates “winner” and “loser” communities or “high” and “low” opportunity communities</a:t>
            </a:r>
          </a:p>
          <a:p>
            <a:pPr>
              <a:lnSpc>
                <a:spcPct val="80000"/>
              </a:lnSpc>
            </a:pPr>
            <a:r>
              <a:rPr lang="en-US" sz="2600" dirty="0"/>
              <a:t>Your location within this “web of opportunity” plays a decisive role in your life potential and outcomes</a:t>
            </a:r>
          </a:p>
          <a:p>
            <a:pPr lvl="1">
              <a:lnSpc>
                <a:spcPct val="80000"/>
              </a:lnSpc>
            </a:pPr>
            <a:r>
              <a:rPr lang="en-US" sz="2200" dirty="0"/>
              <a:t>Individual characteristics still matter…</a:t>
            </a:r>
          </a:p>
          <a:p>
            <a:pPr lvl="1">
              <a:lnSpc>
                <a:spcPct val="80000"/>
              </a:lnSpc>
            </a:pPr>
            <a:r>
              <a:rPr lang="en-US" sz="2200" dirty="0"/>
              <a:t>…but so does access to opportunity, such as good schools, health care, child care, and job networks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78857" y="1748118"/>
            <a:ext cx="6531429" cy="3193582"/>
          </a:xfrm>
          <a:prstGeom prst="rect">
            <a:avLst/>
          </a:prstGeom>
          <a:noFill/>
          <a:ln w="9525">
            <a:noFill/>
            <a:miter lim="800000"/>
            <a:headEnd/>
            <a:tailEnd/>
          </a:ln>
        </p:spPr>
        <p:txBody>
          <a:bodyPr lIns="84216" tIns="42108" rIns="84216" bIns="42108">
            <a:prstTxWarp prst="textNoShape">
              <a:avLst/>
            </a:prstTxWarp>
            <a:spAutoFit/>
          </a:bodyPr>
          <a:lstStyle/>
          <a:p>
            <a:pPr algn="ctr"/>
            <a:r>
              <a:rPr lang="en-US" sz="3700" dirty="0">
                <a:ea typeface="Times New Roman" charset="0"/>
                <a:cs typeface="Times New Roman" charset="0"/>
              </a:rPr>
              <a:t>The right of every person to have access to opportunities necessary for satisfying essential needs and advancing their well-being.</a:t>
            </a:r>
            <a:r>
              <a:rPr lang="en-US" sz="5000" dirty="0">
                <a:ea typeface="Times New Roman" charset="0"/>
                <a:cs typeface="Times New Roman" charset="0"/>
              </a:rPr>
              <a:t> </a:t>
            </a:r>
            <a:endParaRPr lang="en-US" sz="5000" dirty="0"/>
          </a:p>
        </p:txBody>
      </p:sp>
      <p:sp>
        <p:nvSpPr>
          <p:cNvPr id="17411" name="Rectangle 5"/>
          <p:cNvSpPr>
            <a:spLocks noGrp="1" noChangeArrowheads="1"/>
          </p:cNvSpPr>
          <p:nvPr>
            <p:ph type="title" idx="4294967295"/>
          </p:nvPr>
        </p:nvSpPr>
        <p:spPr>
          <a:xfrm>
            <a:off x="458108" y="948298"/>
            <a:ext cx="8227786" cy="530878"/>
          </a:xfrm>
        </p:spPr>
        <p:txBody>
          <a:bodyPr/>
          <a:lstStyle/>
          <a:p>
            <a:pPr eaLnBrk="1" hangingPunct="1"/>
            <a:r>
              <a:rPr lang="en-US" sz="3700" i="1" dirty="0">
                <a:solidFill>
                  <a:schemeClr val="accent2"/>
                </a:solidFill>
                <a:latin typeface="Tempus Sans ITC" pitchFamily="82" charset="0"/>
                <a:ea typeface="MS Mincho" pitchFamily="49" charset="-128"/>
                <a:cs typeface="MS Mincho" pitchFamily="49" charset="-128"/>
              </a:rPr>
              <a:t>What do we mean by Equity?</a:t>
            </a:r>
            <a:br>
              <a:rPr lang="en-US" sz="3700" i="1" dirty="0">
                <a:solidFill>
                  <a:schemeClr val="accent2"/>
                </a:solidFill>
                <a:latin typeface="Tempus Sans ITC" pitchFamily="82" charset="0"/>
                <a:ea typeface="MS Mincho" pitchFamily="49" charset="-128"/>
                <a:cs typeface="MS Mincho" pitchFamily="49" charset="-128"/>
              </a:rPr>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Opportunity mapping</a:t>
            </a:r>
          </a:p>
        </p:txBody>
      </p:sp>
      <p:sp>
        <p:nvSpPr>
          <p:cNvPr id="12291" name="Rectangle 3"/>
          <p:cNvSpPr>
            <a:spLocks noGrp="1" noChangeArrowheads="1"/>
          </p:cNvSpPr>
          <p:nvPr>
            <p:ph type="body" idx="1"/>
          </p:nvPr>
        </p:nvSpPr>
        <p:spPr/>
        <p:txBody>
          <a:bodyPr/>
          <a:lstStyle/>
          <a:p>
            <a:r>
              <a:rPr lang="en-US" sz="2600" dirty="0"/>
              <a:t>Opportunity mapping is a research tool used to understand the dynamics of “opportunity” within metropolitan areas</a:t>
            </a:r>
          </a:p>
          <a:p>
            <a:r>
              <a:rPr lang="en-US" sz="2600" dirty="0"/>
              <a:t>The purpose of opportunity mapping is to illustrate where opportunity rich communities exist (and assess who has access to these communities) </a:t>
            </a:r>
          </a:p>
          <a:p>
            <a:pPr lvl="1"/>
            <a:r>
              <a:rPr lang="en-US" sz="2200" dirty="0"/>
              <a:t>Also, to understand what needs to be remedied in opportunity poor communities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895600"/>
            <a:ext cx="8001000" cy="1216025"/>
          </a:xfrm>
        </p:spPr>
        <p:txBody>
          <a:bodyPr/>
          <a:lstStyle/>
          <a:p>
            <a:r>
              <a:rPr lang="en-US" sz="3400" dirty="0"/>
              <a:t>Examples of opportunity mapping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971800"/>
            <a:ext cx="3886200" cy="606425"/>
          </a:xfrm>
        </p:spPr>
        <p:txBody>
          <a:bodyPr/>
          <a:lstStyle/>
          <a:p>
            <a:r>
              <a:rPr lang="en-US" sz="3200" dirty="0"/>
              <a:t>Austin MSA, TX</a:t>
            </a:r>
          </a:p>
        </p:txBody>
      </p:sp>
      <p:pic>
        <p:nvPicPr>
          <p:cNvPr id="24580" name="Picture 4" descr="Final opportunity 2 (Revised 03_09_07)"/>
          <p:cNvPicPr>
            <a:picLocks noGrp="1" noChangeAspect="1" noChangeArrowheads="1"/>
          </p:cNvPicPr>
          <p:nvPr>
            <p:ph idx="1"/>
          </p:nvPr>
        </p:nvPicPr>
        <p:blipFill>
          <a:blip r:embed="rId3"/>
          <a:srcRect/>
          <a:stretch>
            <a:fillRect/>
          </a:stretch>
        </p:blipFill>
        <p:spPr>
          <a:xfrm>
            <a:off x="4108450" y="228600"/>
            <a:ext cx="4827588" cy="6248400"/>
          </a:xfrm>
          <a:noFill/>
          <a:ln w="25400">
            <a:solidFill>
              <a:srgbClr val="808080"/>
            </a:solid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New</a:t>
            </a:r>
            <a:r>
              <a:rPr lang="en-US" dirty="0" smtClean="0"/>
              <a:t> Orleans</a:t>
            </a:r>
            <a:endParaRPr lang="en-US" dirty="0"/>
          </a:p>
        </p:txBody>
      </p:sp>
      <p:pic>
        <p:nvPicPr>
          <p:cNvPr id="25604" name="Picture 4"/>
          <p:cNvPicPr>
            <a:picLocks noGrp="1" noChangeAspect="1" noChangeArrowheads="1"/>
          </p:cNvPicPr>
          <p:nvPr>
            <p:ph idx="1"/>
          </p:nvPr>
        </p:nvPicPr>
        <p:blipFill>
          <a:blip r:embed="rId3"/>
          <a:srcRect/>
          <a:stretch>
            <a:fillRect/>
          </a:stretch>
        </p:blipFill>
        <p:spPr>
          <a:xfrm>
            <a:off x="1638300" y="1752600"/>
            <a:ext cx="5857875" cy="4267200"/>
          </a:xfrm>
          <a:noFill/>
          <a:ln w="25400">
            <a:solidFill>
              <a:srgbClr val="808080"/>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133600"/>
            <a:ext cx="3429000" cy="1216025"/>
          </a:xfrm>
        </p:spPr>
        <p:txBody>
          <a:bodyPr/>
          <a:lstStyle/>
          <a:p>
            <a:r>
              <a:rPr lang="en-US" sz="3000" dirty="0" smtClean="0"/>
              <a:t>Baltimore</a:t>
            </a:r>
            <a:br>
              <a:rPr lang="en-US" sz="3000" dirty="0" smtClean="0"/>
            </a:br>
            <a:r>
              <a:rPr lang="en-US" sz="3000" dirty="0" smtClean="0"/>
              <a:t>Maryland</a:t>
            </a:r>
            <a:endParaRPr lang="en-US" sz="3000" dirty="0"/>
          </a:p>
        </p:txBody>
      </p:sp>
      <p:pic>
        <p:nvPicPr>
          <p:cNvPr id="26628" name="Picture 4"/>
          <p:cNvPicPr>
            <a:picLocks noGrp="1" noChangeAspect="1" noChangeArrowheads="1"/>
          </p:cNvPicPr>
          <p:nvPr>
            <p:ph idx="1"/>
          </p:nvPr>
        </p:nvPicPr>
        <p:blipFill>
          <a:blip r:embed="rId3"/>
          <a:srcRect/>
          <a:stretch>
            <a:fillRect/>
          </a:stretch>
        </p:blipFill>
        <p:spPr>
          <a:xfrm>
            <a:off x="4195763" y="228600"/>
            <a:ext cx="4676775" cy="6172200"/>
          </a:xfrm>
          <a:noFill/>
          <a:ln w="25400">
            <a:solidFill>
              <a:srgbClr val="808080"/>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590800"/>
            <a:ext cx="8001000" cy="1520825"/>
          </a:xfrm>
        </p:spPr>
        <p:txBody>
          <a:bodyPr/>
          <a:lstStyle/>
          <a:p>
            <a:r>
              <a:rPr lang="en-US" sz="3000" dirty="0"/>
              <a:t>Ohio</a:t>
            </a:r>
            <a:br>
              <a:rPr lang="en-US" sz="3000" dirty="0"/>
            </a:br>
            <a:r>
              <a:rPr lang="en-US" sz="3000" dirty="0"/>
              <a:t>education</a:t>
            </a:r>
            <a:br>
              <a:rPr lang="en-US" sz="3000" dirty="0"/>
            </a:br>
            <a:r>
              <a:rPr lang="en-US" sz="3000" dirty="0"/>
              <a:t>opportunity</a:t>
            </a:r>
          </a:p>
        </p:txBody>
      </p:sp>
      <p:graphicFrame>
        <p:nvGraphicFramePr>
          <p:cNvPr id="27651" name="Object 3"/>
          <p:cNvGraphicFramePr>
            <a:graphicFrameLocks noChangeAspect="1"/>
          </p:cNvGraphicFramePr>
          <p:nvPr>
            <p:ph idx="1"/>
          </p:nvPr>
        </p:nvGraphicFramePr>
        <p:xfrm>
          <a:off x="3976688" y="228600"/>
          <a:ext cx="4945062" cy="6400800"/>
        </p:xfrm>
        <a:graphic>
          <a:graphicData uri="http://schemas.openxmlformats.org/presentationml/2006/ole">
            <p:oleObj spid="_x0000_s97282" name="Acrobat Document" r:id="rId4" imgW="6921500" imgH="8953500" progId="">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Mapping History</a:t>
            </a:r>
            <a:endParaRPr lang="en-US" dirty="0"/>
          </a:p>
        </p:txBody>
      </p:sp>
      <p:sp>
        <p:nvSpPr>
          <p:cNvPr id="3" name="Content Placeholder 2"/>
          <p:cNvSpPr>
            <a:spLocks noGrp="1"/>
          </p:cNvSpPr>
          <p:nvPr>
            <p:ph sz="half" idx="1"/>
          </p:nvPr>
        </p:nvSpPr>
        <p:spPr>
          <a:xfrm>
            <a:off x="457200" y="1600200"/>
            <a:ext cx="7696200" cy="4572000"/>
          </a:xfrm>
        </p:spPr>
        <p:txBody>
          <a:bodyPr/>
          <a:lstStyle/>
          <a:p>
            <a:r>
              <a:rPr lang="en-US" dirty="0" smtClean="0"/>
              <a:t>Historically some of the first equity mapping was within the environmental justice community, hazardous waste citing and countering data by health agencies about things like relation of air pollution to asthma victims</a:t>
            </a:r>
          </a:p>
          <a:p>
            <a:r>
              <a:rPr lang="en-US" dirty="0" smtClean="0"/>
              <a:t>1987 report, Toxic Wastes and Race in the United States, United Church commission on Racial justice</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Mapping Equity</a:t>
            </a:r>
            <a:endParaRPr lang="en-US" dirty="0"/>
          </a:p>
        </p:txBody>
      </p:sp>
      <p:sp>
        <p:nvSpPr>
          <p:cNvPr id="3" name="Content Placeholder 2"/>
          <p:cNvSpPr>
            <a:spLocks noGrp="1"/>
          </p:cNvSpPr>
          <p:nvPr>
            <p:ph idx="1"/>
          </p:nvPr>
        </p:nvSpPr>
        <p:spPr/>
        <p:txBody>
          <a:bodyPr/>
          <a:lstStyle/>
          <a:p>
            <a:r>
              <a:rPr lang="en-US" dirty="0" smtClean="0"/>
              <a:t>Rigorous definition of equity that can be translated into public policy</a:t>
            </a:r>
          </a:p>
          <a:p>
            <a:r>
              <a:rPr lang="en-US" dirty="0" smtClean="0"/>
              <a:t>Forces elected officials to put their money where their mouth is</a:t>
            </a:r>
          </a:p>
          <a:p>
            <a:r>
              <a:rPr lang="en-US" dirty="0" smtClean="0"/>
              <a:t>Creative way to engage stakeholders and public in equity issues</a:t>
            </a:r>
          </a:p>
          <a:p>
            <a:r>
              <a:rPr lang="en-US" dirty="0" smtClean="0"/>
              <a:t>Strengthens weakest leg of Sustainability (environment, economy, social)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Reasons Equity might be thwarted</a:t>
            </a:r>
            <a:br>
              <a:rPr lang="en-US" sz="3600" dirty="0" smtClean="0"/>
            </a:br>
            <a:endParaRPr lang="en-US" sz="3600" dirty="0"/>
          </a:p>
        </p:txBody>
      </p:sp>
      <p:sp>
        <p:nvSpPr>
          <p:cNvPr id="3" name="Content Placeholder 2"/>
          <p:cNvSpPr>
            <a:spLocks noGrp="1"/>
          </p:cNvSpPr>
          <p:nvPr>
            <p:ph idx="1"/>
          </p:nvPr>
        </p:nvSpPr>
        <p:spPr/>
        <p:txBody>
          <a:bodyPr/>
          <a:lstStyle/>
          <a:p>
            <a:r>
              <a:rPr lang="en-US" sz="2800" dirty="0" smtClean="0"/>
              <a:t> Market itself will not provide balance because of unequal return on investments</a:t>
            </a:r>
          </a:p>
          <a:p>
            <a:r>
              <a:rPr lang="en-US" sz="2800" dirty="0" smtClean="0"/>
              <a:t>Nimby resistances</a:t>
            </a:r>
          </a:p>
          <a:p>
            <a:r>
              <a:rPr lang="en-US" sz="2800" dirty="0" smtClean="0"/>
              <a:t>Invested interests dominating public funding or private investments</a:t>
            </a:r>
          </a:p>
          <a:p>
            <a:r>
              <a:rPr lang="en-US" sz="2800" dirty="0" smtClean="0"/>
              <a:t>Local government funding limits</a:t>
            </a:r>
          </a:p>
          <a:p>
            <a:r>
              <a:rPr lang="en-US" sz="2800" dirty="0" smtClean="0"/>
              <a:t>Difficulty of cooperation in complicated jurisdictions</a:t>
            </a:r>
          </a:p>
          <a:p>
            <a:r>
              <a:rPr lang="en-US" sz="2800" dirty="0" smtClean="0"/>
              <a:t>And no forum for equalizing (Portland has Metro)</a:t>
            </a:r>
          </a:p>
          <a:p>
            <a:r>
              <a:rPr lang="en-US" sz="2800" dirty="0" smtClean="0"/>
              <a:t>Not perceived to be a priority locally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Questions</a:t>
            </a:r>
            <a:endParaRPr lang="en-US" dirty="0"/>
          </a:p>
        </p:txBody>
      </p:sp>
      <p:sp>
        <p:nvSpPr>
          <p:cNvPr id="3" name="Content Placeholder 2"/>
          <p:cNvSpPr>
            <a:spLocks noGrp="1"/>
          </p:cNvSpPr>
          <p:nvPr>
            <p:ph idx="1"/>
          </p:nvPr>
        </p:nvSpPr>
        <p:spPr/>
        <p:txBody>
          <a:bodyPr/>
          <a:lstStyle/>
          <a:p>
            <a:r>
              <a:rPr lang="en-US" sz="2400" dirty="0" smtClean="0"/>
              <a:t>Defining the Geography</a:t>
            </a:r>
          </a:p>
          <a:p>
            <a:r>
              <a:rPr lang="en-US" sz="2400" dirty="0" smtClean="0"/>
              <a:t>Level of participation desired or anticipated</a:t>
            </a:r>
          </a:p>
          <a:p>
            <a:r>
              <a:rPr lang="en-US" sz="2400" dirty="0" smtClean="0"/>
              <a:t>Audience: general public vs. technical. CLF’s first for general public</a:t>
            </a:r>
          </a:p>
          <a:p>
            <a:r>
              <a:rPr lang="en-US" sz="2400" dirty="0" smtClean="0"/>
              <a:t>Orientation</a:t>
            </a:r>
          </a:p>
          <a:p>
            <a:pPr lvl="1"/>
            <a:r>
              <a:rPr lang="en-US" sz="2400" dirty="0" smtClean="0"/>
              <a:t>Target Audience (race, poverty, elder, children)</a:t>
            </a:r>
          </a:p>
          <a:p>
            <a:pPr lvl="1"/>
            <a:r>
              <a:rPr lang="en-US" sz="2400" dirty="0" smtClean="0"/>
              <a:t>An issue: health, climate change</a:t>
            </a:r>
          </a:p>
          <a:p>
            <a:pPr lvl="1"/>
            <a:r>
              <a:rPr lang="en-US" sz="2400" dirty="0" smtClean="0"/>
              <a:t>Growth and development, unequal benefits</a:t>
            </a:r>
          </a:p>
          <a:p>
            <a:pPr lvl="1"/>
            <a:r>
              <a:rPr lang="en-US" sz="2400" dirty="0" smtClean="0"/>
              <a:t>Positive or Negative</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Questions 2</a:t>
            </a:r>
            <a:endParaRPr lang="en-US" dirty="0"/>
          </a:p>
        </p:txBody>
      </p:sp>
      <p:sp>
        <p:nvSpPr>
          <p:cNvPr id="3" name="Content Placeholder 2"/>
          <p:cNvSpPr>
            <a:spLocks noGrp="1"/>
          </p:cNvSpPr>
          <p:nvPr>
            <p:ph idx="1"/>
          </p:nvPr>
        </p:nvSpPr>
        <p:spPr/>
        <p:txBody>
          <a:bodyPr/>
          <a:lstStyle/>
          <a:p>
            <a:r>
              <a:rPr lang="en-US" sz="2400" dirty="0" smtClean="0"/>
              <a:t>Educational or Action Plan?</a:t>
            </a:r>
          </a:p>
          <a:p>
            <a:r>
              <a:rPr lang="en-US" sz="2400" dirty="0" smtClean="0"/>
              <a:t>Are there community based learning opportunities? </a:t>
            </a:r>
          </a:p>
          <a:p>
            <a:r>
              <a:rPr lang="en-US" sz="2400" dirty="0" smtClean="0"/>
              <a:t>Format:</a:t>
            </a:r>
          </a:p>
          <a:p>
            <a:pPr lvl="1"/>
            <a:r>
              <a:rPr lang="en-US" sz="2400" dirty="0" smtClean="0"/>
              <a:t>Data visualization is goal</a:t>
            </a:r>
          </a:p>
          <a:p>
            <a:pPr lvl="1"/>
            <a:r>
              <a:rPr lang="en-US" sz="2400" dirty="0" smtClean="0"/>
              <a:t>Qualitative (stories) as well as quantitative?</a:t>
            </a:r>
          </a:p>
          <a:p>
            <a:r>
              <a:rPr lang="en-US" sz="2400" dirty="0" smtClean="0"/>
              <a:t>Should data be accessible and updated continuously? Periodically?</a:t>
            </a:r>
          </a:p>
          <a:p>
            <a:r>
              <a:rPr lang="en-US" sz="2400" dirty="0" smtClean="0"/>
              <a:t>Measuring both Benefits and burdens</a:t>
            </a:r>
          </a:p>
          <a:p>
            <a:r>
              <a:rPr lang="en-US" sz="2400" dirty="0" smtClean="0"/>
              <a:t>Equity could be as specific as type amenity, e.g. grocery</a:t>
            </a:r>
          </a:p>
          <a:p>
            <a:r>
              <a:rPr lang="en-US" sz="2400" dirty="0" smtClean="0"/>
              <a:t>Stores vs. healthy/whole foods, or appropriate community centers or programs.  More difficult to find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Resource </a:t>
            </a:r>
            <a:br>
              <a:rPr lang="en-US" dirty="0" smtClean="0"/>
            </a:br>
            <a:r>
              <a:rPr lang="en-US" dirty="0" smtClean="0"/>
              <a:t>Identification</a:t>
            </a:r>
            <a:endParaRPr lang="en-US" dirty="0"/>
          </a:p>
        </p:txBody>
      </p:sp>
      <p:sp>
        <p:nvSpPr>
          <p:cNvPr id="3" name="Content Placeholder 2"/>
          <p:cNvSpPr>
            <a:spLocks noGrp="1"/>
          </p:cNvSpPr>
          <p:nvPr>
            <p:ph idx="1"/>
          </p:nvPr>
        </p:nvSpPr>
        <p:spPr>
          <a:xfrm>
            <a:off x="457200" y="1752600"/>
            <a:ext cx="8229600" cy="4378325"/>
          </a:xfrm>
        </p:spPr>
        <p:txBody>
          <a:bodyPr/>
          <a:lstStyle/>
          <a:p>
            <a:r>
              <a:rPr lang="en-US" dirty="0" smtClean="0"/>
              <a:t>Identify beneficiaries for partnerships and funding</a:t>
            </a:r>
          </a:p>
          <a:p>
            <a:r>
              <a:rPr lang="en-US" dirty="0" smtClean="0"/>
              <a:t>Data inventory and evaluation</a:t>
            </a:r>
          </a:p>
          <a:p>
            <a:r>
              <a:rPr lang="en-US" dirty="0" smtClean="0"/>
              <a:t>Staff and consultant availability</a:t>
            </a:r>
          </a:p>
          <a:p>
            <a:r>
              <a:rPr lang="en-US" dirty="0" smtClean="0"/>
              <a:t>Longitudinal data probably essential: changes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6845</TotalTime>
  <Words>1304</Words>
  <Application>Microsoft Macintosh PowerPoint</Application>
  <PresentationFormat>On-screen Show (4:3)</PresentationFormat>
  <Paragraphs>194</Paragraphs>
  <Slides>35</Slides>
  <Notes>11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Ripple</vt:lpstr>
      <vt:lpstr>Acrobat Document</vt:lpstr>
      <vt:lpstr>Equity Atlas Workshop  Cairns Institute James Cook University  June, 2011</vt:lpstr>
      <vt:lpstr>Slide 2</vt:lpstr>
      <vt:lpstr>What do we mean by Equity? </vt:lpstr>
      <vt:lpstr>Equity Mapping History</vt:lpstr>
      <vt:lpstr>Reasons for Mapping Equity</vt:lpstr>
      <vt:lpstr>Reasons Equity might be thwarted </vt:lpstr>
      <vt:lpstr>Preliminary Questions</vt:lpstr>
      <vt:lpstr>Preliminary Questions 2</vt:lpstr>
      <vt:lpstr>Project Resource  Identification</vt:lpstr>
      <vt:lpstr>Funding</vt:lpstr>
      <vt:lpstr>Guidelines for Data collection and Utilization</vt:lpstr>
      <vt:lpstr>Some Data Lessons Learned</vt:lpstr>
      <vt:lpstr>New Research Summary</vt:lpstr>
      <vt:lpstr>New Research Summary</vt:lpstr>
      <vt:lpstr>New Research Summary</vt:lpstr>
      <vt:lpstr>New Research Summary</vt:lpstr>
      <vt:lpstr>Other Related Equity Frameworks</vt:lpstr>
      <vt:lpstr>Citizen Satisfaction Surveys</vt:lpstr>
      <vt:lpstr>Social Capital and Civic Engagement Surveys</vt:lpstr>
      <vt:lpstr>Social Capital and Civic Engagement Surveys</vt:lpstr>
      <vt:lpstr>Social Capital and Civic Engagement Surveys</vt:lpstr>
      <vt:lpstr>Slide 22</vt:lpstr>
      <vt:lpstr>Follow-up Equity Forums</vt:lpstr>
      <vt:lpstr>Slide 24</vt:lpstr>
      <vt:lpstr>Kirwan Opportunity Mapping</vt:lpstr>
      <vt:lpstr>The “community of opportunity” approach</vt:lpstr>
      <vt:lpstr>Opportunity structures</vt:lpstr>
      <vt:lpstr>framework</vt:lpstr>
      <vt:lpstr>The web of opportunity</vt:lpstr>
      <vt:lpstr>Opportunity mapping</vt:lpstr>
      <vt:lpstr>Examples of opportunity mapping</vt:lpstr>
      <vt:lpstr>Austin MSA, TX</vt:lpstr>
      <vt:lpstr>New Orleans</vt:lpstr>
      <vt:lpstr>Baltimore Maryland</vt:lpstr>
      <vt:lpstr>Ohio education opportunity</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Bowling Together: The Civic Story of Portland Oregon Steve Johnson, Ph.D.</dc:title>
  <cp:lastModifiedBy>steve johnson</cp:lastModifiedBy>
  <cp:revision>361</cp:revision>
  <dcterms:created xsi:type="dcterms:W3CDTF">2011-06-20T18:44:47Z</dcterms:created>
  <dcterms:modified xsi:type="dcterms:W3CDTF">2011-06-20T19:16:27Z</dcterms:modified>
</cp:coreProperties>
</file>